
<file path=[Content_Types].xml><?xml version="1.0" encoding="utf-8"?>
<Types xmlns="http://schemas.openxmlformats.org/package/2006/content-types">
  <Default Extension="xml" ContentType="application/xml"/>
  <Default Extension="jpeg" ContentType="image/jpeg"/>
  <Default Extension="tiff" ContentType="image/tiff"/>
  <Default Extension="emf" ContentType="image/x-emf"/>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embeddings/oleObject1.bin" ContentType="application/vnd.openxmlformats-officedocument.oleObject"/>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1"/>
  </p:notesMasterIdLst>
  <p:sldIdLst>
    <p:sldId id="256" r:id="rId2"/>
    <p:sldId id="258" r:id="rId3"/>
    <p:sldId id="272" r:id="rId4"/>
    <p:sldId id="273" r:id="rId5"/>
    <p:sldId id="274" r:id="rId6"/>
    <p:sldId id="275" r:id="rId7"/>
    <p:sldId id="276" r:id="rId8"/>
    <p:sldId id="259" r:id="rId9"/>
    <p:sldId id="260" r:id="rId10"/>
    <p:sldId id="280" r:id="rId11"/>
    <p:sldId id="261" r:id="rId12"/>
    <p:sldId id="262" r:id="rId13"/>
    <p:sldId id="263" r:id="rId14"/>
    <p:sldId id="264" r:id="rId15"/>
    <p:sldId id="265" r:id="rId16"/>
    <p:sldId id="271" r:id="rId17"/>
    <p:sldId id="277" r:id="rId18"/>
    <p:sldId id="278" r:id="rId19"/>
    <p:sldId id="279"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879" autoAdjust="0"/>
    <p:restoredTop sz="99861" autoAdjust="0"/>
  </p:normalViewPr>
  <p:slideViewPr>
    <p:cSldViewPr snapToGrid="0" snapToObjects="1">
      <p:cViewPr varScale="1">
        <p:scale>
          <a:sx n="90" d="100"/>
          <a:sy n="90" d="100"/>
        </p:scale>
        <p:origin x="-1352"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2.vml.rels><?xml version="1.0" encoding="UTF-8" standalone="yes"?>
<Relationships xmlns="http://schemas.openxmlformats.org/package/2006/relationships"><Relationship Id="rId3" Type="http://schemas.openxmlformats.org/officeDocument/2006/relationships/image" Target="../media/image31.emf"/><Relationship Id="rId4" Type="http://schemas.openxmlformats.org/officeDocument/2006/relationships/image" Target="../media/image32.emf"/><Relationship Id="rId5" Type="http://schemas.openxmlformats.org/officeDocument/2006/relationships/image" Target="../media/image33.emf"/><Relationship Id="rId1" Type="http://schemas.openxmlformats.org/officeDocument/2006/relationships/image" Target="../media/image29.emf"/><Relationship Id="rId2" Type="http://schemas.openxmlformats.org/officeDocument/2006/relationships/image" Target="../media/image3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66C2782-6B0F-B540-ABF2-68409A4611C1}" type="datetimeFigureOut">
              <a:rPr lang="en-US" smtClean="0"/>
              <a:pPr/>
              <a:t>6/22/11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BC91A23-87F1-3C45-ACF4-1D1AB430A3AC}" type="slidenum">
              <a:rPr lang="en-US" smtClean="0"/>
              <a:pPr/>
              <a:t>‹#›</a:t>
            </a:fld>
            <a:endParaRPr lang="en-US"/>
          </a:p>
        </p:txBody>
      </p:sp>
    </p:spTree>
    <p:extLst>
      <p:ext uri="{BB962C8B-B14F-4D97-AF65-F5344CB8AC3E}">
        <p14:creationId xmlns:p14="http://schemas.microsoft.com/office/powerpoint/2010/main" val="119360723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 think everybody</a:t>
            </a:r>
            <a:r>
              <a:rPr lang="en-US" baseline="0" dirty="0" smtClean="0"/>
              <a:t> here is aware of EBSD … this is to remind you that this is how we make all of our measurements.</a:t>
            </a:r>
          </a:p>
          <a:p>
            <a:r>
              <a:rPr lang="en-US" baseline="0" dirty="0" smtClean="0"/>
              <a:t>Furthermore, this provides four of the five grain boundary grain boundary characteristics.  By using DB FIB, we can measure the remaining parameter.</a:t>
            </a:r>
          </a:p>
          <a:p>
            <a:r>
              <a:rPr lang="en-US" baseline="0" dirty="0" smtClean="0"/>
              <a:t>The way this works ..</a:t>
            </a:r>
            <a:endParaRPr lang="en-US" dirty="0"/>
          </a:p>
        </p:txBody>
      </p:sp>
      <p:sp>
        <p:nvSpPr>
          <p:cNvPr id="4" name="Slide Number Placeholder 3"/>
          <p:cNvSpPr>
            <a:spLocks noGrp="1"/>
          </p:cNvSpPr>
          <p:nvPr>
            <p:ph type="sldNum" sz="quarter" idx="10"/>
          </p:nvPr>
        </p:nvSpPr>
        <p:spPr/>
        <p:txBody>
          <a:bodyPr/>
          <a:lstStyle/>
          <a:p>
            <a:fld id="{4425CF14-BA9E-0240-908C-2C00A138FBF7}" type="slidenum">
              <a:rPr lang="en-US" smtClean="0"/>
              <a:pPr/>
              <a:t>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latin typeface="Stone Sans ITC TT-Semi"/>
              </a:rPr>
              <a:t>There is both an electron column</a:t>
            </a:r>
            <a:r>
              <a:rPr lang="en-US" baseline="0" dirty="0" smtClean="0">
                <a:latin typeface="Stone Sans ITC TT-Semi"/>
              </a:rPr>
              <a:t> and an ion column.</a:t>
            </a:r>
          </a:p>
          <a:p>
            <a:pPr eaLnBrk="1" hangingPunct="1">
              <a:spcBef>
                <a:spcPct val="0"/>
              </a:spcBef>
            </a:pPr>
            <a:r>
              <a:rPr lang="en-US" baseline="0" dirty="0" smtClean="0">
                <a:latin typeface="Stone Sans ITC TT-Semi"/>
              </a:rPr>
              <a:t>Begin with an EBSD scan, rotate to a glancing angle position, and mill off a thin layer, then repeat.</a:t>
            </a:r>
          </a:p>
          <a:p>
            <a:pPr eaLnBrk="1" hangingPunct="1">
              <a:spcBef>
                <a:spcPct val="0"/>
              </a:spcBef>
            </a:pPr>
            <a:r>
              <a:rPr lang="en-US" baseline="0" dirty="0" smtClean="0">
                <a:latin typeface="Stone Sans ITC TT-Semi"/>
              </a:rPr>
              <a:t>In this way, it is possible to build up a three dimensional orientation map of the structure.</a:t>
            </a:r>
          </a:p>
          <a:p>
            <a:pPr eaLnBrk="1" hangingPunct="1">
              <a:spcBef>
                <a:spcPct val="0"/>
              </a:spcBef>
            </a:pPr>
            <a:r>
              <a:rPr lang="en-US" baseline="0" dirty="0" smtClean="0">
                <a:latin typeface="Stone Sans ITC TT-Semi"/>
              </a:rPr>
              <a:t>A short movie shows:</a:t>
            </a:r>
            <a:endParaRPr lang="en-US" dirty="0">
              <a:latin typeface="Stone Sans ITC TT-Semi"/>
            </a:endParaRPr>
          </a:p>
        </p:txBody>
      </p:sp>
      <p:sp>
        <p:nvSpPr>
          <p:cNvPr id="389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35DBA40-7D0D-8247-8DA4-0A0093FD1D67}" type="slidenum">
              <a:rPr lang="en-US" smtClean="0">
                <a:latin typeface="Stone Sans ITC TT-Semi"/>
                <a:ea typeface="ＭＳ Ｐゴシック" charset="-128"/>
                <a:cs typeface="ＭＳ Ｐゴシック" charset="-128"/>
              </a:rPr>
              <a:pPr fontAlgn="base">
                <a:spcBef>
                  <a:spcPct val="0"/>
                </a:spcBef>
                <a:spcAft>
                  <a:spcPct val="0"/>
                </a:spcAft>
              </a:pPr>
              <a:t>4</a:t>
            </a:fld>
            <a:endParaRPr lang="en-US" dirty="0" smtClean="0">
              <a:latin typeface="Stone Sans ITC TT-Semi"/>
              <a:ea typeface="ＭＳ Ｐゴシック" charset="-128"/>
              <a:cs typeface="ＭＳ Ｐゴシック"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methods are applicable to a range of metals and ceramics.  One thing we do with these data is measure the relative GB energies.  This is accomplished by analyzing TJ geometries</a:t>
            </a:r>
            <a:endParaRPr lang="en-US" dirty="0"/>
          </a:p>
        </p:txBody>
      </p:sp>
      <p:sp>
        <p:nvSpPr>
          <p:cNvPr id="4" name="Slide Number Placeholder 3"/>
          <p:cNvSpPr>
            <a:spLocks noGrp="1"/>
          </p:cNvSpPr>
          <p:nvPr>
            <p:ph type="sldNum" sz="quarter" idx="10"/>
          </p:nvPr>
        </p:nvSpPr>
        <p:spPr/>
        <p:txBody>
          <a:bodyPr/>
          <a:lstStyle/>
          <a:p>
            <a:fld id="{4425CF14-BA9E-0240-908C-2C00A138FBF7}" type="slidenum">
              <a:rPr lang="en-US" smtClean="0"/>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425CF14-BA9E-0240-908C-2C00A138FBF7}" type="slidenum">
              <a:rPr lang="en-US" smtClean="0"/>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715E774C-1B99-344D-AB13-FF21A093DDB8}" type="slidenum">
              <a:rPr lang="en-US"/>
              <a:pPr/>
              <a:t>17</a:t>
            </a:fld>
            <a:endParaRPr lang="en-US"/>
          </a:p>
        </p:txBody>
      </p:sp>
      <p:sp>
        <p:nvSpPr>
          <p:cNvPr id="36867" name="Rectangle 1026"/>
          <p:cNvSpPr>
            <a:spLocks noGrp="1" noRot="1" noChangeAspect="1" noChangeArrowheads="1" noTextEdit="1"/>
          </p:cNvSpPr>
          <p:nvPr>
            <p:ph type="sldImg"/>
          </p:nvPr>
        </p:nvSpPr>
        <p:spPr>
          <a:ln/>
        </p:spPr>
      </p:sp>
      <p:sp>
        <p:nvSpPr>
          <p:cNvPr id="36868" name="Rectangle 1027"/>
          <p:cNvSpPr>
            <a:spLocks noGrp="1" noChangeArrowheads="1"/>
          </p:cNvSpPr>
          <p:nvPr>
            <p:ph type="body" idx="1"/>
          </p:nvPr>
        </p:nvSpPr>
        <p:spPr>
          <a:noFill/>
          <a:ln/>
        </p:spPr>
        <p:txBody>
          <a:bodyPr/>
          <a:lstStyle/>
          <a:p>
            <a:pPr eaLnBrk="1" hangingPunct="1"/>
            <a:r>
              <a:rPr lang="en-US" dirty="0" smtClean="0">
                <a:latin typeface="Arial" charset="0"/>
                <a:ea typeface="ＭＳ Ｐゴシック" charset="-128"/>
                <a:cs typeface="ＭＳ Ｐゴシック" charset="-128"/>
              </a:rPr>
              <a:t>Overview of phase field formulation, taken from </a:t>
            </a:r>
            <a:r>
              <a:rPr lang="en-US" dirty="0" err="1" smtClean="0">
                <a:latin typeface="Arial" charset="0"/>
                <a:ea typeface="ＭＳ Ｐゴシック" charset="-128"/>
                <a:cs typeface="ＭＳ Ｐゴシック" charset="-128"/>
              </a:rPr>
              <a:t>Debashis’s</a:t>
            </a:r>
            <a:r>
              <a:rPr lang="en-US" dirty="0" smtClean="0">
                <a:latin typeface="Arial" charset="0"/>
                <a:ea typeface="ＭＳ Ｐゴシック" charset="-128"/>
                <a:cs typeface="ＭＳ Ｐゴシック" charset="-128"/>
              </a:rPr>
              <a:t> overview</a:t>
            </a:r>
            <a:endParaRPr lang="en-US" dirty="0">
              <a:latin typeface="Arial" charset="0"/>
              <a:ea typeface="ＭＳ Ｐゴシック" charset="-128"/>
              <a:cs typeface="ＭＳ Ｐゴシック"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  This slide is from Seth’s Overview and is intended to illustrate the way in which solute-boundary</a:t>
            </a:r>
            <a:r>
              <a:rPr lang="en-US" sz="1200" kern="1200" baseline="0" dirty="0" smtClean="0">
                <a:solidFill>
                  <a:schemeClr val="tx1"/>
                </a:solidFill>
                <a:latin typeface="+mn-lt"/>
                <a:ea typeface="+mn-ea"/>
                <a:cs typeface="+mn-cs"/>
              </a:rPr>
              <a:t> interactions depend on the interaction of solute atoms with </a:t>
            </a:r>
            <a:r>
              <a:rPr lang="en-US" sz="1200" kern="1200" baseline="0" dirty="0" err="1" smtClean="0">
                <a:solidFill>
                  <a:schemeClr val="tx1"/>
                </a:solidFill>
                <a:latin typeface="+mn-lt"/>
                <a:ea typeface="+mn-ea"/>
                <a:cs typeface="+mn-cs"/>
              </a:rPr>
              <a:t>GBs</a:t>
            </a:r>
            <a:r>
              <a:rPr lang="en-US" sz="1200" kern="1200" baseline="0" dirty="0" smtClean="0">
                <a:solidFill>
                  <a:schemeClr val="tx1"/>
                </a:solidFill>
                <a:latin typeface="+mn-lt"/>
                <a:ea typeface="+mn-ea"/>
                <a:cs typeface="+mn-cs"/>
              </a:rPr>
              <a:t>.  The point is that information obtained from the atomistic modeling will be incorporated in the mesoscale models via such equations and analysis.  </a:t>
            </a:r>
          </a:p>
          <a:p>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The equilibrium bound solute content [</a:t>
            </a:r>
            <a:r>
              <a:rPr lang="en-US" sz="1200" kern="1200" dirty="0" err="1" smtClean="0">
                <a:solidFill>
                  <a:schemeClr val="tx1"/>
                </a:solidFill>
                <a:latin typeface="+mn-lt"/>
                <a:ea typeface="+mn-ea"/>
                <a:cs typeface="+mn-cs"/>
              </a:rPr>
              <a:t>Γ</a:t>
            </a:r>
            <a:r>
              <a:rPr lang="en-US" sz="1200" kern="1200" baseline="-25000" dirty="0" err="1" smtClean="0">
                <a:solidFill>
                  <a:schemeClr val="tx1"/>
                </a:solidFill>
                <a:latin typeface="+mn-lt"/>
                <a:ea typeface="+mn-ea"/>
                <a:cs typeface="+mn-cs"/>
              </a:rPr>
              <a:t>eq</a:t>
            </a:r>
            <a:r>
              <a:rPr lang="en-US" sz="1200" kern="1200" dirty="0" smtClean="0">
                <a:solidFill>
                  <a:schemeClr val="tx1"/>
                </a:solidFill>
                <a:latin typeface="+mn-lt"/>
                <a:ea typeface="+mn-ea"/>
                <a:cs typeface="+mn-cs"/>
              </a:rPr>
              <a:t>, equation (50)] as a function of boundary velocity, plotted for 5 &lt; </a:t>
            </a:r>
            <a:r>
              <a:rPr lang="en-US" sz="1200" kern="1200" dirty="0" err="1" smtClean="0">
                <a:solidFill>
                  <a:schemeClr val="tx1"/>
                </a:solidFill>
                <a:latin typeface="+mn-lt"/>
                <a:ea typeface="+mn-ea"/>
                <a:cs typeface="+mn-cs"/>
              </a:rPr>
              <a:t>v</a:t>
            </a:r>
            <a:r>
              <a:rPr lang="en-US" sz="1200" kern="1200" baseline="-25000" dirty="0" err="1" smtClean="0">
                <a:solidFill>
                  <a:schemeClr val="tx1"/>
                </a:solidFill>
                <a:latin typeface="+mn-lt"/>
                <a:ea typeface="+mn-ea"/>
                <a:cs typeface="+mn-cs"/>
              </a:rPr>
              <a:t>D</a:t>
            </a:r>
            <a:r>
              <a:rPr lang="en-US" sz="1200" kern="1200" dirty="0" smtClean="0">
                <a:solidFill>
                  <a:schemeClr val="tx1"/>
                </a:solidFill>
                <a:latin typeface="+mn-lt"/>
                <a:ea typeface="+mn-ea"/>
                <a:cs typeface="+mn-cs"/>
              </a:rPr>
              <a:t> &lt; 50, assuming </a:t>
            </a:r>
            <a:r>
              <a:rPr lang="en-US" sz="1200" kern="1200" dirty="0" err="1" smtClean="0">
                <a:solidFill>
                  <a:schemeClr val="tx1"/>
                </a:solidFill>
                <a:latin typeface="+mn-lt"/>
                <a:ea typeface="+mn-ea"/>
                <a:cs typeface="+mn-cs"/>
              </a:rPr>
              <a:t>Γ</a:t>
            </a:r>
            <a:r>
              <a:rPr lang="en-US" sz="1200" kern="1200" dirty="0" smtClean="0">
                <a:solidFill>
                  <a:schemeClr val="tx1"/>
                </a:solidFill>
                <a:latin typeface="+mn-lt"/>
                <a:ea typeface="+mn-ea"/>
                <a:cs typeface="+mn-cs"/>
              </a:rPr>
              <a:t> − ∆</a:t>
            </a:r>
            <a:r>
              <a:rPr lang="en-US" sz="1200" kern="1200" dirty="0" err="1" smtClean="0">
                <a:solidFill>
                  <a:schemeClr val="tx1"/>
                </a:solidFill>
                <a:latin typeface="+mn-lt"/>
                <a:ea typeface="+mn-ea"/>
                <a:cs typeface="+mn-cs"/>
              </a:rPr>
              <a:t>Γ</a:t>
            </a:r>
            <a:r>
              <a:rPr lang="en-US" sz="1200" kern="1200" dirty="0" smtClean="0">
                <a:solidFill>
                  <a:schemeClr val="tx1"/>
                </a:solidFill>
                <a:latin typeface="+mn-lt"/>
                <a:ea typeface="+mn-ea"/>
                <a:cs typeface="+mn-cs"/>
              </a:rPr>
              <a:t> = ε</a:t>
            </a:r>
            <a:r>
              <a:rPr lang="en-US" sz="1200" kern="1200" baseline="-25000" dirty="0" smtClean="0">
                <a:solidFill>
                  <a:schemeClr val="tx1"/>
                </a:solidFill>
                <a:latin typeface="+mn-lt"/>
                <a:ea typeface="+mn-ea"/>
                <a:cs typeface="+mn-cs"/>
              </a:rPr>
              <a:t>2</a:t>
            </a:r>
            <a:r>
              <a:rPr lang="en-US" sz="1200" kern="1200" dirty="0" smtClean="0">
                <a:solidFill>
                  <a:schemeClr val="tx1"/>
                </a:solidFill>
                <a:latin typeface="+mn-lt"/>
                <a:ea typeface="+mn-ea"/>
                <a:cs typeface="+mn-cs"/>
              </a:rPr>
              <a:t> − ε</a:t>
            </a:r>
            <a:r>
              <a:rPr lang="en-US" sz="1200" kern="1200" baseline="-25000" dirty="0" smtClean="0">
                <a:solidFill>
                  <a:schemeClr val="tx1"/>
                </a:solidFill>
                <a:latin typeface="+mn-lt"/>
                <a:ea typeface="+mn-ea"/>
                <a:cs typeface="+mn-cs"/>
              </a:rPr>
              <a:t>1</a:t>
            </a:r>
            <a:r>
              <a:rPr lang="en-US" sz="1200" kern="1200" dirty="0" smtClean="0">
                <a:solidFill>
                  <a:schemeClr val="tx1"/>
                </a:solidFill>
                <a:latin typeface="+mn-lt"/>
                <a:ea typeface="+mn-ea"/>
                <a:cs typeface="+mn-cs"/>
              </a:rPr>
              <a:t> = 1 and </a:t>
            </a:r>
            <a:r>
              <a:rPr lang="en-US" sz="1200" kern="1200" dirty="0" err="1" smtClean="0">
                <a:solidFill>
                  <a:schemeClr val="tx1"/>
                </a:solidFill>
                <a:latin typeface="+mn-lt"/>
                <a:ea typeface="+mn-ea"/>
                <a:cs typeface="+mn-cs"/>
              </a:rPr>
              <a:t>β</a:t>
            </a:r>
            <a:r>
              <a:rPr lang="en-US" sz="1200" kern="1200" dirty="0" smtClean="0">
                <a:solidFill>
                  <a:schemeClr val="tx1"/>
                </a:solidFill>
                <a:latin typeface="+mn-lt"/>
                <a:ea typeface="+mn-ea"/>
                <a:cs typeface="+mn-cs"/>
              </a:rPr>
              <a:t> = 0.01. The value </a:t>
            </a:r>
            <a:r>
              <a:rPr lang="en-US" sz="1200" kern="1200" dirty="0" err="1" smtClean="0">
                <a:solidFill>
                  <a:schemeClr val="tx1"/>
                </a:solidFill>
                <a:latin typeface="+mn-lt"/>
                <a:ea typeface="+mn-ea"/>
                <a:cs typeface="+mn-cs"/>
              </a:rPr>
              <a:t>Γ</a:t>
            </a:r>
            <a:r>
              <a:rPr lang="en-US" sz="1200" kern="1200" baseline="-25000" dirty="0" err="1" smtClean="0">
                <a:solidFill>
                  <a:schemeClr val="tx1"/>
                </a:solidFill>
                <a:latin typeface="+mn-lt"/>
                <a:ea typeface="+mn-ea"/>
                <a:cs typeface="+mn-cs"/>
              </a:rPr>
              <a:t>eq</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v</a:t>
            </a:r>
            <a:r>
              <a:rPr lang="en-US" sz="1200" kern="1200" dirty="0" smtClean="0">
                <a:solidFill>
                  <a:schemeClr val="tx1"/>
                </a:solidFill>
                <a:latin typeface="+mn-lt"/>
                <a:ea typeface="+mn-ea"/>
                <a:cs typeface="+mn-cs"/>
              </a:rPr>
              <a:t> = 0) decreases with increasing </a:t>
            </a:r>
            <a:r>
              <a:rPr lang="en-US" sz="1200" kern="1200" dirty="0" err="1" smtClean="0">
                <a:solidFill>
                  <a:schemeClr val="tx1"/>
                </a:solidFill>
                <a:latin typeface="+mn-lt"/>
                <a:ea typeface="+mn-ea"/>
                <a:cs typeface="+mn-cs"/>
              </a:rPr>
              <a:t>v</a:t>
            </a:r>
            <a:r>
              <a:rPr lang="en-US" sz="1200" kern="1200" dirty="0" smtClean="0">
                <a:solidFill>
                  <a:schemeClr val="tx1"/>
                </a:solidFill>
                <a:latin typeface="+mn-lt"/>
                <a:ea typeface="+mn-ea"/>
                <a:cs typeface="+mn-cs"/>
              </a:rPr>
              <a:t> .  Notation:  </a:t>
            </a:r>
            <a:r>
              <a:rPr lang="en-US" sz="1200" kern="1200" dirty="0" err="1" smtClean="0">
                <a:solidFill>
                  <a:schemeClr val="tx1"/>
                </a:solidFill>
                <a:latin typeface="+mn-lt"/>
                <a:ea typeface="+mn-ea"/>
                <a:cs typeface="+mn-cs"/>
              </a:rPr>
              <a:t>Γ</a:t>
            </a:r>
            <a:r>
              <a:rPr lang="en-US" sz="1200" kern="1200" dirty="0" smtClean="0">
                <a:solidFill>
                  <a:schemeClr val="tx1"/>
                </a:solidFill>
                <a:latin typeface="+mn-lt"/>
                <a:ea typeface="+mn-ea"/>
                <a:cs typeface="+mn-cs"/>
              </a:rPr>
              <a:t> = Γ</a:t>
            </a:r>
            <a:r>
              <a:rPr lang="en-US" sz="1200" kern="1200" baseline="-25000" dirty="0" smtClean="0">
                <a:solidFill>
                  <a:schemeClr val="tx1"/>
                </a:solidFill>
                <a:latin typeface="+mn-lt"/>
                <a:ea typeface="+mn-ea"/>
                <a:cs typeface="+mn-cs"/>
              </a:rPr>
              <a:t>1</a:t>
            </a:r>
            <a:r>
              <a:rPr lang="en-US" sz="1200" kern="1200" dirty="0" smtClean="0">
                <a:solidFill>
                  <a:schemeClr val="tx1"/>
                </a:solidFill>
                <a:latin typeface="+mn-lt"/>
                <a:ea typeface="+mn-ea"/>
                <a:cs typeface="+mn-cs"/>
              </a:rPr>
              <a:t> +Γ</a:t>
            </a:r>
            <a:r>
              <a:rPr lang="en-US" sz="1200" kern="1200" baseline="-25000" dirty="0" smtClean="0">
                <a:solidFill>
                  <a:schemeClr val="tx1"/>
                </a:solidFill>
                <a:latin typeface="+mn-lt"/>
                <a:ea typeface="+mn-ea"/>
                <a:cs typeface="+mn-cs"/>
              </a:rPr>
              <a:t>2</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β</a:t>
            </a:r>
            <a:r>
              <a:rPr lang="en-US" sz="1200" kern="1200" dirty="0" smtClean="0">
                <a:solidFill>
                  <a:schemeClr val="tx1"/>
                </a:solidFill>
                <a:latin typeface="+mn-lt"/>
                <a:ea typeface="+mn-ea"/>
                <a:cs typeface="+mn-cs"/>
              </a:rPr>
              <a:t> = 1/k</a:t>
            </a:r>
            <a:r>
              <a:rPr lang="en-US" sz="1200" kern="1200" baseline="-25000" dirty="0" smtClean="0">
                <a:solidFill>
                  <a:schemeClr val="tx1"/>
                </a:solidFill>
                <a:latin typeface="+mn-lt"/>
                <a:ea typeface="+mn-ea"/>
                <a:cs typeface="+mn-cs"/>
              </a:rPr>
              <a:t>B</a:t>
            </a:r>
            <a:r>
              <a:rPr lang="en-US" sz="1200" kern="1200" dirty="0" smtClean="0">
                <a:solidFill>
                  <a:schemeClr val="tx1"/>
                </a:solidFill>
                <a:latin typeface="+mn-lt"/>
                <a:ea typeface="+mn-ea"/>
                <a:cs typeface="+mn-cs"/>
              </a:rPr>
              <a:t>T, and Z = exp(−βε</a:t>
            </a:r>
            <a:r>
              <a:rPr lang="en-US" sz="1200" kern="1200" baseline="-25000" dirty="0" smtClean="0">
                <a:solidFill>
                  <a:schemeClr val="tx1"/>
                </a:solidFill>
                <a:latin typeface="+mn-lt"/>
                <a:ea typeface="+mn-ea"/>
                <a:cs typeface="+mn-cs"/>
              </a:rPr>
              <a:t>1</a:t>
            </a:r>
            <a:r>
              <a:rPr lang="en-US" sz="1200" kern="1200" dirty="0" smtClean="0">
                <a:solidFill>
                  <a:schemeClr val="tx1"/>
                </a:solidFill>
                <a:latin typeface="+mn-lt"/>
                <a:ea typeface="+mn-ea"/>
                <a:cs typeface="+mn-cs"/>
              </a:rPr>
              <a:t>)+exp(−βε</a:t>
            </a:r>
            <a:r>
              <a:rPr lang="en-US" sz="1200" kern="1200" baseline="-25000" dirty="0" smtClean="0">
                <a:solidFill>
                  <a:schemeClr val="tx1"/>
                </a:solidFill>
                <a:latin typeface="+mn-lt"/>
                <a:ea typeface="+mn-ea"/>
                <a:cs typeface="+mn-cs"/>
              </a:rPr>
              <a:t>2</a:t>
            </a:r>
            <a:r>
              <a:rPr lang="en-US" sz="1200" kern="1200" dirty="0" smtClean="0">
                <a:solidFill>
                  <a:schemeClr val="tx1"/>
                </a:solidFill>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111A8B56-7BD4-7948-A587-E1F00FBC06E8}" type="slidenum">
              <a:rPr lang="en-US" smtClean="0"/>
              <a:pPr/>
              <a:t>18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  This slide illustrates the peculiarities of how velocity depends on driving force during solute drag, where the driving force</a:t>
            </a:r>
            <a:r>
              <a:rPr lang="en-US" sz="1200" kern="1200" baseline="0" dirty="0" smtClean="0">
                <a:solidFill>
                  <a:schemeClr val="tx1"/>
                </a:solidFill>
                <a:latin typeface="+mn-lt"/>
                <a:ea typeface="+mn-ea"/>
                <a:cs typeface="+mn-cs"/>
              </a:rPr>
              <a:t> itself depends on </a:t>
            </a:r>
            <a:r>
              <a:rPr lang="en-US" sz="1200" kern="1200" baseline="0" dirty="0" err="1" smtClean="0">
                <a:solidFill>
                  <a:schemeClr val="tx1"/>
                </a:solidFill>
                <a:latin typeface="+mn-lt"/>
                <a:ea typeface="+mn-ea"/>
                <a:cs typeface="+mn-cs"/>
              </a:rPr>
              <a:t>velocuty</a:t>
            </a:r>
            <a:r>
              <a:rPr lang="en-US" sz="1200" kern="1200" baseline="0" dirty="0" smtClean="0">
                <a:solidFill>
                  <a:schemeClr val="tx1"/>
                </a:solidFill>
                <a:latin typeface="+mn-lt"/>
                <a:ea typeface="+mn-ea"/>
                <a:cs typeface="+mn-cs"/>
              </a:rPr>
              <a:t> as well as the history of the boundary as it interacts with the solute field.  This illustration is for the steady state, however, in order to be able to perform the analysis semi-analytically.  It basically leads to the same result as noted by Cahn and others but with more detail about transitions from one branch to another.</a:t>
            </a:r>
            <a:endParaRPr lang="en-US" sz="12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  Steady-state manifold. The set of points {</a:t>
            </a:r>
            <a:r>
              <a:rPr lang="en-US" sz="1200" kern="1200" dirty="0" err="1" smtClean="0">
                <a:solidFill>
                  <a:schemeClr val="tx1"/>
                </a:solidFill>
                <a:latin typeface="+mn-lt"/>
                <a:ea typeface="+mn-ea"/>
                <a:cs typeface="+mn-cs"/>
              </a:rPr>
              <a:t>x</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y</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v</a:t>
            </a:r>
            <a:r>
              <a:rPr lang="en-US" sz="1200" kern="1200" dirty="0" smtClean="0">
                <a:solidFill>
                  <a:schemeClr val="tx1"/>
                </a:solidFill>
                <a:latin typeface="+mn-lt"/>
                <a:ea typeface="+mn-ea"/>
                <a:cs typeface="+mn-cs"/>
              </a:rPr>
              <a:t>} in phase space that satisfy </a:t>
            </a:r>
            <a:r>
              <a:rPr lang="en-US" sz="1200" kern="1200" dirty="0" err="1" smtClean="0">
                <a:solidFill>
                  <a:schemeClr val="tx1"/>
                </a:solidFill>
                <a:latin typeface="+mn-lt"/>
                <a:ea typeface="+mn-ea"/>
                <a:cs typeface="+mn-cs"/>
              </a:rPr>
              <a:t>dv/dt</a:t>
            </a:r>
            <a:r>
              <a:rPr lang="en-US" sz="1200" kern="1200" dirty="0" smtClean="0">
                <a:solidFill>
                  <a:schemeClr val="tx1"/>
                </a:solidFill>
                <a:latin typeface="+mn-lt"/>
                <a:ea typeface="+mn-ea"/>
                <a:cs typeface="+mn-cs"/>
              </a:rPr>
              <a:t> = 0, where </a:t>
            </a:r>
            <a:r>
              <a:rPr lang="en-US" sz="1200" kern="1200" dirty="0" err="1" smtClean="0">
                <a:solidFill>
                  <a:schemeClr val="tx1"/>
                </a:solidFill>
                <a:latin typeface="+mn-lt"/>
                <a:ea typeface="+mn-ea"/>
                <a:cs typeface="+mn-cs"/>
              </a:rPr>
              <a:t>dv/dt</a:t>
            </a:r>
            <a:r>
              <a:rPr lang="en-US" sz="1200" kern="1200" dirty="0" smtClean="0">
                <a:solidFill>
                  <a:schemeClr val="tx1"/>
                </a:solidFill>
                <a:latin typeface="+mn-lt"/>
                <a:ea typeface="+mn-ea"/>
                <a:cs typeface="+mn-cs"/>
              </a:rPr>
              <a:t> is given by equation (63). The dashed lines on the plane </a:t>
            </a:r>
            <a:r>
              <a:rPr lang="en-US" sz="1200" kern="1200" dirty="0" err="1" smtClean="0">
                <a:solidFill>
                  <a:schemeClr val="tx1"/>
                </a:solidFill>
                <a:latin typeface="+mn-lt"/>
                <a:ea typeface="+mn-ea"/>
                <a:cs typeface="+mn-cs"/>
              </a:rPr>
              <a:t>v</a:t>
            </a:r>
            <a:r>
              <a:rPr lang="en-US" sz="1200" kern="1200" dirty="0" smtClean="0">
                <a:solidFill>
                  <a:schemeClr val="tx1"/>
                </a:solidFill>
                <a:latin typeface="+mn-lt"/>
                <a:ea typeface="+mn-ea"/>
                <a:cs typeface="+mn-cs"/>
              </a:rPr>
              <a:t> = 0 are projections of the dashed lines that have been plotted on the surface of the manifold. Bifurcations occur in this model along the curved dashed lines, marking the boundary between unstable and stable manifolds. Contours on the plotted surface represent lines of constant </a:t>
            </a:r>
            <a:r>
              <a:rPr lang="en-US" sz="1200" kern="1200" dirty="0" err="1" smtClean="0">
                <a:solidFill>
                  <a:schemeClr val="tx1"/>
                </a:solidFill>
                <a:latin typeface="+mn-lt"/>
                <a:ea typeface="+mn-ea"/>
                <a:cs typeface="+mn-cs"/>
              </a:rPr>
              <a:t>x</a:t>
            </a:r>
            <a:r>
              <a:rPr lang="en-US" sz="1200" kern="1200" dirty="0" smtClean="0">
                <a:solidFill>
                  <a:schemeClr val="tx1"/>
                </a:solidFill>
                <a:latin typeface="+mn-lt"/>
                <a:ea typeface="+mn-ea"/>
                <a:cs typeface="+mn-cs"/>
              </a:rPr>
              <a:t>. This plot was generated using </a:t>
            </a:r>
            <a:r>
              <a:rPr lang="en-US" sz="1200" kern="1200" dirty="0" err="1" smtClean="0">
                <a:solidFill>
                  <a:schemeClr val="tx1"/>
                </a:solidFill>
                <a:latin typeface="+mn-lt"/>
                <a:ea typeface="+mn-ea"/>
                <a:cs typeface="+mn-cs"/>
              </a:rPr>
              <a:t>Mathematica</a:t>
            </a:r>
            <a:r>
              <a:rPr lang="en-US" sz="1200" kern="1200" dirty="0" smtClean="0">
                <a:solidFill>
                  <a:schemeClr val="tx1"/>
                </a:solidFill>
                <a:latin typeface="+mn-lt"/>
                <a:ea typeface="+mn-ea"/>
                <a:cs typeface="+mn-cs"/>
              </a:rPr>
              <a:t>, with parameters in equation (63) set to </a:t>
            </a:r>
            <a:r>
              <a:rPr lang="en-US" sz="1200" kern="1200" dirty="0" err="1" smtClean="0">
                <a:solidFill>
                  <a:schemeClr val="tx1"/>
                </a:solidFill>
                <a:latin typeface="+mn-lt"/>
                <a:ea typeface="+mn-ea"/>
                <a:cs typeface="+mn-cs"/>
              </a:rPr>
              <a:t>δ</a:t>
            </a:r>
            <a:r>
              <a:rPr lang="en-US" sz="1200" kern="1200" dirty="0" smtClean="0">
                <a:solidFill>
                  <a:schemeClr val="tx1"/>
                </a:solidFill>
                <a:latin typeface="+mn-lt"/>
                <a:ea typeface="+mn-ea"/>
                <a:cs typeface="+mn-cs"/>
              </a:rPr>
              <a:t> = 2.25 and </a:t>
            </a:r>
            <a:r>
              <a:rPr lang="en-US" sz="1200" kern="1200" dirty="0" err="1" smtClean="0">
                <a:solidFill>
                  <a:schemeClr val="tx1"/>
                </a:solidFill>
                <a:latin typeface="+mn-lt"/>
                <a:ea typeface="+mn-ea"/>
                <a:cs typeface="+mn-cs"/>
              </a:rPr>
              <a:t>ω</a:t>
            </a:r>
            <a:r>
              <a:rPr lang="en-US" sz="1200" kern="1200" dirty="0" smtClean="0">
                <a:solidFill>
                  <a:schemeClr val="tx1"/>
                </a:solidFill>
                <a:latin typeface="+mn-lt"/>
                <a:ea typeface="+mn-ea"/>
                <a:cs typeface="+mn-cs"/>
              </a:rPr>
              <a:t> = 0.75.</a:t>
            </a:r>
          </a:p>
        </p:txBody>
      </p:sp>
      <p:sp>
        <p:nvSpPr>
          <p:cNvPr id="4" name="Slide Number Placeholder 3"/>
          <p:cNvSpPr>
            <a:spLocks noGrp="1"/>
          </p:cNvSpPr>
          <p:nvPr>
            <p:ph type="sldNum" sz="quarter" idx="10"/>
          </p:nvPr>
        </p:nvSpPr>
        <p:spPr/>
        <p:txBody>
          <a:bodyPr/>
          <a:lstStyle/>
          <a:p>
            <a:fld id="{111A8B56-7BD4-7948-A587-E1F00FBC06E8}" type="slidenum">
              <a:rPr lang="en-US" smtClean="0"/>
              <a:pPr/>
              <a:t>19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a:prstGeom prst="rect">
            <a:avLst/>
          </a:prstGeo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a:prstGeom prst="rect">
            <a:avLst/>
          </a:prstGeo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a:xfrm rot="19140000">
            <a:off x="201166" y="6773801"/>
            <a:ext cx="2176272" cy="201168"/>
          </a:xfrm>
          <a:prstGeom prst="rect">
            <a:avLst/>
          </a:prstGeom>
        </p:spPr>
        <p:txBody>
          <a:bodyPr/>
          <a:lstStyle/>
          <a:p>
            <a:fld id="{7D0065BE-0657-4A47-90AD-C21C55E16B19}" type="datetime4">
              <a:rPr lang="en-US" smtClean="0"/>
              <a:pPr/>
              <a:t>June 22, 2011</a:t>
            </a:fld>
            <a:endParaRPr lang="en-US"/>
          </a:p>
        </p:txBody>
      </p:sp>
      <p:sp>
        <p:nvSpPr>
          <p:cNvPr id="5" name="Footer Placeholder 4"/>
          <p:cNvSpPr>
            <a:spLocks noGrp="1"/>
          </p:cNvSpPr>
          <p:nvPr>
            <p:ph type="ftr" sz="quarter" idx="11"/>
          </p:nvPr>
        </p:nvSpPr>
        <p:spPr>
          <a:xfrm>
            <a:off x="3517514" y="6285122"/>
            <a:ext cx="4724400" cy="274320"/>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22960" y="365760"/>
            <a:ext cx="7520940" cy="54864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822960" y="1100628"/>
            <a:ext cx="7520940" cy="3579849"/>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rot="19140000">
            <a:off x="201166" y="6773801"/>
            <a:ext cx="2176272" cy="201168"/>
          </a:xfrm>
          <a:prstGeom prst="rect">
            <a:avLst/>
          </a:prstGeom>
        </p:spPr>
        <p:txBody>
          <a:bodyPr/>
          <a:lstStyle/>
          <a:p>
            <a:fld id="{A16C3AA4-67BE-44F7-809A-3582401494AF}" type="datetime4">
              <a:rPr lang="en-US" smtClean="0"/>
              <a:pPr/>
              <a:t>June 22, 2011</a:t>
            </a:fld>
            <a:endParaRPr lang="en-US"/>
          </a:p>
        </p:txBody>
      </p:sp>
      <p:sp>
        <p:nvSpPr>
          <p:cNvPr id="5" name="Footer Placeholder 4"/>
          <p:cNvSpPr>
            <a:spLocks noGrp="1"/>
          </p:cNvSpPr>
          <p:nvPr>
            <p:ph type="ftr" sz="quarter" idx="11"/>
          </p:nvPr>
        </p:nvSpPr>
        <p:spPr>
          <a:xfrm>
            <a:off x="3517514" y="6285122"/>
            <a:ext cx="4724400" cy="274320"/>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a:prstGeom prst="rect">
            <a:avLst/>
          </a:prstGeo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rot="19140000">
            <a:off x="201166" y="6773801"/>
            <a:ext cx="2176272" cy="201168"/>
          </a:xfrm>
          <a:prstGeom prst="rect">
            <a:avLst/>
          </a:prstGeom>
        </p:spPr>
        <p:txBody>
          <a:bodyPr/>
          <a:lstStyle/>
          <a:p>
            <a:fld id="{25172EEB-1769-4776-AD69-E7C1260563EB}" type="datetime4">
              <a:rPr lang="en-US" smtClean="0"/>
              <a:pPr/>
              <a:t>June 22, 2011</a:t>
            </a:fld>
            <a:endParaRPr lang="en-US"/>
          </a:p>
        </p:txBody>
      </p:sp>
      <p:sp>
        <p:nvSpPr>
          <p:cNvPr id="5" name="Footer Placeholder 4"/>
          <p:cNvSpPr>
            <a:spLocks noGrp="1"/>
          </p:cNvSpPr>
          <p:nvPr>
            <p:ph type="ftr" sz="quarter" idx="11"/>
          </p:nvPr>
        </p:nvSpPr>
        <p:spPr>
          <a:xfrm>
            <a:off x="3517514" y="6285122"/>
            <a:ext cx="4724400" cy="274320"/>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a:p>
        </p:txBody>
      </p:sp>
      <p:sp>
        <p:nvSpPr>
          <p:cNvPr id="7"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410C3E2E-EB01-4942-A4AB-958D4C6912FB}"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22960" y="365760"/>
            <a:ext cx="7520940" cy="54864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822960" y="1100628"/>
            <a:ext cx="7520940" cy="3579849"/>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rot="19140000">
            <a:off x="201166" y="6773801"/>
            <a:ext cx="2176272" cy="201168"/>
          </a:xfrm>
          <a:prstGeom prst="rect">
            <a:avLst/>
          </a:prstGeom>
        </p:spPr>
        <p:txBody>
          <a:bodyPr/>
          <a:lstStyle/>
          <a:p>
            <a:fld id="{D47BB8AF-C16A-4836-A92D-61834B5F0BA5}" type="datetime4">
              <a:rPr lang="en-US" smtClean="0"/>
              <a:pPr/>
              <a:t>June 22, 2011</a:t>
            </a:fld>
            <a:endParaRPr lang="en-US"/>
          </a:p>
        </p:txBody>
      </p:sp>
      <p:sp>
        <p:nvSpPr>
          <p:cNvPr id="5" name="Footer Placeholder 4"/>
          <p:cNvSpPr>
            <a:spLocks noGrp="1"/>
          </p:cNvSpPr>
          <p:nvPr>
            <p:ph type="ftr" sz="quarter" idx="11"/>
          </p:nvPr>
        </p:nvSpPr>
        <p:spPr>
          <a:xfrm>
            <a:off x="3517514" y="6285122"/>
            <a:ext cx="4724400" cy="274320"/>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a:prstGeom prst="rect">
            <a:avLst/>
          </a:prstGeo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a:prstGeom prst="rect">
            <a:avLst/>
          </a:prstGeo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a:xfrm rot="19140000">
            <a:off x="201166" y="6773801"/>
            <a:ext cx="2176272" cy="201168"/>
          </a:xfrm>
          <a:prstGeom prst="rect">
            <a:avLst/>
          </a:prstGeom>
        </p:spPr>
        <p:txBody>
          <a:bodyPr/>
          <a:lstStyle/>
          <a:p>
            <a:fld id="{647D2193-4505-4A75-99BB-880C6989A757}" type="datetime4">
              <a:rPr lang="en-US" smtClean="0"/>
              <a:pPr/>
              <a:t>June 22, 2011</a:t>
            </a:fld>
            <a:endParaRPr lang="en-US"/>
          </a:p>
        </p:txBody>
      </p:sp>
      <p:sp>
        <p:nvSpPr>
          <p:cNvPr id="5" name="Footer Placeholder 4"/>
          <p:cNvSpPr>
            <a:spLocks noGrp="1"/>
          </p:cNvSpPr>
          <p:nvPr>
            <p:ph type="ftr" sz="quarter" idx="11"/>
          </p:nvPr>
        </p:nvSpPr>
        <p:spPr>
          <a:xfrm>
            <a:off x="3517514" y="6285122"/>
            <a:ext cx="4724400" cy="274320"/>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rot="19140000">
            <a:off x="201166" y="6773801"/>
            <a:ext cx="2176272" cy="201168"/>
          </a:xfrm>
          <a:prstGeom prst="rect">
            <a:avLst/>
          </a:prstGeom>
        </p:spPr>
        <p:txBody>
          <a:bodyPr/>
          <a:lstStyle/>
          <a:p>
            <a:fld id="{113A18F4-33C3-445B-924C-31108C51719C}" type="datetime4">
              <a:rPr lang="en-US" smtClean="0"/>
              <a:pPr/>
              <a:t>June 22, 2011</a:t>
            </a:fld>
            <a:endParaRPr lang="en-US"/>
          </a:p>
        </p:txBody>
      </p:sp>
      <p:sp>
        <p:nvSpPr>
          <p:cNvPr id="6" name="Footer Placeholder 5"/>
          <p:cNvSpPr>
            <a:spLocks noGrp="1"/>
          </p:cNvSpPr>
          <p:nvPr>
            <p:ph type="ftr" sz="quarter" idx="11"/>
          </p:nvPr>
        </p:nvSpPr>
        <p:spPr>
          <a:xfrm>
            <a:off x="3517514" y="6285122"/>
            <a:ext cx="4724400" cy="274320"/>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a:p>
        </p:txBody>
      </p:sp>
      <p:sp>
        <p:nvSpPr>
          <p:cNvPr id="8" name="Title 7"/>
          <p:cNvSpPr>
            <a:spLocks noGrp="1"/>
          </p:cNvSpPr>
          <p:nvPr>
            <p:ph type="title"/>
          </p:nvPr>
        </p:nvSpPr>
        <p:spPr>
          <a:xfrm>
            <a:off x="822960" y="365760"/>
            <a:ext cx="7520940" cy="54864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22960" y="365760"/>
            <a:ext cx="7520940" cy="54864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a:prstGeom prst="rect">
            <a:avLst/>
          </a:prstGeo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701848"/>
            <a:ext cx="3200400" cy="310896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a:prstGeom prst="rect">
            <a:avLst/>
          </a:prstGeo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701848"/>
            <a:ext cx="3200400" cy="310896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rot="19140000">
            <a:off x="201166" y="6773801"/>
            <a:ext cx="2176272" cy="201168"/>
          </a:xfrm>
          <a:prstGeom prst="rect">
            <a:avLst/>
          </a:prstGeom>
        </p:spPr>
        <p:txBody>
          <a:bodyPr/>
          <a:lstStyle/>
          <a:p>
            <a:fld id="{3AF7543A-E259-478F-9E0D-57BA40E442B7}" type="datetime4">
              <a:rPr lang="en-US" smtClean="0"/>
              <a:pPr/>
              <a:t>June 22, 2011</a:t>
            </a:fld>
            <a:endParaRPr lang="en-US"/>
          </a:p>
        </p:txBody>
      </p:sp>
      <p:sp>
        <p:nvSpPr>
          <p:cNvPr id="8" name="Footer Placeholder 7"/>
          <p:cNvSpPr>
            <a:spLocks noGrp="1"/>
          </p:cNvSpPr>
          <p:nvPr>
            <p:ph type="ftr" sz="quarter" idx="11"/>
          </p:nvPr>
        </p:nvSpPr>
        <p:spPr>
          <a:xfrm>
            <a:off x="3517514" y="6285122"/>
            <a:ext cx="4724400" cy="274320"/>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22960" y="365760"/>
            <a:ext cx="7520940" cy="54864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rot="19140000">
            <a:off x="201166" y="6773801"/>
            <a:ext cx="2176272" cy="201168"/>
          </a:xfrm>
          <a:prstGeom prst="rect">
            <a:avLst/>
          </a:prstGeom>
        </p:spPr>
        <p:txBody>
          <a:bodyPr/>
          <a:lstStyle/>
          <a:p>
            <a:fld id="{1EFB012D-77A1-44B0-BB26-329BA1EE55C9}" type="datetime4">
              <a:rPr lang="en-US" smtClean="0"/>
              <a:pPr/>
              <a:t>June 22, 2011</a:t>
            </a:fld>
            <a:endParaRPr lang="en-US"/>
          </a:p>
        </p:txBody>
      </p:sp>
      <p:sp>
        <p:nvSpPr>
          <p:cNvPr id="4" name="Footer Placeholder 3"/>
          <p:cNvSpPr>
            <a:spLocks noGrp="1"/>
          </p:cNvSpPr>
          <p:nvPr>
            <p:ph type="ftr" sz="quarter" idx="11"/>
          </p:nvPr>
        </p:nvSpPr>
        <p:spPr>
          <a:xfrm>
            <a:off x="3517514" y="6285122"/>
            <a:ext cx="4724400" cy="274320"/>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rot="19140000">
            <a:off x="201166" y="6773801"/>
            <a:ext cx="2176272" cy="201168"/>
          </a:xfrm>
          <a:prstGeom prst="rect">
            <a:avLst/>
          </a:prstGeom>
        </p:spPr>
        <p:txBody>
          <a:bodyPr/>
          <a:lstStyle/>
          <a:p>
            <a:fld id="{94B7499E-3031-413E-B01E-B94970708CAA}" type="datetime4">
              <a:rPr lang="en-US" smtClean="0"/>
              <a:pPr/>
              <a:t>June 22, 2011</a:t>
            </a:fld>
            <a:endParaRPr lang="en-US"/>
          </a:p>
        </p:txBody>
      </p:sp>
      <p:sp>
        <p:nvSpPr>
          <p:cNvPr id="3" name="Footer Placeholder 2"/>
          <p:cNvSpPr>
            <a:spLocks noGrp="1"/>
          </p:cNvSpPr>
          <p:nvPr>
            <p:ph type="ftr" sz="quarter" idx="11"/>
          </p:nvPr>
        </p:nvSpPr>
        <p:spPr>
          <a:xfrm>
            <a:off x="3517514" y="6285122"/>
            <a:ext cx="4724400" cy="274320"/>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a:prstGeom prst="rect">
            <a:avLst/>
          </a:prstGeo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a:prstGeom prst="rect">
            <a:avLst/>
          </a:prstGeo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a:xfrm rot="19140000">
            <a:off x="201166" y="6773801"/>
            <a:ext cx="2176272" cy="201168"/>
          </a:xfrm>
          <a:prstGeom prst="rect">
            <a:avLst/>
          </a:prstGeom>
        </p:spPr>
        <p:txBody>
          <a:bodyPr/>
          <a:lstStyle/>
          <a:p>
            <a:fld id="{DC7EAB0C-2220-4D0E-A0DD-DB7FA0F742F4}" type="datetime4">
              <a:rPr lang="en-US" smtClean="0"/>
              <a:pPr/>
              <a:t>June 22, 2011</a:t>
            </a:fld>
            <a:endParaRPr lang="en-US"/>
          </a:p>
        </p:txBody>
      </p:sp>
      <p:sp>
        <p:nvSpPr>
          <p:cNvPr id="6" name="Footer Placeholder 5"/>
          <p:cNvSpPr>
            <a:spLocks noGrp="1"/>
          </p:cNvSpPr>
          <p:nvPr>
            <p:ph type="ftr" sz="quarter" idx="11"/>
          </p:nvPr>
        </p:nvSpPr>
        <p:spPr>
          <a:xfrm>
            <a:off x="3517514" y="6285122"/>
            <a:ext cx="4724400" cy="274320"/>
          </a:xfrm>
          <a:prstGeom prst="rect">
            <a:avLst/>
          </a:prstGeo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2754ED01-E2A0-4C1E-8E21-014B99041579}"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smtClean="0"/>
              <a:t>Drag picture to placeholder or click icon to add</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a:prstGeom prst="rect">
            <a:avLst/>
          </a:prstGeo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a:prstGeom prst="rect">
            <a:avLst/>
          </a:prstGeo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19140000">
            <a:off x="201166" y="6773801"/>
            <a:ext cx="2176272" cy="201168"/>
          </a:xfrm>
          <a:prstGeom prst="rect">
            <a:avLst/>
          </a:prstGeom>
        </p:spPr>
        <p:txBody>
          <a:bodyPr/>
          <a:lstStyle/>
          <a:p>
            <a:fld id="{E3416D63-31BF-4B94-B6C5-E20B2C63F515}" type="datetime4">
              <a:rPr lang="en-US" smtClean="0"/>
              <a:pPr/>
              <a:t>June 22, 2011</a:t>
            </a:fld>
            <a:endParaRPr lang="en-US"/>
          </a:p>
        </p:txBody>
      </p:sp>
      <p:sp>
        <p:nvSpPr>
          <p:cNvPr id="6" name="Footer Placeholder 5"/>
          <p:cNvSpPr>
            <a:spLocks noGrp="1"/>
          </p:cNvSpPr>
          <p:nvPr>
            <p:ph type="ftr" sz="quarter" idx="11"/>
          </p:nvPr>
        </p:nvSpPr>
        <p:spPr>
          <a:xfrm>
            <a:off x="3517514" y="6285122"/>
            <a:ext cx="4724400" cy="274320"/>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954645"/>
            <a:ext cx="2770982" cy="904014"/>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 name="connsiteX0" fmla="*/ 2382 w 3076111"/>
              <a:gd name="connsiteY0" fmla="*/ 1807368 h 1807368"/>
              <a:gd name="connsiteX1" fmla="*/ 0 w 3076111"/>
              <a:gd name="connsiteY1" fmla="*/ 0 h 1807368"/>
              <a:gd name="connsiteX2" fmla="*/ 2045494 w 3076111"/>
              <a:gd name="connsiteY2" fmla="*/ 1 h 1807368"/>
              <a:gd name="connsiteX3" fmla="*/ 3076111 w 3076111"/>
              <a:gd name="connsiteY3" fmla="*/ 1807368 h 1807368"/>
              <a:gd name="connsiteX4" fmla="*/ 2382 w 3076111"/>
              <a:gd name="connsiteY4" fmla="*/ 1807368 h 1807368"/>
              <a:gd name="connsiteX0" fmla="*/ 2382 w 3076111"/>
              <a:gd name="connsiteY0" fmla="*/ 1807368 h 1807368"/>
              <a:gd name="connsiteX1" fmla="*/ 0 w 3076111"/>
              <a:gd name="connsiteY1" fmla="*/ 0 h 1807368"/>
              <a:gd name="connsiteX2" fmla="*/ 2045494 w 3076111"/>
              <a:gd name="connsiteY2" fmla="*/ 2 h 1807368"/>
              <a:gd name="connsiteX3" fmla="*/ 3076111 w 3076111"/>
              <a:gd name="connsiteY3" fmla="*/ 1807368 h 1807368"/>
              <a:gd name="connsiteX4" fmla="*/ 2382 w 3076111"/>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76111" h="1807368">
                <a:moveTo>
                  <a:pt x="2382" y="1807368"/>
                </a:moveTo>
                <a:lnTo>
                  <a:pt x="0" y="0"/>
                </a:lnTo>
                <a:lnTo>
                  <a:pt x="2045494" y="2"/>
                </a:lnTo>
                <a:lnTo>
                  <a:pt x="3076111"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996684" y="5954645"/>
            <a:ext cx="8155783" cy="920290"/>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584 h 527584"/>
              <a:gd name="connsiteX1" fmla="*/ 68925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2989675"/>
              <a:gd name="connsiteY0" fmla="*/ 258194 h 527584"/>
              <a:gd name="connsiteX1" fmla="*/ 326133 w 2989675"/>
              <a:gd name="connsiteY1" fmla="*/ 0 h 527584"/>
              <a:gd name="connsiteX2" fmla="*/ 2989675 w 2989675"/>
              <a:gd name="connsiteY2" fmla="*/ 271 h 527584"/>
              <a:gd name="connsiteX3" fmla="*/ 2989675 w 2989675"/>
              <a:gd name="connsiteY3" fmla="*/ 527584 h 527584"/>
              <a:gd name="connsiteX4" fmla="*/ 0 w 2989675"/>
              <a:gd name="connsiteY4" fmla="*/ 258194 h 527584"/>
              <a:gd name="connsiteX0" fmla="*/ 0 w 2989675"/>
              <a:gd name="connsiteY0" fmla="*/ 258194 h 527584"/>
              <a:gd name="connsiteX1" fmla="*/ 326133 w 2989675"/>
              <a:gd name="connsiteY1" fmla="*/ 0 h 527584"/>
              <a:gd name="connsiteX2" fmla="*/ 2989675 w 2989675"/>
              <a:gd name="connsiteY2" fmla="*/ 271 h 527584"/>
              <a:gd name="connsiteX3" fmla="*/ 2989675 w 2989675"/>
              <a:gd name="connsiteY3" fmla="*/ 527584 h 527584"/>
              <a:gd name="connsiteX4" fmla="*/ 2982595 w 2989675"/>
              <a:gd name="connsiteY4" fmla="*/ 250015 h 527584"/>
              <a:gd name="connsiteX5" fmla="*/ 0 w 2989675"/>
              <a:gd name="connsiteY5" fmla="*/ 258194 h 527584"/>
              <a:gd name="connsiteX0" fmla="*/ 0 w 2989675"/>
              <a:gd name="connsiteY0" fmla="*/ 258194 h 527584"/>
              <a:gd name="connsiteX1" fmla="*/ 311003 w 2989675"/>
              <a:gd name="connsiteY1" fmla="*/ 0 h 527584"/>
              <a:gd name="connsiteX2" fmla="*/ 2989675 w 2989675"/>
              <a:gd name="connsiteY2" fmla="*/ 271 h 527584"/>
              <a:gd name="connsiteX3" fmla="*/ 2989675 w 2989675"/>
              <a:gd name="connsiteY3" fmla="*/ 527584 h 527584"/>
              <a:gd name="connsiteX4" fmla="*/ 2982595 w 2989675"/>
              <a:gd name="connsiteY4" fmla="*/ 250015 h 527584"/>
              <a:gd name="connsiteX5" fmla="*/ 0 w 2989675"/>
              <a:gd name="connsiteY5" fmla="*/ 258194 h 527584"/>
              <a:gd name="connsiteX0" fmla="*/ 0 w 2989675"/>
              <a:gd name="connsiteY0" fmla="*/ 247792 h 527584"/>
              <a:gd name="connsiteX1" fmla="*/ 311003 w 2989675"/>
              <a:gd name="connsiteY1" fmla="*/ 0 h 527584"/>
              <a:gd name="connsiteX2" fmla="*/ 2989675 w 2989675"/>
              <a:gd name="connsiteY2" fmla="*/ 271 h 527584"/>
              <a:gd name="connsiteX3" fmla="*/ 2989675 w 2989675"/>
              <a:gd name="connsiteY3" fmla="*/ 527584 h 527584"/>
              <a:gd name="connsiteX4" fmla="*/ 2982595 w 2989675"/>
              <a:gd name="connsiteY4" fmla="*/ 250015 h 527584"/>
              <a:gd name="connsiteX5" fmla="*/ 0 w 2989675"/>
              <a:gd name="connsiteY5" fmla="*/ 247792 h 527584"/>
              <a:gd name="connsiteX0" fmla="*/ 0 w 2989675"/>
              <a:gd name="connsiteY0" fmla="*/ 247792 h 251260"/>
              <a:gd name="connsiteX1" fmla="*/ 311003 w 2989675"/>
              <a:gd name="connsiteY1" fmla="*/ 0 h 251260"/>
              <a:gd name="connsiteX2" fmla="*/ 2989675 w 2989675"/>
              <a:gd name="connsiteY2" fmla="*/ 271 h 251260"/>
              <a:gd name="connsiteX3" fmla="*/ 2988802 w 2989675"/>
              <a:gd name="connsiteY3" fmla="*/ 251260 h 251260"/>
              <a:gd name="connsiteX4" fmla="*/ 2982595 w 2989675"/>
              <a:gd name="connsiteY4" fmla="*/ 250015 h 251260"/>
              <a:gd name="connsiteX5" fmla="*/ 0 w 2989675"/>
              <a:gd name="connsiteY5" fmla="*/ 247792 h 251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89675" h="251260">
                <a:moveTo>
                  <a:pt x="0" y="247792"/>
                </a:moveTo>
                <a:lnTo>
                  <a:pt x="311003" y="0"/>
                </a:lnTo>
                <a:lnTo>
                  <a:pt x="2989675" y="271"/>
                </a:lnTo>
                <a:lnTo>
                  <a:pt x="2988802" y="251260"/>
                </a:lnTo>
                <a:lnTo>
                  <a:pt x="2982595" y="250015"/>
                </a:lnTo>
                <a:lnTo>
                  <a:pt x="0" y="247792"/>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2754ED01-E2A0-4C1E-8E21-014B9904157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5"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 Id="rId3" Type="http://schemas.openxmlformats.org/officeDocument/2006/relationships/image" Target="../media/image2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1" Type="http://schemas.openxmlformats.org/officeDocument/2006/relationships/oleObject" Target="../embeddings/oleObject5.bin"/><Relationship Id="rId12" Type="http://schemas.openxmlformats.org/officeDocument/2006/relationships/image" Target="../media/image32.emf"/><Relationship Id="rId13" Type="http://schemas.openxmlformats.org/officeDocument/2006/relationships/oleObject" Target="../embeddings/oleObject6.bin"/><Relationship Id="rId14" Type="http://schemas.openxmlformats.org/officeDocument/2006/relationships/image" Target="../media/image33.emf"/><Relationship Id="rId15" Type="http://schemas.openxmlformats.org/officeDocument/2006/relationships/image" Target="../media/image35.jpeg"/><Relationship Id="rId1" Type="http://schemas.openxmlformats.org/officeDocument/2006/relationships/vmlDrawing" Target="../drawings/vmlDrawing2.vml"/><Relationship Id="rId2" Type="http://schemas.openxmlformats.org/officeDocument/2006/relationships/slideLayout" Target="../slideLayouts/slideLayout12.xml"/><Relationship Id="rId3" Type="http://schemas.openxmlformats.org/officeDocument/2006/relationships/notesSlide" Target="../notesSlides/notesSlide5.xml"/><Relationship Id="rId4" Type="http://schemas.openxmlformats.org/officeDocument/2006/relationships/oleObject" Target="../embeddings/oleObject2.bin"/><Relationship Id="rId5" Type="http://schemas.openxmlformats.org/officeDocument/2006/relationships/image" Target="../media/image29.emf"/><Relationship Id="rId6" Type="http://schemas.openxmlformats.org/officeDocument/2006/relationships/image" Target="../media/image34.png"/><Relationship Id="rId7" Type="http://schemas.openxmlformats.org/officeDocument/2006/relationships/oleObject" Target="../embeddings/oleObject3.bin"/><Relationship Id="rId8" Type="http://schemas.openxmlformats.org/officeDocument/2006/relationships/image" Target="../media/image30.emf"/><Relationship Id="rId9" Type="http://schemas.openxmlformats.org/officeDocument/2006/relationships/oleObject" Target="../embeddings/oleObject4.bin"/><Relationship Id="rId10" Type="http://schemas.openxmlformats.org/officeDocument/2006/relationships/image" Target="../media/image31.emf"/></Relationships>
</file>

<file path=ppt/slides/_rels/slide18.xml.rels><?xml version="1.0" encoding="UTF-8" standalone="yes"?>
<Relationships xmlns="http://schemas.openxmlformats.org/package/2006/relationships"><Relationship Id="rId3" Type="http://schemas.openxmlformats.org/officeDocument/2006/relationships/image" Target="../media/image36.jpeg"/><Relationship Id="rId4" Type="http://schemas.openxmlformats.org/officeDocument/2006/relationships/image" Target="../media/image37.jpeg"/><Relationship Id="rId5" Type="http://schemas.openxmlformats.org/officeDocument/2006/relationships/image" Target="../media/image38.jpeg"/><Relationship Id="rId6" Type="http://schemas.openxmlformats.org/officeDocument/2006/relationships/image" Target="../media/image39.jpeg"/><Relationship Id="rId7" Type="http://schemas.openxmlformats.org/officeDocument/2006/relationships/image" Target="../media/image40.tiff"/><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image" Target="../media/image43.jpeg"/><Relationship Id="rId5" Type="http://schemas.openxmlformats.org/officeDocument/2006/relationships/oleObject" Target="???" TargetMode="External"/><Relationship Id="rId6" Type="http://schemas.openxmlformats.org/officeDocument/2006/relationships/image" Target="../media/image41.png"/><Relationship Id="rId7" Type="http://schemas.openxmlformats.org/officeDocument/2006/relationships/image" Target="../media/image42.png"/><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image" Target="../media/image5.png"/><Relationship Id="rId5" Type="http://schemas.openxmlformats.org/officeDocument/2006/relationships/oleObject" Target="../embeddings/oleObject1.bin"/><Relationship Id="rId6" Type="http://schemas.openxmlformats.org/officeDocument/2006/relationships/image" Target="../media/image4.png"/><Relationship Id="rId7" Type="http://schemas.openxmlformats.org/officeDocument/2006/relationships/image" Target="../media/image6.png"/><Relationship Id="rId8" Type="http://schemas.openxmlformats.org/officeDocument/2006/relationships/image" Target="../media/image7.png"/><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4" Type="http://schemas.openxmlformats.org/officeDocument/2006/relationships/notesSlide" Target="../notesSlides/notesSlide2.xml"/><Relationship Id="rId5" Type="http://schemas.openxmlformats.org/officeDocument/2006/relationships/image" Target="../media/image8.png"/><Relationship Id="rId1" Type="http://schemas.microsoft.com/office/2007/relationships/media" Target="file://localhost/Users/gr20/Library/Mail/IMAP-rohrer@cyrus.andrew.cmu.edu/INBOX/Sent%20Messages.imapmbox/Attachments/42473/1/090724_milling_animation.avi" TargetMode="External"/><Relationship Id="rId2" Type="http://schemas.openxmlformats.org/officeDocument/2006/relationships/video" Target="file://localhost/Users/gr20/Library/Mail/IMAP-rohrer@cyrus.andrew.cmu.edu/INBOX/Sent%20Messages.imapmbox/Attachments/42473/1/090724_milling_animation.avi"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png"/><Relationship Id="rId5" Type="http://schemas.openxmlformats.org/officeDocument/2006/relationships/image" Target="../media/image11.jpeg"/><Relationship Id="rId6" Type="http://schemas.openxmlformats.org/officeDocument/2006/relationships/image" Target="../media/image12.jpeg"/><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png"/><Relationship Id="rId6" Type="http://schemas.openxmlformats.org/officeDocument/2006/relationships/image" Target="../media/image16.png"/><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4" Type="http://schemas.openxmlformats.org/officeDocument/2006/relationships/image" Target="../media/image17.png"/><Relationship Id="rId1" Type="http://schemas.microsoft.com/office/2007/relationships/media" Target="file://localhost/Users/gr20/Documents/2011/students/Kar_Debashis/110309_debashis_movies/3D_poly_64_15gs_gb.mov" TargetMode="External"/><Relationship Id="rId2" Type="http://schemas.openxmlformats.org/officeDocument/2006/relationships/video" Target="file://localhost/Users/gr20/Documents/2011/students/Kar_Debashis/110309_debashis_movies/3D_poly_64_15gs_gb.mov"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emf"/><Relationship Id="rId3" Type="http://schemas.openxmlformats.org/officeDocument/2006/relationships/image" Target="../media/image20.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19140000">
            <a:off x="660671" y="1311983"/>
            <a:ext cx="6224647" cy="1465851"/>
          </a:xfrm>
        </p:spPr>
        <p:txBody>
          <a:bodyPr/>
          <a:lstStyle/>
          <a:p>
            <a:r>
              <a:rPr lang="en-US" b="1" dirty="0" smtClean="0"/>
              <a:t>Characterization and Modeling of complexion engineered microstructures</a:t>
            </a:r>
            <a:endParaRPr lang="en-US" dirty="0"/>
          </a:p>
        </p:txBody>
      </p:sp>
      <p:sp>
        <p:nvSpPr>
          <p:cNvPr id="3" name="Subtitle 2"/>
          <p:cNvSpPr>
            <a:spLocks noGrp="1"/>
          </p:cNvSpPr>
          <p:nvPr>
            <p:ph type="subTitle" idx="1"/>
          </p:nvPr>
        </p:nvSpPr>
        <p:spPr>
          <a:xfrm rot="19140000">
            <a:off x="1367239" y="2885388"/>
            <a:ext cx="5247637" cy="329259"/>
          </a:xfrm>
        </p:spPr>
        <p:txBody>
          <a:bodyPr/>
          <a:lstStyle/>
          <a:p>
            <a:r>
              <a:rPr lang="en-US" dirty="0" smtClean="0"/>
              <a:t>Greg Rohrer and Tony </a:t>
            </a:r>
            <a:r>
              <a:rPr lang="en-US" dirty="0" err="1" smtClean="0"/>
              <a:t>Rollett</a:t>
            </a:r>
            <a:endParaRPr lang="en-US" dirty="0"/>
          </a:p>
        </p:txBody>
      </p:sp>
      <p:pic>
        <p:nvPicPr>
          <p:cNvPr id="5" name="Picture 4" descr="harmer11complexio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1492" y="209452"/>
            <a:ext cx="1507676" cy="1178728"/>
          </a:xfrm>
          <a:prstGeom prst="rect">
            <a:avLst/>
          </a:prstGeom>
        </p:spPr>
      </p:pic>
      <p:sp>
        <p:nvSpPr>
          <p:cNvPr id="8" name="Rectangle 7"/>
          <p:cNvSpPr/>
          <p:nvPr/>
        </p:nvSpPr>
        <p:spPr>
          <a:xfrm>
            <a:off x="1740403" y="176650"/>
            <a:ext cx="3166354" cy="338554"/>
          </a:xfrm>
          <a:prstGeom prst="rect">
            <a:avLst/>
          </a:prstGeom>
        </p:spPr>
        <p:txBody>
          <a:bodyPr wrap="square">
            <a:spAutoFit/>
          </a:bodyPr>
          <a:lstStyle/>
          <a:p>
            <a:pPr lvl="0"/>
            <a:r>
              <a:rPr lang="en-US" sz="1600" i="1" dirty="0" smtClean="0">
                <a:solidFill>
                  <a:srgbClr val="000000"/>
                </a:solidFill>
              </a:rPr>
              <a:t>Complexions for Informed Design</a:t>
            </a:r>
            <a:endParaRPr lang="en-US" sz="1600" i="1" dirty="0">
              <a:solidFill>
                <a:srgbClr val="000000"/>
              </a:solidFill>
            </a:endParaRPr>
          </a:p>
        </p:txBody>
      </p:sp>
    </p:spTree>
    <p:extLst>
      <p:ext uri="{BB962C8B-B14F-4D97-AF65-F5344CB8AC3E}">
        <p14:creationId xmlns:p14="http://schemas.microsoft.com/office/powerpoint/2010/main" val="289681298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36751" y="248319"/>
            <a:ext cx="1597613" cy="646331"/>
          </a:xfrm>
          <a:prstGeom prst="rect">
            <a:avLst/>
          </a:prstGeom>
          <a:noFill/>
        </p:spPr>
        <p:txBody>
          <a:bodyPr wrap="none" rtlCol="0">
            <a:spAutoFit/>
          </a:bodyPr>
          <a:lstStyle/>
          <a:p>
            <a:r>
              <a:rPr lang="en-US" sz="3600" b="1" dirty="0" smtClean="0">
                <a:solidFill>
                  <a:srgbClr val="000090"/>
                </a:solidFill>
                <a:latin typeface="+mj-lt"/>
              </a:rPr>
              <a:t>Outline</a:t>
            </a:r>
            <a:endParaRPr lang="en-US" sz="3600" b="1" dirty="0">
              <a:solidFill>
                <a:srgbClr val="000090"/>
              </a:solidFill>
              <a:latin typeface="+mj-lt"/>
            </a:endParaRPr>
          </a:p>
        </p:txBody>
      </p:sp>
      <p:sp>
        <p:nvSpPr>
          <p:cNvPr id="5" name="TextBox 4"/>
          <p:cNvSpPr txBox="1"/>
          <p:nvPr/>
        </p:nvSpPr>
        <p:spPr>
          <a:xfrm>
            <a:off x="625395" y="1110495"/>
            <a:ext cx="7976195" cy="3046988"/>
          </a:xfrm>
          <a:prstGeom prst="rect">
            <a:avLst/>
          </a:prstGeom>
          <a:noFill/>
        </p:spPr>
        <p:txBody>
          <a:bodyPr wrap="square" rtlCol="0">
            <a:spAutoFit/>
          </a:bodyPr>
          <a:lstStyle/>
          <a:p>
            <a:pPr marL="342900" indent="-342900">
              <a:buAutoNum type="arabicPeriod"/>
            </a:pPr>
            <a:r>
              <a:rPr lang="en-US" sz="3200" b="1" dirty="0" err="1" smtClean="0">
                <a:solidFill>
                  <a:schemeClr val="tx1">
                    <a:lumMod val="50000"/>
                    <a:lumOff val="50000"/>
                  </a:schemeClr>
                </a:solidFill>
              </a:rPr>
              <a:t>Mesoscale</a:t>
            </a:r>
            <a:r>
              <a:rPr lang="en-US" sz="3200" b="1" dirty="0" smtClean="0">
                <a:solidFill>
                  <a:schemeClr val="tx1">
                    <a:lumMod val="50000"/>
                    <a:lumOff val="50000"/>
                  </a:schemeClr>
                </a:solidFill>
              </a:rPr>
              <a:t> characterization and Modeling of complexion engineered microstructures</a:t>
            </a:r>
          </a:p>
          <a:p>
            <a:pPr marL="342900" indent="-342900">
              <a:buAutoNum type="arabicPeriod"/>
            </a:pPr>
            <a:endParaRPr lang="en-US" sz="3200" b="1" dirty="0" smtClean="0"/>
          </a:p>
          <a:p>
            <a:pPr marL="342900" indent="-342900">
              <a:buAutoNum type="arabicPeriod"/>
            </a:pPr>
            <a:endParaRPr lang="en-US" sz="3200" b="1" dirty="0" smtClean="0"/>
          </a:p>
          <a:p>
            <a:pPr marL="342900" indent="-342900"/>
            <a:r>
              <a:rPr lang="en-US" sz="3200" b="1" dirty="0" smtClean="0"/>
              <a:t>2. Characterizing and modeling Interface distributions in </a:t>
            </a:r>
            <a:r>
              <a:rPr lang="en-US" sz="3200" b="1" dirty="0" err="1" smtClean="0"/>
              <a:t>nanoscale</a:t>
            </a:r>
            <a:r>
              <a:rPr lang="en-US" sz="3200" b="1" dirty="0" smtClean="0"/>
              <a:t> materials</a:t>
            </a:r>
          </a:p>
        </p:txBody>
      </p:sp>
      <p:sp>
        <p:nvSpPr>
          <p:cNvPr id="6" name="Slide Number Placeholder 3"/>
          <p:cNvSpPr>
            <a:spLocks noGrp="1"/>
          </p:cNvSpPr>
          <p:nvPr>
            <p:ph type="sldNum" sz="quarter" idx="12"/>
          </p:nvPr>
        </p:nvSpPr>
        <p:spPr>
          <a:xfrm>
            <a:off x="8561388" y="6356350"/>
            <a:ext cx="457200" cy="365125"/>
          </a:xfrm>
        </p:spPr>
        <p:txBody>
          <a:bodyPr>
            <a:normAutofit lnSpcReduction="10000"/>
          </a:bodyPr>
          <a:lstStyle/>
          <a:p>
            <a:fld id="{69EAA43F-2978-A04B-8CD5-7F9FCC528E37}" type="slidenum">
              <a:rPr lang="en-US" sz="1600" smtClean="0">
                <a:solidFill>
                  <a:schemeClr val="tx1">
                    <a:lumMod val="50000"/>
                    <a:lumOff val="50000"/>
                  </a:schemeClr>
                </a:solidFill>
              </a:rPr>
              <a:pPr/>
              <a:t>10</a:t>
            </a:fld>
            <a:endParaRPr lang="en-US" sz="1600" dirty="0">
              <a:solidFill>
                <a:schemeClr val="tx1">
                  <a:lumMod val="50000"/>
                  <a:lumOff val="50000"/>
                </a:schemeClr>
              </a:solidFill>
            </a:endParaRPr>
          </a:p>
        </p:txBody>
      </p:sp>
    </p:spTree>
    <p:extLst>
      <p:ext uri="{BB962C8B-B14F-4D97-AF65-F5344CB8AC3E}">
        <p14:creationId xmlns:p14="http://schemas.microsoft.com/office/powerpoint/2010/main" val="47035484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Documents and Settings\Amith\My Documents\GBCD analysis\CMU_cu_L_Austin\Cu_L_13_raw_Iq.bmp"/>
          <p:cNvPicPr>
            <a:picLocks noChangeAspect="1" noChangeArrowheads="1"/>
          </p:cNvPicPr>
          <p:nvPr/>
        </p:nvPicPr>
        <p:blipFill>
          <a:blip r:embed="rId2" cstate="print"/>
          <a:srcRect/>
          <a:stretch>
            <a:fillRect/>
          </a:stretch>
        </p:blipFill>
        <p:spPr bwMode="auto">
          <a:xfrm>
            <a:off x="532418" y="1348203"/>
            <a:ext cx="3365500" cy="3355975"/>
          </a:xfrm>
          <a:prstGeom prst="rect">
            <a:avLst/>
          </a:prstGeom>
          <a:noFill/>
          <a:ln w="9525">
            <a:noFill/>
            <a:miter lim="800000"/>
            <a:headEnd/>
            <a:tailEnd/>
          </a:ln>
        </p:spPr>
      </p:pic>
      <p:pic>
        <p:nvPicPr>
          <p:cNvPr id="3" name="Picture 2" descr="C:\Documents and Settings\Amith\My Documents\GBCD analysis\CMU_cu_L_Austin\Reconstructed boundaries\rb_13.bmp"/>
          <p:cNvPicPr>
            <a:picLocks noChangeAspect="1" noChangeArrowheads="1"/>
          </p:cNvPicPr>
          <p:nvPr/>
        </p:nvPicPr>
        <p:blipFill>
          <a:blip r:embed="rId3" cstate="print"/>
          <a:srcRect/>
          <a:stretch>
            <a:fillRect/>
          </a:stretch>
        </p:blipFill>
        <p:spPr bwMode="auto">
          <a:xfrm>
            <a:off x="4334034" y="1348203"/>
            <a:ext cx="3365500" cy="3355975"/>
          </a:xfrm>
          <a:prstGeom prst="rect">
            <a:avLst/>
          </a:prstGeom>
          <a:noFill/>
          <a:ln w="9525">
            <a:noFill/>
            <a:miter lim="800000"/>
            <a:headEnd/>
            <a:tailEnd/>
          </a:ln>
        </p:spPr>
      </p:pic>
      <p:sp>
        <p:nvSpPr>
          <p:cNvPr id="4" name="Text Box 8"/>
          <p:cNvSpPr txBox="1">
            <a:spLocks noChangeArrowheads="1"/>
          </p:cNvSpPr>
          <p:nvPr/>
        </p:nvSpPr>
        <p:spPr bwMode="auto">
          <a:xfrm>
            <a:off x="4329842" y="4704178"/>
            <a:ext cx="3168352" cy="584775"/>
          </a:xfrm>
          <a:prstGeom prst="rect">
            <a:avLst/>
          </a:prstGeom>
          <a:noFill/>
          <a:ln w="9525">
            <a:noFill/>
            <a:miter lim="800000"/>
            <a:headEnd/>
            <a:tailEnd/>
          </a:ln>
        </p:spPr>
        <p:txBody>
          <a:bodyPr wrap="square">
            <a:spAutoFit/>
          </a:bodyPr>
          <a:lstStyle/>
          <a:p>
            <a:r>
              <a:rPr lang="en-US" sz="1600" dirty="0">
                <a:latin typeface="+mj-lt"/>
                <a:cs typeface="Arial" pitchFamily="34" charset="0"/>
              </a:rPr>
              <a:t>Inverse pole figure map with reconstructed boundaries. </a:t>
            </a:r>
          </a:p>
        </p:txBody>
      </p:sp>
      <p:pic>
        <p:nvPicPr>
          <p:cNvPr id="5" name="Picture 4" descr="C:\Documents and Settings\Amith\My Documents\Abstracts\Microscopy and Microanalysis 09\color key.png"/>
          <p:cNvPicPr>
            <a:picLocks noChangeAspect="1" noChangeArrowheads="1"/>
          </p:cNvPicPr>
          <p:nvPr/>
        </p:nvPicPr>
        <p:blipFill>
          <a:blip r:embed="rId4" cstate="print"/>
          <a:srcRect/>
          <a:stretch>
            <a:fillRect/>
          </a:stretch>
        </p:blipFill>
        <p:spPr bwMode="auto">
          <a:xfrm>
            <a:off x="7758636" y="2980649"/>
            <a:ext cx="1147762" cy="1212850"/>
          </a:xfrm>
          <a:prstGeom prst="rect">
            <a:avLst/>
          </a:prstGeom>
          <a:noFill/>
          <a:ln w="9525">
            <a:noFill/>
            <a:miter lim="800000"/>
            <a:headEnd/>
            <a:tailEnd/>
          </a:ln>
        </p:spPr>
      </p:pic>
      <p:sp>
        <p:nvSpPr>
          <p:cNvPr id="6" name="TextBox 9"/>
          <p:cNvSpPr txBox="1">
            <a:spLocks noChangeArrowheads="1"/>
          </p:cNvSpPr>
          <p:nvPr/>
        </p:nvSpPr>
        <p:spPr bwMode="auto">
          <a:xfrm>
            <a:off x="608618" y="4320003"/>
            <a:ext cx="762000" cy="244475"/>
          </a:xfrm>
          <a:prstGeom prst="rect">
            <a:avLst/>
          </a:prstGeom>
          <a:solidFill>
            <a:schemeClr val="bg1"/>
          </a:solidFill>
          <a:ln w="9525">
            <a:noFill/>
            <a:miter lim="800000"/>
            <a:headEnd/>
            <a:tailEnd/>
          </a:ln>
        </p:spPr>
        <p:txBody>
          <a:bodyPr>
            <a:spAutoFit/>
          </a:bodyPr>
          <a:lstStyle/>
          <a:p>
            <a:pPr algn="ctr"/>
            <a:r>
              <a:rPr lang="en-US" sz="1000" dirty="0"/>
              <a:t>200 nm</a:t>
            </a:r>
          </a:p>
        </p:txBody>
      </p:sp>
      <p:sp>
        <p:nvSpPr>
          <p:cNvPr id="7" name="TextBox 9"/>
          <p:cNvSpPr txBox="1">
            <a:spLocks noChangeArrowheads="1"/>
          </p:cNvSpPr>
          <p:nvPr/>
        </p:nvSpPr>
        <p:spPr bwMode="auto">
          <a:xfrm>
            <a:off x="4486434" y="4320003"/>
            <a:ext cx="762000" cy="244475"/>
          </a:xfrm>
          <a:prstGeom prst="rect">
            <a:avLst/>
          </a:prstGeom>
          <a:solidFill>
            <a:schemeClr val="bg1"/>
          </a:solidFill>
          <a:ln w="9525">
            <a:noFill/>
            <a:miter lim="800000"/>
            <a:headEnd/>
            <a:tailEnd/>
          </a:ln>
        </p:spPr>
        <p:txBody>
          <a:bodyPr>
            <a:spAutoFit/>
          </a:bodyPr>
          <a:lstStyle/>
          <a:p>
            <a:pPr algn="ctr"/>
            <a:r>
              <a:rPr lang="en-US" sz="1000" dirty="0"/>
              <a:t>200 nm</a:t>
            </a:r>
          </a:p>
        </p:txBody>
      </p:sp>
      <p:cxnSp>
        <p:nvCxnSpPr>
          <p:cNvPr id="8" name="Straight Connector 7"/>
          <p:cNvCxnSpPr/>
          <p:nvPr/>
        </p:nvCxnSpPr>
        <p:spPr>
          <a:xfrm>
            <a:off x="729442" y="4193499"/>
            <a:ext cx="457200"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622066" y="4193499"/>
            <a:ext cx="457200"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Oval 9"/>
          <p:cNvSpPr>
            <a:spLocks noChangeAspect="1"/>
          </p:cNvSpPr>
          <p:nvPr/>
        </p:nvSpPr>
        <p:spPr>
          <a:xfrm>
            <a:off x="748874" y="1388641"/>
            <a:ext cx="91440" cy="91440"/>
          </a:xfrm>
          <a:prstGeom prst="ellipse">
            <a:avLst/>
          </a:prstGeom>
          <a:solidFill>
            <a:srgbClr val="D20000"/>
          </a:solidFill>
          <a:ln>
            <a:solidFill>
              <a:srgbClr val="D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a:spLocks noChangeAspect="1"/>
          </p:cNvSpPr>
          <p:nvPr/>
        </p:nvSpPr>
        <p:spPr>
          <a:xfrm>
            <a:off x="585426" y="1388641"/>
            <a:ext cx="91440" cy="91440"/>
          </a:xfrm>
          <a:prstGeom prst="ellipse">
            <a:avLst/>
          </a:prstGeom>
          <a:solidFill>
            <a:srgbClr val="D20000"/>
          </a:solidFill>
          <a:ln>
            <a:solidFill>
              <a:srgbClr val="D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a:spLocks noChangeAspect="1"/>
          </p:cNvSpPr>
          <p:nvPr/>
        </p:nvSpPr>
        <p:spPr>
          <a:xfrm>
            <a:off x="901274" y="1388641"/>
            <a:ext cx="91440" cy="91440"/>
          </a:xfrm>
          <a:prstGeom prst="ellipse">
            <a:avLst/>
          </a:prstGeom>
          <a:solidFill>
            <a:srgbClr val="D20000"/>
          </a:solidFill>
          <a:ln>
            <a:solidFill>
              <a:srgbClr val="D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036906" y="1388641"/>
            <a:ext cx="91440" cy="91440"/>
          </a:xfrm>
          <a:prstGeom prst="ellipse">
            <a:avLst/>
          </a:prstGeom>
          <a:solidFill>
            <a:srgbClr val="D20000"/>
          </a:solidFill>
          <a:ln>
            <a:solidFill>
              <a:srgbClr val="D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a:spLocks noChangeAspect="1"/>
          </p:cNvSpPr>
          <p:nvPr/>
        </p:nvSpPr>
        <p:spPr>
          <a:xfrm>
            <a:off x="1180922" y="1388641"/>
            <a:ext cx="91440" cy="91440"/>
          </a:xfrm>
          <a:prstGeom prst="ellipse">
            <a:avLst/>
          </a:prstGeom>
          <a:solidFill>
            <a:srgbClr val="D20000"/>
          </a:solidFill>
          <a:ln>
            <a:solidFill>
              <a:srgbClr val="D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a:spLocks noChangeAspect="1"/>
          </p:cNvSpPr>
          <p:nvPr/>
        </p:nvSpPr>
        <p:spPr>
          <a:xfrm>
            <a:off x="1488386" y="1388641"/>
            <a:ext cx="91440" cy="91440"/>
          </a:xfrm>
          <a:prstGeom prst="ellipse">
            <a:avLst/>
          </a:prstGeom>
          <a:solidFill>
            <a:srgbClr val="D20000"/>
          </a:solidFill>
          <a:ln>
            <a:solidFill>
              <a:srgbClr val="D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1324938" y="1388641"/>
            <a:ext cx="91440" cy="91440"/>
          </a:xfrm>
          <a:prstGeom prst="ellipse">
            <a:avLst/>
          </a:prstGeom>
          <a:solidFill>
            <a:srgbClr val="D20000"/>
          </a:solidFill>
          <a:ln>
            <a:solidFill>
              <a:srgbClr val="D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1640786" y="1388641"/>
            <a:ext cx="91440" cy="91440"/>
          </a:xfrm>
          <a:prstGeom prst="ellipse">
            <a:avLst/>
          </a:prstGeom>
          <a:solidFill>
            <a:srgbClr val="D20000"/>
          </a:solidFill>
          <a:ln>
            <a:solidFill>
              <a:srgbClr val="D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a:spLocks noChangeAspect="1"/>
          </p:cNvSpPr>
          <p:nvPr/>
        </p:nvSpPr>
        <p:spPr>
          <a:xfrm>
            <a:off x="1776418" y="1388641"/>
            <a:ext cx="91440" cy="91440"/>
          </a:xfrm>
          <a:prstGeom prst="ellipse">
            <a:avLst/>
          </a:prstGeom>
          <a:solidFill>
            <a:srgbClr val="D20000"/>
          </a:solidFill>
          <a:ln>
            <a:solidFill>
              <a:srgbClr val="D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920434" y="1388641"/>
            <a:ext cx="91440" cy="91440"/>
          </a:xfrm>
          <a:prstGeom prst="ellipse">
            <a:avLst/>
          </a:prstGeom>
          <a:solidFill>
            <a:srgbClr val="D20000"/>
          </a:solidFill>
          <a:ln>
            <a:solidFill>
              <a:srgbClr val="D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a:spLocks noChangeAspect="1"/>
          </p:cNvSpPr>
          <p:nvPr/>
        </p:nvSpPr>
        <p:spPr>
          <a:xfrm>
            <a:off x="2189034" y="1388641"/>
            <a:ext cx="91440" cy="91440"/>
          </a:xfrm>
          <a:prstGeom prst="ellipse">
            <a:avLst/>
          </a:prstGeom>
          <a:solidFill>
            <a:srgbClr val="D20000"/>
          </a:solidFill>
          <a:ln>
            <a:solidFill>
              <a:srgbClr val="D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a:spLocks noChangeAspect="1"/>
          </p:cNvSpPr>
          <p:nvPr/>
        </p:nvSpPr>
        <p:spPr>
          <a:xfrm>
            <a:off x="2025586" y="1388641"/>
            <a:ext cx="91440" cy="91440"/>
          </a:xfrm>
          <a:prstGeom prst="ellipse">
            <a:avLst/>
          </a:prstGeom>
          <a:solidFill>
            <a:srgbClr val="D20000"/>
          </a:solidFill>
          <a:ln>
            <a:solidFill>
              <a:srgbClr val="D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a:spLocks noChangeAspect="1"/>
          </p:cNvSpPr>
          <p:nvPr/>
        </p:nvSpPr>
        <p:spPr>
          <a:xfrm>
            <a:off x="2341434" y="1388641"/>
            <a:ext cx="91440" cy="91440"/>
          </a:xfrm>
          <a:prstGeom prst="ellipse">
            <a:avLst/>
          </a:prstGeom>
          <a:solidFill>
            <a:srgbClr val="D20000"/>
          </a:solidFill>
          <a:ln>
            <a:solidFill>
              <a:srgbClr val="D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2477066" y="1388641"/>
            <a:ext cx="91440" cy="91440"/>
          </a:xfrm>
          <a:prstGeom prst="ellipse">
            <a:avLst/>
          </a:prstGeom>
          <a:solidFill>
            <a:srgbClr val="D20000"/>
          </a:solidFill>
          <a:ln>
            <a:solidFill>
              <a:srgbClr val="D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2621082" y="1388641"/>
            <a:ext cx="91440" cy="91440"/>
          </a:xfrm>
          <a:prstGeom prst="ellipse">
            <a:avLst/>
          </a:prstGeom>
          <a:solidFill>
            <a:srgbClr val="D20000"/>
          </a:solidFill>
          <a:ln>
            <a:solidFill>
              <a:srgbClr val="D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a:off x="2928546" y="1388641"/>
            <a:ext cx="91440" cy="91440"/>
          </a:xfrm>
          <a:prstGeom prst="ellipse">
            <a:avLst/>
          </a:prstGeom>
          <a:solidFill>
            <a:srgbClr val="D20000"/>
          </a:solidFill>
          <a:ln>
            <a:solidFill>
              <a:srgbClr val="D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2765098" y="1388641"/>
            <a:ext cx="91440" cy="91440"/>
          </a:xfrm>
          <a:prstGeom prst="ellipse">
            <a:avLst/>
          </a:prstGeom>
          <a:solidFill>
            <a:srgbClr val="D20000"/>
          </a:solidFill>
          <a:ln>
            <a:solidFill>
              <a:srgbClr val="D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a:spLocks noChangeAspect="1"/>
          </p:cNvSpPr>
          <p:nvPr/>
        </p:nvSpPr>
        <p:spPr>
          <a:xfrm>
            <a:off x="3080946" y="1388641"/>
            <a:ext cx="91440" cy="91440"/>
          </a:xfrm>
          <a:prstGeom prst="ellipse">
            <a:avLst/>
          </a:prstGeom>
          <a:solidFill>
            <a:srgbClr val="D20000"/>
          </a:solidFill>
          <a:ln>
            <a:solidFill>
              <a:srgbClr val="D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a:spLocks noChangeAspect="1"/>
          </p:cNvSpPr>
          <p:nvPr/>
        </p:nvSpPr>
        <p:spPr>
          <a:xfrm>
            <a:off x="3216578" y="1388641"/>
            <a:ext cx="91440" cy="91440"/>
          </a:xfrm>
          <a:prstGeom prst="ellipse">
            <a:avLst/>
          </a:prstGeom>
          <a:solidFill>
            <a:srgbClr val="D20000"/>
          </a:solidFill>
          <a:ln>
            <a:solidFill>
              <a:srgbClr val="D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3360594" y="1388641"/>
            <a:ext cx="91440" cy="91440"/>
          </a:xfrm>
          <a:prstGeom prst="ellipse">
            <a:avLst/>
          </a:prstGeom>
          <a:solidFill>
            <a:srgbClr val="D20000"/>
          </a:solidFill>
          <a:ln>
            <a:solidFill>
              <a:srgbClr val="D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4" descr="Picture 3"/>
          <p:cNvPicPr>
            <a:picLocks noChangeAspect="1" noChangeArrowheads="1"/>
          </p:cNvPicPr>
          <p:nvPr/>
        </p:nvPicPr>
        <p:blipFill>
          <a:blip r:embed="rId5" cstate="print"/>
          <a:srcRect l="40606" r="33356" b="62397"/>
          <a:stretch>
            <a:fillRect/>
          </a:stretch>
        </p:blipFill>
        <p:spPr bwMode="auto">
          <a:xfrm>
            <a:off x="1233498" y="4701009"/>
            <a:ext cx="1536224" cy="1656184"/>
          </a:xfrm>
          <a:prstGeom prst="rect">
            <a:avLst/>
          </a:prstGeom>
          <a:noFill/>
          <a:ln w="9525">
            <a:noFill/>
            <a:miter lim="800000"/>
            <a:headEnd/>
            <a:tailEnd/>
          </a:ln>
        </p:spPr>
      </p:pic>
      <p:sp>
        <p:nvSpPr>
          <p:cNvPr id="31" name="TextBox 30"/>
          <p:cNvSpPr txBox="1"/>
          <p:nvPr/>
        </p:nvSpPr>
        <p:spPr>
          <a:xfrm>
            <a:off x="3177713" y="5421089"/>
            <a:ext cx="5728685" cy="584776"/>
          </a:xfrm>
          <a:prstGeom prst="rect">
            <a:avLst/>
          </a:prstGeom>
          <a:noFill/>
          <a:ln>
            <a:noFill/>
          </a:ln>
        </p:spPr>
        <p:txBody>
          <a:bodyPr wrap="square" rtlCol="0">
            <a:spAutoFit/>
          </a:bodyPr>
          <a:lstStyle/>
          <a:p>
            <a:r>
              <a:rPr lang="en-US" sz="1600" dirty="0" err="1" smtClean="0">
                <a:latin typeface="+mj-lt"/>
                <a:cs typeface="Arial" pitchFamily="34" charset="0"/>
              </a:rPr>
              <a:t>NanoMegas</a:t>
            </a:r>
            <a:r>
              <a:rPr lang="en-US" sz="1600" dirty="0" smtClean="0">
                <a:latin typeface="+mj-lt"/>
                <a:cs typeface="Arial" pitchFamily="34" charset="0"/>
              </a:rPr>
              <a:t> has developed a commercial package known as </a:t>
            </a:r>
            <a:r>
              <a:rPr lang="en-US" sz="1600" b="1" dirty="0" smtClean="0">
                <a:solidFill>
                  <a:srgbClr val="D20000"/>
                </a:solidFill>
                <a:latin typeface="+mj-lt"/>
                <a:cs typeface="Arial" pitchFamily="34" charset="0"/>
              </a:rPr>
              <a:t>ASTAR</a:t>
            </a:r>
            <a:r>
              <a:rPr lang="en-US" sz="1600" dirty="0" smtClean="0">
                <a:latin typeface="+mj-lt"/>
                <a:cs typeface="Arial" pitchFamily="34" charset="0"/>
              </a:rPr>
              <a:t> that combines </a:t>
            </a:r>
            <a:r>
              <a:rPr lang="en-US" sz="1600" dirty="0" err="1" smtClean="0">
                <a:latin typeface="+mj-lt"/>
                <a:cs typeface="Arial" pitchFamily="34" charset="0"/>
              </a:rPr>
              <a:t>nanoprobe</a:t>
            </a:r>
            <a:r>
              <a:rPr lang="en-US" sz="1600" dirty="0" smtClean="0">
                <a:latin typeface="+mj-lt"/>
                <a:cs typeface="Arial" pitchFamily="34" charset="0"/>
              </a:rPr>
              <a:t> with precession diffraction.</a:t>
            </a:r>
            <a:endParaRPr lang="en-US" dirty="0"/>
          </a:p>
        </p:txBody>
      </p:sp>
      <p:sp>
        <p:nvSpPr>
          <p:cNvPr id="32" name="TextBox 31"/>
          <p:cNvSpPr txBox="1"/>
          <p:nvPr/>
        </p:nvSpPr>
        <p:spPr>
          <a:xfrm>
            <a:off x="240442" y="978871"/>
            <a:ext cx="7768748" cy="369332"/>
          </a:xfrm>
          <a:prstGeom prst="rect">
            <a:avLst/>
          </a:prstGeom>
          <a:noFill/>
        </p:spPr>
        <p:txBody>
          <a:bodyPr wrap="none" rtlCol="0">
            <a:spAutoFit/>
          </a:bodyPr>
          <a:lstStyle/>
          <a:p>
            <a:r>
              <a:rPr lang="en-US" dirty="0" smtClean="0"/>
              <a:t>Accurate orientation mapping of a Cu thin Film with a man grain size of 86 nm! </a:t>
            </a:r>
            <a:endParaRPr lang="en-US" dirty="0"/>
          </a:p>
        </p:txBody>
      </p:sp>
      <p:sp>
        <p:nvSpPr>
          <p:cNvPr id="33" name="TextBox 3"/>
          <p:cNvSpPr txBox="1">
            <a:spLocks noChangeArrowheads="1"/>
          </p:cNvSpPr>
          <p:nvPr/>
        </p:nvSpPr>
        <p:spPr bwMode="auto">
          <a:xfrm>
            <a:off x="342900" y="184150"/>
            <a:ext cx="8629650" cy="646331"/>
          </a:xfrm>
          <a:prstGeom prst="rect">
            <a:avLst/>
          </a:prstGeom>
          <a:noFill/>
          <a:ln w="9525">
            <a:noFill/>
            <a:miter lim="800000"/>
            <a:headEnd/>
            <a:tailEnd/>
          </a:ln>
        </p:spPr>
        <p:txBody>
          <a:bodyPr>
            <a:prstTxWarp prst="textNoShape">
              <a:avLst/>
            </a:prstTxWarp>
            <a:spAutoFit/>
          </a:bodyPr>
          <a:lstStyle/>
          <a:p>
            <a:r>
              <a:rPr lang="en-US" sz="3600" b="1" dirty="0" smtClean="0">
                <a:solidFill>
                  <a:srgbClr val="000090"/>
                </a:solidFill>
                <a:latin typeface="+mj-lt"/>
                <a:ea typeface="Marker Felt" charset="0"/>
                <a:cs typeface="Marker Felt" charset="0"/>
              </a:rPr>
              <a:t>Orientation Mapping at the </a:t>
            </a:r>
            <a:r>
              <a:rPr lang="en-US" sz="3600" b="1" dirty="0" err="1" smtClean="0">
                <a:solidFill>
                  <a:srgbClr val="000090"/>
                </a:solidFill>
                <a:latin typeface="+mj-lt"/>
                <a:ea typeface="Marker Felt" charset="0"/>
                <a:cs typeface="Marker Felt" charset="0"/>
              </a:rPr>
              <a:t>Nanoscale</a:t>
            </a:r>
            <a:endParaRPr lang="en-US" sz="3600" b="1" dirty="0">
              <a:solidFill>
                <a:srgbClr val="000090"/>
              </a:solidFill>
              <a:latin typeface="+mj-lt"/>
              <a:ea typeface="Marker Felt" charset="0"/>
              <a:cs typeface="Marker Felt" charset="0"/>
            </a:endParaRPr>
          </a:p>
        </p:txBody>
      </p:sp>
      <p:sp>
        <p:nvSpPr>
          <p:cNvPr id="34" name="TextBox 33"/>
          <p:cNvSpPr txBox="1"/>
          <p:nvPr/>
        </p:nvSpPr>
        <p:spPr>
          <a:xfrm>
            <a:off x="3212366" y="6187916"/>
            <a:ext cx="3733800" cy="338554"/>
          </a:xfrm>
          <a:prstGeom prst="rect">
            <a:avLst/>
          </a:prstGeom>
          <a:noFill/>
          <a:ln>
            <a:noFill/>
          </a:ln>
        </p:spPr>
        <p:txBody>
          <a:bodyPr>
            <a:spAutoFit/>
          </a:bodyPr>
          <a:lstStyle/>
          <a:p>
            <a:pPr>
              <a:defRPr/>
            </a:pPr>
            <a:r>
              <a:rPr lang="en-US" sz="1600" dirty="0" smtClean="0">
                <a:latin typeface="+mj-lt"/>
              </a:rPr>
              <a:t>Courtesy of: A. </a:t>
            </a:r>
            <a:r>
              <a:rPr lang="en-US" sz="1600" dirty="0" err="1" smtClean="0">
                <a:latin typeface="+mj-lt"/>
              </a:rPr>
              <a:t>Darbal</a:t>
            </a:r>
            <a:r>
              <a:rPr lang="en-US" sz="1600" dirty="0" smtClean="0">
                <a:latin typeface="+mj-lt"/>
              </a:rPr>
              <a:t> and K. </a:t>
            </a:r>
            <a:r>
              <a:rPr lang="en-US" sz="1600" dirty="0" err="1" smtClean="0">
                <a:latin typeface="+mj-lt"/>
              </a:rPr>
              <a:t>Barmak</a:t>
            </a:r>
            <a:endParaRPr lang="en-US" sz="1600" dirty="0">
              <a:latin typeface="+mj-lt"/>
            </a:endParaRPr>
          </a:p>
        </p:txBody>
      </p:sp>
      <p:sp>
        <p:nvSpPr>
          <p:cNvPr id="35" name="Slide Number Placeholder 3"/>
          <p:cNvSpPr>
            <a:spLocks noGrp="1"/>
          </p:cNvSpPr>
          <p:nvPr>
            <p:ph type="sldNum" sz="quarter" idx="12"/>
          </p:nvPr>
        </p:nvSpPr>
        <p:spPr>
          <a:xfrm>
            <a:off x="8561388" y="6356350"/>
            <a:ext cx="457200" cy="365125"/>
          </a:xfrm>
        </p:spPr>
        <p:txBody>
          <a:bodyPr>
            <a:normAutofit lnSpcReduction="10000"/>
          </a:bodyPr>
          <a:lstStyle/>
          <a:p>
            <a:fld id="{69EAA43F-2978-A04B-8CD5-7F9FCC528E37}" type="slidenum">
              <a:rPr lang="en-US" sz="1600" smtClean="0">
                <a:solidFill>
                  <a:schemeClr val="tx1">
                    <a:lumMod val="50000"/>
                    <a:lumOff val="50000"/>
                  </a:schemeClr>
                </a:solidFill>
              </a:rPr>
              <a:pPr/>
              <a:t>11</a:t>
            </a:fld>
            <a:endParaRPr lang="en-US" sz="1600" dirty="0">
              <a:solidFill>
                <a:schemeClr val="tx1">
                  <a:lumMod val="50000"/>
                  <a:lumOff val="50000"/>
                </a:schemeClr>
              </a:solidFill>
            </a:endParaRPr>
          </a:p>
        </p:txBody>
      </p:sp>
    </p:spTree>
    <p:extLst>
      <p:ext uri="{BB962C8B-B14F-4D97-AF65-F5344CB8AC3E}">
        <p14:creationId xmlns:p14="http://schemas.microsoft.com/office/powerpoint/2010/main" val="47035484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
          <p:cNvSpPr txBox="1">
            <a:spLocks noChangeArrowheads="1"/>
          </p:cNvSpPr>
          <p:nvPr/>
        </p:nvSpPr>
        <p:spPr bwMode="auto">
          <a:xfrm>
            <a:off x="342900" y="184150"/>
            <a:ext cx="8629650" cy="646331"/>
          </a:xfrm>
          <a:prstGeom prst="rect">
            <a:avLst/>
          </a:prstGeom>
          <a:noFill/>
          <a:ln w="9525">
            <a:noFill/>
            <a:miter lim="800000"/>
            <a:headEnd/>
            <a:tailEnd/>
          </a:ln>
        </p:spPr>
        <p:txBody>
          <a:bodyPr>
            <a:prstTxWarp prst="textNoShape">
              <a:avLst/>
            </a:prstTxWarp>
            <a:spAutoFit/>
          </a:bodyPr>
          <a:lstStyle/>
          <a:p>
            <a:r>
              <a:rPr lang="en-US" sz="3600" b="1" dirty="0" smtClean="0">
                <a:solidFill>
                  <a:srgbClr val="000090"/>
                </a:solidFill>
                <a:latin typeface="+mj-lt"/>
                <a:ea typeface="Marker Felt" charset="0"/>
                <a:cs typeface="Marker Felt" charset="0"/>
              </a:rPr>
              <a:t>Orientation Mapping at the </a:t>
            </a:r>
            <a:r>
              <a:rPr lang="en-US" sz="3600" b="1" dirty="0" err="1" smtClean="0">
                <a:solidFill>
                  <a:srgbClr val="000090"/>
                </a:solidFill>
                <a:latin typeface="+mj-lt"/>
                <a:ea typeface="Marker Felt" charset="0"/>
                <a:cs typeface="Marker Felt" charset="0"/>
              </a:rPr>
              <a:t>Nanoscale</a:t>
            </a:r>
            <a:endParaRPr lang="en-US" sz="3600" b="1" dirty="0">
              <a:solidFill>
                <a:srgbClr val="000090"/>
              </a:solidFill>
              <a:latin typeface="+mj-lt"/>
              <a:ea typeface="Marker Felt" charset="0"/>
              <a:cs typeface="Marker Felt" charset="0"/>
            </a:endParaRPr>
          </a:p>
        </p:txBody>
      </p:sp>
      <p:pic>
        <p:nvPicPr>
          <p:cNvPr id="3" name="Picture 2" descr="combined  map I3.bmp"/>
          <p:cNvPicPr>
            <a:picLocks noChangeAspect="1"/>
          </p:cNvPicPr>
          <p:nvPr/>
        </p:nvPicPr>
        <p:blipFill>
          <a:blip r:embed="rId2" cstate="print"/>
          <a:srcRect/>
          <a:stretch>
            <a:fillRect/>
          </a:stretch>
        </p:blipFill>
        <p:spPr bwMode="auto">
          <a:xfrm>
            <a:off x="4480941" y="1684209"/>
            <a:ext cx="3129880" cy="3129880"/>
          </a:xfrm>
          <a:prstGeom prst="rect">
            <a:avLst/>
          </a:prstGeom>
          <a:noFill/>
          <a:ln w="9525">
            <a:noFill/>
            <a:miter lim="800000"/>
            <a:headEnd/>
            <a:tailEnd/>
          </a:ln>
        </p:spPr>
      </p:pic>
      <p:sp>
        <p:nvSpPr>
          <p:cNvPr id="4" name="TextBox 3"/>
          <p:cNvSpPr txBox="1"/>
          <p:nvPr/>
        </p:nvSpPr>
        <p:spPr>
          <a:xfrm>
            <a:off x="609600" y="5334000"/>
            <a:ext cx="3657600" cy="338554"/>
          </a:xfrm>
          <a:prstGeom prst="rect">
            <a:avLst/>
          </a:prstGeom>
          <a:noFill/>
          <a:ln>
            <a:solidFill>
              <a:srgbClr val="FFFFFF"/>
            </a:solidFill>
          </a:ln>
        </p:spPr>
        <p:txBody>
          <a:bodyPr>
            <a:spAutoFit/>
          </a:bodyPr>
          <a:lstStyle/>
          <a:p>
            <a:pPr>
              <a:defRPr/>
            </a:pPr>
            <a:r>
              <a:rPr lang="en-US" sz="1600" dirty="0" err="1">
                <a:latin typeface="+mj-lt"/>
              </a:rPr>
              <a:t>Fe:Pt</a:t>
            </a:r>
            <a:r>
              <a:rPr lang="en-US" sz="1600" dirty="0">
                <a:latin typeface="+mj-lt"/>
              </a:rPr>
              <a:t> </a:t>
            </a:r>
            <a:r>
              <a:rPr lang="en-US" sz="1600" dirty="0" smtClean="0">
                <a:latin typeface="+mj-lt"/>
              </a:rPr>
              <a:t> thin file hard disc drive material</a:t>
            </a:r>
            <a:endParaRPr lang="en-US" sz="1600" dirty="0">
              <a:latin typeface="+mj-lt"/>
            </a:endParaRPr>
          </a:p>
        </p:txBody>
      </p:sp>
      <p:sp>
        <p:nvSpPr>
          <p:cNvPr id="5" name="TextBox 4"/>
          <p:cNvSpPr txBox="1"/>
          <p:nvPr/>
        </p:nvSpPr>
        <p:spPr>
          <a:xfrm>
            <a:off x="4715368" y="5334000"/>
            <a:ext cx="3733800" cy="338554"/>
          </a:xfrm>
          <a:prstGeom prst="rect">
            <a:avLst/>
          </a:prstGeom>
          <a:noFill/>
          <a:ln>
            <a:solidFill>
              <a:srgbClr val="FFFFFF"/>
            </a:solidFill>
          </a:ln>
        </p:spPr>
        <p:txBody>
          <a:bodyPr>
            <a:spAutoFit/>
          </a:bodyPr>
          <a:lstStyle/>
          <a:p>
            <a:pPr>
              <a:defRPr/>
            </a:pPr>
            <a:r>
              <a:rPr lang="en-US" sz="1600" dirty="0" smtClean="0">
                <a:latin typeface="+mj-lt"/>
              </a:rPr>
              <a:t>Courtesy of: S</a:t>
            </a:r>
            <a:r>
              <a:rPr lang="en-US" sz="1600" dirty="0">
                <a:latin typeface="+mj-lt"/>
              </a:rPr>
              <a:t>. </a:t>
            </a:r>
            <a:r>
              <a:rPr lang="en-US" sz="1600" dirty="0" err="1">
                <a:latin typeface="+mj-lt"/>
              </a:rPr>
              <a:t>Granz</a:t>
            </a:r>
            <a:r>
              <a:rPr lang="en-US" sz="1600" dirty="0">
                <a:latin typeface="+mj-lt"/>
              </a:rPr>
              <a:t>, M. </a:t>
            </a:r>
            <a:r>
              <a:rPr lang="en-US" sz="1600" dirty="0" err="1">
                <a:latin typeface="+mj-lt"/>
              </a:rPr>
              <a:t>Kryder</a:t>
            </a:r>
            <a:endParaRPr lang="en-US" sz="1600" dirty="0">
              <a:latin typeface="+mj-lt"/>
            </a:endParaRPr>
          </a:p>
        </p:txBody>
      </p:sp>
      <p:pic>
        <p:nvPicPr>
          <p:cNvPr id="6" name="Picture 1" descr="index mqp I3.bmp"/>
          <p:cNvPicPr>
            <a:picLocks noChangeAspect="1"/>
          </p:cNvPicPr>
          <p:nvPr/>
        </p:nvPicPr>
        <p:blipFill>
          <a:blip r:embed="rId3" cstate="print"/>
          <a:srcRect/>
          <a:stretch>
            <a:fillRect/>
          </a:stretch>
        </p:blipFill>
        <p:spPr bwMode="auto">
          <a:xfrm>
            <a:off x="1137263" y="1684209"/>
            <a:ext cx="3129880" cy="3129880"/>
          </a:xfrm>
          <a:prstGeom prst="rect">
            <a:avLst/>
          </a:prstGeom>
          <a:noFill/>
          <a:ln w="9525">
            <a:noFill/>
            <a:miter lim="800000"/>
            <a:headEnd/>
            <a:tailEnd/>
          </a:ln>
        </p:spPr>
      </p:pic>
      <p:sp>
        <p:nvSpPr>
          <p:cNvPr id="7" name="TextBox 6"/>
          <p:cNvSpPr txBox="1"/>
          <p:nvPr/>
        </p:nvSpPr>
        <p:spPr>
          <a:xfrm>
            <a:off x="1137263" y="1172074"/>
            <a:ext cx="2772256" cy="338554"/>
          </a:xfrm>
          <a:prstGeom prst="rect">
            <a:avLst/>
          </a:prstGeom>
          <a:noFill/>
          <a:ln>
            <a:solidFill>
              <a:srgbClr val="FFFFFF"/>
            </a:solidFill>
          </a:ln>
        </p:spPr>
        <p:txBody>
          <a:bodyPr wrap="square">
            <a:spAutoFit/>
          </a:bodyPr>
          <a:lstStyle/>
          <a:p>
            <a:pPr>
              <a:defRPr/>
            </a:pPr>
            <a:r>
              <a:rPr lang="en-US" sz="1600" dirty="0" smtClean="0">
                <a:latin typeface="+mj-lt"/>
              </a:rPr>
              <a:t>Confidence Map</a:t>
            </a:r>
            <a:endParaRPr lang="en-US" sz="1600" dirty="0">
              <a:latin typeface="+mj-lt"/>
            </a:endParaRPr>
          </a:p>
        </p:txBody>
      </p:sp>
      <p:sp>
        <p:nvSpPr>
          <p:cNvPr id="8" name="TextBox 7"/>
          <p:cNvSpPr txBox="1"/>
          <p:nvPr/>
        </p:nvSpPr>
        <p:spPr>
          <a:xfrm>
            <a:off x="4480941" y="1172074"/>
            <a:ext cx="3129880" cy="338554"/>
          </a:xfrm>
          <a:prstGeom prst="rect">
            <a:avLst/>
          </a:prstGeom>
          <a:noFill/>
          <a:ln>
            <a:solidFill>
              <a:srgbClr val="FFFFFF"/>
            </a:solidFill>
          </a:ln>
        </p:spPr>
        <p:txBody>
          <a:bodyPr wrap="square">
            <a:spAutoFit/>
          </a:bodyPr>
          <a:lstStyle/>
          <a:p>
            <a:pPr>
              <a:defRPr/>
            </a:pPr>
            <a:r>
              <a:rPr lang="en-US" sz="1600" dirty="0" smtClean="0">
                <a:latin typeface="+mj-lt"/>
              </a:rPr>
              <a:t>Orientation Map</a:t>
            </a:r>
            <a:endParaRPr lang="en-US" sz="1600" dirty="0">
              <a:latin typeface="+mj-lt"/>
            </a:endParaRPr>
          </a:p>
        </p:txBody>
      </p:sp>
      <p:sp>
        <p:nvSpPr>
          <p:cNvPr id="9" name="Slide Number Placeholder 3"/>
          <p:cNvSpPr>
            <a:spLocks noGrp="1"/>
          </p:cNvSpPr>
          <p:nvPr>
            <p:ph type="sldNum" sz="quarter" idx="12"/>
          </p:nvPr>
        </p:nvSpPr>
        <p:spPr>
          <a:xfrm>
            <a:off x="8561388" y="6356350"/>
            <a:ext cx="457200" cy="365125"/>
          </a:xfrm>
        </p:spPr>
        <p:txBody>
          <a:bodyPr>
            <a:normAutofit lnSpcReduction="10000"/>
          </a:bodyPr>
          <a:lstStyle/>
          <a:p>
            <a:fld id="{69EAA43F-2978-A04B-8CD5-7F9FCC528E37}" type="slidenum">
              <a:rPr lang="en-US" sz="1600" smtClean="0">
                <a:solidFill>
                  <a:schemeClr val="tx1">
                    <a:lumMod val="50000"/>
                    <a:lumOff val="50000"/>
                  </a:schemeClr>
                </a:solidFill>
              </a:rPr>
              <a:pPr/>
              <a:t>12</a:t>
            </a:fld>
            <a:endParaRPr lang="en-US" sz="1600" dirty="0">
              <a:solidFill>
                <a:schemeClr val="tx1">
                  <a:lumMod val="50000"/>
                  <a:lumOff val="50000"/>
                </a:schemeClr>
              </a:solidFill>
            </a:endParaRPr>
          </a:p>
        </p:txBody>
      </p:sp>
    </p:spTree>
    <p:extLst>
      <p:ext uri="{BB962C8B-B14F-4D97-AF65-F5344CB8AC3E}">
        <p14:creationId xmlns:p14="http://schemas.microsoft.com/office/powerpoint/2010/main" val="47035484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
          <p:cNvSpPr txBox="1">
            <a:spLocks noChangeArrowheads="1"/>
          </p:cNvSpPr>
          <p:nvPr/>
        </p:nvSpPr>
        <p:spPr bwMode="auto">
          <a:xfrm>
            <a:off x="342900" y="184150"/>
            <a:ext cx="8629650" cy="646331"/>
          </a:xfrm>
          <a:prstGeom prst="rect">
            <a:avLst/>
          </a:prstGeom>
          <a:noFill/>
          <a:ln w="9525">
            <a:noFill/>
            <a:miter lim="800000"/>
            <a:headEnd/>
            <a:tailEnd/>
          </a:ln>
        </p:spPr>
        <p:txBody>
          <a:bodyPr>
            <a:prstTxWarp prst="textNoShape">
              <a:avLst/>
            </a:prstTxWarp>
            <a:spAutoFit/>
          </a:bodyPr>
          <a:lstStyle/>
          <a:p>
            <a:r>
              <a:rPr lang="en-US" sz="3600" b="1" dirty="0" err="1" smtClean="0">
                <a:solidFill>
                  <a:srgbClr val="000090"/>
                </a:solidFill>
                <a:latin typeface="+mj-lt"/>
                <a:ea typeface="Marker Felt" charset="0"/>
                <a:cs typeface="Marker Felt" charset="0"/>
              </a:rPr>
              <a:t>Nanoscale</a:t>
            </a:r>
            <a:r>
              <a:rPr lang="en-US" sz="3600" b="1" dirty="0" smtClean="0">
                <a:solidFill>
                  <a:srgbClr val="000090"/>
                </a:solidFill>
                <a:latin typeface="+mj-lt"/>
                <a:ea typeface="Marker Felt" charset="0"/>
                <a:cs typeface="Marker Felt" charset="0"/>
              </a:rPr>
              <a:t> Interface Data</a:t>
            </a:r>
            <a:endParaRPr lang="en-US" sz="3600" b="1" dirty="0">
              <a:solidFill>
                <a:srgbClr val="000090"/>
              </a:solidFill>
              <a:latin typeface="+mj-lt"/>
              <a:ea typeface="Marker Felt" charset="0"/>
              <a:cs typeface="Marker Felt" charset="0"/>
            </a:endParaRPr>
          </a:p>
        </p:txBody>
      </p:sp>
      <p:pic>
        <p:nvPicPr>
          <p:cNvPr id="3" name="Picture 3" descr="Picture 2"/>
          <p:cNvPicPr>
            <a:picLocks noChangeAspect="1" noChangeArrowheads="1"/>
          </p:cNvPicPr>
          <p:nvPr/>
        </p:nvPicPr>
        <p:blipFill>
          <a:blip r:embed="rId2"/>
          <a:srcRect/>
          <a:stretch>
            <a:fillRect/>
          </a:stretch>
        </p:blipFill>
        <p:spPr bwMode="auto">
          <a:xfrm>
            <a:off x="5332469" y="3527072"/>
            <a:ext cx="3080208" cy="2044997"/>
          </a:xfrm>
          <a:prstGeom prst="rect">
            <a:avLst/>
          </a:prstGeom>
          <a:noFill/>
          <a:ln w="9525">
            <a:noFill/>
            <a:miter lim="800000"/>
            <a:headEnd/>
            <a:tailEnd/>
          </a:ln>
        </p:spPr>
      </p:pic>
      <p:sp>
        <p:nvSpPr>
          <p:cNvPr id="4" name="TextBox 3"/>
          <p:cNvSpPr txBox="1"/>
          <p:nvPr/>
        </p:nvSpPr>
        <p:spPr>
          <a:xfrm>
            <a:off x="5565617" y="3243599"/>
            <a:ext cx="3196646" cy="369332"/>
          </a:xfrm>
          <a:prstGeom prst="rect">
            <a:avLst/>
          </a:prstGeom>
          <a:noFill/>
        </p:spPr>
        <p:txBody>
          <a:bodyPr wrap="none" rtlCol="0">
            <a:spAutoFit/>
          </a:bodyPr>
          <a:lstStyle/>
          <a:p>
            <a:r>
              <a:rPr lang="en-US" dirty="0" smtClean="0">
                <a:latin typeface="Symbol" charset="2"/>
                <a:cs typeface="Symbol" charset="2"/>
              </a:rPr>
              <a:t>S</a:t>
            </a:r>
            <a:r>
              <a:rPr lang="en-US" dirty="0" smtClean="0"/>
              <a:t>3 boundaries in a thin Cu film</a:t>
            </a:r>
            <a:endParaRPr lang="en-US" dirty="0"/>
          </a:p>
        </p:txBody>
      </p:sp>
      <p:sp>
        <p:nvSpPr>
          <p:cNvPr id="5" name="TextBox 4"/>
          <p:cNvSpPr txBox="1"/>
          <p:nvPr/>
        </p:nvSpPr>
        <p:spPr>
          <a:xfrm>
            <a:off x="456526" y="1203522"/>
            <a:ext cx="5109091" cy="1938992"/>
          </a:xfrm>
          <a:prstGeom prst="rect">
            <a:avLst/>
          </a:prstGeom>
          <a:noFill/>
        </p:spPr>
        <p:txBody>
          <a:bodyPr wrap="none" rtlCol="0">
            <a:spAutoFit/>
          </a:bodyPr>
          <a:lstStyle/>
          <a:p>
            <a:r>
              <a:rPr lang="en-US" sz="2400" b="1" dirty="0" smtClean="0"/>
              <a:t>• Compute Interface distributions</a:t>
            </a:r>
          </a:p>
          <a:p>
            <a:endParaRPr lang="en-US" sz="2400" b="1" dirty="0" smtClean="0"/>
          </a:p>
          <a:p>
            <a:r>
              <a:rPr lang="en-US" sz="2400" b="1" dirty="0" smtClean="0"/>
              <a:t>• Compute grain boundary energies</a:t>
            </a:r>
          </a:p>
          <a:p>
            <a:endParaRPr lang="en-US" sz="2400" b="1" dirty="0" smtClean="0"/>
          </a:p>
          <a:p>
            <a:r>
              <a:rPr lang="en-US" sz="2400" b="1" dirty="0" smtClean="0"/>
              <a:t>• Use as input for Phase Field Models</a:t>
            </a:r>
            <a:endParaRPr lang="en-US" sz="2400" b="1" dirty="0"/>
          </a:p>
        </p:txBody>
      </p:sp>
      <p:sp>
        <p:nvSpPr>
          <p:cNvPr id="6" name="TextBox 5"/>
          <p:cNvSpPr txBox="1"/>
          <p:nvPr/>
        </p:nvSpPr>
        <p:spPr>
          <a:xfrm>
            <a:off x="5565618" y="5572069"/>
            <a:ext cx="2847060" cy="646331"/>
          </a:xfrm>
          <a:prstGeom prst="rect">
            <a:avLst/>
          </a:prstGeom>
          <a:noFill/>
        </p:spPr>
        <p:txBody>
          <a:bodyPr wrap="square" rtlCol="0">
            <a:spAutoFit/>
          </a:bodyPr>
          <a:lstStyle/>
          <a:p>
            <a:r>
              <a:rPr lang="en-US" dirty="0" smtClean="0"/>
              <a:t>Computed based data from </a:t>
            </a:r>
            <a:r>
              <a:rPr lang="en-US" dirty="0" err="1" smtClean="0"/>
              <a:t>Darbal</a:t>
            </a:r>
            <a:r>
              <a:rPr lang="en-US" dirty="0" smtClean="0"/>
              <a:t> and </a:t>
            </a:r>
            <a:r>
              <a:rPr lang="en-US" dirty="0" err="1" smtClean="0"/>
              <a:t>Barmak</a:t>
            </a:r>
            <a:r>
              <a:rPr lang="en-US" dirty="0" smtClean="0"/>
              <a:t> </a:t>
            </a:r>
            <a:endParaRPr lang="en-US" dirty="0"/>
          </a:p>
        </p:txBody>
      </p:sp>
      <p:sp>
        <p:nvSpPr>
          <p:cNvPr id="7" name="Slide Number Placeholder 3"/>
          <p:cNvSpPr>
            <a:spLocks noGrp="1"/>
          </p:cNvSpPr>
          <p:nvPr>
            <p:ph type="sldNum" sz="quarter" idx="12"/>
          </p:nvPr>
        </p:nvSpPr>
        <p:spPr>
          <a:xfrm>
            <a:off x="8561388" y="6356350"/>
            <a:ext cx="457200" cy="365125"/>
          </a:xfrm>
        </p:spPr>
        <p:txBody>
          <a:bodyPr>
            <a:normAutofit lnSpcReduction="10000"/>
          </a:bodyPr>
          <a:lstStyle/>
          <a:p>
            <a:fld id="{69EAA43F-2978-A04B-8CD5-7F9FCC528E37}" type="slidenum">
              <a:rPr lang="en-US" sz="1600" smtClean="0">
                <a:solidFill>
                  <a:schemeClr val="tx1">
                    <a:lumMod val="50000"/>
                    <a:lumOff val="50000"/>
                  </a:schemeClr>
                </a:solidFill>
              </a:rPr>
              <a:pPr/>
              <a:t>13</a:t>
            </a:fld>
            <a:endParaRPr lang="en-US" sz="1600" dirty="0">
              <a:solidFill>
                <a:schemeClr val="tx1">
                  <a:lumMod val="50000"/>
                  <a:lumOff val="50000"/>
                </a:schemeClr>
              </a:solidFill>
            </a:endParaRPr>
          </a:p>
        </p:txBody>
      </p:sp>
    </p:spTree>
    <p:extLst>
      <p:ext uri="{BB962C8B-B14F-4D97-AF65-F5344CB8AC3E}">
        <p14:creationId xmlns:p14="http://schemas.microsoft.com/office/powerpoint/2010/main" val="47035484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
          <p:cNvSpPr txBox="1">
            <a:spLocks noChangeArrowheads="1"/>
          </p:cNvSpPr>
          <p:nvPr/>
        </p:nvSpPr>
        <p:spPr bwMode="auto">
          <a:xfrm>
            <a:off x="342900" y="184150"/>
            <a:ext cx="8629650" cy="646331"/>
          </a:xfrm>
          <a:prstGeom prst="rect">
            <a:avLst/>
          </a:prstGeom>
          <a:noFill/>
          <a:ln w="9525">
            <a:noFill/>
            <a:miter lim="800000"/>
            <a:headEnd/>
            <a:tailEnd/>
          </a:ln>
        </p:spPr>
        <p:txBody>
          <a:bodyPr>
            <a:prstTxWarp prst="textNoShape">
              <a:avLst/>
            </a:prstTxWarp>
            <a:spAutoFit/>
          </a:bodyPr>
          <a:lstStyle/>
          <a:p>
            <a:r>
              <a:rPr lang="en-US" sz="3600" b="1" dirty="0" smtClean="0">
                <a:solidFill>
                  <a:srgbClr val="000090"/>
                </a:solidFill>
                <a:latin typeface="+mj-lt"/>
                <a:ea typeface="Marker Felt" charset="0"/>
                <a:cs typeface="Marker Felt" charset="0"/>
              </a:rPr>
              <a:t>Systems of interest</a:t>
            </a:r>
            <a:endParaRPr lang="en-US" sz="3600" b="1" dirty="0">
              <a:solidFill>
                <a:srgbClr val="000090"/>
              </a:solidFill>
              <a:latin typeface="+mj-lt"/>
              <a:ea typeface="Marker Felt" charset="0"/>
              <a:cs typeface="Marker Felt" charset="0"/>
            </a:endParaRPr>
          </a:p>
        </p:txBody>
      </p:sp>
      <p:pic>
        <p:nvPicPr>
          <p:cNvPr id="3" name="Picture 2"/>
          <p:cNvPicPr/>
          <p:nvPr/>
        </p:nvPicPr>
        <p:blipFill>
          <a:blip r:embed="rId2"/>
          <a:srcRect/>
          <a:stretch>
            <a:fillRect/>
          </a:stretch>
        </p:blipFill>
        <p:spPr bwMode="auto">
          <a:xfrm>
            <a:off x="132808" y="1542253"/>
            <a:ext cx="5259872" cy="3454438"/>
          </a:xfrm>
          <a:prstGeom prst="rect">
            <a:avLst/>
          </a:prstGeom>
          <a:noFill/>
          <a:ln w="9525">
            <a:noFill/>
            <a:miter lim="800000"/>
            <a:headEnd/>
            <a:tailEnd/>
          </a:ln>
        </p:spPr>
      </p:pic>
      <p:sp>
        <p:nvSpPr>
          <p:cNvPr id="4" name="TextBox 3"/>
          <p:cNvSpPr txBox="1"/>
          <p:nvPr/>
        </p:nvSpPr>
        <p:spPr>
          <a:xfrm>
            <a:off x="771944" y="889684"/>
            <a:ext cx="2531462" cy="461665"/>
          </a:xfrm>
          <a:prstGeom prst="rect">
            <a:avLst/>
          </a:prstGeom>
          <a:noFill/>
        </p:spPr>
        <p:txBody>
          <a:bodyPr wrap="none" rtlCol="0">
            <a:spAutoFit/>
          </a:bodyPr>
          <a:lstStyle/>
          <a:p>
            <a:r>
              <a:rPr lang="en-US" sz="2400" b="1" dirty="0" err="1" smtClean="0"/>
              <a:t>Nanosized</a:t>
            </a:r>
            <a:r>
              <a:rPr lang="en-US" sz="2400" b="1" dirty="0" smtClean="0"/>
              <a:t> WC/Co</a:t>
            </a:r>
            <a:endParaRPr lang="en-US" sz="2400" b="1" dirty="0"/>
          </a:p>
        </p:txBody>
      </p:sp>
      <p:sp>
        <p:nvSpPr>
          <p:cNvPr id="6" name="Rectangle 5"/>
          <p:cNvSpPr/>
          <p:nvPr/>
        </p:nvSpPr>
        <p:spPr>
          <a:xfrm>
            <a:off x="132808" y="5129493"/>
            <a:ext cx="5259872" cy="600164"/>
          </a:xfrm>
          <a:prstGeom prst="rect">
            <a:avLst/>
          </a:prstGeom>
        </p:spPr>
        <p:txBody>
          <a:bodyPr wrap="square">
            <a:spAutoFit/>
          </a:bodyPr>
          <a:lstStyle/>
          <a:p>
            <a:r>
              <a:rPr lang="en-US" sz="1100" dirty="0" smtClean="0"/>
              <a:t>Z. Z. Fang, X. Wang, T. </a:t>
            </a:r>
            <a:r>
              <a:rPr lang="en-US" sz="1100" dirty="0" err="1" smtClean="0"/>
              <a:t>Ryu</a:t>
            </a:r>
            <a:r>
              <a:rPr lang="en-US" sz="1100" dirty="0" smtClean="0"/>
              <a:t>, K. S. Hwang, and H. Y. </a:t>
            </a:r>
            <a:r>
              <a:rPr lang="en-US" sz="1100" dirty="0" err="1" smtClean="0"/>
              <a:t>Sohn</a:t>
            </a:r>
            <a:r>
              <a:rPr lang="en-US" sz="1100" dirty="0" smtClean="0"/>
              <a:t>, "Synthesis, sintering, and mechanical properties of </a:t>
            </a:r>
            <a:r>
              <a:rPr lang="en-US" sz="1100" dirty="0" err="1" smtClean="0"/>
              <a:t>nanocrystalline</a:t>
            </a:r>
            <a:r>
              <a:rPr lang="en-US" sz="1100" dirty="0" smtClean="0"/>
              <a:t> cemented tungsten carbide - a review," </a:t>
            </a:r>
            <a:r>
              <a:rPr lang="en-US" sz="1100" i="1" dirty="0" smtClean="0"/>
              <a:t>International Journal of Refractory Metals &amp; Hard Materials, </a:t>
            </a:r>
            <a:r>
              <a:rPr lang="en-US" sz="1100" b="1" dirty="0" smtClean="0"/>
              <a:t>27 </a:t>
            </a:r>
            <a:r>
              <a:rPr lang="en-US" sz="1100" dirty="0" smtClean="0"/>
              <a:t>[2] 288-99 (2009). </a:t>
            </a:r>
            <a:endParaRPr lang="en-US" sz="1100" dirty="0"/>
          </a:p>
        </p:txBody>
      </p:sp>
      <p:sp>
        <p:nvSpPr>
          <p:cNvPr id="7" name="Oval 6"/>
          <p:cNvSpPr/>
          <p:nvPr/>
        </p:nvSpPr>
        <p:spPr>
          <a:xfrm>
            <a:off x="4548143" y="2556448"/>
            <a:ext cx="605934" cy="556110"/>
          </a:xfrm>
          <a:prstGeom prst="ellipse">
            <a:avLst/>
          </a:prstGeom>
          <a:noFill/>
          <a:ln w="57150" cap="flat" cmpd="sng" algn="ctr">
            <a:solidFill>
              <a:srgbClr val="FF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5876729" y="1542253"/>
            <a:ext cx="2838759" cy="2585323"/>
          </a:xfrm>
          <a:prstGeom prst="rect">
            <a:avLst/>
          </a:prstGeom>
          <a:noFill/>
        </p:spPr>
        <p:txBody>
          <a:bodyPr wrap="square" rtlCol="0">
            <a:spAutoFit/>
          </a:bodyPr>
          <a:lstStyle/>
          <a:p>
            <a:r>
              <a:rPr lang="en-US" dirty="0" smtClean="0"/>
              <a:t>• Extend to other systems produced by SPS</a:t>
            </a:r>
          </a:p>
          <a:p>
            <a:endParaRPr lang="en-US" dirty="0" smtClean="0"/>
          </a:p>
          <a:p>
            <a:r>
              <a:rPr lang="en-US" dirty="0" smtClean="0"/>
              <a:t>Y</a:t>
            </a:r>
            <a:r>
              <a:rPr lang="en-US" baseline="-25000" dirty="0" smtClean="0"/>
              <a:t>2</a:t>
            </a:r>
            <a:r>
              <a:rPr lang="en-US" dirty="0" smtClean="0"/>
              <a:t>O</a:t>
            </a:r>
            <a:r>
              <a:rPr lang="en-US" baseline="-25000" dirty="0" smtClean="0"/>
              <a:t>3</a:t>
            </a:r>
            <a:r>
              <a:rPr lang="en-US" dirty="0" smtClean="0"/>
              <a:t>-doped </a:t>
            </a:r>
            <a:r>
              <a:rPr lang="en-US" dirty="0" err="1" smtClean="0"/>
              <a:t>aluminas</a:t>
            </a:r>
            <a:endParaRPr lang="en-US" dirty="0" smtClean="0"/>
          </a:p>
          <a:p>
            <a:endParaRPr lang="en-US" dirty="0" smtClean="0"/>
          </a:p>
          <a:p>
            <a:r>
              <a:rPr lang="en-US" dirty="0" smtClean="0"/>
              <a:t>SiO</a:t>
            </a:r>
            <a:r>
              <a:rPr lang="en-US" baseline="-25000" dirty="0" smtClean="0"/>
              <a:t>2</a:t>
            </a:r>
            <a:r>
              <a:rPr lang="en-US" dirty="0" smtClean="0"/>
              <a:t>-doped </a:t>
            </a:r>
            <a:r>
              <a:rPr lang="en-US" dirty="0" err="1" smtClean="0"/>
              <a:t>aluminas</a:t>
            </a:r>
            <a:endParaRPr lang="en-US" dirty="0" smtClean="0"/>
          </a:p>
          <a:p>
            <a:endParaRPr lang="en-US" dirty="0" smtClean="0"/>
          </a:p>
          <a:p>
            <a:r>
              <a:rPr lang="en-US" dirty="0" smtClean="0"/>
              <a:t>Metal </a:t>
            </a:r>
            <a:r>
              <a:rPr lang="en-US" dirty="0" err="1" smtClean="0"/>
              <a:t>complexionized</a:t>
            </a:r>
            <a:r>
              <a:rPr lang="en-US" dirty="0" smtClean="0"/>
              <a:t> ceramics</a:t>
            </a:r>
            <a:endParaRPr lang="en-US" dirty="0"/>
          </a:p>
        </p:txBody>
      </p:sp>
      <p:sp>
        <p:nvSpPr>
          <p:cNvPr id="9" name="Slide Number Placeholder 3"/>
          <p:cNvSpPr>
            <a:spLocks noGrp="1"/>
          </p:cNvSpPr>
          <p:nvPr>
            <p:ph type="sldNum" sz="quarter" idx="12"/>
          </p:nvPr>
        </p:nvSpPr>
        <p:spPr>
          <a:xfrm>
            <a:off x="8561388" y="6356350"/>
            <a:ext cx="457200" cy="365125"/>
          </a:xfrm>
        </p:spPr>
        <p:txBody>
          <a:bodyPr>
            <a:normAutofit lnSpcReduction="10000"/>
          </a:bodyPr>
          <a:lstStyle/>
          <a:p>
            <a:fld id="{69EAA43F-2978-A04B-8CD5-7F9FCC528E37}" type="slidenum">
              <a:rPr lang="en-US" sz="1600" smtClean="0">
                <a:solidFill>
                  <a:schemeClr val="tx1">
                    <a:lumMod val="50000"/>
                    <a:lumOff val="50000"/>
                  </a:schemeClr>
                </a:solidFill>
              </a:rPr>
              <a:pPr/>
              <a:t>14</a:t>
            </a:fld>
            <a:endParaRPr lang="en-US" sz="1600" dirty="0">
              <a:solidFill>
                <a:schemeClr val="tx1">
                  <a:lumMod val="50000"/>
                  <a:lumOff val="50000"/>
                </a:schemeClr>
              </a:solidFill>
            </a:endParaRPr>
          </a:p>
        </p:txBody>
      </p:sp>
    </p:spTree>
    <p:extLst>
      <p:ext uri="{BB962C8B-B14F-4D97-AF65-F5344CB8AC3E}">
        <p14:creationId xmlns:p14="http://schemas.microsoft.com/office/powerpoint/2010/main" val="47035484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16642" y="830481"/>
            <a:ext cx="8314091" cy="5355313"/>
          </a:xfrm>
          <a:prstGeom prst="rect">
            <a:avLst/>
          </a:prstGeom>
          <a:noFill/>
        </p:spPr>
        <p:txBody>
          <a:bodyPr wrap="square" rtlCol="0">
            <a:spAutoFit/>
          </a:bodyPr>
          <a:lstStyle/>
          <a:p>
            <a:r>
              <a:rPr lang="en-US" b="1" dirty="0" smtClean="0"/>
              <a:t>1. Characterization and Modeling of complexion engineered microstructures</a:t>
            </a:r>
          </a:p>
          <a:p>
            <a:r>
              <a:rPr lang="en-US" dirty="0" smtClean="0"/>
              <a:t> - Techniques</a:t>
            </a:r>
          </a:p>
          <a:p>
            <a:r>
              <a:rPr lang="en-US" dirty="0" smtClean="0"/>
              <a:t>	3D </a:t>
            </a:r>
            <a:r>
              <a:rPr lang="en-US" dirty="0" err="1" smtClean="0"/>
              <a:t>mesoscale</a:t>
            </a:r>
            <a:r>
              <a:rPr lang="en-US" dirty="0" smtClean="0"/>
              <a:t> interface structure studies (GBCD measurements)</a:t>
            </a:r>
          </a:p>
          <a:p>
            <a:r>
              <a:rPr lang="en-US" dirty="0"/>
              <a:t>	</a:t>
            </a:r>
            <a:r>
              <a:rPr lang="en-US" dirty="0" smtClean="0"/>
              <a:t>Grain Boundary </a:t>
            </a:r>
            <a:r>
              <a:rPr lang="en-US" dirty="0"/>
              <a:t>E</a:t>
            </a:r>
            <a:r>
              <a:rPr lang="en-US" dirty="0" smtClean="0"/>
              <a:t>nergy Measurements (towards complexion selection rules)</a:t>
            </a:r>
          </a:p>
          <a:p>
            <a:r>
              <a:rPr lang="en-US" dirty="0" smtClean="0"/>
              <a:t>	Modeling Microstructure evolution (phase field method)</a:t>
            </a:r>
          </a:p>
          <a:p>
            <a:r>
              <a:rPr lang="en-US" dirty="0" smtClean="0"/>
              <a:t>- Systems (possible)</a:t>
            </a:r>
          </a:p>
          <a:p>
            <a:r>
              <a:rPr lang="en-US" dirty="0"/>
              <a:t>	</a:t>
            </a:r>
            <a:r>
              <a:rPr lang="en-US" dirty="0" smtClean="0"/>
              <a:t>Ni-Bi, Metal </a:t>
            </a:r>
            <a:r>
              <a:rPr lang="en-US" dirty="0" err="1" smtClean="0"/>
              <a:t>Complexionized</a:t>
            </a:r>
            <a:r>
              <a:rPr lang="en-US" dirty="0" smtClean="0"/>
              <a:t> Ceramics, WC-Co, </a:t>
            </a:r>
            <a:r>
              <a:rPr lang="en-US" dirty="0" err="1" smtClean="0"/>
              <a:t>ZnO-Sn,Sb</a:t>
            </a:r>
            <a:r>
              <a:rPr lang="en-US" dirty="0" smtClean="0"/>
              <a:t>, YSZ</a:t>
            </a:r>
          </a:p>
          <a:p>
            <a:endParaRPr lang="en-US" dirty="0" smtClean="0"/>
          </a:p>
          <a:p>
            <a:r>
              <a:rPr lang="en-US" b="1" dirty="0" smtClean="0"/>
              <a:t>2. Characterizing Interface Distributions in </a:t>
            </a:r>
            <a:r>
              <a:rPr lang="en-US" b="1" dirty="0" err="1" smtClean="0"/>
              <a:t>nanoscale</a:t>
            </a:r>
            <a:r>
              <a:rPr lang="en-US" b="1" dirty="0" smtClean="0"/>
              <a:t> materials</a:t>
            </a:r>
          </a:p>
          <a:p>
            <a:r>
              <a:rPr lang="en-US" dirty="0" smtClean="0"/>
              <a:t> - Techniques</a:t>
            </a:r>
          </a:p>
          <a:p>
            <a:r>
              <a:rPr lang="en-US" dirty="0" smtClean="0"/>
              <a:t>	Use emerging TEM-based orientation mapping (</a:t>
            </a:r>
            <a:r>
              <a:rPr lang="en-US" dirty="0" err="1" smtClean="0"/>
              <a:t>nanomegas</a:t>
            </a:r>
            <a:r>
              <a:rPr lang="en-US" dirty="0" smtClean="0"/>
              <a:t> system)</a:t>
            </a:r>
          </a:p>
          <a:p>
            <a:r>
              <a:rPr lang="en-US" dirty="0" smtClean="0"/>
              <a:t>	3D structural studies of the GBCD and GBED</a:t>
            </a:r>
          </a:p>
          <a:p>
            <a:r>
              <a:rPr lang="en-US" dirty="0" smtClean="0"/>
              <a:t>	Modeling Microstructure evolution (phase field method)</a:t>
            </a:r>
          </a:p>
          <a:p>
            <a:r>
              <a:rPr lang="en-US" dirty="0" smtClean="0"/>
              <a:t>- Systems</a:t>
            </a:r>
          </a:p>
          <a:p>
            <a:r>
              <a:rPr lang="en-US" dirty="0" smtClean="0"/>
              <a:t>	WC-Co, </a:t>
            </a:r>
            <a:r>
              <a:rPr lang="en-US" dirty="0" err="1" smtClean="0"/>
              <a:t>Ytrria</a:t>
            </a:r>
            <a:r>
              <a:rPr lang="en-US" dirty="0" smtClean="0"/>
              <a:t> and silica doped </a:t>
            </a:r>
            <a:r>
              <a:rPr lang="en-US" dirty="0" err="1" smtClean="0"/>
              <a:t>aluminas</a:t>
            </a:r>
            <a:endParaRPr lang="en-US" dirty="0" smtClean="0"/>
          </a:p>
          <a:p>
            <a:endParaRPr lang="en-US" dirty="0" smtClean="0"/>
          </a:p>
          <a:p>
            <a:r>
              <a:rPr lang="en-US" b="1" dirty="0" smtClean="0"/>
              <a:t>3. Work accomplished by two MSE graduate students integrating characterization and modeling.</a:t>
            </a:r>
          </a:p>
          <a:p>
            <a:r>
              <a:rPr lang="en-US" dirty="0" smtClean="0"/>
              <a:t>	</a:t>
            </a:r>
          </a:p>
        </p:txBody>
      </p:sp>
      <p:sp>
        <p:nvSpPr>
          <p:cNvPr id="3" name="TextBox 3"/>
          <p:cNvSpPr txBox="1">
            <a:spLocks noChangeArrowheads="1"/>
          </p:cNvSpPr>
          <p:nvPr/>
        </p:nvSpPr>
        <p:spPr bwMode="auto">
          <a:xfrm>
            <a:off x="342900" y="184150"/>
            <a:ext cx="2653568" cy="646331"/>
          </a:xfrm>
          <a:prstGeom prst="rect">
            <a:avLst/>
          </a:prstGeom>
          <a:noFill/>
          <a:ln w="9525">
            <a:noFill/>
            <a:miter lim="800000"/>
            <a:headEnd/>
            <a:tailEnd/>
          </a:ln>
        </p:spPr>
        <p:txBody>
          <a:bodyPr wrap="square">
            <a:prstTxWarp prst="textNoShape">
              <a:avLst/>
            </a:prstTxWarp>
            <a:spAutoFit/>
          </a:bodyPr>
          <a:lstStyle/>
          <a:p>
            <a:r>
              <a:rPr lang="en-US" sz="3600" b="1" dirty="0" smtClean="0">
                <a:solidFill>
                  <a:srgbClr val="000090"/>
                </a:solidFill>
                <a:latin typeface="+mj-lt"/>
                <a:ea typeface="Marker Felt" charset="0"/>
                <a:cs typeface="Marker Felt" charset="0"/>
              </a:rPr>
              <a:t>Summary</a:t>
            </a:r>
            <a:endParaRPr lang="en-US" sz="3600" b="1" dirty="0">
              <a:solidFill>
                <a:srgbClr val="000090"/>
              </a:solidFill>
              <a:latin typeface="+mj-lt"/>
              <a:ea typeface="Marker Felt" charset="0"/>
              <a:cs typeface="Marker Felt" charset="0"/>
            </a:endParaRPr>
          </a:p>
        </p:txBody>
      </p:sp>
      <p:sp>
        <p:nvSpPr>
          <p:cNvPr id="4" name="Slide Number Placeholder 3"/>
          <p:cNvSpPr>
            <a:spLocks noGrp="1"/>
          </p:cNvSpPr>
          <p:nvPr>
            <p:ph type="sldNum" sz="quarter" idx="12"/>
          </p:nvPr>
        </p:nvSpPr>
        <p:spPr>
          <a:xfrm>
            <a:off x="8561388" y="6356350"/>
            <a:ext cx="457200" cy="365125"/>
          </a:xfrm>
        </p:spPr>
        <p:txBody>
          <a:bodyPr>
            <a:normAutofit lnSpcReduction="10000"/>
          </a:bodyPr>
          <a:lstStyle/>
          <a:p>
            <a:fld id="{69EAA43F-2978-A04B-8CD5-7F9FCC528E37}" type="slidenum">
              <a:rPr lang="en-US" sz="1600" smtClean="0">
                <a:solidFill>
                  <a:schemeClr val="tx1">
                    <a:lumMod val="50000"/>
                    <a:lumOff val="50000"/>
                  </a:schemeClr>
                </a:solidFill>
              </a:rPr>
              <a:pPr/>
              <a:t>15</a:t>
            </a:fld>
            <a:endParaRPr lang="en-US" sz="1600" dirty="0">
              <a:solidFill>
                <a:schemeClr val="tx1">
                  <a:lumMod val="50000"/>
                  <a:lumOff val="50000"/>
                </a:schemeClr>
              </a:solidFill>
            </a:endParaRPr>
          </a:p>
        </p:txBody>
      </p:sp>
    </p:spTree>
    <p:extLst>
      <p:ext uri="{BB962C8B-B14F-4D97-AF65-F5344CB8AC3E}">
        <p14:creationId xmlns:p14="http://schemas.microsoft.com/office/powerpoint/2010/main" val="47035484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47818" y="1990154"/>
            <a:ext cx="1252266" cy="584776"/>
          </a:xfrm>
          <a:prstGeom prst="rect">
            <a:avLst/>
          </a:prstGeom>
          <a:noFill/>
        </p:spPr>
        <p:txBody>
          <a:bodyPr wrap="none" rtlCol="0">
            <a:spAutoFit/>
          </a:bodyPr>
          <a:lstStyle/>
          <a:p>
            <a:r>
              <a:rPr lang="en-US" sz="3200" dirty="0" smtClean="0"/>
              <a:t>Extras</a:t>
            </a:r>
            <a:endParaRPr lang="en-US" sz="3200" dirty="0"/>
          </a:p>
        </p:txBody>
      </p:sp>
    </p:spTree>
    <p:extLst>
      <p:ext uri="{BB962C8B-B14F-4D97-AF65-F5344CB8AC3E}">
        <p14:creationId xmlns:p14="http://schemas.microsoft.com/office/powerpoint/2010/main" val="47035484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7" name="Rectangle 2"/>
          <p:cNvSpPr>
            <a:spLocks noGrp="1" noChangeArrowheads="1"/>
          </p:cNvSpPr>
          <p:nvPr>
            <p:ph type="title"/>
          </p:nvPr>
        </p:nvSpPr>
        <p:spPr>
          <a:xfrm>
            <a:off x="685800" y="76200"/>
            <a:ext cx="7772400" cy="914400"/>
          </a:xfrm>
        </p:spPr>
        <p:txBody>
          <a:bodyPr/>
          <a:lstStyle/>
          <a:p>
            <a:pPr eaLnBrk="1" hangingPunct="1"/>
            <a:r>
              <a:rPr lang="en-US" sz="4000" dirty="0" smtClean="0"/>
              <a:t>Phase Field Model Formulation</a:t>
            </a:r>
            <a:endParaRPr lang="en-US" sz="4000" dirty="0"/>
          </a:p>
        </p:txBody>
      </p:sp>
      <p:graphicFrame>
        <p:nvGraphicFramePr>
          <p:cNvPr id="35842" name="Object 2"/>
          <p:cNvGraphicFramePr>
            <a:graphicFrameLocks noGrp="1" noChangeAspect="1"/>
          </p:cNvGraphicFramePr>
          <p:nvPr>
            <p:ph sz="quarter" idx="3"/>
          </p:nvPr>
        </p:nvGraphicFramePr>
        <p:xfrm>
          <a:off x="685800" y="1143000"/>
          <a:ext cx="3276600" cy="1058863"/>
        </p:xfrm>
        <a:graphic>
          <a:graphicData uri="http://schemas.openxmlformats.org/presentationml/2006/ole">
            <mc:AlternateContent xmlns:mc="http://schemas.openxmlformats.org/markup-compatibility/2006">
              <mc:Choice xmlns:v="urn:schemas-microsoft-com:vml" Requires="v">
                <p:oleObj spid="_x0000_s55304" name="Equation" r:id="rId4" imgW="2006600" imgH="647700" progId="">
                  <p:embed/>
                </p:oleObj>
              </mc:Choice>
              <mc:Fallback>
                <p:oleObj name="Equation" r:id="rId4" imgW="2006600" imgH="647700"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1143000"/>
                        <a:ext cx="3276600" cy="10588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35848" name="Picture 6"/>
          <p:cNvPicPr>
            <a:picLocks noGrp="1" noChangeAspect="1" noChangeArrowheads="1"/>
          </p:cNvPicPr>
          <p:nvPr>
            <p:ph sz="quarter" idx="2"/>
          </p:nvPr>
        </p:nvPicPr>
        <p:blipFill>
          <a:blip r:embed="rId6"/>
          <a:srcRect/>
          <a:stretch>
            <a:fillRect/>
          </a:stretch>
        </p:blipFill>
        <p:spPr>
          <a:xfrm>
            <a:off x="4997450" y="990600"/>
            <a:ext cx="3536950" cy="2252663"/>
          </a:xfrm>
          <a:noFill/>
        </p:spPr>
      </p:pic>
      <p:sp>
        <p:nvSpPr>
          <p:cNvPr id="35849" name="Text Box 7"/>
          <p:cNvSpPr txBox="1">
            <a:spLocks noChangeArrowheads="1"/>
          </p:cNvSpPr>
          <p:nvPr/>
        </p:nvSpPr>
        <p:spPr bwMode="auto">
          <a:xfrm>
            <a:off x="593725" y="3778250"/>
            <a:ext cx="3514725" cy="646113"/>
          </a:xfrm>
          <a:prstGeom prst="rect">
            <a:avLst/>
          </a:prstGeom>
          <a:noFill/>
          <a:ln w="9525">
            <a:noFill/>
            <a:miter lim="800000"/>
            <a:headEnd/>
            <a:tailEnd/>
          </a:ln>
        </p:spPr>
        <p:txBody>
          <a:bodyPr wrap="none">
            <a:prstTxWarp prst="textNoShape">
              <a:avLst/>
            </a:prstTxWarp>
            <a:spAutoFit/>
          </a:bodyPr>
          <a:lstStyle/>
          <a:p>
            <a:r>
              <a:rPr lang="en-US" sz="1800" i="1"/>
              <a:t>f</a:t>
            </a:r>
            <a:r>
              <a:rPr lang="en-US" sz="1800" i="1" baseline="30000"/>
              <a:t>pot</a:t>
            </a:r>
            <a:r>
              <a:rPr lang="en-US" sz="1800" i="1"/>
              <a:t>(</a:t>
            </a:r>
            <a:r>
              <a:rPr lang="en-US" sz="1800" i="1">
                <a:latin typeface="Lucida Grande" charset="0"/>
                <a:ea typeface="Lucida Grande" charset="0"/>
                <a:cs typeface="Lucida Grande" charset="0"/>
              </a:rPr>
              <a:t>ϕ</a:t>
            </a:r>
            <a:r>
              <a:rPr lang="en-US" sz="1800" i="1"/>
              <a:t>)</a:t>
            </a:r>
            <a:r>
              <a:rPr lang="en-US" sz="1800" baseline="-25000"/>
              <a:t> </a:t>
            </a:r>
            <a:r>
              <a:rPr lang="en-US" sz="1800"/>
              <a:t>defined such that it is at a </a:t>
            </a:r>
          </a:p>
          <a:p>
            <a:r>
              <a:rPr lang="en-US" sz="1800"/>
              <a:t>minima within each grain interior</a:t>
            </a:r>
          </a:p>
        </p:txBody>
      </p:sp>
      <p:graphicFrame>
        <p:nvGraphicFramePr>
          <p:cNvPr id="35843" name="Object 3"/>
          <p:cNvGraphicFramePr>
            <a:graphicFrameLocks noChangeAspect="1"/>
          </p:cNvGraphicFramePr>
          <p:nvPr/>
        </p:nvGraphicFramePr>
        <p:xfrm>
          <a:off x="1447800" y="2132013"/>
          <a:ext cx="1219200" cy="647700"/>
        </p:xfrm>
        <a:graphic>
          <a:graphicData uri="http://schemas.openxmlformats.org/presentationml/2006/ole">
            <mc:AlternateContent xmlns:mc="http://schemas.openxmlformats.org/markup-compatibility/2006">
              <mc:Choice xmlns:v="urn:schemas-microsoft-com:vml" Requires="v">
                <p:oleObj spid="_x0000_s55305" name="Equation" r:id="rId7" imgW="838200" imgH="444500" progId="">
                  <p:embed/>
                </p:oleObj>
              </mc:Choice>
              <mc:Fallback>
                <p:oleObj name="Equation" r:id="rId7" imgW="838200" imgH="444500" progId="">
                  <p:embed/>
                  <p:pic>
                    <p:nvPicPr>
                      <p:cNvPr id="0"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47800" y="2132013"/>
                        <a:ext cx="1219200" cy="647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35844" name="Object 4"/>
          <p:cNvGraphicFramePr>
            <a:graphicFrameLocks noChangeAspect="1"/>
          </p:cNvGraphicFramePr>
          <p:nvPr/>
        </p:nvGraphicFramePr>
        <p:xfrm>
          <a:off x="4514850" y="3346450"/>
          <a:ext cx="114300" cy="165100"/>
        </p:xfrm>
        <a:graphic>
          <a:graphicData uri="http://schemas.openxmlformats.org/presentationml/2006/ole">
            <mc:AlternateContent xmlns:mc="http://schemas.openxmlformats.org/markup-compatibility/2006">
              <mc:Choice xmlns:v="urn:schemas-microsoft-com:vml" Requires="v">
                <p:oleObj spid="_x0000_s55306" name="Equation" r:id="rId9" imgW="114300" imgH="165100" progId="">
                  <p:embed/>
                </p:oleObj>
              </mc:Choice>
              <mc:Fallback>
                <p:oleObj name="Equation" r:id="rId9" imgW="114300" imgH="165100" progId="">
                  <p:embed/>
                  <p:pic>
                    <p:nvPicPr>
                      <p:cNvPr id="0"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14850" y="3346450"/>
                        <a:ext cx="114300" cy="165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35850" name="Text Box 10"/>
          <p:cNvSpPr txBox="1">
            <a:spLocks noChangeArrowheads="1"/>
          </p:cNvSpPr>
          <p:nvPr/>
        </p:nvSpPr>
        <p:spPr bwMode="auto">
          <a:xfrm>
            <a:off x="609600" y="2757488"/>
            <a:ext cx="1339850" cy="366712"/>
          </a:xfrm>
          <a:prstGeom prst="rect">
            <a:avLst/>
          </a:prstGeom>
          <a:noFill/>
          <a:ln w="9525">
            <a:noFill/>
            <a:miter lim="800000"/>
            <a:headEnd/>
            <a:tailEnd/>
          </a:ln>
        </p:spPr>
        <p:txBody>
          <a:bodyPr wrap="none">
            <a:prstTxWarp prst="textNoShape">
              <a:avLst/>
            </a:prstTxWarp>
            <a:spAutoFit/>
          </a:bodyPr>
          <a:lstStyle/>
          <a:p>
            <a:r>
              <a:rPr lang="en-US" sz="1800"/>
              <a:t>For grain </a:t>
            </a:r>
            <a:r>
              <a:rPr lang="en-US" sz="1800" i="1"/>
              <a:t>i</a:t>
            </a:r>
            <a:r>
              <a:rPr lang="en-US" sz="1800"/>
              <a:t>, </a:t>
            </a:r>
          </a:p>
        </p:txBody>
      </p:sp>
      <p:graphicFrame>
        <p:nvGraphicFramePr>
          <p:cNvPr id="35845" name="Object 5"/>
          <p:cNvGraphicFramePr>
            <a:graphicFrameLocks noChangeAspect="1"/>
          </p:cNvGraphicFramePr>
          <p:nvPr/>
        </p:nvGraphicFramePr>
        <p:xfrm>
          <a:off x="617538" y="3225800"/>
          <a:ext cx="2043112" cy="371475"/>
        </p:xfrm>
        <a:graphic>
          <a:graphicData uri="http://schemas.openxmlformats.org/presentationml/2006/ole">
            <mc:AlternateContent xmlns:mc="http://schemas.openxmlformats.org/markup-compatibility/2006">
              <mc:Choice xmlns:v="urn:schemas-microsoft-com:vml" Requires="v">
                <p:oleObj spid="_x0000_s55307" name="Equation" r:id="rId11" imgW="1117600" imgH="203200" progId="">
                  <p:embed/>
                </p:oleObj>
              </mc:Choice>
              <mc:Fallback>
                <p:oleObj name="Equation" r:id="rId11" imgW="1117600" imgH="203200" progId="">
                  <p:embed/>
                  <p:pic>
                    <p:nvPicPr>
                      <p:cNvPr id="0" name="Picture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17538" y="3225800"/>
                        <a:ext cx="2043112" cy="37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35846" name="Object 6"/>
          <p:cNvGraphicFramePr>
            <a:graphicFrameLocks noChangeAspect="1"/>
          </p:cNvGraphicFramePr>
          <p:nvPr/>
        </p:nvGraphicFramePr>
        <p:xfrm>
          <a:off x="762000" y="4483100"/>
          <a:ext cx="2743200" cy="1541463"/>
        </p:xfrm>
        <a:graphic>
          <a:graphicData uri="http://schemas.openxmlformats.org/presentationml/2006/ole">
            <mc:AlternateContent xmlns:mc="http://schemas.openxmlformats.org/markup-compatibility/2006">
              <mc:Choice xmlns:v="urn:schemas-microsoft-com:vml" Requires="v">
                <p:oleObj spid="_x0000_s55308" name="Equation" r:id="rId13" imgW="1651000" imgH="927100" progId="">
                  <p:embed/>
                </p:oleObj>
              </mc:Choice>
              <mc:Fallback>
                <p:oleObj name="Equation" r:id="rId13" imgW="1651000" imgH="927100" progId="">
                  <p:embed/>
                  <p:pic>
                    <p:nvPicPr>
                      <p:cNvPr id="0" name="Picture 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62000" y="4483100"/>
                        <a:ext cx="2743200" cy="15414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pic>
        <p:nvPicPr>
          <p:cNvPr id="35851" name="Picture 13" descr="fpot_bilinear"/>
          <p:cNvPicPr>
            <a:picLocks noChangeAspect="1" noChangeArrowheads="1"/>
          </p:cNvPicPr>
          <p:nvPr/>
        </p:nvPicPr>
        <p:blipFill>
          <a:blip r:embed="rId15"/>
          <a:srcRect/>
          <a:stretch>
            <a:fillRect/>
          </a:stretch>
        </p:blipFill>
        <p:spPr bwMode="auto">
          <a:xfrm>
            <a:off x="4114800" y="3200400"/>
            <a:ext cx="4876800" cy="2862263"/>
          </a:xfrm>
          <a:prstGeom prst="rect">
            <a:avLst/>
          </a:prstGeom>
          <a:noFill/>
          <a:ln w="9525">
            <a:noFill/>
            <a:miter lim="800000"/>
            <a:headEnd/>
            <a:tailEnd/>
          </a:ln>
        </p:spPr>
      </p:pic>
      <p:sp>
        <p:nvSpPr>
          <p:cNvPr id="35852" name="Text Box 14"/>
          <p:cNvSpPr txBox="1">
            <a:spLocks noChangeArrowheads="1"/>
          </p:cNvSpPr>
          <p:nvPr/>
        </p:nvSpPr>
        <p:spPr bwMode="auto">
          <a:xfrm>
            <a:off x="457200" y="6172200"/>
            <a:ext cx="6858000" cy="666849"/>
          </a:xfrm>
          <a:prstGeom prst="rect">
            <a:avLst/>
          </a:prstGeom>
          <a:noFill/>
          <a:ln w="9525">
            <a:noFill/>
            <a:miter lim="800000"/>
            <a:headEnd/>
            <a:tailEnd/>
          </a:ln>
        </p:spPr>
        <p:txBody>
          <a:bodyPr>
            <a:prstTxWarp prst="textNoShape">
              <a:avLst/>
            </a:prstTxWarp>
            <a:spAutoFit/>
          </a:bodyPr>
          <a:lstStyle/>
          <a:p>
            <a:pPr>
              <a:spcBef>
                <a:spcPct val="50000"/>
              </a:spcBef>
            </a:pPr>
            <a:r>
              <a:rPr lang="en-US" sz="1600" dirty="0"/>
              <a:t>Steinbach, </a:t>
            </a:r>
            <a:r>
              <a:rPr lang="en-US" sz="1600" i="1" dirty="0" err="1"/>
              <a:t>Physica</a:t>
            </a:r>
            <a:r>
              <a:rPr lang="en-US" sz="1600" i="1" dirty="0"/>
              <a:t> D </a:t>
            </a:r>
            <a:r>
              <a:rPr lang="en-US" sz="1600" b="1" dirty="0"/>
              <a:t>134 </a:t>
            </a:r>
            <a:r>
              <a:rPr lang="en-US" sz="1600" dirty="0"/>
              <a:t>(1999) 385–</a:t>
            </a:r>
            <a:r>
              <a:rPr lang="en-US" sz="1600" dirty="0" smtClean="0"/>
              <a:t>393.</a:t>
            </a:r>
          </a:p>
          <a:p>
            <a:pPr>
              <a:lnSpc>
                <a:spcPct val="80000"/>
              </a:lnSpc>
              <a:spcBef>
                <a:spcPct val="50000"/>
              </a:spcBef>
            </a:pPr>
            <a:r>
              <a:rPr lang="en-US" sz="1600" i="1" dirty="0"/>
              <a:t>Diffuse interface approach in materials science, </a:t>
            </a:r>
            <a:r>
              <a:rPr lang="en-US" sz="1600" dirty="0"/>
              <a:t>ed. </a:t>
            </a:r>
            <a:r>
              <a:rPr lang="en-US" sz="1600" dirty="0" err="1"/>
              <a:t>Emmerich</a:t>
            </a:r>
            <a:r>
              <a:rPr lang="en-US" sz="1600" dirty="0"/>
              <a:t>, p40</a:t>
            </a:r>
            <a:r>
              <a:rPr lang="en-US" sz="1600" i="1" dirty="0"/>
              <a:t> </a:t>
            </a:r>
            <a:endParaRPr lang="en-US" sz="1600" dirty="0"/>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685800" y="228600"/>
            <a:ext cx="4038600" cy="1143000"/>
          </a:xfrm>
        </p:spPr>
        <p:txBody>
          <a:bodyPr/>
          <a:lstStyle/>
          <a:p>
            <a:r>
              <a:rPr lang="en-US">
                <a:solidFill>
                  <a:schemeClr val="tx1"/>
                </a:solidFill>
              </a:rPr>
              <a:t>Solute drag</a:t>
            </a:r>
          </a:p>
        </p:txBody>
      </p:sp>
      <p:sp>
        <p:nvSpPr>
          <p:cNvPr id="9" name="TextBox 8"/>
          <p:cNvSpPr txBox="1"/>
          <p:nvPr/>
        </p:nvSpPr>
        <p:spPr>
          <a:xfrm>
            <a:off x="260397" y="1671935"/>
            <a:ext cx="5483155" cy="830997"/>
          </a:xfrm>
          <a:prstGeom prst="rect">
            <a:avLst/>
          </a:prstGeom>
          <a:noFill/>
        </p:spPr>
        <p:txBody>
          <a:bodyPr wrap="square" rtlCol="0">
            <a:spAutoFit/>
          </a:bodyPr>
          <a:lstStyle/>
          <a:p>
            <a:pPr algn="ctr"/>
            <a:r>
              <a:rPr lang="en-US" sz="2400" i="1">
                <a:solidFill>
                  <a:schemeClr val="accent2"/>
                </a:solidFill>
                <a:latin typeface="+mj-lt"/>
              </a:rPr>
              <a:t>What is the equilibrium segregation C</a:t>
            </a:r>
            <a:r>
              <a:rPr lang="en-US" sz="2400" i="1" baseline="-25000">
                <a:solidFill>
                  <a:schemeClr val="accent2"/>
                </a:solidFill>
                <a:latin typeface="+mj-lt"/>
              </a:rPr>
              <a:t>B</a:t>
            </a:r>
            <a:r>
              <a:rPr lang="en-US" sz="2400" i="1" baseline="30000">
                <a:solidFill>
                  <a:schemeClr val="accent2"/>
                </a:solidFill>
                <a:latin typeface="+mj-lt"/>
              </a:rPr>
              <a:t>eq</a:t>
            </a:r>
            <a:r>
              <a:rPr lang="en-US" sz="2400" i="1">
                <a:solidFill>
                  <a:schemeClr val="accent2"/>
                </a:solidFill>
                <a:latin typeface="+mj-lt"/>
              </a:rPr>
              <a:t> as a function of boundary velocity?</a:t>
            </a:r>
          </a:p>
        </p:txBody>
      </p:sp>
      <p:pic>
        <p:nvPicPr>
          <p:cNvPr id="10" name="Picture 9" descr="jexcess2.jpg"/>
          <p:cNvPicPr>
            <a:picLocks noChangeAspect="1"/>
          </p:cNvPicPr>
          <p:nvPr/>
        </p:nvPicPr>
        <p:blipFill>
          <a:blip r:embed="rId3"/>
          <a:stretch>
            <a:fillRect/>
          </a:stretch>
        </p:blipFill>
        <p:spPr>
          <a:xfrm>
            <a:off x="5859292" y="1905000"/>
            <a:ext cx="2750881" cy="455371"/>
          </a:xfrm>
          <a:prstGeom prst="rect">
            <a:avLst/>
          </a:prstGeom>
        </p:spPr>
      </p:pic>
      <p:sp>
        <p:nvSpPr>
          <p:cNvPr id="11" name="TextBox 10"/>
          <p:cNvSpPr txBox="1"/>
          <p:nvPr/>
        </p:nvSpPr>
        <p:spPr>
          <a:xfrm>
            <a:off x="1403909" y="2935069"/>
            <a:ext cx="2710891" cy="646331"/>
          </a:xfrm>
          <a:prstGeom prst="rect">
            <a:avLst/>
          </a:prstGeom>
          <a:noFill/>
        </p:spPr>
        <p:txBody>
          <a:bodyPr wrap="square" rtlCol="0">
            <a:spAutoFit/>
          </a:bodyPr>
          <a:lstStyle/>
          <a:p>
            <a:pPr algn="ctr"/>
            <a:r>
              <a:rPr lang="en-US">
                <a:latin typeface="+mj-lt"/>
              </a:rPr>
              <a:t>Approximate the boundary as a two-state system</a:t>
            </a:r>
          </a:p>
        </p:txBody>
      </p:sp>
      <p:grpSp>
        <p:nvGrpSpPr>
          <p:cNvPr id="2" name="Group 21"/>
          <p:cNvGrpSpPr/>
          <p:nvPr/>
        </p:nvGrpSpPr>
        <p:grpSpPr>
          <a:xfrm>
            <a:off x="4162958" y="2438400"/>
            <a:ext cx="3653333" cy="1296194"/>
            <a:chOff x="3581400" y="2895600"/>
            <a:chExt cx="3653333" cy="1296194"/>
          </a:xfrm>
        </p:grpSpPr>
        <p:sp>
          <p:nvSpPr>
            <p:cNvPr id="12" name="TextBox 11"/>
            <p:cNvSpPr txBox="1"/>
            <p:nvPr/>
          </p:nvSpPr>
          <p:spPr>
            <a:xfrm>
              <a:off x="3928234" y="3352800"/>
              <a:ext cx="1359554" cy="369332"/>
            </a:xfrm>
            <a:prstGeom prst="rect">
              <a:avLst/>
            </a:prstGeom>
            <a:noFill/>
          </p:spPr>
          <p:txBody>
            <a:bodyPr wrap="none" rtlCol="0">
              <a:spAutoFit/>
            </a:bodyPr>
            <a:lstStyle/>
            <a:p>
              <a:r>
                <a:rPr lang="en-US" i="1">
                  <a:latin typeface="+mj-lt"/>
                </a:rPr>
                <a:t>Bound state</a:t>
              </a:r>
            </a:p>
          </p:txBody>
        </p:sp>
        <p:sp>
          <p:nvSpPr>
            <p:cNvPr id="13" name="TextBox 12"/>
            <p:cNvSpPr txBox="1"/>
            <p:nvPr/>
          </p:nvSpPr>
          <p:spPr>
            <a:xfrm>
              <a:off x="3809712" y="3810000"/>
              <a:ext cx="1616085" cy="369332"/>
            </a:xfrm>
            <a:prstGeom prst="rect">
              <a:avLst/>
            </a:prstGeom>
            <a:noFill/>
          </p:spPr>
          <p:txBody>
            <a:bodyPr wrap="none" rtlCol="0">
              <a:spAutoFit/>
            </a:bodyPr>
            <a:lstStyle/>
            <a:p>
              <a:r>
                <a:rPr lang="en-US" i="1">
                  <a:latin typeface="+mj-lt"/>
                </a:rPr>
                <a:t>Unbound state</a:t>
              </a:r>
            </a:p>
          </p:txBody>
        </p:sp>
        <p:pic>
          <p:nvPicPr>
            <p:cNvPr id="14" name="Picture 13" descr="Ebound.jpg"/>
            <p:cNvPicPr>
              <a:picLocks noChangeAspect="1"/>
            </p:cNvPicPr>
            <p:nvPr/>
          </p:nvPicPr>
          <p:blipFill>
            <a:blip r:embed="rId4"/>
            <a:stretch>
              <a:fillRect/>
            </a:stretch>
          </p:blipFill>
          <p:spPr>
            <a:xfrm>
              <a:off x="5586008" y="3366211"/>
              <a:ext cx="1576792" cy="367589"/>
            </a:xfrm>
            <a:prstGeom prst="rect">
              <a:avLst/>
            </a:prstGeom>
          </p:spPr>
        </p:pic>
        <p:pic>
          <p:nvPicPr>
            <p:cNvPr id="15" name="Picture 14" descr="Efree.jpg"/>
            <p:cNvPicPr>
              <a:picLocks noChangeAspect="1"/>
            </p:cNvPicPr>
            <p:nvPr/>
          </p:nvPicPr>
          <p:blipFill>
            <a:blip r:embed="rId5"/>
            <a:stretch>
              <a:fillRect/>
            </a:stretch>
          </p:blipFill>
          <p:spPr>
            <a:xfrm>
              <a:off x="6010412" y="3804757"/>
              <a:ext cx="771388" cy="386243"/>
            </a:xfrm>
            <a:prstGeom prst="rect">
              <a:avLst/>
            </a:prstGeom>
          </p:spPr>
        </p:pic>
        <p:sp>
          <p:nvSpPr>
            <p:cNvPr id="16" name="TextBox 15"/>
            <p:cNvSpPr txBox="1"/>
            <p:nvPr/>
          </p:nvSpPr>
          <p:spPr>
            <a:xfrm>
              <a:off x="5936779" y="2895600"/>
              <a:ext cx="921221" cy="369332"/>
            </a:xfrm>
            <a:prstGeom prst="rect">
              <a:avLst/>
            </a:prstGeom>
            <a:noFill/>
          </p:spPr>
          <p:txBody>
            <a:bodyPr wrap="none" rtlCol="0">
              <a:spAutoFit/>
            </a:bodyPr>
            <a:lstStyle/>
            <a:p>
              <a:r>
                <a:rPr lang="en-US" i="1">
                  <a:latin typeface="+mj-lt"/>
                </a:rPr>
                <a:t>Energy</a:t>
              </a:r>
            </a:p>
          </p:txBody>
        </p:sp>
        <p:cxnSp>
          <p:nvCxnSpPr>
            <p:cNvPr id="19" name="Straight Connector 18"/>
            <p:cNvCxnSpPr/>
            <p:nvPr/>
          </p:nvCxnSpPr>
          <p:spPr bwMode="auto">
            <a:xfrm>
              <a:off x="3581400" y="3804757"/>
              <a:ext cx="3653333" cy="5243"/>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1" name="Straight Connector 20"/>
            <p:cNvCxnSpPr/>
            <p:nvPr/>
          </p:nvCxnSpPr>
          <p:spPr bwMode="auto">
            <a:xfrm rot="5400000">
              <a:off x="5052608" y="3657600"/>
              <a:ext cx="1066800"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sp>
        <p:nvSpPr>
          <p:cNvPr id="24" name="TextBox 23"/>
          <p:cNvSpPr txBox="1"/>
          <p:nvPr/>
        </p:nvSpPr>
        <p:spPr>
          <a:xfrm>
            <a:off x="1052808" y="3962400"/>
            <a:ext cx="3747792" cy="646331"/>
          </a:xfrm>
          <a:prstGeom prst="rect">
            <a:avLst/>
          </a:prstGeom>
          <a:noFill/>
        </p:spPr>
        <p:txBody>
          <a:bodyPr wrap="square" rtlCol="0">
            <a:spAutoFit/>
          </a:bodyPr>
          <a:lstStyle/>
          <a:p>
            <a:pPr algn="ctr"/>
            <a:r>
              <a:rPr lang="en-US">
                <a:latin typeface="+mj-lt"/>
              </a:rPr>
              <a:t>The canonical distribution from statistical mechanics then implies that</a:t>
            </a:r>
          </a:p>
        </p:txBody>
      </p:sp>
      <p:pic>
        <p:nvPicPr>
          <p:cNvPr id="25" name="Picture 24" descr="Cbeq.jpg"/>
          <p:cNvPicPr>
            <a:picLocks noChangeAspect="1"/>
          </p:cNvPicPr>
          <p:nvPr/>
        </p:nvPicPr>
        <p:blipFill>
          <a:blip r:embed="rId6"/>
          <a:srcRect r="18333"/>
          <a:stretch>
            <a:fillRect/>
          </a:stretch>
        </p:blipFill>
        <p:spPr>
          <a:xfrm>
            <a:off x="6446511" y="4038600"/>
            <a:ext cx="2240289" cy="1805940"/>
          </a:xfrm>
          <a:prstGeom prst="rect">
            <a:avLst/>
          </a:prstGeom>
        </p:spPr>
      </p:pic>
      <p:sp>
        <p:nvSpPr>
          <p:cNvPr id="26" name="TextBox 25"/>
          <p:cNvSpPr txBox="1"/>
          <p:nvPr/>
        </p:nvSpPr>
        <p:spPr>
          <a:xfrm>
            <a:off x="5946792" y="4583668"/>
            <a:ext cx="454008" cy="369332"/>
          </a:xfrm>
          <a:prstGeom prst="rect">
            <a:avLst/>
          </a:prstGeom>
          <a:noFill/>
        </p:spPr>
        <p:txBody>
          <a:bodyPr wrap="none" rtlCol="0">
            <a:spAutoFit/>
          </a:bodyPr>
          <a:lstStyle/>
          <a:p>
            <a:r>
              <a:rPr lang="en-US"/>
              <a:t>C</a:t>
            </a:r>
            <a:r>
              <a:rPr lang="en-US" baseline="-25000"/>
              <a:t>B</a:t>
            </a:r>
          </a:p>
        </p:txBody>
      </p:sp>
      <p:sp>
        <p:nvSpPr>
          <p:cNvPr id="27" name="TextBox 26"/>
          <p:cNvSpPr txBox="1"/>
          <p:nvPr/>
        </p:nvSpPr>
        <p:spPr>
          <a:xfrm>
            <a:off x="7162800" y="5638800"/>
            <a:ext cx="398492" cy="369332"/>
          </a:xfrm>
          <a:prstGeom prst="rect">
            <a:avLst/>
          </a:prstGeom>
          <a:noFill/>
        </p:spPr>
        <p:txBody>
          <a:bodyPr wrap="none" rtlCol="0">
            <a:spAutoFit/>
          </a:bodyPr>
          <a:lstStyle/>
          <a:p>
            <a:r>
              <a:rPr lang="en-US"/>
              <a:t>v</a:t>
            </a:r>
            <a:r>
              <a:rPr lang="en-US" baseline="-25000"/>
              <a:t>n</a:t>
            </a:r>
          </a:p>
        </p:txBody>
      </p:sp>
      <p:sp>
        <p:nvSpPr>
          <p:cNvPr id="28" name="TextBox 27"/>
          <p:cNvSpPr txBox="1"/>
          <p:nvPr/>
        </p:nvSpPr>
        <p:spPr>
          <a:xfrm>
            <a:off x="8229600" y="4154269"/>
            <a:ext cx="441247" cy="369332"/>
          </a:xfrm>
          <a:prstGeom prst="rect">
            <a:avLst/>
          </a:prstGeom>
          <a:noFill/>
        </p:spPr>
        <p:txBody>
          <a:bodyPr wrap="none" rtlCol="0">
            <a:spAutoFit/>
          </a:bodyPr>
          <a:lstStyle/>
          <a:p>
            <a:r>
              <a:rPr lang="en-US"/>
              <a:t>v</a:t>
            </a:r>
            <a:r>
              <a:rPr lang="en-US" baseline="-25000"/>
              <a:t>th</a:t>
            </a:r>
          </a:p>
        </p:txBody>
      </p:sp>
      <p:cxnSp>
        <p:nvCxnSpPr>
          <p:cNvPr id="30" name="Straight Arrow Connector 29"/>
          <p:cNvCxnSpPr/>
          <p:nvPr/>
        </p:nvCxnSpPr>
        <p:spPr bwMode="auto">
          <a:xfrm rot="10800000" flipV="1">
            <a:off x="6931646" y="4583668"/>
            <a:ext cx="1297954" cy="674132"/>
          </a:xfrm>
          <a:prstGeom prst="straightConnector1">
            <a:avLst/>
          </a:prstGeom>
          <a:solidFill>
            <a:schemeClr val="accent1"/>
          </a:solidFill>
          <a:ln w="9525" cap="flat" cmpd="sng" algn="ctr">
            <a:solidFill>
              <a:schemeClr val="tx1"/>
            </a:solidFill>
            <a:prstDash val="solid"/>
            <a:round/>
            <a:headEnd type="none" w="med" len="med"/>
            <a:tailEnd type="arrow"/>
          </a:ln>
          <a:effectLst/>
        </p:spPr>
      </p:cxnSp>
      <p:pic>
        <p:nvPicPr>
          <p:cNvPr id="29" name="Picture 28" descr="solute-drag-Eq_50.tiff"/>
          <p:cNvPicPr>
            <a:picLocks noChangeAspect="1"/>
          </p:cNvPicPr>
          <p:nvPr/>
        </p:nvPicPr>
        <p:blipFill>
          <a:blip r:embed="rId7"/>
          <a:stretch>
            <a:fillRect/>
          </a:stretch>
        </p:blipFill>
        <p:spPr>
          <a:xfrm>
            <a:off x="685800" y="4624148"/>
            <a:ext cx="4943537" cy="1267305"/>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685800" y="228600"/>
            <a:ext cx="4038600" cy="1143000"/>
          </a:xfrm>
        </p:spPr>
        <p:txBody>
          <a:bodyPr/>
          <a:lstStyle/>
          <a:p>
            <a:r>
              <a:rPr lang="en-US">
                <a:solidFill>
                  <a:schemeClr val="tx1"/>
                </a:solidFill>
              </a:rPr>
              <a:t>Solute drag</a:t>
            </a:r>
          </a:p>
        </p:txBody>
      </p:sp>
      <p:pic>
        <p:nvPicPr>
          <p:cNvPr id="8" name="Picture 7" descr="gbmass1.jpg"/>
          <p:cNvPicPr>
            <a:picLocks noChangeAspect="1"/>
          </p:cNvPicPr>
          <p:nvPr/>
        </p:nvPicPr>
        <p:blipFill>
          <a:blip r:embed="rId4"/>
          <a:stretch>
            <a:fillRect/>
          </a:stretch>
        </p:blipFill>
        <p:spPr>
          <a:xfrm>
            <a:off x="6858000" y="4953000"/>
            <a:ext cx="1970166" cy="670301"/>
          </a:xfrm>
          <a:prstGeom prst="rect">
            <a:avLst/>
          </a:prstGeom>
          <a:ln>
            <a:solidFill>
              <a:srgbClr val="000000"/>
            </a:solidFill>
          </a:ln>
        </p:spPr>
      </p:pic>
      <p:graphicFrame>
        <p:nvGraphicFramePr>
          <p:cNvPr id="56322" name="Object 2"/>
          <p:cNvGraphicFramePr>
            <a:graphicFrameLocks noChangeAspect="1"/>
          </p:cNvGraphicFramePr>
          <p:nvPr/>
        </p:nvGraphicFramePr>
        <p:xfrm>
          <a:off x="1524000" y="2401757"/>
          <a:ext cx="5105400" cy="4380043"/>
        </p:xfrm>
        <a:graphic>
          <a:graphicData uri="http://schemas.openxmlformats.org/presentationml/2006/ole">
            <mc:AlternateContent xmlns:mc="http://schemas.openxmlformats.org/markup-compatibility/2006">
              <mc:Choice xmlns:v="urn:schemas-microsoft-com:vml" Requires="v">
                <p:oleObj spid="_x0000_s59397" name="Document" r:id="rId5" imgW="4648200" imgH="3987800" progId="Word.Document.12">
                  <p:link updateAutomatic="1"/>
                </p:oleObj>
              </mc:Choice>
              <mc:Fallback>
                <p:oleObj name="Document" r:id="rId5" imgW="4648200" imgH="3987800" progId="Word.Document.12">
                  <p:link updateAutomatic="1"/>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0" y="2401757"/>
                        <a:ext cx="5105400" cy="43800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56323" name="Object 3"/>
          <p:cNvGraphicFramePr>
            <a:graphicFrameLocks noChangeAspect="1"/>
          </p:cNvGraphicFramePr>
          <p:nvPr/>
        </p:nvGraphicFramePr>
        <p:xfrm>
          <a:off x="1524000" y="1683190"/>
          <a:ext cx="5762262" cy="907609"/>
        </p:xfrm>
        <a:graphic>
          <a:graphicData uri="http://schemas.openxmlformats.org/presentationml/2006/ole">
            <mc:AlternateContent xmlns:mc="http://schemas.openxmlformats.org/markup-compatibility/2006">
              <mc:Choice xmlns:v="urn:schemas-microsoft-com:vml" Requires="v">
                <p:oleObj spid="_x0000_s59398" name="Document" r:id="rId5" imgW="3467100" imgH="546100" progId="Word.Document.12">
                  <p:link updateAutomatic="1"/>
                </p:oleObj>
              </mc:Choice>
              <mc:Fallback>
                <p:oleObj name="Document" r:id="rId5" imgW="3467100" imgH="546100" progId="Word.Document.12">
                  <p:link updateAutomatic="1"/>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4000" y="1683190"/>
                        <a:ext cx="5762262" cy="9076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7" name="TextBox 6"/>
          <p:cNvSpPr txBox="1"/>
          <p:nvPr/>
        </p:nvSpPr>
        <p:spPr>
          <a:xfrm>
            <a:off x="4876800" y="228600"/>
            <a:ext cx="3200400" cy="1569660"/>
          </a:xfrm>
          <a:prstGeom prst="rect">
            <a:avLst/>
          </a:prstGeom>
          <a:noFill/>
        </p:spPr>
        <p:txBody>
          <a:bodyPr wrap="square" rtlCol="0">
            <a:spAutoFit/>
          </a:bodyPr>
          <a:lstStyle/>
          <a:p>
            <a:r>
              <a:rPr lang="en-US" sz="2400" dirty="0" smtClean="0">
                <a:latin typeface="+mj-lt"/>
              </a:rPr>
              <a:t>Rate of change of boundary velocity, </a:t>
            </a:r>
            <a:r>
              <a:rPr lang="en-US" sz="2400" i="1" dirty="0" err="1" smtClean="0">
                <a:latin typeface="+mj-lt"/>
              </a:rPr>
              <a:t>v</a:t>
            </a:r>
            <a:r>
              <a:rPr lang="en-US" sz="2400" dirty="0" smtClean="0">
                <a:latin typeface="+mj-lt"/>
              </a:rPr>
              <a:t>, with respect to driving force, </a:t>
            </a:r>
            <a:r>
              <a:rPr lang="en-US" sz="2400" dirty="0" err="1" smtClean="0">
                <a:latin typeface="+mj-lt"/>
              </a:rPr>
              <a:t>τ</a:t>
            </a:r>
            <a:r>
              <a:rPr lang="en-US" sz="2400" dirty="0" smtClean="0">
                <a:latin typeface="+mj-lt"/>
              </a:rPr>
              <a:t>.</a:t>
            </a:r>
            <a:endParaRPr lang="en-US" sz="2400" dirty="0">
              <a:latin typeface="+mj-lt"/>
            </a:endParaRP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36751" y="248319"/>
            <a:ext cx="1597613" cy="646331"/>
          </a:xfrm>
          <a:prstGeom prst="rect">
            <a:avLst/>
          </a:prstGeom>
          <a:noFill/>
        </p:spPr>
        <p:txBody>
          <a:bodyPr wrap="none" rtlCol="0">
            <a:spAutoFit/>
          </a:bodyPr>
          <a:lstStyle/>
          <a:p>
            <a:r>
              <a:rPr lang="en-US" sz="3600" b="1" dirty="0" smtClean="0">
                <a:solidFill>
                  <a:srgbClr val="000090"/>
                </a:solidFill>
                <a:latin typeface="+mj-lt"/>
              </a:rPr>
              <a:t>Outline</a:t>
            </a:r>
            <a:endParaRPr lang="en-US" sz="3600" b="1" dirty="0">
              <a:solidFill>
                <a:srgbClr val="000090"/>
              </a:solidFill>
              <a:latin typeface="+mj-lt"/>
            </a:endParaRPr>
          </a:p>
        </p:txBody>
      </p:sp>
      <p:sp>
        <p:nvSpPr>
          <p:cNvPr id="5" name="TextBox 4"/>
          <p:cNvSpPr txBox="1"/>
          <p:nvPr/>
        </p:nvSpPr>
        <p:spPr>
          <a:xfrm>
            <a:off x="625395" y="1110495"/>
            <a:ext cx="7976195" cy="3046988"/>
          </a:xfrm>
          <a:prstGeom prst="rect">
            <a:avLst/>
          </a:prstGeom>
          <a:noFill/>
        </p:spPr>
        <p:txBody>
          <a:bodyPr wrap="square" rtlCol="0">
            <a:spAutoFit/>
          </a:bodyPr>
          <a:lstStyle/>
          <a:p>
            <a:pPr marL="342900" indent="-342900">
              <a:buAutoNum type="arabicPeriod"/>
            </a:pPr>
            <a:r>
              <a:rPr lang="en-US" sz="3200" b="1" dirty="0" err="1" smtClean="0"/>
              <a:t>Mesoscale</a:t>
            </a:r>
            <a:r>
              <a:rPr lang="en-US" sz="3200" b="1" dirty="0" smtClean="0"/>
              <a:t> characterization and Modeling of complexion engineered microstructures</a:t>
            </a:r>
          </a:p>
          <a:p>
            <a:pPr marL="342900" indent="-342900">
              <a:buAutoNum type="arabicPeriod"/>
            </a:pPr>
            <a:endParaRPr lang="en-US" sz="3200" b="1" dirty="0" smtClean="0"/>
          </a:p>
          <a:p>
            <a:pPr marL="342900" indent="-342900">
              <a:buAutoNum type="arabicPeriod"/>
            </a:pPr>
            <a:endParaRPr lang="en-US" sz="3200" b="1" dirty="0" smtClean="0"/>
          </a:p>
          <a:p>
            <a:pPr marL="342900" indent="-342900"/>
            <a:r>
              <a:rPr lang="en-US" sz="3200" b="1" dirty="0" smtClean="0">
                <a:solidFill>
                  <a:srgbClr val="7F7F7F"/>
                </a:solidFill>
              </a:rPr>
              <a:t>2. Characterizing and modeling Interface distributions in </a:t>
            </a:r>
            <a:r>
              <a:rPr lang="en-US" sz="3200" b="1" dirty="0" err="1" smtClean="0">
                <a:solidFill>
                  <a:srgbClr val="7F7F7F"/>
                </a:solidFill>
              </a:rPr>
              <a:t>nanoscale</a:t>
            </a:r>
            <a:r>
              <a:rPr lang="en-US" sz="3200" b="1" dirty="0" smtClean="0">
                <a:solidFill>
                  <a:srgbClr val="7F7F7F"/>
                </a:solidFill>
              </a:rPr>
              <a:t> materials</a:t>
            </a:r>
          </a:p>
        </p:txBody>
      </p:sp>
      <p:sp>
        <p:nvSpPr>
          <p:cNvPr id="6" name="Slide Number Placeholder 3"/>
          <p:cNvSpPr>
            <a:spLocks noGrp="1"/>
          </p:cNvSpPr>
          <p:nvPr>
            <p:ph type="sldNum" sz="quarter" idx="12"/>
          </p:nvPr>
        </p:nvSpPr>
        <p:spPr>
          <a:xfrm>
            <a:off x="8561388" y="6356350"/>
            <a:ext cx="457200" cy="365125"/>
          </a:xfrm>
        </p:spPr>
        <p:txBody>
          <a:bodyPr>
            <a:normAutofit lnSpcReduction="10000"/>
          </a:bodyPr>
          <a:lstStyle/>
          <a:p>
            <a:fld id="{69EAA43F-2978-A04B-8CD5-7F9FCC528E37}" type="slidenum">
              <a:rPr lang="en-US" sz="1600" smtClean="0">
                <a:solidFill>
                  <a:schemeClr val="tx1">
                    <a:lumMod val="50000"/>
                    <a:lumOff val="50000"/>
                  </a:schemeClr>
                </a:solidFill>
              </a:rPr>
              <a:pPr/>
              <a:t>2</a:t>
            </a:fld>
            <a:endParaRPr lang="en-US" sz="1600" dirty="0">
              <a:solidFill>
                <a:schemeClr val="tx1">
                  <a:lumMod val="50000"/>
                  <a:lumOff val="50000"/>
                </a:schemeClr>
              </a:solidFill>
            </a:endParaRPr>
          </a:p>
        </p:txBody>
      </p:sp>
    </p:spTree>
    <p:extLst>
      <p:ext uri="{BB962C8B-B14F-4D97-AF65-F5344CB8AC3E}">
        <p14:creationId xmlns:p14="http://schemas.microsoft.com/office/powerpoint/2010/main" val="47035484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Text Box 3"/>
          <p:cNvSpPr txBox="1">
            <a:spLocks noChangeArrowheads="1"/>
          </p:cNvSpPr>
          <p:nvPr/>
        </p:nvSpPr>
        <p:spPr bwMode="auto">
          <a:xfrm>
            <a:off x="369888" y="228600"/>
            <a:ext cx="8304212" cy="1200150"/>
          </a:xfrm>
          <a:prstGeom prst="rect">
            <a:avLst/>
          </a:prstGeom>
          <a:noFill/>
          <a:ln w="9525">
            <a:noFill/>
            <a:miter lim="800000"/>
            <a:headEnd/>
            <a:tailEnd/>
          </a:ln>
        </p:spPr>
        <p:txBody>
          <a:bodyPr>
            <a:prstTxWarp prst="textNoShape">
              <a:avLst/>
            </a:prstTxWarp>
            <a:spAutoFit/>
          </a:bodyPr>
          <a:lstStyle/>
          <a:p>
            <a:r>
              <a:rPr lang="en-US" sz="3600" b="1" dirty="0">
                <a:solidFill>
                  <a:srgbClr val="000090"/>
                </a:solidFill>
                <a:latin typeface="+mj-lt"/>
                <a:ea typeface="Stone Sans ITC TT-Semi"/>
                <a:cs typeface="Stone Sans ITC TT-Semi"/>
              </a:rPr>
              <a:t>All Measurements Based on Orientation Mapping in the SEM</a:t>
            </a:r>
          </a:p>
        </p:txBody>
      </p:sp>
      <p:grpSp>
        <p:nvGrpSpPr>
          <p:cNvPr id="2" name="Group 7"/>
          <p:cNvGrpSpPr>
            <a:grpSpLocks/>
          </p:cNvGrpSpPr>
          <p:nvPr/>
        </p:nvGrpSpPr>
        <p:grpSpPr bwMode="auto">
          <a:xfrm>
            <a:off x="542925" y="1809750"/>
            <a:ext cx="3416300" cy="2670175"/>
            <a:chOff x="342" y="1957"/>
            <a:chExt cx="2152" cy="1682"/>
          </a:xfrm>
        </p:grpSpPr>
        <p:pic>
          <p:nvPicPr>
            <p:cNvPr id="32779" name="Picture 8"/>
            <p:cNvPicPr>
              <a:picLocks noChangeArrowheads="1"/>
            </p:cNvPicPr>
            <p:nvPr/>
          </p:nvPicPr>
          <p:blipFill>
            <a:blip r:embed="rId4"/>
            <a:srcRect t="7455" r="22235"/>
            <a:stretch>
              <a:fillRect/>
            </a:stretch>
          </p:blipFill>
          <p:spPr bwMode="auto">
            <a:xfrm>
              <a:off x="376" y="1957"/>
              <a:ext cx="1323" cy="1286"/>
            </a:xfrm>
            <a:prstGeom prst="rect">
              <a:avLst/>
            </a:prstGeom>
            <a:noFill/>
            <a:ln w="12700">
              <a:noFill/>
              <a:miter lim="800000"/>
              <a:headEnd/>
              <a:tailEnd/>
            </a:ln>
          </p:spPr>
        </p:pic>
        <p:sp>
          <p:nvSpPr>
            <p:cNvPr id="32780" name="Text Box 9"/>
            <p:cNvSpPr txBox="1">
              <a:spLocks noChangeArrowheads="1"/>
            </p:cNvSpPr>
            <p:nvPr/>
          </p:nvSpPr>
          <p:spPr bwMode="auto">
            <a:xfrm>
              <a:off x="342" y="3273"/>
              <a:ext cx="2152" cy="366"/>
            </a:xfrm>
            <a:prstGeom prst="rect">
              <a:avLst/>
            </a:prstGeom>
            <a:noFill/>
            <a:ln w="9525">
              <a:noFill/>
              <a:miter lim="800000"/>
              <a:headEnd/>
              <a:tailEnd/>
            </a:ln>
          </p:spPr>
          <p:txBody>
            <a:bodyPr>
              <a:prstTxWarp prst="textNoShape">
                <a:avLst/>
              </a:prstTxWarp>
              <a:spAutoFit/>
            </a:bodyPr>
            <a:lstStyle/>
            <a:p>
              <a:r>
                <a:rPr lang="en-US" sz="1600" dirty="0">
                  <a:ea typeface="Stone Sans ITC TT-Semi"/>
                  <a:cs typeface="Stone Sans ITC TT-Semi"/>
                </a:rPr>
                <a:t>Electron backscattered diffraction pattern, indexed by computer</a:t>
              </a:r>
            </a:p>
          </p:txBody>
        </p:sp>
      </p:grpSp>
      <p:grpSp>
        <p:nvGrpSpPr>
          <p:cNvPr id="3" name="Group 10"/>
          <p:cNvGrpSpPr>
            <a:grpSpLocks/>
          </p:cNvGrpSpPr>
          <p:nvPr/>
        </p:nvGrpSpPr>
        <p:grpSpPr bwMode="auto">
          <a:xfrm>
            <a:off x="4179888" y="4114800"/>
            <a:ext cx="4862512" cy="2576513"/>
            <a:chOff x="2633" y="2592"/>
            <a:chExt cx="3063" cy="1623"/>
          </a:xfrm>
        </p:grpSpPr>
        <p:graphicFrame>
          <p:nvGraphicFramePr>
            <p:cNvPr id="32770" name="Object 2"/>
            <p:cNvGraphicFramePr>
              <a:graphicFrameLocks noChangeAspect="1"/>
            </p:cNvGraphicFramePr>
            <p:nvPr/>
          </p:nvGraphicFramePr>
          <p:xfrm>
            <a:off x="2633" y="2592"/>
            <a:ext cx="1810" cy="1615"/>
          </p:xfrm>
          <a:graphic>
            <a:graphicData uri="http://schemas.openxmlformats.org/presentationml/2006/ole">
              <mc:AlternateContent xmlns:mc="http://schemas.openxmlformats.org/markup-compatibility/2006">
                <mc:Choice xmlns:v="urn:schemas-microsoft-com:vml" Requires="v">
                  <p:oleObj spid="_x0000_s31748" name="Photo Editor Photo" r:id="rId5" imgW="8973803" imgH="8973803" progId="">
                    <p:embed/>
                  </p:oleObj>
                </mc:Choice>
                <mc:Fallback>
                  <p:oleObj name="Photo Editor Photo" r:id="rId5" imgW="8973803" imgH="8973803" progId="">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t="1373" b="9430"/>
                        <a:stretch>
                          <a:fillRect/>
                        </a:stretch>
                      </p:blipFill>
                      <p:spPr bwMode="auto">
                        <a:xfrm>
                          <a:off x="2633" y="2592"/>
                          <a:ext cx="1810" cy="16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pic>
          <p:nvPicPr>
            <p:cNvPr id="32775" name="Picture 12"/>
            <p:cNvPicPr>
              <a:picLocks noChangeAspect="1" noChangeArrowheads="1"/>
            </p:cNvPicPr>
            <p:nvPr/>
          </p:nvPicPr>
          <p:blipFill>
            <a:blip r:embed="rId7"/>
            <a:srcRect l="8232" t="8392" r="12723" b="18182"/>
            <a:stretch>
              <a:fillRect/>
            </a:stretch>
          </p:blipFill>
          <p:spPr bwMode="auto">
            <a:xfrm>
              <a:off x="4619" y="2626"/>
              <a:ext cx="845" cy="420"/>
            </a:xfrm>
            <a:prstGeom prst="rect">
              <a:avLst/>
            </a:prstGeom>
            <a:noFill/>
            <a:ln w="9525">
              <a:noFill/>
              <a:miter lim="800000"/>
              <a:headEnd/>
              <a:tailEnd/>
            </a:ln>
          </p:spPr>
        </p:pic>
        <p:sp>
          <p:nvSpPr>
            <p:cNvPr id="32776" name="Line 13"/>
            <p:cNvSpPr>
              <a:spLocks noChangeShapeType="1"/>
            </p:cNvSpPr>
            <p:nvPr/>
          </p:nvSpPr>
          <p:spPr bwMode="auto">
            <a:xfrm>
              <a:off x="4638" y="4176"/>
              <a:ext cx="272" cy="0"/>
            </a:xfrm>
            <a:prstGeom prst="line">
              <a:avLst/>
            </a:prstGeom>
            <a:noFill/>
            <a:ln w="76200">
              <a:solidFill>
                <a:schemeClr val="tx1"/>
              </a:solidFill>
              <a:round/>
              <a:headEnd/>
              <a:tailEnd/>
            </a:ln>
          </p:spPr>
          <p:txBody>
            <a:bodyPr>
              <a:prstTxWarp prst="textNoShape">
                <a:avLst/>
              </a:prstTxWarp>
            </a:bodyPr>
            <a:lstStyle/>
            <a:p>
              <a:endParaRPr lang="en-US"/>
            </a:p>
          </p:txBody>
        </p:sp>
        <p:sp>
          <p:nvSpPr>
            <p:cNvPr id="32777" name="Text Box 14"/>
            <p:cNvSpPr txBox="1">
              <a:spLocks noChangeArrowheads="1"/>
            </p:cNvSpPr>
            <p:nvPr/>
          </p:nvSpPr>
          <p:spPr bwMode="auto">
            <a:xfrm>
              <a:off x="4118" y="3873"/>
              <a:ext cx="1370" cy="342"/>
            </a:xfrm>
            <a:prstGeom prst="rect">
              <a:avLst/>
            </a:prstGeom>
            <a:noFill/>
            <a:ln w="9525">
              <a:noFill/>
              <a:miter lim="800000"/>
              <a:headEnd/>
              <a:tailEnd/>
            </a:ln>
          </p:spPr>
          <p:txBody>
            <a:bodyPr lIns="232248" tIns="116124" rIns="232248" bIns="116124">
              <a:prstTxWarp prst="textNoShape">
                <a:avLst/>
              </a:prstTxWarp>
              <a:spAutoFit/>
            </a:bodyPr>
            <a:lstStyle/>
            <a:p>
              <a:pPr algn="ctr" defTabSz="1890713" fontAlgn="ctr">
                <a:spcBef>
                  <a:spcPct val="50000"/>
                </a:spcBef>
              </a:pPr>
              <a:r>
                <a:rPr lang="en-US" sz="2000" b="1" dirty="0"/>
                <a:t>100</a:t>
              </a:r>
              <a:r>
                <a:rPr lang="en-US" sz="2000" b="1" dirty="0">
                  <a:latin typeface="Symbol" charset="2"/>
                  <a:cs typeface="Symbol" charset="2"/>
                </a:rPr>
                <a:t>m</a:t>
              </a:r>
              <a:r>
                <a:rPr lang="en-US" sz="2000" b="1" dirty="0"/>
                <a:t>m</a:t>
              </a:r>
            </a:p>
          </p:txBody>
        </p:sp>
        <p:sp>
          <p:nvSpPr>
            <p:cNvPr id="32778" name="Text Box 15"/>
            <p:cNvSpPr txBox="1">
              <a:spLocks noChangeArrowheads="1"/>
            </p:cNvSpPr>
            <p:nvPr/>
          </p:nvSpPr>
          <p:spPr bwMode="auto">
            <a:xfrm>
              <a:off x="4542" y="3097"/>
              <a:ext cx="1154" cy="679"/>
            </a:xfrm>
            <a:prstGeom prst="rect">
              <a:avLst/>
            </a:prstGeom>
            <a:noFill/>
            <a:ln w="9525">
              <a:noFill/>
              <a:miter lim="800000"/>
              <a:headEnd/>
              <a:tailEnd/>
            </a:ln>
          </p:spPr>
          <p:txBody>
            <a:bodyPr>
              <a:prstTxWarp prst="textNoShape">
                <a:avLst/>
              </a:prstTxWarp>
              <a:spAutoFit/>
            </a:bodyPr>
            <a:lstStyle/>
            <a:p>
              <a:r>
                <a:rPr lang="en-US" sz="1600" b="1" dirty="0">
                  <a:ea typeface="Stone Sans ITC TT-Semi"/>
                  <a:cs typeface="Stone Sans ITC TT-Semi"/>
                </a:rPr>
                <a:t>Inverse pole figure map (TiO</a:t>
              </a:r>
              <a:r>
                <a:rPr lang="en-US" sz="1600" b="1" baseline="-25000" dirty="0">
                  <a:ea typeface="Stone Sans ITC TT-Semi"/>
                  <a:cs typeface="Stone Sans ITC TT-Semi"/>
                </a:rPr>
                <a:t>2</a:t>
              </a:r>
              <a:r>
                <a:rPr lang="en-US" sz="1600" b="1" dirty="0">
                  <a:ea typeface="Stone Sans ITC TT-Semi"/>
                  <a:cs typeface="Stone Sans ITC TT-Semi"/>
                </a:rPr>
                <a:t>) displays accumulated orientations.</a:t>
              </a:r>
            </a:p>
          </p:txBody>
        </p:sp>
      </p:grpSp>
      <p:sp>
        <p:nvSpPr>
          <p:cNvPr id="13" name="Slide Number Placeholder 3"/>
          <p:cNvSpPr>
            <a:spLocks noGrp="1"/>
          </p:cNvSpPr>
          <p:nvPr>
            <p:ph type="sldNum" sz="quarter" idx="12"/>
          </p:nvPr>
        </p:nvSpPr>
        <p:spPr>
          <a:xfrm>
            <a:off x="8561388" y="6356350"/>
            <a:ext cx="457200" cy="365125"/>
          </a:xfrm>
        </p:spPr>
        <p:txBody>
          <a:bodyPr>
            <a:normAutofit lnSpcReduction="10000"/>
          </a:bodyPr>
          <a:lstStyle/>
          <a:p>
            <a:fld id="{69EAA43F-2978-A04B-8CD5-7F9FCC528E37}" type="slidenum">
              <a:rPr lang="en-US" sz="1600" smtClean="0">
                <a:solidFill>
                  <a:schemeClr val="tx1">
                    <a:lumMod val="50000"/>
                    <a:lumOff val="50000"/>
                  </a:schemeClr>
                </a:solidFill>
              </a:rPr>
              <a:pPr/>
              <a:t>3</a:t>
            </a:fld>
            <a:endParaRPr lang="en-US" sz="1600" dirty="0">
              <a:solidFill>
                <a:schemeClr val="tx1">
                  <a:lumMod val="50000"/>
                  <a:lumOff val="50000"/>
                </a:schemeClr>
              </a:solidFill>
            </a:endParaRPr>
          </a:p>
        </p:txBody>
      </p:sp>
      <p:grpSp>
        <p:nvGrpSpPr>
          <p:cNvPr id="4" name="Group 13"/>
          <p:cNvGrpSpPr/>
          <p:nvPr/>
        </p:nvGrpSpPr>
        <p:grpSpPr>
          <a:xfrm>
            <a:off x="3755723" y="1119556"/>
            <a:ext cx="3697072" cy="2978409"/>
            <a:chOff x="941233" y="81545"/>
            <a:chExt cx="3697072" cy="2978409"/>
          </a:xfrm>
        </p:grpSpPr>
        <p:grpSp>
          <p:nvGrpSpPr>
            <p:cNvPr id="5" name="Group 34"/>
            <p:cNvGrpSpPr/>
            <p:nvPr/>
          </p:nvGrpSpPr>
          <p:grpSpPr>
            <a:xfrm>
              <a:off x="2851534" y="351859"/>
              <a:ext cx="1308100" cy="666750"/>
              <a:chOff x="3194050" y="876300"/>
              <a:chExt cx="1308100" cy="666750"/>
            </a:xfrm>
          </p:grpSpPr>
          <p:sp>
            <p:nvSpPr>
              <p:cNvPr id="58" name="Freeform 57"/>
              <p:cNvSpPr/>
              <p:nvPr/>
            </p:nvSpPr>
            <p:spPr>
              <a:xfrm>
                <a:off x="3194050" y="876300"/>
                <a:ext cx="666750" cy="666750"/>
              </a:xfrm>
              <a:custGeom>
                <a:avLst/>
                <a:gdLst>
                  <a:gd name="connsiteX0" fmla="*/ 654050 w 666750"/>
                  <a:gd name="connsiteY0" fmla="*/ 660400 h 666750"/>
                  <a:gd name="connsiteX1" fmla="*/ 349250 w 666750"/>
                  <a:gd name="connsiteY1" fmla="*/ 666750 h 666750"/>
                  <a:gd name="connsiteX2" fmla="*/ 0 w 666750"/>
                  <a:gd name="connsiteY2" fmla="*/ 0 h 666750"/>
                  <a:gd name="connsiteX3" fmla="*/ 666750 w 666750"/>
                  <a:gd name="connsiteY3" fmla="*/ 6350 h 666750"/>
                </a:gdLst>
                <a:ahLst/>
                <a:cxnLst>
                  <a:cxn ang="0">
                    <a:pos x="connsiteX0" y="connsiteY0"/>
                  </a:cxn>
                  <a:cxn ang="0">
                    <a:pos x="connsiteX1" y="connsiteY1"/>
                  </a:cxn>
                  <a:cxn ang="0">
                    <a:pos x="connsiteX2" y="connsiteY2"/>
                  </a:cxn>
                  <a:cxn ang="0">
                    <a:pos x="connsiteX3" y="connsiteY3"/>
                  </a:cxn>
                </a:cxnLst>
                <a:rect l="l" t="t" r="r" b="b"/>
                <a:pathLst>
                  <a:path w="666750" h="666750">
                    <a:moveTo>
                      <a:pt x="654050" y="660400"/>
                    </a:moveTo>
                    <a:lnTo>
                      <a:pt x="349250" y="666750"/>
                    </a:lnTo>
                    <a:lnTo>
                      <a:pt x="0" y="0"/>
                    </a:lnTo>
                    <a:lnTo>
                      <a:pt x="666750" y="6350"/>
                    </a:lnTo>
                  </a:path>
                </a:pathLst>
              </a:custGeom>
              <a:gradFill flip="none" rotWithShape="1">
                <a:gsLst>
                  <a:gs pos="13000">
                    <a:schemeClr val="tx1"/>
                  </a:gs>
                  <a:gs pos="100000">
                    <a:srgbClr val="FFFFFF"/>
                  </a:gs>
                </a:gsLst>
                <a:lin ang="0" scaled="1"/>
                <a:tileRect/>
              </a:gradFill>
              <a:ln>
                <a:solidFill>
                  <a:srgbClr val="0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9" name="Freeform 58"/>
              <p:cNvSpPr/>
              <p:nvPr/>
            </p:nvSpPr>
            <p:spPr>
              <a:xfrm flipH="1">
                <a:off x="3835400" y="876300"/>
                <a:ext cx="666750" cy="666750"/>
              </a:xfrm>
              <a:custGeom>
                <a:avLst/>
                <a:gdLst>
                  <a:gd name="connsiteX0" fmla="*/ 654050 w 666750"/>
                  <a:gd name="connsiteY0" fmla="*/ 660400 h 666750"/>
                  <a:gd name="connsiteX1" fmla="*/ 349250 w 666750"/>
                  <a:gd name="connsiteY1" fmla="*/ 666750 h 666750"/>
                  <a:gd name="connsiteX2" fmla="*/ 0 w 666750"/>
                  <a:gd name="connsiteY2" fmla="*/ 0 h 666750"/>
                  <a:gd name="connsiteX3" fmla="*/ 666750 w 666750"/>
                  <a:gd name="connsiteY3" fmla="*/ 6350 h 666750"/>
                </a:gdLst>
                <a:ahLst/>
                <a:cxnLst>
                  <a:cxn ang="0">
                    <a:pos x="connsiteX0" y="connsiteY0"/>
                  </a:cxn>
                  <a:cxn ang="0">
                    <a:pos x="connsiteX1" y="connsiteY1"/>
                  </a:cxn>
                  <a:cxn ang="0">
                    <a:pos x="connsiteX2" y="connsiteY2"/>
                  </a:cxn>
                  <a:cxn ang="0">
                    <a:pos x="connsiteX3" y="connsiteY3"/>
                  </a:cxn>
                </a:cxnLst>
                <a:rect l="l" t="t" r="r" b="b"/>
                <a:pathLst>
                  <a:path w="666750" h="666750">
                    <a:moveTo>
                      <a:pt x="654050" y="660400"/>
                    </a:moveTo>
                    <a:lnTo>
                      <a:pt x="349250" y="666750"/>
                    </a:lnTo>
                    <a:lnTo>
                      <a:pt x="0" y="0"/>
                    </a:lnTo>
                    <a:lnTo>
                      <a:pt x="666750" y="6350"/>
                    </a:lnTo>
                  </a:path>
                </a:pathLst>
              </a:custGeom>
              <a:gradFill flip="none" rotWithShape="1">
                <a:gsLst>
                  <a:gs pos="13000">
                    <a:schemeClr val="tx1"/>
                  </a:gs>
                  <a:gs pos="100000">
                    <a:srgbClr val="FFFFFF"/>
                  </a:gs>
                </a:gsLst>
                <a:lin ang="0" scaled="1"/>
                <a:tileRect/>
              </a:gradFill>
              <a:ln>
                <a:solidFill>
                  <a:srgbClr val="0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6" name="Group 33"/>
            <p:cNvGrpSpPr/>
            <p:nvPr/>
          </p:nvGrpSpPr>
          <p:grpSpPr>
            <a:xfrm>
              <a:off x="941233" y="869619"/>
              <a:ext cx="1755775" cy="1731845"/>
              <a:chOff x="4953000" y="2671880"/>
              <a:chExt cx="1755775" cy="1731845"/>
            </a:xfrm>
          </p:grpSpPr>
          <p:pic>
            <p:nvPicPr>
              <p:cNvPr id="48" name="Picture 47"/>
              <p:cNvPicPr>
                <a:picLocks noChangeAspect="1"/>
              </p:cNvPicPr>
              <p:nvPr/>
            </p:nvPicPr>
            <p:blipFill>
              <a:blip r:embed="rId8"/>
              <a:srcRect l="11354" t="8382" r="11787" b="7105"/>
              <a:stretch>
                <a:fillRect/>
              </a:stretch>
            </p:blipFill>
            <p:spPr>
              <a:xfrm>
                <a:off x="6007100" y="2705100"/>
                <a:ext cx="676275" cy="1435100"/>
              </a:xfrm>
              <a:prstGeom prst="rect">
                <a:avLst/>
              </a:prstGeom>
            </p:spPr>
          </p:pic>
          <p:sp>
            <p:nvSpPr>
              <p:cNvPr id="49" name="Freeform 48"/>
              <p:cNvSpPr/>
              <p:nvPr/>
            </p:nvSpPr>
            <p:spPr>
              <a:xfrm>
                <a:off x="6276975" y="2676525"/>
                <a:ext cx="431800" cy="889000"/>
              </a:xfrm>
              <a:custGeom>
                <a:avLst/>
                <a:gdLst>
                  <a:gd name="connsiteX0" fmla="*/ 50800 w 431800"/>
                  <a:gd name="connsiteY0" fmla="*/ 34925 h 889000"/>
                  <a:gd name="connsiteX1" fmla="*/ 168275 w 431800"/>
                  <a:gd name="connsiteY1" fmla="*/ 161925 h 889000"/>
                  <a:gd name="connsiteX2" fmla="*/ 266700 w 431800"/>
                  <a:gd name="connsiteY2" fmla="*/ 327025 h 889000"/>
                  <a:gd name="connsiteX3" fmla="*/ 336550 w 431800"/>
                  <a:gd name="connsiteY3" fmla="*/ 523875 h 889000"/>
                  <a:gd name="connsiteX4" fmla="*/ 377825 w 431800"/>
                  <a:gd name="connsiteY4" fmla="*/ 717550 h 889000"/>
                  <a:gd name="connsiteX5" fmla="*/ 393700 w 431800"/>
                  <a:gd name="connsiteY5" fmla="*/ 835025 h 889000"/>
                  <a:gd name="connsiteX6" fmla="*/ 400050 w 431800"/>
                  <a:gd name="connsiteY6" fmla="*/ 889000 h 889000"/>
                  <a:gd name="connsiteX7" fmla="*/ 431800 w 431800"/>
                  <a:gd name="connsiteY7" fmla="*/ 882650 h 889000"/>
                  <a:gd name="connsiteX8" fmla="*/ 425450 w 431800"/>
                  <a:gd name="connsiteY8" fmla="*/ 9525 h 889000"/>
                  <a:gd name="connsiteX9" fmla="*/ 0 w 431800"/>
                  <a:gd name="connsiteY9" fmla="*/ 0 h 889000"/>
                  <a:gd name="connsiteX10" fmla="*/ 0 w 431800"/>
                  <a:gd name="connsiteY10" fmla="*/ 22225 h 889000"/>
                  <a:gd name="connsiteX11" fmla="*/ 50800 w 431800"/>
                  <a:gd name="connsiteY11" fmla="*/ 34925 h 88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1800" h="889000">
                    <a:moveTo>
                      <a:pt x="50800" y="34925"/>
                    </a:moveTo>
                    <a:lnTo>
                      <a:pt x="168275" y="161925"/>
                    </a:lnTo>
                    <a:lnTo>
                      <a:pt x="266700" y="327025"/>
                    </a:lnTo>
                    <a:lnTo>
                      <a:pt x="336550" y="523875"/>
                    </a:lnTo>
                    <a:lnTo>
                      <a:pt x="377825" y="717550"/>
                    </a:lnTo>
                    <a:lnTo>
                      <a:pt x="393700" y="835025"/>
                    </a:lnTo>
                    <a:lnTo>
                      <a:pt x="400050" y="889000"/>
                    </a:lnTo>
                    <a:lnTo>
                      <a:pt x="431800" y="882650"/>
                    </a:lnTo>
                    <a:cubicBezTo>
                      <a:pt x="429683" y="591608"/>
                      <a:pt x="425450" y="9525"/>
                      <a:pt x="425450" y="9525"/>
                    </a:cubicBezTo>
                    <a:lnTo>
                      <a:pt x="0" y="0"/>
                    </a:lnTo>
                    <a:lnTo>
                      <a:pt x="0" y="22225"/>
                    </a:lnTo>
                    <a:lnTo>
                      <a:pt x="50800" y="34925"/>
                    </a:lnTo>
                    <a:close/>
                  </a:path>
                </a:pathLst>
              </a:cu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Freeform 49"/>
              <p:cNvSpPr/>
              <p:nvPr/>
            </p:nvSpPr>
            <p:spPr>
              <a:xfrm flipH="1" flipV="1">
                <a:off x="5958818" y="3267075"/>
                <a:ext cx="431800" cy="889000"/>
              </a:xfrm>
              <a:custGeom>
                <a:avLst/>
                <a:gdLst>
                  <a:gd name="connsiteX0" fmla="*/ 50800 w 431800"/>
                  <a:gd name="connsiteY0" fmla="*/ 34925 h 889000"/>
                  <a:gd name="connsiteX1" fmla="*/ 168275 w 431800"/>
                  <a:gd name="connsiteY1" fmla="*/ 161925 h 889000"/>
                  <a:gd name="connsiteX2" fmla="*/ 266700 w 431800"/>
                  <a:gd name="connsiteY2" fmla="*/ 327025 h 889000"/>
                  <a:gd name="connsiteX3" fmla="*/ 336550 w 431800"/>
                  <a:gd name="connsiteY3" fmla="*/ 523875 h 889000"/>
                  <a:gd name="connsiteX4" fmla="*/ 377825 w 431800"/>
                  <a:gd name="connsiteY4" fmla="*/ 717550 h 889000"/>
                  <a:gd name="connsiteX5" fmla="*/ 393700 w 431800"/>
                  <a:gd name="connsiteY5" fmla="*/ 835025 h 889000"/>
                  <a:gd name="connsiteX6" fmla="*/ 400050 w 431800"/>
                  <a:gd name="connsiteY6" fmla="*/ 889000 h 889000"/>
                  <a:gd name="connsiteX7" fmla="*/ 431800 w 431800"/>
                  <a:gd name="connsiteY7" fmla="*/ 882650 h 889000"/>
                  <a:gd name="connsiteX8" fmla="*/ 425450 w 431800"/>
                  <a:gd name="connsiteY8" fmla="*/ 9525 h 889000"/>
                  <a:gd name="connsiteX9" fmla="*/ 0 w 431800"/>
                  <a:gd name="connsiteY9" fmla="*/ 0 h 889000"/>
                  <a:gd name="connsiteX10" fmla="*/ 0 w 431800"/>
                  <a:gd name="connsiteY10" fmla="*/ 22225 h 889000"/>
                  <a:gd name="connsiteX11" fmla="*/ 50800 w 431800"/>
                  <a:gd name="connsiteY11" fmla="*/ 34925 h 88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1800" h="889000">
                    <a:moveTo>
                      <a:pt x="50800" y="34925"/>
                    </a:moveTo>
                    <a:lnTo>
                      <a:pt x="168275" y="161925"/>
                    </a:lnTo>
                    <a:lnTo>
                      <a:pt x="266700" y="327025"/>
                    </a:lnTo>
                    <a:lnTo>
                      <a:pt x="336550" y="523875"/>
                    </a:lnTo>
                    <a:lnTo>
                      <a:pt x="377825" y="717550"/>
                    </a:lnTo>
                    <a:lnTo>
                      <a:pt x="393700" y="835025"/>
                    </a:lnTo>
                    <a:lnTo>
                      <a:pt x="400050" y="889000"/>
                    </a:lnTo>
                    <a:lnTo>
                      <a:pt x="431800" y="882650"/>
                    </a:lnTo>
                    <a:cubicBezTo>
                      <a:pt x="429683" y="591608"/>
                      <a:pt x="425450" y="9525"/>
                      <a:pt x="425450" y="9525"/>
                    </a:cubicBezTo>
                    <a:lnTo>
                      <a:pt x="0" y="0"/>
                    </a:lnTo>
                    <a:lnTo>
                      <a:pt x="0" y="22225"/>
                    </a:lnTo>
                    <a:lnTo>
                      <a:pt x="50800" y="34925"/>
                    </a:lnTo>
                    <a:close/>
                  </a:path>
                </a:pathLst>
              </a:cu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Freeform 50"/>
              <p:cNvSpPr/>
              <p:nvPr/>
            </p:nvSpPr>
            <p:spPr>
              <a:xfrm>
                <a:off x="6480175" y="3708400"/>
                <a:ext cx="225425" cy="454025"/>
              </a:xfrm>
              <a:custGeom>
                <a:avLst/>
                <a:gdLst>
                  <a:gd name="connsiteX0" fmla="*/ 0 w 225425"/>
                  <a:gd name="connsiteY0" fmla="*/ 428625 h 454025"/>
                  <a:gd name="connsiteX1" fmla="*/ 88900 w 225425"/>
                  <a:gd name="connsiteY1" fmla="*/ 365125 h 454025"/>
                  <a:gd name="connsiteX2" fmla="*/ 155575 w 225425"/>
                  <a:gd name="connsiteY2" fmla="*/ 231775 h 454025"/>
                  <a:gd name="connsiteX3" fmla="*/ 190500 w 225425"/>
                  <a:gd name="connsiteY3" fmla="*/ 50800 h 454025"/>
                  <a:gd name="connsiteX4" fmla="*/ 196850 w 225425"/>
                  <a:gd name="connsiteY4" fmla="*/ 0 h 454025"/>
                  <a:gd name="connsiteX5" fmla="*/ 225425 w 225425"/>
                  <a:gd name="connsiteY5" fmla="*/ 3175 h 454025"/>
                  <a:gd name="connsiteX6" fmla="*/ 225425 w 225425"/>
                  <a:gd name="connsiteY6" fmla="*/ 454025 h 454025"/>
                  <a:gd name="connsiteX7" fmla="*/ 0 w 225425"/>
                  <a:gd name="connsiteY7" fmla="*/ 428625 h 454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5425" h="454025">
                    <a:moveTo>
                      <a:pt x="0" y="428625"/>
                    </a:moveTo>
                    <a:lnTo>
                      <a:pt x="88900" y="365125"/>
                    </a:lnTo>
                    <a:lnTo>
                      <a:pt x="155575" y="231775"/>
                    </a:lnTo>
                    <a:lnTo>
                      <a:pt x="190500" y="50800"/>
                    </a:lnTo>
                    <a:lnTo>
                      <a:pt x="196850" y="0"/>
                    </a:lnTo>
                    <a:lnTo>
                      <a:pt x="225425" y="3175"/>
                    </a:lnTo>
                    <a:lnTo>
                      <a:pt x="225425" y="454025"/>
                    </a:lnTo>
                    <a:lnTo>
                      <a:pt x="0" y="428625"/>
                    </a:lnTo>
                    <a:close/>
                  </a:path>
                </a:pathLst>
              </a:cu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Freeform 51"/>
              <p:cNvSpPr/>
              <p:nvPr/>
            </p:nvSpPr>
            <p:spPr>
              <a:xfrm flipH="1" flipV="1">
                <a:off x="5971518" y="2671880"/>
                <a:ext cx="225425" cy="454025"/>
              </a:xfrm>
              <a:custGeom>
                <a:avLst/>
                <a:gdLst>
                  <a:gd name="connsiteX0" fmla="*/ 0 w 225425"/>
                  <a:gd name="connsiteY0" fmla="*/ 428625 h 454025"/>
                  <a:gd name="connsiteX1" fmla="*/ 88900 w 225425"/>
                  <a:gd name="connsiteY1" fmla="*/ 365125 h 454025"/>
                  <a:gd name="connsiteX2" fmla="*/ 155575 w 225425"/>
                  <a:gd name="connsiteY2" fmla="*/ 231775 h 454025"/>
                  <a:gd name="connsiteX3" fmla="*/ 190500 w 225425"/>
                  <a:gd name="connsiteY3" fmla="*/ 50800 h 454025"/>
                  <a:gd name="connsiteX4" fmla="*/ 196850 w 225425"/>
                  <a:gd name="connsiteY4" fmla="*/ 0 h 454025"/>
                  <a:gd name="connsiteX5" fmla="*/ 225425 w 225425"/>
                  <a:gd name="connsiteY5" fmla="*/ 3175 h 454025"/>
                  <a:gd name="connsiteX6" fmla="*/ 225425 w 225425"/>
                  <a:gd name="connsiteY6" fmla="*/ 454025 h 454025"/>
                  <a:gd name="connsiteX7" fmla="*/ 0 w 225425"/>
                  <a:gd name="connsiteY7" fmla="*/ 428625 h 454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5425" h="454025">
                    <a:moveTo>
                      <a:pt x="0" y="428625"/>
                    </a:moveTo>
                    <a:lnTo>
                      <a:pt x="88900" y="365125"/>
                    </a:lnTo>
                    <a:lnTo>
                      <a:pt x="155575" y="231775"/>
                    </a:lnTo>
                    <a:lnTo>
                      <a:pt x="190500" y="50800"/>
                    </a:lnTo>
                    <a:lnTo>
                      <a:pt x="196850" y="0"/>
                    </a:lnTo>
                    <a:lnTo>
                      <a:pt x="225425" y="3175"/>
                    </a:lnTo>
                    <a:lnTo>
                      <a:pt x="225425" y="454025"/>
                    </a:lnTo>
                    <a:lnTo>
                      <a:pt x="0" y="428625"/>
                    </a:lnTo>
                    <a:close/>
                  </a:path>
                </a:pathLst>
              </a:cu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Freeform 52"/>
              <p:cNvSpPr/>
              <p:nvPr/>
            </p:nvSpPr>
            <p:spPr>
              <a:xfrm>
                <a:off x="4953000" y="2698750"/>
                <a:ext cx="1530350" cy="1701800"/>
              </a:xfrm>
              <a:custGeom>
                <a:avLst/>
                <a:gdLst>
                  <a:gd name="connsiteX0" fmla="*/ 1250950 w 1530350"/>
                  <a:gd name="connsiteY0" fmla="*/ 0 h 1701800"/>
                  <a:gd name="connsiteX1" fmla="*/ 0 w 1530350"/>
                  <a:gd name="connsiteY1" fmla="*/ 215900 h 1701800"/>
                  <a:gd name="connsiteX2" fmla="*/ 50800 w 1530350"/>
                  <a:gd name="connsiteY2" fmla="*/ 1701800 h 1701800"/>
                  <a:gd name="connsiteX3" fmla="*/ 1530350 w 1530350"/>
                  <a:gd name="connsiteY3" fmla="*/ 1441450 h 1701800"/>
                  <a:gd name="connsiteX4" fmla="*/ 1530350 w 1530350"/>
                  <a:gd name="connsiteY4" fmla="*/ 1441450 h 1701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0350" h="1701800">
                    <a:moveTo>
                      <a:pt x="1250950" y="0"/>
                    </a:moveTo>
                    <a:lnTo>
                      <a:pt x="0" y="215900"/>
                    </a:lnTo>
                    <a:lnTo>
                      <a:pt x="50800" y="1701800"/>
                    </a:lnTo>
                    <a:lnTo>
                      <a:pt x="1530350" y="1441450"/>
                    </a:lnTo>
                    <a:lnTo>
                      <a:pt x="1530350" y="1441450"/>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4" name="Freeform 53"/>
              <p:cNvSpPr/>
              <p:nvPr/>
            </p:nvSpPr>
            <p:spPr>
              <a:xfrm>
                <a:off x="4981575" y="3511550"/>
                <a:ext cx="1476375" cy="892175"/>
              </a:xfrm>
              <a:custGeom>
                <a:avLst/>
                <a:gdLst>
                  <a:gd name="connsiteX0" fmla="*/ 1060450 w 1476375"/>
                  <a:gd name="connsiteY0" fmla="*/ 0 h 892175"/>
                  <a:gd name="connsiteX1" fmla="*/ 1073150 w 1476375"/>
                  <a:gd name="connsiteY1" fmla="*/ 69850 h 892175"/>
                  <a:gd name="connsiteX2" fmla="*/ 1104900 w 1476375"/>
                  <a:gd name="connsiteY2" fmla="*/ 184150 h 892175"/>
                  <a:gd name="connsiteX3" fmla="*/ 1152525 w 1476375"/>
                  <a:gd name="connsiteY3" fmla="*/ 311150 h 892175"/>
                  <a:gd name="connsiteX4" fmla="*/ 1187450 w 1476375"/>
                  <a:gd name="connsiteY4" fmla="*/ 390525 h 892175"/>
                  <a:gd name="connsiteX5" fmla="*/ 1216025 w 1476375"/>
                  <a:gd name="connsiteY5" fmla="*/ 434975 h 892175"/>
                  <a:gd name="connsiteX6" fmla="*/ 1254125 w 1476375"/>
                  <a:gd name="connsiteY6" fmla="*/ 488950 h 892175"/>
                  <a:gd name="connsiteX7" fmla="*/ 1304925 w 1476375"/>
                  <a:gd name="connsiteY7" fmla="*/ 546100 h 892175"/>
                  <a:gd name="connsiteX8" fmla="*/ 1358900 w 1476375"/>
                  <a:gd name="connsiteY8" fmla="*/ 593725 h 892175"/>
                  <a:gd name="connsiteX9" fmla="*/ 1419225 w 1476375"/>
                  <a:gd name="connsiteY9" fmla="*/ 622300 h 892175"/>
                  <a:gd name="connsiteX10" fmla="*/ 1476375 w 1476375"/>
                  <a:gd name="connsiteY10" fmla="*/ 631825 h 892175"/>
                  <a:gd name="connsiteX11" fmla="*/ 19050 w 1476375"/>
                  <a:gd name="connsiteY11" fmla="*/ 892175 h 892175"/>
                  <a:gd name="connsiteX12" fmla="*/ 0 w 1476375"/>
                  <a:gd name="connsiteY12" fmla="*/ 209550 h 892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76375" h="892175">
                    <a:moveTo>
                      <a:pt x="1060450" y="0"/>
                    </a:moveTo>
                    <a:lnTo>
                      <a:pt x="1073150" y="69850"/>
                    </a:lnTo>
                    <a:lnTo>
                      <a:pt x="1104900" y="184150"/>
                    </a:lnTo>
                    <a:lnTo>
                      <a:pt x="1152525" y="311150"/>
                    </a:lnTo>
                    <a:lnTo>
                      <a:pt x="1187450" y="390525"/>
                    </a:lnTo>
                    <a:lnTo>
                      <a:pt x="1216025" y="434975"/>
                    </a:lnTo>
                    <a:lnTo>
                      <a:pt x="1254125" y="488950"/>
                    </a:lnTo>
                    <a:lnTo>
                      <a:pt x="1304925" y="546100"/>
                    </a:lnTo>
                    <a:lnTo>
                      <a:pt x="1358900" y="593725"/>
                    </a:lnTo>
                    <a:cubicBezTo>
                      <a:pt x="1416997" y="622773"/>
                      <a:pt x="1394751" y="622300"/>
                      <a:pt x="1419225" y="622300"/>
                    </a:cubicBezTo>
                    <a:lnTo>
                      <a:pt x="1476375" y="631825"/>
                    </a:lnTo>
                    <a:lnTo>
                      <a:pt x="19050" y="892175"/>
                    </a:lnTo>
                    <a:lnTo>
                      <a:pt x="0" y="209550"/>
                    </a:lnTo>
                  </a:path>
                </a:pathLst>
              </a:custGeom>
              <a:gradFill flip="none" rotWithShape="1">
                <a:gsLst>
                  <a:gs pos="18000">
                    <a:srgbClr val="000000"/>
                  </a:gs>
                  <a:gs pos="79000">
                    <a:srgbClr val="FFFFFF"/>
                  </a:gs>
                </a:gsLst>
                <a:lin ang="15600000" scaled="0"/>
                <a:tileRect/>
              </a:gradFill>
              <a:ln w="1905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5" name="Freeform 54"/>
              <p:cNvSpPr/>
              <p:nvPr/>
            </p:nvSpPr>
            <p:spPr>
              <a:xfrm>
                <a:off x="4956175" y="2698750"/>
                <a:ext cx="1247775" cy="1028700"/>
              </a:xfrm>
              <a:custGeom>
                <a:avLst/>
                <a:gdLst>
                  <a:gd name="connsiteX0" fmla="*/ 25400 w 1247775"/>
                  <a:gd name="connsiteY0" fmla="*/ 1028700 h 1028700"/>
                  <a:gd name="connsiteX1" fmla="*/ 0 w 1247775"/>
                  <a:gd name="connsiteY1" fmla="*/ 215900 h 1028700"/>
                  <a:gd name="connsiteX2" fmla="*/ 1247775 w 1247775"/>
                  <a:gd name="connsiteY2" fmla="*/ 0 h 1028700"/>
                  <a:gd name="connsiteX3" fmla="*/ 1203325 w 1247775"/>
                  <a:gd name="connsiteY3" fmla="*/ 31750 h 1028700"/>
                  <a:gd name="connsiteX4" fmla="*/ 1130300 w 1247775"/>
                  <a:gd name="connsiteY4" fmla="*/ 127000 h 1028700"/>
                  <a:gd name="connsiteX5" fmla="*/ 1085850 w 1247775"/>
                  <a:gd name="connsiteY5" fmla="*/ 241300 h 1028700"/>
                  <a:gd name="connsiteX6" fmla="*/ 1060450 w 1247775"/>
                  <a:gd name="connsiteY6" fmla="*/ 374650 h 1028700"/>
                  <a:gd name="connsiteX7" fmla="*/ 1054100 w 1247775"/>
                  <a:gd name="connsiteY7" fmla="*/ 511175 h 1028700"/>
                  <a:gd name="connsiteX8" fmla="*/ 1060450 w 1247775"/>
                  <a:gd name="connsiteY8" fmla="*/ 663575 h 1028700"/>
                  <a:gd name="connsiteX9" fmla="*/ 1073150 w 1247775"/>
                  <a:gd name="connsiteY9" fmla="*/ 771525 h 1028700"/>
                  <a:gd name="connsiteX10" fmla="*/ 1089025 w 1247775"/>
                  <a:gd name="connsiteY10" fmla="*/ 828675 h 1028700"/>
                  <a:gd name="connsiteX11" fmla="*/ 1089025 w 1247775"/>
                  <a:gd name="connsiteY11" fmla="*/ 828675 h 1028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47775" h="1028700">
                    <a:moveTo>
                      <a:pt x="25400" y="1028700"/>
                    </a:moveTo>
                    <a:lnTo>
                      <a:pt x="0" y="215900"/>
                    </a:lnTo>
                    <a:lnTo>
                      <a:pt x="1247775" y="0"/>
                    </a:lnTo>
                    <a:lnTo>
                      <a:pt x="1203325" y="31750"/>
                    </a:lnTo>
                    <a:lnTo>
                      <a:pt x="1130300" y="127000"/>
                    </a:lnTo>
                    <a:lnTo>
                      <a:pt x="1085850" y="241300"/>
                    </a:lnTo>
                    <a:lnTo>
                      <a:pt x="1060450" y="374650"/>
                    </a:lnTo>
                    <a:lnTo>
                      <a:pt x="1054100" y="511175"/>
                    </a:lnTo>
                    <a:lnTo>
                      <a:pt x="1060450" y="663575"/>
                    </a:lnTo>
                    <a:lnTo>
                      <a:pt x="1073150" y="771525"/>
                    </a:lnTo>
                    <a:lnTo>
                      <a:pt x="1089025" y="828675"/>
                    </a:lnTo>
                    <a:lnTo>
                      <a:pt x="1089025" y="828675"/>
                    </a:lnTo>
                  </a:path>
                </a:pathLst>
              </a:custGeom>
              <a:gradFill flip="none" rotWithShape="1">
                <a:gsLst>
                  <a:gs pos="11000">
                    <a:srgbClr val="000000"/>
                  </a:gs>
                  <a:gs pos="80000">
                    <a:srgbClr val="FFFFFF"/>
                  </a:gs>
                </a:gsLst>
                <a:lin ang="4800000" scaled="0"/>
                <a:tileRect/>
              </a:gradFill>
              <a:ln w="1905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6" name="Oval 55"/>
              <p:cNvSpPr/>
              <p:nvPr/>
            </p:nvSpPr>
            <p:spPr>
              <a:xfrm rot="21017547">
                <a:off x="6029509" y="2692053"/>
                <a:ext cx="626569" cy="1456549"/>
              </a:xfrm>
              <a:prstGeom prst="ellipse">
                <a:avLst/>
              </a:prstGeom>
              <a:noFill/>
              <a:ln w="28575"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Arc 56"/>
              <p:cNvSpPr/>
              <p:nvPr/>
            </p:nvSpPr>
            <p:spPr>
              <a:xfrm rot="20977393">
                <a:off x="5790187" y="2736038"/>
                <a:ext cx="617320" cy="1462257"/>
              </a:xfrm>
              <a:prstGeom prst="arc">
                <a:avLst>
                  <a:gd name="adj1" fmla="val 5493326"/>
                  <a:gd name="adj2" fmla="val 16201684"/>
                </a:avLst>
              </a:prstGeom>
              <a:ln w="190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18" name="Can 17"/>
            <p:cNvSpPr/>
            <p:nvPr/>
          </p:nvSpPr>
          <p:spPr>
            <a:xfrm rot="17720733">
              <a:off x="3051768" y="1588021"/>
              <a:ext cx="1161019" cy="519617"/>
            </a:xfrm>
            <a:prstGeom prst="can">
              <a:avLst>
                <a:gd name="adj" fmla="val 50000"/>
              </a:avLst>
            </a:prstGeom>
            <a:gradFill flip="none" rotWithShape="1">
              <a:gsLst>
                <a:gs pos="0">
                  <a:schemeClr val="accent1">
                    <a:tint val="100000"/>
                    <a:shade val="100000"/>
                    <a:satMod val="130000"/>
                    <a:alpha val="70000"/>
                  </a:schemeClr>
                </a:gs>
                <a:gs pos="100000">
                  <a:schemeClr val="accent1">
                    <a:tint val="50000"/>
                    <a:shade val="100000"/>
                    <a:satMod val="350000"/>
                    <a:alpha val="70000"/>
                  </a:schemeClr>
                </a:gs>
              </a:gsLst>
              <a:lin ang="16200000" scaled="0"/>
              <a:tileRect/>
            </a:gra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Freeform 18"/>
            <p:cNvSpPr/>
            <p:nvPr/>
          </p:nvSpPr>
          <p:spPr>
            <a:xfrm>
              <a:off x="3639983" y="1342777"/>
              <a:ext cx="142875" cy="146050"/>
            </a:xfrm>
            <a:custGeom>
              <a:avLst/>
              <a:gdLst>
                <a:gd name="connsiteX0" fmla="*/ 6350 w 142875"/>
                <a:gd name="connsiteY0" fmla="*/ 0 h 146050"/>
                <a:gd name="connsiteX1" fmla="*/ 0 w 142875"/>
                <a:gd name="connsiteY1" fmla="*/ 63500 h 146050"/>
                <a:gd name="connsiteX2" fmla="*/ 12700 w 142875"/>
                <a:gd name="connsiteY2" fmla="*/ 85725 h 146050"/>
                <a:gd name="connsiteX3" fmla="*/ 53975 w 142875"/>
                <a:gd name="connsiteY3" fmla="*/ 146050 h 146050"/>
                <a:gd name="connsiteX4" fmla="*/ 95250 w 142875"/>
                <a:gd name="connsiteY4" fmla="*/ 127000 h 146050"/>
                <a:gd name="connsiteX5" fmla="*/ 142875 w 142875"/>
                <a:gd name="connsiteY5" fmla="*/ 60325 h 146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2875" h="146050">
                  <a:moveTo>
                    <a:pt x="6350" y="0"/>
                  </a:moveTo>
                  <a:lnTo>
                    <a:pt x="0" y="63500"/>
                  </a:lnTo>
                  <a:lnTo>
                    <a:pt x="12700" y="85725"/>
                  </a:lnTo>
                  <a:lnTo>
                    <a:pt x="53975" y="146050"/>
                  </a:lnTo>
                  <a:lnTo>
                    <a:pt x="95250" y="127000"/>
                  </a:lnTo>
                  <a:lnTo>
                    <a:pt x="142875" y="60325"/>
                  </a:lnTo>
                </a:path>
              </a:pathLst>
            </a:custGeom>
            <a:ln w="635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 name="Freeform 19"/>
            <p:cNvSpPr/>
            <p:nvPr/>
          </p:nvSpPr>
          <p:spPr>
            <a:xfrm>
              <a:off x="3627283" y="1488827"/>
              <a:ext cx="66675" cy="187325"/>
            </a:xfrm>
            <a:custGeom>
              <a:avLst/>
              <a:gdLst>
                <a:gd name="connsiteX0" fmla="*/ 63500 w 66675"/>
                <a:gd name="connsiteY0" fmla="*/ 0 h 187325"/>
                <a:gd name="connsiteX1" fmla="*/ 0 w 66675"/>
                <a:gd name="connsiteY1" fmla="*/ 120650 h 187325"/>
                <a:gd name="connsiteX2" fmla="*/ 31750 w 66675"/>
                <a:gd name="connsiteY2" fmla="*/ 184150 h 187325"/>
                <a:gd name="connsiteX3" fmla="*/ 66675 w 66675"/>
                <a:gd name="connsiteY3" fmla="*/ 187325 h 187325"/>
              </a:gdLst>
              <a:ahLst/>
              <a:cxnLst>
                <a:cxn ang="0">
                  <a:pos x="connsiteX0" y="connsiteY0"/>
                </a:cxn>
                <a:cxn ang="0">
                  <a:pos x="connsiteX1" y="connsiteY1"/>
                </a:cxn>
                <a:cxn ang="0">
                  <a:pos x="connsiteX2" y="connsiteY2"/>
                </a:cxn>
                <a:cxn ang="0">
                  <a:pos x="connsiteX3" y="connsiteY3"/>
                </a:cxn>
              </a:cxnLst>
              <a:rect l="l" t="t" r="r" b="b"/>
              <a:pathLst>
                <a:path w="66675" h="187325">
                  <a:moveTo>
                    <a:pt x="63500" y="0"/>
                  </a:moveTo>
                  <a:lnTo>
                    <a:pt x="0" y="120650"/>
                  </a:lnTo>
                  <a:lnTo>
                    <a:pt x="31750" y="184150"/>
                  </a:lnTo>
                  <a:lnTo>
                    <a:pt x="66675" y="187325"/>
                  </a:lnTo>
                </a:path>
              </a:pathLst>
            </a:cu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1" name="Freeform 20"/>
            <p:cNvSpPr/>
            <p:nvPr/>
          </p:nvSpPr>
          <p:spPr>
            <a:xfrm>
              <a:off x="3732058" y="1466602"/>
              <a:ext cx="9525" cy="120650"/>
            </a:xfrm>
            <a:custGeom>
              <a:avLst/>
              <a:gdLst>
                <a:gd name="connsiteX0" fmla="*/ 9525 w 9525"/>
                <a:gd name="connsiteY0" fmla="*/ 0 h 120650"/>
                <a:gd name="connsiteX1" fmla="*/ 0 w 9525"/>
                <a:gd name="connsiteY1" fmla="*/ 120650 h 120650"/>
                <a:gd name="connsiteX2" fmla="*/ 0 w 9525"/>
                <a:gd name="connsiteY2" fmla="*/ 120650 h 120650"/>
              </a:gdLst>
              <a:ahLst/>
              <a:cxnLst>
                <a:cxn ang="0">
                  <a:pos x="connsiteX0" y="connsiteY0"/>
                </a:cxn>
                <a:cxn ang="0">
                  <a:pos x="connsiteX1" y="connsiteY1"/>
                </a:cxn>
                <a:cxn ang="0">
                  <a:pos x="connsiteX2" y="connsiteY2"/>
                </a:cxn>
              </a:cxnLst>
              <a:rect l="l" t="t" r="r" b="b"/>
              <a:pathLst>
                <a:path w="9525" h="120650">
                  <a:moveTo>
                    <a:pt x="9525" y="0"/>
                  </a:moveTo>
                  <a:lnTo>
                    <a:pt x="0" y="120650"/>
                  </a:lnTo>
                  <a:lnTo>
                    <a:pt x="0" y="120650"/>
                  </a:lnTo>
                </a:path>
              </a:pathLst>
            </a:cu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2" name="Freeform 21"/>
            <p:cNvSpPr/>
            <p:nvPr/>
          </p:nvSpPr>
          <p:spPr>
            <a:xfrm>
              <a:off x="3443133" y="1584077"/>
              <a:ext cx="114300" cy="282575"/>
            </a:xfrm>
            <a:custGeom>
              <a:avLst/>
              <a:gdLst>
                <a:gd name="connsiteX0" fmla="*/ 66675 w 114300"/>
                <a:gd name="connsiteY0" fmla="*/ 0 h 282575"/>
                <a:gd name="connsiteX1" fmla="*/ 88900 w 114300"/>
                <a:gd name="connsiteY1" fmla="*/ 0 h 282575"/>
                <a:gd name="connsiteX2" fmla="*/ 107950 w 114300"/>
                <a:gd name="connsiteY2" fmla="*/ 98425 h 282575"/>
                <a:gd name="connsiteX3" fmla="*/ 104775 w 114300"/>
                <a:gd name="connsiteY3" fmla="*/ 123825 h 282575"/>
                <a:gd name="connsiteX4" fmla="*/ 114300 w 114300"/>
                <a:gd name="connsiteY4" fmla="*/ 152400 h 282575"/>
                <a:gd name="connsiteX5" fmla="*/ 104775 w 114300"/>
                <a:gd name="connsiteY5" fmla="*/ 193675 h 282575"/>
                <a:gd name="connsiteX6" fmla="*/ 85725 w 114300"/>
                <a:gd name="connsiteY6" fmla="*/ 215900 h 282575"/>
                <a:gd name="connsiteX7" fmla="*/ 60325 w 114300"/>
                <a:gd name="connsiteY7" fmla="*/ 209550 h 282575"/>
                <a:gd name="connsiteX8" fmla="*/ 15875 w 114300"/>
                <a:gd name="connsiteY8" fmla="*/ 282575 h 282575"/>
                <a:gd name="connsiteX9" fmla="*/ 0 w 114300"/>
                <a:gd name="connsiteY9" fmla="*/ 241300 h 282575"/>
                <a:gd name="connsiteX10" fmla="*/ 25400 w 114300"/>
                <a:gd name="connsiteY10" fmla="*/ 196850 h 282575"/>
                <a:gd name="connsiteX11" fmla="*/ 6350 w 114300"/>
                <a:gd name="connsiteY11" fmla="*/ 152400 h 282575"/>
                <a:gd name="connsiteX12" fmla="*/ 66675 w 114300"/>
                <a:gd name="connsiteY12" fmla="*/ 0 h 282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4300" h="282575">
                  <a:moveTo>
                    <a:pt x="66675" y="0"/>
                  </a:moveTo>
                  <a:lnTo>
                    <a:pt x="88900" y="0"/>
                  </a:lnTo>
                  <a:lnTo>
                    <a:pt x="107950" y="98425"/>
                  </a:lnTo>
                  <a:lnTo>
                    <a:pt x="104775" y="123825"/>
                  </a:lnTo>
                  <a:lnTo>
                    <a:pt x="114300" y="152400"/>
                  </a:lnTo>
                  <a:lnTo>
                    <a:pt x="104775" y="193675"/>
                  </a:lnTo>
                  <a:lnTo>
                    <a:pt x="85725" y="215900"/>
                  </a:lnTo>
                  <a:lnTo>
                    <a:pt x="60325" y="209550"/>
                  </a:lnTo>
                  <a:lnTo>
                    <a:pt x="15875" y="282575"/>
                  </a:lnTo>
                  <a:lnTo>
                    <a:pt x="0" y="241300"/>
                  </a:lnTo>
                  <a:cubicBezTo>
                    <a:pt x="25955" y="199124"/>
                    <a:pt x="25400" y="216180"/>
                    <a:pt x="25400" y="196850"/>
                  </a:cubicBezTo>
                  <a:lnTo>
                    <a:pt x="6350" y="152400"/>
                  </a:lnTo>
                  <a:lnTo>
                    <a:pt x="66675" y="0"/>
                  </a:lnTo>
                  <a:close/>
                </a:path>
              </a:pathLst>
            </a:custGeom>
            <a:noFill/>
            <a:ln w="635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Freeform 22"/>
            <p:cNvSpPr/>
            <p:nvPr/>
          </p:nvSpPr>
          <p:spPr>
            <a:xfrm>
              <a:off x="3551083" y="1609477"/>
              <a:ext cx="76200" cy="76200"/>
            </a:xfrm>
            <a:custGeom>
              <a:avLst/>
              <a:gdLst>
                <a:gd name="connsiteX0" fmla="*/ 0 w 76200"/>
                <a:gd name="connsiteY0" fmla="*/ 76200 h 76200"/>
                <a:gd name="connsiteX1" fmla="*/ 76200 w 76200"/>
                <a:gd name="connsiteY1" fmla="*/ 0 h 76200"/>
              </a:gdLst>
              <a:ahLst/>
              <a:cxnLst>
                <a:cxn ang="0">
                  <a:pos x="connsiteX0" y="connsiteY0"/>
                </a:cxn>
                <a:cxn ang="0">
                  <a:pos x="connsiteX1" y="connsiteY1"/>
                </a:cxn>
              </a:cxnLst>
              <a:rect l="l" t="t" r="r" b="b"/>
              <a:pathLst>
                <a:path w="76200" h="76200">
                  <a:moveTo>
                    <a:pt x="0" y="76200"/>
                  </a:moveTo>
                  <a:lnTo>
                    <a:pt x="76200" y="0"/>
                  </a:lnTo>
                </a:path>
              </a:pathLst>
            </a:cu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4" name="Freeform 23"/>
            <p:cNvSpPr/>
            <p:nvPr/>
          </p:nvSpPr>
          <p:spPr>
            <a:xfrm>
              <a:off x="3528858" y="1438027"/>
              <a:ext cx="95250" cy="158750"/>
            </a:xfrm>
            <a:custGeom>
              <a:avLst/>
              <a:gdLst>
                <a:gd name="connsiteX0" fmla="*/ 0 w 95250"/>
                <a:gd name="connsiteY0" fmla="*/ 142875 h 158750"/>
                <a:gd name="connsiteX1" fmla="*/ 44450 w 95250"/>
                <a:gd name="connsiteY1" fmla="*/ 22225 h 158750"/>
                <a:gd name="connsiteX2" fmla="*/ 69850 w 95250"/>
                <a:gd name="connsiteY2" fmla="*/ 0 h 158750"/>
                <a:gd name="connsiteX3" fmla="*/ 95250 w 95250"/>
                <a:gd name="connsiteY3" fmla="*/ 12700 h 158750"/>
                <a:gd name="connsiteX4" fmla="*/ 66675 w 95250"/>
                <a:gd name="connsiteY4" fmla="*/ 107950 h 158750"/>
                <a:gd name="connsiteX5" fmla="*/ 73025 w 95250"/>
                <a:gd name="connsiteY5" fmla="*/ 158750 h 158750"/>
                <a:gd name="connsiteX6" fmla="*/ 73025 w 95250"/>
                <a:gd name="connsiteY6" fmla="*/ 158750 h 158750"/>
                <a:gd name="connsiteX7" fmla="*/ 73025 w 95250"/>
                <a:gd name="connsiteY7" fmla="*/ 158750 h 158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250" h="158750">
                  <a:moveTo>
                    <a:pt x="0" y="142875"/>
                  </a:moveTo>
                  <a:lnTo>
                    <a:pt x="44450" y="22225"/>
                  </a:lnTo>
                  <a:lnTo>
                    <a:pt x="69850" y="0"/>
                  </a:lnTo>
                  <a:lnTo>
                    <a:pt x="95250" y="12700"/>
                  </a:lnTo>
                  <a:lnTo>
                    <a:pt x="66675" y="107950"/>
                  </a:lnTo>
                  <a:lnTo>
                    <a:pt x="73025" y="158750"/>
                  </a:lnTo>
                  <a:lnTo>
                    <a:pt x="73025" y="158750"/>
                  </a:lnTo>
                  <a:lnTo>
                    <a:pt x="73025" y="158750"/>
                  </a:lnTo>
                </a:path>
              </a:pathLst>
            </a:cu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5" name="Freeform 24"/>
            <p:cNvSpPr/>
            <p:nvPr/>
          </p:nvSpPr>
          <p:spPr>
            <a:xfrm>
              <a:off x="3490758" y="1552327"/>
              <a:ext cx="19050" cy="31750"/>
            </a:xfrm>
            <a:custGeom>
              <a:avLst/>
              <a:gdLst>
                <a:gd name="connsiteX0" fmla="*/ 19050 w 19050"/>
                <a:gd name="connsiteY0" fmla="*/ 31750 h 31750"/>
                <a:gd name="connsiteX1" fmla="*/ 0 w 19050"/>
                <a:gd name="connsiteY1" fmla="*/ 0 h 31750"/>
                <a:gd name="connsiteX2" fmla="*/ 19050 w 19050"/>
                <a:gd name="connsiteY2" fmla="*/ 31750 h 31750"/>
              </a:gdLst>
              <a:ahLst/>
              <a:cxnLst>
                <a:cxn ang="0">
                  <a:pos x="connsiteX0" y="connsiteY0"/>
                </a:cxn>
                <a:cxn ang="0">
                  <a:pos x="connsiteX1" y="connsiteY1"/>
                </a:cxn>
                <a:cxn ang="0">
                  <a:pos x="connsiteX2" y="connsiteY2"/>
                </a:cxn>
              </a:cxnLst>
              <a:rect l="l" t="t" r="r" b="b"/>
              <a:pathLst>
                <a:path w="19050" h="31750">
                  <a:moveTo>
                    <a:pt x="19050" y="31750"/>
                  </a:moveTo>
                  <a:lnTo>
                    <a:pt x="0" y="0"/>
                  </a:lnTo>
                  <a:lnTo>
                    <a:pt x="19050" y="31750"/>
                  </a:lnTo>
                  <a:close/>
                </a:path>
              </a:pathLst>
            </a:custGeom>
            <a:ln w="635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Freeform 25"/>
            <p:cNvSpPr/>
            <p:nvPr/>
          </p:nvSpPr>
          <p:spPr>
            <a:xfrm>
              <a:off x="3557433" y="1441202"/>
              <a:ext cx="15875" cy="19050"/>
            </a:xfrm>
            <a:custGeom>
              <a:avLst/>
              <a:gdLst>
                <a:gd name="connsiteX0" fmla="*/ 15875 w 15875"/>
                <a:gd name="connsiteY0" fmla="*/ 19050 h 19050"/>
                <a:gd name="connsiteX1" fmla="*/ 0 w 15875"/>
                <a:gd name="connsiteY1" fmla="*/ 0 h 19050"/>
              </a:gdLst>
              <a:ahLst/>
              <a:cxnLst>
                <a:cxn ang="0">
                  <a:pos x="connsiteX0" y="connsiteY0"/>
                </a:cxn>
                <a:cxn ang="0">
                  <a:pos x="connsiteX1" y="connsiteY1"/>
                </a:cxn>
              </a:cxnLst>
              <a:rect l="l" t="t" r="r" b="b"/>
              <a:pathLst>
                <a:path w="15875" h="19050">
                  <a:moveTo>
                    <a:pt x="15875" y="19050"/>
                  </a:moveTo>
                  <a:lnTo>
                    <a:pt x="0" y="0"/>
                  </a:lnTo>
                </a:path>
              </a:pathLst>
            </a:cu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7" name="Freeform 26"/>
            <p:cNvSpPr/>
            <p:nvPr/>
          </p:nvSpPr>
          <p:spPr>
            <a:xfrm>
              <a:off x="3601883" y="1596777"/>
              <a:ext cx="22225" cy="12700"/>
            </a:xfrm>
            <a:custGeom>
              <a:avLst/>
              <a:gdLst>
                <a:gd name="connsiteX0" fmla="*/ 0 w 22225"/>
                <a:gd name="connsiteY0" fmla="*/ 0 h 12700"/>
                <a:gd name="connsiteX1" fmla="*/ 22225 w 22225"/>
                <a:gd name="connsiteY1" fmla="*/ 12700 h 12700"/>
              </a:gdLst>
              <a:ahLst/>
              <a:cxnLst>
                <a:cxn ang="0">
                  <a:pos x="connsiteX0" y="connsiteY0"/>
                </a:cxn>
                <a:cxn ang="0">
                  <a:pos x="connsiteX1" y="connsiteY1"/>
                </a:cxn>
              </a:cxnLst>
              <a:rect l="l" t="t" r="r" b="b"/>
              <a:pathLst>
                <a:path w="22225" h="12700">
                  <a:moveTo>
                    <a:pt x="0" y="0"/>
                  </a:moveTo>
                  <a:lnTo>
                    <a:pt x="22225" y="12700"/>
                  </a:lnTo>
                </a:path>
              </a:pathLst>
            </a:cu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8" name="Freeform 27"/>
            <p:cNvSpPr/>
            <p:nvPr/>
          </p:nvSpPr>
          <p:spPr>
            <a:xfrm>
              <a:off x="3598708" y="1384052"/>
              <a:ext cx="6350" cy="57150"/>
            </a:xfrm>
            <a:custGeom>
              <a:avLst/>
              <a:gdLst>
                <a:gd name="connsiteX0" fmla="*/ 0 w 6350"/>
                <a:gd name="connsiteY0" fmla="*/ 57150 h 57150"/>
                <a:gd name="connsiteX1" fmla="*/ 6350 w 6350"/>
                <a:gd name="connsiteY1" fmla="*/ 0 h 57150"/>
              </a:gdLst>
              <a:ahLst/>
              <a:cxnLst>
                <a:cxn ang="0">
                  <a:pos x="connsiteX0" y="connsiteY0"/>
                </a:cxn>
                <a:cxn ang="0">
                  <a:pos x="connsiteX1" y="connsiteY1"/>
                </a:cxn>
              </a:cxnLst>
              <a:rect l="l" t="t" r="r" b="b"/>
              <a:pathLst>
                <a:path w="6350" h="57150">
                  <a:moveTo>
                    <a:pt x="0" y="57150"/>
                  </a:moveTo>
                  <a:lnTo>
                    <a:pt x="6350" y="0"/>
                  </a:lnTo>
                </a:path>
              </a:pathLst>
            </a:cu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9" name="Freeform 28"/>
            <p:cNvSpPr/>
            <p:nvPr/>
          </p:nvSpPr>
          <p:spPr>
            <a:xfrm>
              <a:off x="3620933" y="1403102"/>
              <a:ext cx="15875" cy="47625"/>
            </a:xfrm>
            <a:custGeom>
              <a:avLst/>
              <a:gdLst>
                <a:gd name="connsiteX0" fmla="*/ 0 w 15875"/>
                <a:gd name="connsiteY0" fmla="*/ 47625 h 47625"/>
                <a:gd name="connsiteX1" fmla="*/ 15875 w 15875"/>
                <a:gd name="connsiteY1" fmla="*/ 0 h 47625"/>
              </a:gdLst>
              <a:ahLst/>
              <a:cxnLst>
                <a:cxn ang="0">
                  <a:pos x="connsiteX0" y="connsiteY0"/>
                </a:cxn>
                <a:cxn ang="0">
                  <a:pos x="connsiteX1" y="connsiteY1"/>
                </a:cxn>
              </a:cxnLst>
              <a:rect l="l" t="t" r="r" b="b"/>
              <a:pathLst>
                <a:path w="15875" h="47625">
                  <a:moveTo>
                    <a:pt x="0" y="47625"/>
                  </a:moveTo>
                  <a:lnTo>
                    <a:pt x="15875" y="0"/>
                  </a:lnTo>
                </a:path>
              </a:pathLst>
            </a:cu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0" name="Freeform 29"/>
            <p:cNvSpPr/>
            <p:nvPr/>
          </p:nvSpPr>
          <p:spPr>
            <a:xfrm>
              <a:off x="3319308" y="1869827"/>
              <a:ext cx="158750" cy="333375"/>
            </a:xfrm>
            <a:custGeom>
              <a:avLst/>
              <a:gdLst>
                <a:gd name="connsiteX0" fmla="*/ 0 w 158750"/>
                <a:gd name="connsiteY0" fmla="*/ 234950 h 333375"/>
                <a:gd name="connsiteX1" fmla="*/ 0 w 158750"/>
                <a:gd name="connsiteY1" fmla="*/ 114300 h 333375"/>
                <a:gd name="connsiteX2" fmla="*/ 82550 w 158750"/>
                <a:gd name="connsiteY2" fmla="*/ 0 h 333375"/>
                <a:gd name="connsiteX3" fmla="*/ 123825 w 158750"/>
                <a:gd name="connsiteY3" fmla="*/ 28575 h 333375"/>
                <a:gd name="connsiteX4" fmla="*/ 158750 w 158750"/>
                <a:gd name="connsiteY4" fmla="*/ 57150 h 333375"/>
                <a:gd name="connsiteX5" fmla="*/ 158750 w 158750"/>
                <a:gd name="connsiteY5" fmla="*/ 136525 h 333375"/>
                <a:gd name="connsiteX6" fmla="*/ 133350 w 158750"/>
                <a:gd name="connsiteY6" fmla="*/ 184150 h 333375"/>
                <a:gd name="connsiteX7" fmla="*/ 47625 w 158750"/>
                <a:gd name="connsiteY7" fmla="*/ 333375 h 333375"/>
                <a:gd name="connsiteX8" fmla="*/ 0 w 158750"/>
                <a:gd name="connsiteY8" fmla="*/ 234950 h 333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8750" h="333375">
                  <a:moveTo>
                    <a:pt x="0" y="234950"/>
                  </a:moveTo>
                  <a:lnTo>
                    <a:pt x="0" y="114300"/>
                  </a:lnTo>
                  <a:lnTo>
                    <a:pt x="82550" y="0"/>
                  </a:lnTo>
                  <a:lnTo>
                    <a:pt x="123825" y="28575"/>
                  </a:lnTo>
                  <a:lnTo>
                    <a:pt x="158750" y="57150"/>
                  </a:lnTo>
                  <a:lnTo>
                    <a:pt x="158750" y="136525"/>
                  </a:lnTo>
                  <a:lnTo>
                    <a:pt x="133350" y="184150"/>
                  </a:lnTo>
                  <a:lnTo>
                    <a:pt x="47625" y="333375"/>
                  </a:lnTo>
                  <a:lnTo>
                    <a:pt x="0" y="234950"/>
                  </a:lnTo>
                  <a:close/>
                </a:path>
              </a:pathLst>
            </a:custGeom>
            <a:noFill/>
            <a:ln w="635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Freeform 30"/>
            <p:cNvSpPr/>
            <p:nvPr/>
          </p:nvSpPr>
          <p:spPr>
            <a:xfrm>
              <a:off x="3547908" y="1777752"/>
              <a:ext cx="73025" cy="82550"/>
            </a:xfrm>
            <a:custGeom>
              <a:avLst/>
              <a:gdLst>
                <a:gd name="connsiteX0" fmla="*/ 0 w 73025"/>
                <a:gd name="connsiteY0" fmla="*/ 0 h 82550"/>
                <a:gd name="connsiteX1" fmla="*/ 73025 w 73025"/>
                <a:gd name="connsiteY1" fmla="*/ 82550 h 82550"/>
              </a:gdLst>
              <a:ahLst/>
              <a:cxnLst>
                <a:cxn ang="0">
                  <a:pos x="connsiteX0" y="connsiteY0"/>
                </a:cxn>
                <a:cxn ang="0">
                  <a:pos x="connsiteX1" y="connsiteY1"/>
                </a:cxn>
              </a:cxnLst>
              <a:rect l="l" t="t" r="r" b="b"/>
              <a:pathLst>
                <a:path w="73025" h="82550">
                  <a:moveTo>
                    <a:pt x="0" y="0"/>
                  </a:moveTo>
                  <a:lnTo>
                    <a:pt x="73025" y="82550"/>
                  </a:lnTo>
                </a:path>
              </a:pathLst>
            </a:cu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2" name="Freeform 31"/>
            <p:cNvSpPr/>
            <p:nvPr/>
          </p:nvSpPr>
          <p:spPr>
            <a:xfrm>
              <a:off x="3471708" y="2003177"/>
              <a:ext cx="60325" cy="15875"/>
            </a:xfrm>
            <a:custGeom>
              <a:avLst/>
              <a:gdLst>
                <a:gd name="connsiteX0" fmla="*/ 0 w 60325"/>
                <a:gd name="connsiteY0" fmla="*/ 0 h 15875"/>
                <a:gd name="connsiteX1" fmla="*/ 60325 w 60325"/>
                <a:gd name="connsiteY1" fmla="*/ 15875 h 15875"/>
              </a:gdLst>
              <a:ahLst/>
              <a:cxnLst>
                <a:cxn ang="0">
                  <a:pos x="connsiteX0" y="connsiteY0"/>
                </a:cxn>
                <a:cxn ang="0">
                  <a:pos x="connsiteX1" y="connsiteY1"/>
                </a:cxn>
              </a:cxnLst>
              <a:rect l="l" t="t" r="r" b="b"/>
              <a:pathLst>
                <a:path w="60325" h="15875">
                  <a:moveTo>
                    <a:pt x="0" y="0"/>
                  </a:moveTo>
                  <a:lnTo>
                    <a:pt x="60325" y="15875"/>
                  </a:lnTo>
                </a:path>
              </a:pathLst>
            </a:cu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3" name="Freeform 32"/>
            <p:cNvSpPr/>
            <p:nvPr/>
          </p:nvSpPr>
          <p:spPr>
            <a:xfrm>
              <a:off x="3455833" y="1857127"/>
              <a:ext cx="22225" cy="69850"/>
            </a:xfrm>
            <a:custGeom>
              <a:avLst/>
              <a:gdLst>
                <a:gd name="connsiteX0" fmla="*/ 22225 w 22225"/>
                <a:gd name="connsiteY0" fmla="*/ 69850 h 69850"/>
                <a:gd name="connsiteX1" fmla="*/ 0 w 22225"/>
                <a:gd name="connsiteY1" fmla="*/ 0 h 69850"/>
              </a:gdLst>
              <a:ahLst/>
              <a:cxnLst>
                <a:cxn ang="0">
                  <a:pos x="connsiteX0" y="connsiteY0"/>
                </a:cxn>
                <a:cxn ang="0">
                  <a:pos x="connsiteX1" y="connsiteY1"/>
                </a:cxn>
              </a:cxnLst>
              <a:rect l="l" t="t" r="r" b="b"/>
              <a:pathLst>
                <a:path w="22225" h="69850">
                  <a:moveTo>
                    <a:pt x="22225" y="69850"/>
                  </a:moveTo>
                  <a:lnTo>
                    <a:pt x="0" y="0"/>
                  </a:lnTo>
                </a:path>
              </a:pathLst>
            </a:cu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4" name="Freeform 33"/>
            <p:cNvSpPr/>
            <p:nvPr/>
          </p:nvSpPr>
          <p:spPr>
            <a:xfrm>
              <a:off x="3408208" y="1711077"/>
              <a:ext cx="44450" cy="28575"/>
            </a:xfrm>
            <a:custGeom>
              <a:avLst/>
              <a:gdLst>
                <a:gd name="connsiteX0" fmla="*/ 44450 w 44450"/>
                <a:gd name="connsiteY0" fmla="*/ 28575 h 28575"/>
                <a:gd name="connsiteX1" fmla="*/ 0 w 44450"/>
                <a:gd name="connsiteY1" fmla="*/ 0 h 28575"/>
              </a:gdLst>
              <a:ahLst/>
              <a:cxnLst>
                <a:cxn ang="0">
                  <a:pos x="connsiteX0" y="connsiteY0"/>
                </a:cxn>
                <a:cxn ang="0">
                  <a:pos x="connsiteX1" y="connsiteY1"/>
                </a:cxn>
              </a:cxnLst>
              <a:rect l="l" t="t" r="r" b="b"/>
              <a:pathLst>
                <a:path w="44450" h="28575">
                  <a:moveTo>
                    <a:pt x="44450" y="28575"/>
                  </a:moveTo>
                  <a:lnTo>
                    <a:pt x="0" y="0"/>
                  </a:lnTo>
                </a:path>
              </a:pathLst>
            </a:cu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5" name="Freeform 34"/>
            <p:cNvSpPr/>
            <p:nvPr/>
          </p:nvSpPr>
          <p:spPr>
            <a:xfrm>
              <a:off x="3347883" y="1841252"/>
              <a:ext cx="57150" cy="25400"/>
            </a:xfrm>
            <a:custGeom>
              <a:avLst/>
              <a:gdLst>
                <a:gd name="connsiteX0" fmla="*/ 57150 w 57150"/>
                <a:gd name="connsiteY0" fmla="*/ 25400 h 25400"/>
                <a:gd name="connsiteX1" fmla="*/ 57150 w 57150"/>
                <a:gd name="connsiteY1" fmla="*/ 25400 h 25400"/>
                <a:gd name="connsiteX2" fmla="*/ 0 w 57150"/>
                <a:gd name="connsiteY2" fmla="*/ 0 h 25400"/>
              </a:gdLst>
              <a:ahLst/>
              <a:cxnLst>
                <a:cxn ang="0">
                  <a:pos x="connsiteX0" y="connsiteY0"/>
                </a:cxn>
                <a:cxn ang="0">
                  <a:pos x="connsiteX1" y="connsiteY1"/>
                </a:cxn>
                <a:cxn ang="0">
                  <a:pos x="connsiteX2" y="connsiteY2"/>
                </a:cxn>
              </a:cxnLst>
              <a:rect l="l" t="t" r="r" b="b"/>
              <a:pathLst>
                <a:path w="57150" h="25400">
                  <a:moveTo>
                    <a:pt x="57150" y="25400"/>
                  </a:moveTo>
                  <a:lnTo>
                    <a:pt x="57150" y="25400"/>
                  </a:lnTo>
                  <a:lnTo>
                    <a:pt x="0" y="0"/>
                  </a:lnTo>
                </a:path>
              </a:pathLst>
            </a:cu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6" name="Freeform 35"/>
            <p:cNvSpPr/>
            <p:nvPr/>
          </p:nvSpPr>
          <p:spPr>
            <a:xfrm>
              <a:off x="3296045" y="1980744"/>
              <a:ext cx="23263" cy="6558"/>
            </a:xfrm>
            <a:custGeom>
              <a:avLst/>
              <a:gdLst>
                <a:gd name="connsiteX0" fmla="*/ 23263 w 23263"/>
                <a:gd name="connsiteY0" fmla="*/ 6558 h 6558"/>
                <a:gd name="connsiteX1" fmla="*/ 1038 w 23263"/>
                <a:gd name="connsiteY1" fmla="*/ 208 h 6558"/>
                <a:gd name="connsiteX2" fmla="*/ 23263 w 23263"/>
                <a:gd name="connsiteY2" fmla="*/ 6558 h 6558"/>
              </a:gdLst>
              <a:ahLst/>
              <a:cxnLst>
                <a:cxn ang="0">
                  <a:pos x="connsiteX0" y="connsiteY0"/>
                </a:cxn>
                <a:cxn ang="0">
                  <a:pos x="connsiteX1" y="connsiteY1"/>
                </a:cxn>
                <a:cxn ang="0">
                  <a:pos x="connsiteX2" y="connsiteY2"/>
                </a:cxn>
              </a:cxnLst>
              <a:rect l="l" t="t" r="r" b="b"/>
              <a:pathLst>
                <a:path w="23263" h="6558">
                  <a:moveTo>
                    <a:pt x="23263" y="6558"/>
                  </a:moveTo>
                  <a:cubicBezTo>
                    <a:pt x="23263" y="6558"/>
                    <a:pt x="11005" y="2201"/>
                    <a:pt x="1038" y="208"/>
                  </a:cubicBezTo>
                  <a:cubicBezTo>
                    <a:pt x="0" y="0"/>
                    <a:pt x="23263" y="6558"/>
                    <a:pt x="23263" y="6558"/>
                  </a:cubicBezTo>
                  <a:close/>
                </a:path>
              </a:pathLst>
            </a:custGeom>
            <a:ln w="635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Freeform 36"/>
            <p:cNvSpPr/>
            <p:nvPr/>
          </p:nvSpPr>
          <p:spPr>
            <a:xfrm>
              <a:off x="3252633" y="2111127"/>
              <a:ext cx="76200" cy="28575"/>
            </a:xfrm>
            <a:custGeom>
              <a:avLst/>
              <a:gdLst>
                <a:gd name="connsiteX0" fmla="*/ 76200 w 76200"/>
                <a:gd name="connsiteY0" fmla="*/ 0 h 28575"/>
                <a:gd name="connsiteX1" fmla="*/ 76200 w 76200"/>
                <a:gd name="connsiteY1" fmla="*/ 0 h 28575"/>
                <a:gd name="connsiteX2" fmla="*/ 0 w 76200"/>
                <a:gd name="connsiteY2" fmla="*/ 28575 h 28575"/>
              </a:gdLst>
              <a:ahLst/>
              <a:cxnLst>
                <a:cxn ang="0">
                  <a:pos x="connsiteX0" y="connsiteY0"/>
                </a:cxn>
                <a:cxn ang="0">
                  <a:pos x="connsiteX1" y="connsiteY1"/>
                </a:cxn>
                <a:cxn ang="0">
                  <a:pos x="connsiteX2" y="connsiteY2"/>
                </a:cxn>
              </a:cxnLst>
              <a:rect l="l" t="t" r="r" b="b"/>
              <a:pathLst>
                <a:path w="76200" h="28575">
                  <a:moveTo>
                    <a:pt x="76200" y="0"/>
                  </a:moveTo>
                  <a:lnTo>
                    <a:pt x="76200" y="0"/>
                  </a:lnTo>
                  <a:lnTo>
                    <a:pt x="0" y="28575"/>
                  </a:lnTo>
                </a:path>
              </a:pathLst>
            </a:cu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38" name="Straight Arrow Connector 37"/>
            <p:cNvCxnSpPr/>
            <p:nvPr/>
          </p:nvCxnSpPr>
          <p:spPr>
            <a:xfrm rot="5400000">
              <a:off x="3109066" y="1393839"/>
              <a:ext cx="782434" cy="18526"/>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39" name="TextBox 38"/>
            <p:cNvSpPr txBox="1"/>
            <p:nvPr/>
          </p:nvSpPr>
          <p:spPr>
            <a:xfrm>
              <a:off x="3148096" y="1090920"/>
              <a:ext cx="370188" cy="369332"/>
            </a:xfrm>
            <a:prstGeom prst="rect">
              <a:avLst/>
            </a:prstGeom>
            <a:noFill/>
          </p:spPr>
          <p:txBody>
            <a:bodyPr wrap="none" rtlCol="0">
              <a:spAutoFit/>
            </a:bodyPr>
            <a:lstStyle/>
            <a:p>
              <a:r>
                <a:rPr lang="en-US" b="1" dirty="0" err="1" smtClean="0"/>
                <a:t>e</a:t>
              </a:r>
              <a:r>
                <a:rPr lang="en-US" b="1" dirty="0" smtClean="0"/>
                <a:t>-</a:t>
              </a:r>
              <a:endParaRPr lang="en-US" b="1" dirty="0"/>
            </a:p>
          </p:txBody>
        </p:sp>
        <p:sp>
          <p:nvSpPr>
            <p:cNvPr id="40" name="TextBox 39"/>
            <p:cNvSpPr txBox="1"/>
            <p:nvPr/>
          </p:nvSpPr>
          <p:spPr>
            <a:xfrm>
              <a:off x="1851409" y="2598289"/>
              <a:ext cx="1641475" cy="461665"/>
            </a:xfrm>
            <a:prstGeom prst="rect">
              <a:avLst/>
            </a:prstGeom>
            <a:noFill/>
          </p:spPr>
          <p:txBody>
            <a:bodyPr wrap="square" rtlCol="0">
              <a:spAutoFit/>
            </a:bodyPr>
            <a:lstStyle/>
            <a:p>
              <a:r>
                <a:rPr lang="en-US" sz="1200" dirty="0" smtClean="0"/>
                <a:t>backscatter Kikuchi diffraction pattern</a:t>
              </a:r>
              <a:endParaRPr lang="en-US" sz="1200" dirty="0"/>
            </a:p>
          </p:txBody>
        </p:sp>
        <p:cxnSp>
          <p:nvCxnSpPr>
            <p:cNvPr id="41" name="Straight Arrow Connector 40"/>
            <p:cNvCxnSpPr/>
            <p:nvPr/>
          </p:nvCxnSpPr>
          <p:spPr>
            <a:xfrm rot="16200000" flipV="1">
              <a:off x="2403555" y="2207730"/>
              <a:ext cx="461762" cy="325706"/>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42" name="TextBox 41"/>
            <p:cNvSpPr txBox="1"/>
            <p:nvPr/>
          </p:nvSpPr>
          <p:spPr>
            <a:xfrm rot="21015720">
              <a:off x="961061" y="769818"/>
              <a:ext cx="646331" cy="276999"/>
            </a:xfrm>
            <a:prstGeom prst="rect">
              <a:avLst/>
            </a:prstGeom>
            <a:noFill/>
          </p:spPr>
          <p:txBody>
            <a:bodyPr wrap="none" rtlCol="0">
              <a:spAutoFit/>
            </a:bodyPr>
            <a:lstStyle/>
            <a:p>
              <a:r>
                <a:rPr lang="en-US" sz="1200" dirty="0" smtClean="0"/>
                <a:t>camera</a:t>
              </a:r>
              <a:endParaRPr lang="en-US" sz="1200" dirty="0"/>
            </a:p>
          </p:txBody>
        </p:sp>
        <p:sp>
          <p:nvSpPr>
            <p:cNvPr id="43" name="TextBox 42"/>
            <p:cNvSpPr txBox="1"/>
            <p:nvPr/>
          </p:nvSpPr>
          <p:spPr>
            <a:xfrm>
              <a:off x="3782858" y="2049512"/>
              <a:ext cx="855447" cy="461665"/>
            </a:xfrm>
            <a:prstGeom prst="rect">
              <a:avLst/>
            </a:prstGeom>
            <a:noFill/>
          </p:spPr>
          <p:txBody>
            <a:bodyPr wrap="none" rtlCol="0">
              <a:spAutoFit/>
            </a:bodyPr>
            <a:lstStyle/>
            <a:p>
              <a:r>
                <a:rPr lang="en-US" sz="1200" dirty="0" smtClean="0"/>
                <a:t>Sample, </a:t>
              </a:r>
            </a:p>
            <a:p>
              <a:r>
                <a:rPr lang="en-US" sz="1200" dirty="0" smtClean="0"/>
                <a:t>60°-70° tilt</a:t>
              </a:r>
              <a:endParaRPr lang="en-US" sz="1200" dirty="0"/>
            </a:p>
          </p:txBody>
        </p:sp>
        <p:cxnSp>
          <p:nvCxnSpPr>
            <p:cNvPr id="44" name="Straight Arrow Connector 43"/>
            <p:cNvCxnSpPr/>
            <p:nvPr/>
          </p:nvCxnSpPr>
          <p:spPr>
            <a:xfrm rot="10800000">
              <a:off x="2671609" y="1211981"/>
              <a:ext cx="736601" cy="485505"/>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5" name="Straight Arrow Connector 44"/>
            <p:cNvCxnSpPr/>
            <p:nvPr/>
          </p:nvCxnSpPr>
          <p:spPr>
            <a:xfrm rot="10800000" flipV="1">
              <a:off x="2788026" y="1844427"/>
              <a:ext cx="676278" cy="212723"/>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46" name="TextBox 45"/>
            <p:cNvSpPr txBox="1"/>
            <p:nvPr/>
          </p:nvSpPr>
          <p:spPr>
            <a:xfrm>
              <a:off x="3077214" y="81545"/>
              <a:ext cx="1220788" cy="276999"/>
            </a:xfrm>
            <a:prstGeom prst="rect">
              <a:avLst/>
            </a:prstGeom>
            <a:noFill/>
          </p:spPr>
          <p:txBody>
            <a:bodyPr wrap="square" rtlCol="0">
              <a:spAutoFit/>
            </a:bodyPr>
            <a:lstStyle/>
            <a:p>
              <a:r>
                <a:rPr lang="en-US" sz="1200" dirty="0" smtClean="0"/>
                <a:t>FE SEM source</a:t>
              </a:r>
              <a:endParaRPr lang="en-US" sz="1200" dirty="0"/>
            </a:p>
          </p:txBody>
        </p:sp>
        <p:sp>
          <p:nvSpPr>
            <p:cNvPr id="47" name="Freeform 46"/>
            <p:cNvSpPr/>
            <p:nvPr/>
          </p:nvSpPr>
          <p:spPr>
            <a:xfrm>
              <a:off x="3346450" y="2200275"/>
              <a:ext cx="19050" cy="85725"/>
            </a:xfrm>
            <a:custGeom>
              <a:avLst/>
              <a:gdLst>
                <a:gd name="connsiteX0" fmla="*/ 19050 w 19050"/>
                <a:gd name="connsiteY0" fmla="*/ 0 h 85725"/>
                <a:gd name="connsiteX1" fmla="*/ 0 w 19050"/>
                <a:gd name="connsiteY1" fmla="*/ 85725 h 85725"/>
              </a:gdLst>
              <a:ahLst/>
              <a:cxnLst>
                <a:cxn ang="0">
                  <a:pos x="connsiteX0" y="connsiteY0"/>
                </a:cxn>
                <a:cxn ang="0">
                  <a:pos x="connsiteX1" y="connsiteY1"/>
                </a:cxn>
              </a:cxnLst>
              <a:rect l="l" t="t" r="r" b="b"/>
              <a:pathLst>
                <a:path w="19050" h="85725">
                  <a:moveTo>
                    <a:pt x="19050" y="0"/>
                  </a:moveTo>
                  <a:lnTo>
                    <a:pt x="0" y="85725"/>
                  </a:lnTo>
                </a:path>
              </a:pathLst>
            </a:custGeom>
            <a:ln w="6350" cap="flat" cmpd="sng" algn="ctr">
              <a:solidFill>
                <a:srgbClr val="00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Text Box 2"/>
          <p:cNvSpPr txBox="1">
            <a:spLocks noChangeArrowheads="1"/>
          </p:cNvSpPr>
          <p:nvPr/>
        </p:nvSpPr>
        <p:spPr bwMode="auto">
          <a:xfrm>
            <a:off x="314325" y="144463"/>
            <a:ext cx="8829675" cy="646112"/>
          </a:xfrm>
          <a:prstGeom prst="rect">
            <a:avLst/>
          </a:prstGeom>
          <a:noFill/>
          <a:ln w="9525">
            <a:noFill/>
            <a:miter lim="800000"/>
            <a:headEnd/>
            <a:tailEnd/>
          </a:ln>
        </p:spPr>
        <p:txBody>
          <a:bodyPr>
            <a:prstTxWarp prst="textNoShape">
              <a:avLst/>
            </a:prstTxWarp>
            <a:spAutoFit/>
          </a:bodyPr>
          <a:lstStyle/>
          <a:p>
            <a:r>
              <a:rPr lang="en-US" sz="3600" b="1" dirty="0">
                <a:solidFill>
                  <a:srgbClr val="000090"/>
                </a:solidFill>
                <a:latin typeface="+mj-lt"/>
                <a:ea typeface="Stone Sans ITC TT-Semi"/>
                <a:cs typeface="Stone Sans ITC TT-Semi"/>
              </a:rPr>
              <a:t>Automated Serial Sectioning in the FIB</a:t>
            </a:r>
          </a:p>
        </p:txBody>
      </p:sp>
      <p:sp>
        <p:nvSpPr>
          <p:cNvPr id="37898" name="Rectangle 40"/>
          <p:cNvSpPr>
            <a:spLocks noChangeArrowheads="1"/>
          </p:cNvSpPr>
          <p:nvPr/>
        </p:nvSpPr>
        <p:spPr bwMode="auto">
          <a:xfrm>
            <a:off x="377700" y="1255388"/>
            <a:ext cx="2667000" cy="646331"/>
          </a:xfrm>
          <a:prstGeom prst="rect">
            <a:avLst/>
          </a:prstGeom>
          <a:noFill/>
          <a:ln w="9525">
            <a:noFill/>
            <a:miter lim="800000"/>
            <a:headEnd/>
            <a:tailEnd/>
          </a:ln>
        </p:spPr>
        <p:txBody>
          <a:bodyPr>
            <a:prstTxWarp prst="textNoShape">
              <a:avLst/>
            </a:prstTxWarp>
            <a:spAutoFit/>
          </a:bodyPr>
          <a:lstStyle/>
          <a:p>
            <a:r>
              <a:rPr lang="en-US" dirty="0">
                <a:ea typeface="Stone Sans ITC TT-Semi"/>
                <a:cs typeface="Stone Sans ITC TT-Semi"/>
              </a:rPr>
              <a:t>Nova 600 </a:t>
            </a:r>
            <a:r>
              <a:rPr lang="en-US" dirty="0" err="1">
                <a:ea typeface="Stone Sans ITC TT-Semi"/>
                <a:cs typeface="Stone Sans ITC TT-Semi"/>
              </a:rPr>
              <a:t>NovaLab</a:t>
            </a:r>
            <a:endParaRPr lang="en-US" dirty="0">
              <a:ea typeface="Stone Sans ITC TT-Semi"/>
              <a:cs typeface="Stone Sans ITC TT-Semi"/>
            </a:endParaRPr>
          </a:p>
          <a:p>
            <a:r>
              <a:rPr lang="en-US" dirty="0">
                <a:ea typeface="Stone Sans ITC TT-Semi"/>
                <a:cs typeface="Stone Sans ITC TT-Semi"/>
              </a:rPr>
              <a:t>DB-FIB SEM</a:t>
            </a:r>
          </a:p>
        </p:txBody>
      </p:sp>
      <p:sp>
        <p:nvSpPr>
          <p:cNvPr id="37899" name="Alternate Process 41"/>
          <p:cNvSpPr>
            <a:spLocks noChangeArrowheads="1"/>
          </p:cNvSpPr>
          <p:nvPr/>
        </p:nvSpPr>
        <p:spPr bwMode="auto">
          <a:xfrm>
            <a:off x="434850" y="2390450"/>
            <a:ext cx="2070100" cy="787400"/>
          </a:xfrm>
          <a:prstGeom prst="flowChartAlternateProcess">
            <a:avLst/>
          </a:prstGeom>
          <a:solidFill>
            <a:schemeClr val="accent1"/>
          </a:solidFill>
          <a:ln w="9525">
            <a:solidFill>
              <a:schemeClr val="tx1"/>
            </a:solidFill>
            <a:round/>
            <a:headEnd/>
            <a:tailEnd/>
          </a:ln>
        </p:spPr>
        <p:txBody>
          <a:bodyPr>
            <a:prstTxWarp prst="textNoShape">
              <a:avLst/>
            </a:prstTxWarp>
          </a:bodyPr>
          <a:lstStyle/>
          <a:p>
            <a:r>
              <a:rPr lang="en-US" dirty="0">
                <a:ea typeface="Stone Sans ITC TT-Semi"/>
                <a:cs typeface="Stone Sans ITC TT-Semi"/>
              </a:rPr>
              <a:t>map orientations with EBSD</a:t>
            </a:r>
          </a:p>
        </p:txBody>
      </p:sp>
      <p:sp>
        <p:nvSpPr>
          <p:cNvPr id="37900" name="Alternate Process 42"/>
          <p:cNvSpPr>
            <a:spLocks noChangeArrowheads="1"/>
          </p:cNvSpPr>
          <p:nvPr/>
        </p:nvSpPr>
        <p:spPr bwMode="auto">
          <a:xfrm>
            <a:off x="434850" y="3381050"/>
            <a:ext cx="2101850" cy="1092200"/>
          </a:xfrm>
          <a:prstGeom prst="flowChartAlternateProcess">
            <a:avLst/>
          </a:prstGeom>
          <a:solidFill>
            <a:schemeClr val="accent1"/>
          </a:solidFill>
          <a:ln w="9525">
            <a:solidFill>
              <a:schemeClr val="tx1"/>
            </a:solidFill>
            <a:round/>
            <a:headEnd/>
            <a:tailEnd/>
          </a:ln>
        </p:spPr>
        <p:txBody>
          <a:bodyPr>
            <a:prstTxWarp prst="textNoShape">
              <a:avLst/>
            </a:prstTxWarp>
          </a:bodyPr>
          <a:lstStyle/>
          <a:p>
            <a:r>
              <a:rPr lang="en-US" dirty="0">
                <a:ea typeface="Stone Sans ITC TT-Semi"/>
                <a:cs typeface="Stone Sans ITC TT-Semi"/>
              </a:rPr>
              <a:t>remove thin slice with ion beam</a:t>
            </a:r>
          </a:p>
        </p:txBody>
      </p:sp>
      <p:cxnSp>
        <p:nvCxnSpPr>
          <p:cNvPr id="37901" name="Elbow Connector 44"/>
          <p:cNvCxnSpPr>
            <a:cxnSpLocks noChangeShapeType="1"/>
            <a:stCxn id="37900" idx="2"/>
            <a:endCxn id="37899" idx="3"/>
          </p:cNvCxnSpPr>
          <p:nvPr/>
        </p:nvCxnSpPr>
        <p:spPr bwMode="auto">
          <a:xfrm rot="5400000" flipH="1" flipV="1">
            <a:off x="1150813" y="3119112"/>
            <a:ext cx="1689100" cy="1019175"/>
          </a:xfrm>
          <a:prstGeom prst="bentConnector4">
            <a:avLst>
              <a:gd name="adj1" fmla="val -13532"/>
              <a:gd name="adj2" fmla="val 125546"/>
            </a:avLst>
          </a:prstGeom>
          <a:noFill/>
          <a:ln w="38100">
            <a:solidFill>
              <a:schemeClr val="tx1"/>
            </a:solidFill>
            <a:round/>
            <a:headEnd/>
            <a:tailEnd type="arrow" w="med" len="med"/>
          </a:ln>
        </p:spPr>
      </p:cxnSp>
      <p:sp>
        <p:nvSpPr>
          <p:cNvPr id="37902" name="Rectangle 46"/>
          <p:cNvSpPr>
            <a:spLocks noChangeArrowheads="1"/>
          </p:cNvSpPr>
          <p:nvPr/>
        </p:nvSpPr>
        <p:spPr bwMode="auto">
          <a:xfrm>
            <a:off x="1730250" y="4709788"/>
            <a:ext cx="996950" cy="369332"/>
          </a:xfrm>
          <a:prstGeom prst="rect">
            <a:avLst/>
          </a:prstGeom>
          <a:noFill/>
          <a:ln w="9525">
            <a:noFill/>
            <a:miter lim="800000"/>
            <a:headEnd/>
            <a:tailEnd/>
          </a:ln>
        </p:spPr>
        <p:txBody>
          <a:bodyPr>
            <a:prstTxWarp prst="textNoShape">
              <a:avLst/>
            </a:prstTxWarp>
            <a:spAutoFit/>
          </a:bodyPr>
          <a:lstStyle/>
          <a:p>
            <a:r>
              <a:rPr lang="en-US" dirty="0">
                <a:ea typeface="Stone Sans ITC TT-Semi"/>
                <a:cs typeface="Stone Sans ITC TT-Semi"/>
              </a:rPr>
              <a:t>Repeat</a:t>
            </a:r>
          </a:p>
        </p:txBody>
      </p:sp>
      <p:sp>
        <p:nvSpPr>
          <p:cNvPr id="10" name="Slide Number Placeholder 3"/>
          <p:cNvSpPr>
            <a:spLocks noGrp="1"/>
          </p:cNvSpPr>
          <p:nvPr>
            <p:ph type="sldNum" sz="quarter" idx="12"/>
          </p:nvPr>
        </p:nvSpPr>
        <p:spPr>
          <a:xfrm>
            <a:off x="8561388" y="6356350"/>
            <a:ext cx="457200" cy="365125"/>
          </a:xfrm>
        </p:spPr>
        <p:txBody>
          <a:bodyPr>
            <a:normAutofit lnSpcReduction="10000"/>
          </a:bodyPr>
          <a:lstStyle/>
          <a:p>
            <a:fld id="{69EAA43F-2978-A04B-8CD5-7F9FCC528E37}" type="slidenum">
              <a:rPr lang="en-US" sz="1600" smtClean="0">
                <a:solidFill>
                  <a:schemeClr val="tx1">
                    <a:lumMod val="50000"/>
                    <a:lumOff val="50000"/>
                  </a:schemeClr>
                </a:solidFill>
              </a:rPr>
              <a:pPr/>
              <a:t>4</a:t>
            </a:fld>
            <a:endParaRPr lang="en-US" sz="1600" dirty="0">
              <a:solidFill>
                <a:schemeClr val="tx1">
                  <a:lumMod val="50000"/>
                  <a:lumOff val="50000"/>
                </a:schemeClr>
              </a:solidFill>
            </a:endParaRPr>
          </a:p>
        </p:txBody>
      </p:sp>
      <p:pic>
        <p:nvPicPr>
          <p:cNvPr id="12" name="090724_milling_animation.avi">
            <a:hlinkClick r:id="" action="ppaction://media"/>
          </p:cNvPr>
          <p:cNvPicPr/>
          <p:nvPr>
            <a:videoFile r:link="rId2"/>
            <p:extLst>
              <p:ext uri="{DAA4B4D4-6D71-4841-9C94-3DE7FCFB9230}">
                <p14:media xmlns:p14="http://schemas.microsoft.com/office/powerpoint/2010/main" r:link="rId1"/>
              </p:ext>
            </p:extLst>
          </p:nvPr>
        </p:nvPicPr>
        <p:blipFill>
          <a:blip r:embed="rId5"/>
          <a:stretch>
            <a:fillRect/>
          </a:stretch>
        </p:blipFill>
        <p:spPr>
          <a:xfrm>
            <a:off x="3244850" y="1338947"/>
            <a:ext cx="5445607" cy="4084205"/>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12"/>
                                        </p:tgtEl>
                                      </p:cBhvr>
                                    </p:cmd>
                                  </p:childTnLst>
                                </p:cTn>
                              </p:par>
                            </p:childTnLst>
                          </p:cTn>
                        </p:par>
                      </p:childTnLst>
                    </p:cTn>
                  </p:par>
                </p:childTnLst>
              </p:cTn>
              <p:nextCondLst>
                <p:cond evt="onClick" delay="0">
                  <p:tgtEl>
                    <p:spTgt spid="12"/>
                  </p:tgtEl>
                </p:cond>
              </p:nextCondLst>
            </p:seq>
            <p:video>
              <p:cMediaNode>
                <p:cTn id="7" fill="hold" display="0">
                  <p:stCondLst>
                    <p:cond delay="indefinite"/>
                  </p:stCondLst>
                  <p:endCondLst>
                    <p:cond evt="onNext" delay="0">
                      <p:tgtEl>
                        <p:sldTgt/>
                      </p:tgtEl>
                    </p:cond>
                    <p:cond evt="onPrev" delay="0">
                      <p:tgtEl>
                        <p:sldTgt/>
                      </p:tgtEl>
                    </p:cond>
                  </p:endCondLst>
                </p:cTn>
                <p:tgtEl>
                  <p:spTgt spid="12"/>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Zirconia_Micro"/>
          <p:cNvPicPr>
            <a:picLocks noChangeAspect="1" noChangeArrowheads="1"/>
          </p:cNvPicPr>
          <p:nvPr/>
        </p:nvPicPr>
        <p:blipFill>
          <a:blip r:embed="rId3"/>
          <a:srcRect/>
          <a:stretch>
            <a:fillRect/>
          </a:stretch>
        </p:blipFill>
        <p:spPr bwMode="auto">
          <a:xfrm rot="5400000">
            <a:off x="1295400" y="654050"/>
            <a:ext cx="2222500" cy="3048000"/>
          </a:xfrm>
          <a:prstGeom prst="rect">
            <a:avLst/>
          </a:prstGeom>
          <a:noFill/>
          <a:ln w="9525">
            <a:noFill/>
            <a:miter lim="800000"/>
            <a:headEnd/>
            <a:tailEnd/>
          </a:ln>
        </p:spPr>
      </p:pic>
      <p:sp>
        <p:nvSpPr>
          <p:cNvPr id="8195" name="Text Box 9"/>
          <p:cNvSpPr txBox="1">
            <a:spLocks noChangeArrowheads="1"/>
          </p:cNvSpPr>
          <p:nvPr/>
        </p:nvSpPr>
        <p:spPr bwMode="auto">
          <a:xfrm>
            <a:off x="882650" y="3332162"/>
            <a:ext cx="2717800" cy="369888"/>
          </a:xfrm>
          <a:prstGeom prst="rect">
            <a:avLst/>
          </a:prstGeom>
          <a:noFill/>
          <a:ln w="9525">
            <a:noFill/>
            <a:miter lim="800000"/>
            <a:headEnd/>
            <a:tailEnd/>
          </a:ln>
        </p:spPr>
        <p:txBody>
          <a:bodyPr wrap="square">
            <a:prstTxWarp prst="textNoShape">
              <a:avLst/>
            </a:prstTxWarp>
            <a:spAutoFit/>
          </a:bodyPr>
          <a:lstStyle/>
          <a:p>
            <a:pPr algn="ctr">
              <a:spcBef>
                <a:spcPct val="50000"/>
              </a:spcBef>
            </a:pPr>
            <a:r>
              <a:rPr lang="en-US" b="1" dirty="0" err="1"/>
              <a:t>Yttria</a:t>
            </a:r>
            <a:r>
              <a:rPr lang="en-US" b="1" dirty="0"/>
              <a:t>-Stabilized </a:t>
            </a:r>
            <a:r>
              <a:rPr lang="en-US" b="1" dirty="0" err="1"/>
              <a:t>Zirconia</a:t>
            </a:r>
            <a:endParaRPr lang="en-US" b="1" dirty="0"/>
          </a:p>
        </p:txBody>
      </p:sp>
      <p:pic>
        <p:nvPicPr>
          <p:cNvPr id="8196" name="Picture 5" descr="3d_imageYttria.tif"/>
          <p:cNvPicPr>
            <a:picLocks noChangeAspect="1"/>
          </p:cNvPicPr>
          <p:nvPr/>
        </p:nvPicPr>
        <p:blipFill>
          <a:blip r:embed="rId4"/>
          <a:srcRect l="15070" t="18559" r="12987" b="4288"/>
          <a:stretch>
            <a:fillRect/>
          </a:stretch>
        </p:blipFill>
        <p:spPr bwMode="auto">
          <a:xfrm>
            <a:off x="4446383" y="850900"/>
            <a:ext cx="3386137" cy="2438400"/>
          </a:xfrm>
          <a:prstGeom prst="rect">
            <a:avLst/>
          </a:prstGeom>
          <a:noFill/>
          <a:ln w="9525">
            <a:noFill/>
            <a:miter lim="800000"/>
            <a:headEnd/>
            <a:tailEnd/>
          </a:ln>
        </p:spPr>
      </p:pic>
      <p:sp>
        <p:nvSpPr>
          <p:cNvPr id="8197" name="Text Box 9"/>
          <p:cNvSpPr txBox="1">
            <a:spLocks noChangeArrowheads="1"/>
          </p:cNvSpPr>
          <p:nvPr/>
        </p:nvSpPr>
        <p:spPr bwMode="auto">
          <a:xfrm>
            <a:off x="6864938" y="1340266"/>
            <a:ext cx="1935163" cy="369888"/>
          </a:xfrm>
          <a:prstGeom prst="rect">
            <a:avLst/>
          </a:prstGeom>
          <a:noFill/>
          <a:ln w="9525">
            <a:noFill/>
            <a:miter lim="800000"/>
            <a:headEnd/>
            <a:tailEnd/>
          </a:ln>
        </p:spPr>
        <p:txBody>
          <a:bodyPr wrap="square">
            <a:prstTxWarp prst="textNoShape">
              <a:avLst/>
            </a:prstTxWarp>
            <a:spAutoFit/>
          </a:bodyPr>
          <a:lstStyle/>
          <a:p>
            <a:pPr algn="ctr">
              <a:spcBef>
                <a:spcPct val="50000"/>
              </a:spcBef>
            </a:pPr>
            <a:r>
              <a:rPr lang="en-US" b="1" dirty="0" err="1"/>
              <a:t>Yttria</a:t>
            </a:r>
            <a:endParaRPr lang="en-US" b="1" dirty="0"/>
          </a:p>
        </p:txBody>
      </p:sp>
      <p:sp>
        <p:nvSpPr>
          <p:cNvPr id="8198" name="Text Box 9"/>
          <p:cNvSpPr txBox="1">
            <a:spLocks noChangeArrowheads="1"/>
          </p:cNvSpPr>
          <p:nvPr/>
        </p:nvSpPr>
        <p:spPr bwMode="auto">
          <a:xfrm>
            <a:off x="1080991" y="5658927"/>
            <a:ext cx="2717800" cy="369332"/>
          </a:xfrm>
          <a:prstGeom prst="rect">
            <a:avLst/>
          </a:prstGeom>
          <a:noFill/>
          <a:ln w="9525">
            <a:noFill/>
            <a:miter lim="800000"/>
            <a:headEnd/>
            <a:tailEnd/>
          </a:ln>
        </p:spPr>
        <p:txBody>
          <a:bodyPr wrap="square">
            <a:prstTxWarp prst="textNoShape">
              <a:avLst/>
            </a:prstTxWarp>
            <a:spAutoFit/>
          </a:bodyPr>
          <a:lstStyle/>
          <a:p>
            <a:pPr algn="ctr">
              <a:spcBef>
                <a:spcPct val="50000"/>
              </a:spcBef>
            </a:pPr>
            <a:r>
              <a:rPr lang="en-US" b="1" dirty="0"/>
              <a:t>Strontium </a:t>
            </a:r>
            <a:r>
              <a:rPr lang="en-US" b="1" dirty="0" err="1"/>
              <a:t>Titanate</a:t>
            </a:r>
            <a:endParaRPr lang="en-US" b="1" dirty="0"/>
          </a:p>
        </p:txBody>
      </p:sp>
      <p:sp>
        <p:nvSpPr>
          <p:cNvPr id="13" name="TextBox 12"/>
          <p:cNvSpPr txBox="1"/>
          <p:nvPr/>
        </p:nvSpPr>
        <p:spPr>
          <a:xfrm>
            <a:off x="299650" y="76200"/>
            <a:ext cx="8691950" cy="646331"/>
          </a:xfrm>
          <a:prstGeom prst="rect">
            <a:avLst/>
          </a:prstGeom>
          <a:noFill/>
        </p:spPr>
        <p:txBody>
          <a:bodyPr wrap="square" rtlCol="0">
            <a:spAutoFit/>
          </a:bodyPr>
          <a:lstStyle/>
          <a:p>
            <a:r>
              <a:rPr lang="en-US" sz="3600" b="1" dirty="0" smtClean="0">
                <a:solidFill>
                  <a:srgbClr val="000090"/>
                </a:solidFill>
                <a:latin typeface="+mj-lt"/>
              </a:rPr>
              <a:t>Some of the Materials Studied</a:t>
            </a:r>
            <a:endParaRPr lang="en-US" sz="3600" b="1" dirty="0">
              <a:solidFill>
                <a:srgbClr val="000090"/>
              </a:solidFill>
              <a:latin typeface="+mj-lt"/>
            </a:endParaRPr>
          </a:p>
        </p:txBody>
      </p:sp>
      <p:cxnSp>
        <p:nvCxnSpPr>
          <p:cNvPr id="19" name="Straight Connector 18"/>
          <p:cNvCxnSpPr/>
          <p:nvPr/>
        </p:nvCxnSpPr>
        <p:spPr>
          <a:xfrm rot="10800000" flipV="1">
            <a:off x="7031377" y="2679700"/>
            <a:ext cx="463007" cy="1234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0" name="TextBox 19"/>
          <p:cNvSpPr txBox="1">
            <a:spLocks noChangeArrowheads="1"/>
          </p:cNvSpPr>
          <p:nvPr/>
        </p:nvSpPr>
        <p:spPr bwMode="auto">
          <a:xfrm rot="20696882">
            <a:off x="6943966" y="2654146"/>
            <a:ext cx="731525" cy="338554"/>
          </a:xfrm>
          <a:prstGeom prst="rect">
            <a:avLst/>
          </a:prstGeom>
          <a:noFill/>
          <a:ln w="9525">
            <a:noFill/>
            <a:miter lim="800000"/>
            <a:headEnd/>
            <a:tailEnd/>
          </a:ln>
        </p:spPr>
        <p:txBody>
          <a:bodyPr wrap="square">
            <a:prstTxWarp prst="textNoShape">
              <a:avLst/>
            </a:prstTxWarp>
            <a:spAutoFit/>
          </a:bodyPr>
          <a:lstStyle/>
          <a:p>
            <a:r>
              <a:rPr lang="en-US" sz="1600" b="1" dirty="0"/>
              <a:t>20 </a:t>
            </a:r>
            <a:r>
              <a:rPr lang="en-US" sz="1600" b="1" dirty="0">
                <a:latin typeface="Symbol" charset="2"/>
                <a:ea typeface="Symbol" charset="2"/>
                <a:cs typeface="Symbol" charset="2"/>
              </a:rPr>
              <a:t>m</a:t>
            </a:r>
            <a:r>
              <a:rPr lang="en-US" sz="1600" b="1" dirty="0"/>
              <a:t>m</a:t>
            </a:r>
          </a:p>
        </p:txBody>
      </p:sp>
      <p:sp>
        <p:nvSpPr>
          <p:cNvPr id="21" name="Line 6"/>
          <p:cNvSpPr>
            <a:spLocks noChangeShapeType="1"/>
          </p:cNvSpPr>
          <p:nvPr/>
        </p:nvSpPr>
        <p:spPr bwMode="auto">
          <a:xfrm flipV="1">
            <a:off x="1383672" y="1226967"/>
            <a:ext cx="128255" cy="310149"/>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22" name="Text Box 18"/>
          <p:cNvSpPr txBox="1">
            <a:spLocks noChangeArrowheads="1"/>
          </p:cNvSpPr>
          <p:nvPr/>
        </p:nvSpPr>
        <p:spPr bwMode="auto">
          <a:xfrm rot="17510916">
            <a:off x="910296" y="1161229"/>
            <a:ext cx="724177" cy="338554"/>
          </a:xfrm>
          <a:prstGeom prst="rect">
            <a:avLst/>
          </a:prstGeom>
          <a:noFill/>
          <a:ln w="9525">
            <a:noFill/>
            <a:miter lim="800000"/>
            <a:headEnd/>
            <a:tailEnd/>
          </a:ln>
        </p:spPr>
        <p:txBody>
          <a:bodyPr wrap="none">
            <a:prstTxWarp prst="textNoShape">
              <a:avLst/>
            </a:prstTxWarp>
            <a:spAutoFit/>
          </a:bodyPr>
          <a:lstStyle/>
          <a:p>
            <a:r>
              <a:rPr lang="en-US" sz="1600" b="1" dirty="0"/>
              <a:t>10 </a:t>
            </a:r>
            <a:r>
              <a:rPr lang="en-US" sz="1600" b="1" dirty="0" err="1">
                <a:latin typeface="Symbol" charset="2"/>
                <a:sym typeface="Symbol" charset="2"/>
              </a:rPr>
              <a:t></a:t>
            </a:r>
            <a:r>
              <a:rPr lang="en-US" sz="1600" b="1" dirty="0" err="1"/>
              <a:t>m</a:t>
            </a:r>
            <a:endParaRPr lang="en-US" sz="1600" b="1" dirty="0"/>
          </a:p>
        </p:txBody>
      </p:sp>
      <p:pic>
        <p:nvPicPr>
          <p:cNvPr id="23" name="Picture 22" descr="sto_3d.jpg"/>
          <p:cNvPicPr>
            <a:picLocks noChangeAspect="1"/>
          </p:cNvPicPr>
          <p:nvPr/>
        </p:nvPicPr>
        <p:blipFill>
          <a:blip r:embed="rId5">
            <a:clrChange>
              <a:clrFrom>
                <a:srgbClr val="FFFFFF"/>
              </a:clrFrom>
              <a:clrTo>
                <a:srgbClr val="FFFFFF">
                  <a:alpha val="0"/>
                </a:srgbClr>
              </a:clrTo>
            </a:clrChange>
          </a:blip>
          <a:srcRect t="22694" r="5520" b="19114"/>
          <a:stretch>
            <a:fillRect/>
          </a:stretch>
        </p:blipFill>
        <p:spPr>
          <a:xfrm>
            <a:off x="512164" y="3780357"/>
            <a:ext cx="3286627" cy="2024301"/>
          </a:xfrm>
          <a:prstGeom prst="rect">
            <a:avLst/>
          </a:prstGeom>
        </p:spPr>
      </p:pic>
      <p:pic>
        <p:nvPicPr>
          <p:cNvPr id="24" name="Picture 2" descr="H:\IDs.jpg"/>
          <p:cNvPicPr>
            <a:picLocks noChangeAspect="1" noChangeArrowheads="1"/>
          </p:cNvPicPr>
          <p:nvPr/>
        </p:nvPicPr>
        <p:blipFill>
          <a:blip r:embed="rId6">
            <a:clrChange>
              <a:clrFrom>
                <a:srgbClr val="FFFFFF"/>
              </a:clrFrom>
              <a:clrTo>
                <a:srgbClr val="FFFFFF">
                  <a:alpha val="0"/>
                </a:srgbClr>
              </a:clrTo>
            </a:clrChange>
          </a:blip>
          <a:srcRect l="17387" t="15015" r="16019" b="3444"/>
          <a:stretch>
            <a:fillRect/>
          </a:stretch>
        </p:blipFill>
        <p:spPr bwMode="auto">
          <a:xfrm>
            <a:off x="4446383" y="3289300"/>
            <a:ext cx="3767138" cy="3097212"/>
          </a:xfrm>
          <a:prstGeom prst="rect">
            <a:avLst/>
          </a:prstGeom>
          <a:noFill/>
          <a:ln w="9525">
            <a:noFill/>
            <a:miter lim="800000"/>
            <a:headEnd/>
            <a:tailEnd/>
          </a:ln>
        </p:spPr>
      </p:pic>
      <p:cxnSp>
        <p:nvCxnSpPr>
          <p:cNvPr id="25" name="Straight Connector 24"/>
          <p:cNvCxnSpPr/>
          <p:nvPr/>
        </p:nvCxnSpPr>
        <p:spPr>
          <a:xfrm rot="16200000" flipH="1">
            <a:off x="4749800" y="5367110"/>
            <a:ext cx="273050" cy="266700"/>
          </a:xfrm>
          <a:prstGeom prst="line">
            <a:avLst/>
          </a:prstGeom>
          <a:ln w="381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6" name="TextBox 8"/>
          <p:cNvSpPr txBox="1">
            <a:spLocks noChangeArrowheads="1"/>
          </p:cNvSpPr>
          <p:nvPr/>
        </p:nvSpPr>
        <p:spPr bwMode="auto">
          <a:xfrm rot="2753991">
            <a:off x="4687888" y="5433784"/>
            <a:ext cx="1003300" cy="276225"/>
          </a:xfrm>
          <a:prstGeom prst="rect">
            <a:avLst/>
          </a:prstGeom>
          <a:noFill/>
          <a:ln w="9525">
            <a:noFill/>
            <a:miter lim="800000"/>
            <a:headEnd/>
            <a:tailEnd/>
          </a:ln>
        </p:spPr>
        <p:txBody>
          <a:bodyPr>
            <a:prstTxWarp prst="textNoShape">
              <a:avLst/>
            </a:prstTxWarp>
            <a:spAutoFit/>
          </a:bodyPr>
          <a:lstStyle/>
          <a:p>
            <a:r>
              <a:rPr lang="en-US" sz="1200" b="1"/>
              <a:t>3 </a:t>
            </a:r>
            <a:r>
              <a:rPr lang="en-US" sz="1200" b="1">
                <a:latin typeface="Symbol" charset="2"/>
                <a:ea typeface="Symbol" charset="2"/>
                <a:cs typeface="Symbol" charset="2"/>
              </a:rPr>
              <a:t>m</a:t>
            </a:r>
            <a:r>
              <a:rPr lang="en-US" sz="1200" b="1"/>
              <a:t>m</a:t>
            </a:r>
          </a:p>
        </p:txBody>
      </p:sp>
      <p:sp>
        <p:nvSpPr>
          <p:cNvPr id="27" name="Text Box 9"/>
          <p:cNvSpPr txBox="1">
            <a:spLocks noChangeArrowheads="1"/>
          </p:cNvSpPr>
          <p:nvPr/>
        </p:nvSpPr>
        <p:spPr bwMode="auto">
          <a:xfrm>
            <a:off x="6864938" y="5618658"/>
            <a:ext cx="1935163" cy="369888"/>
          </a:xfrm>
          <a:prstGeom prst="rect">
            <a:avLst/>
          </a:prstGeom>
          <a:noFill/>
          <a:ln w="9525">
            <a:noFill/>
            <a:miter lim="800000"/>
            <a:headEnd/>
            <a:tailEnd/>
          </a:ln>
        </p:spPr>
        <p:txBody>
          <a:bodyPr wrap="square">
            <a:prstTxWarp prst="textNoShape">
              <a:avLst/>
            </a:prstTxWarp>
            <a:spAutoFit/>
          </a:bodyPr>
          <a:lstStyle/>
          <a:p>
            <a:pPr algn="ctr">
              <a:spcBef>
                <a:spcPct val="50000"/>
              </a:spcBef>
            </a:pPr>
            <a:r>
              <a:rPr lang="en-US" b="1" dirty="0" smtClean="0"/>
              <a:t>SOFC</a:t>
            </a:r>
            <a:endParaRPr lang="en-US" b="1" dirty="0"/>
          </a:p>
        </p:txBody>
      </p:sp>
      <p:sp>
        <p:nvSpPr>
          <p:cNvPr id="18" name="Slide Number Placeholder 3"/>
          <p:cNvSpPr>
            <a:spLocks noGrp="1"/>
          </p:cNvSpPr>
          <p:nvPr>
            <p:ph type="sldNum" sz="quarter" idx="12"/>
          </p:nvPr>
        </p:nvSpPr>
        <p:spPr>
          <a:xfrm>
            <a:off x="8719365" y="6427739"/>
            <a:ext cx="457200" cy="365125"/>
          </a:xfrm>
        </p:spPr>
        <p:txBody>
          <a:bodyPr>
            <a:normAutofit lnSpcReduction="10000"/>
          </a:bodyPr>
          <a:lstStyle/>
          <a:p>
            <a:fld id="{69EAA43F-2978-A04B-8CD5-7F9FCC528E37}" type="slidenum">
              <a:rPr lang="en-US" sz="1600" smtClean="0">
                <a:solidFill>
                  <a:schemeClr val="tx1">
                    <a:lumMod val="50000"/>
                    <a:lumOff val="50000"/>
                  </a:schemeClr>
                </a:solidFill>
              </a:rPr>
              <a:pPr/>
              <a:t>5</a:t>
            </a:fld>
            <a:endParaRPr lang="en-US" sz="1600" dirty="0">
              <a:solidFill>
                <a:schemeClr val="tx1">
                  <a:lumMod val="50000"/>
                  <a:lumOff val="50000"/>
                </a:schemeClr>
              </a:solidFill>
            </a:endParaRP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
          <p:cNvSpPr txBox="1">
            <a:spLocks noChangeArrowheads="1"/>
          </p:cNvSpPr>
          <p:nvPr/>
        </p:nvSpPr>
        <p:spPr bwMode="auto">
          <a:xfrm>
            <a:off x="342900" y="0"/>
            <a:ext cx="8629650" cy="1200329"/>
          </a:xfrm>
          <a:prstGeom prst="rect">
            <a:avLst/>
          </a:prstGeom>
          <a:noFill/>
          <a:ln w="9525">
            <a:noFill/>
            <a:miter lim="800000"/>
            <a:headEnd/>
            <a:tailEnd/>
          </a:ln>
        </p:spPr>
        <p:txBody>
          <a:bodyPr wrap="square">
            <a:prstTxWarp prst="textNoShape">
              <a:avLst/>
            </a:prstTxWarp>
            <a:spAutoFit/>
          </a:bodyPr>
          <a:lstStyle/>
          <a:p>
            <a:r>
              <a:rPr lang="en-US" sz="3600" b="1" dirty="0">
                <a:solidFill>
                  <a:srgbClr val="000090"/>
                </a:solidFill>
                <a:latin typeface="+mj-lt"/>
                <a:ea typeface="Marker Felt" charset="0"/>
                <a:cs typeface="Marker Felt" charset="0"/>
              </a:rPr>
              <a:t>Distribution of GB planes and energies in the </a:t>
            </a:r>
            <a:r>
              <a:rPr lang="en-US" sz="3600" b="1" dirty="0" err="1">
                <a:solidFill>
                  <a:srgbClr val="000090"/>
                </a:solidFill>
                <a:latin typeface="+mj-lt"/>
                <a:ea typeface="Marker Felt" charset="0"/>
                <a:cs typeface="Marker Felt" charset="0"/>
              </a:rPr>
              <a:t>bicrystal</a:t>
            </a:r>
            <a:r>
              <a:rPr lang="en-US" sz="3600" b="1" dirty="0">
                <a:solidFill>
                  <a:srgbClr val="000090"/>
                </a:solidFill>
                <a:latin typeface="+mj-lt"/>
                <a:ea typeface="Marker Felt" charset="0"/>
                <a:cs typeface="Marker Felt" charset="0"/>
              </a:rPr>
              <a:t> reference </a:t>
            </a:r>
            <a:r>
              <a:rPr lang="en-US" sz="3600" b="1" dirty="0" smtClean="0">
                <a:solidFill>
                  <a:srgbClr val="000090"/>
                </a:solidFill>
                <a:latin typeface="+mj-lt"/>
                <a:ea typeface="Marker Felt" charset="0"/>
                <a:cs typeface="Marker Felt" charset="0"/>
              </a:rPr>
              <a:t>frame - Ni</a:t>
            </a:r>
            <a:endParaRPr lang="en-US" sz="3600" b="1" dirty="0">
              <a:solidFill>
                <a:srgbClr val="000090"/>
              </a:solidFill>
              <a:latin typeface="+mj-lt"/>
              <a:ea typeface="Marker Felt" charset="0"/>
              <a:cs typeface="Marker Felt" charset="0"/>
            </a:endParaRPr>
          </a:p>
        </p:txBody>
      </p:sp>
      <p:sp>
        <p:nvSpPr>
          <p:cNvPr id="11" name="TextBox 10"/>
          <p:cNvSpPr txBox="1"/>
          <p:nvPr/>
        </p:nvSpPr>
        <p:spPr>
          <a:xfrm>
            <a:off x="381459" y="1200329"/>
            <a:ext cx="2826415" cy="461665"/>
          </a:xfrm>
          <a:prstGeom prst="rect">
            <a:avLst/>
          </a:prstGeom>
          <a:noFill/>
        </p:spPr>
        <p:txBody>
          <a:bodyPr wrap="none" rtlCol="0">
            <a:spAutoFit/>
          </a:bodyPr>
          <a:lstStyle/>
          <a:p>
            <a:r>
              <a:rPr lang="en-US" sz="2400" b="1" dirty="0" smtClean="0">
                <a:latin typeface="Symbol" charset="2"/>
                <a:cs typeface="Symbol" charset="2"/>
              </a:rPr>
              <a:t>S</a:t>
            </a:r>
            <a:r>
              <a:rPr lang="en-US" sz="2400" b="1" dirty="0" smtClean="0"/>
              <a:t>3 – Grain Boundary</a:t>
            </a:r>
            <a:endParaRPr lang="en-US" sz="2400" b="1" dirty="0"/>
          </a:p>
        </p:txBody>
      </p:sp>
      <p:pic>
        <p:nvPicPr>
          <p:cNvPr id="12" name="Picture 11"/>
          <p:cNvPicPr>
            <a:picLocks noChangeAspect="1"/>
          </p:cNvPicPr>
          <p:nvPr/>
        </p:nvPicPr>
        <p:blipFill>
          <a:blip r:embed="rId3"/>
          <a:stretch>
            <a:fillRect/>
          </a:stretch>
        </p:blipFill>
        <p:spPr>
          <a:xfrm>
            <a:off x="5029201" y="2170480"/>
            <a:ext cx="2771003" cy="2743200"/>
          </a:xfrm>
          <a:prstGeom prst="rect">
            <a:avLst/>
          </a:prstGeom>
        </p:spPr>
      </p:pic>
      <p:sp>
        <p:nvSpPr>
          <p:cNvPr id="13" name="TextBox 12"/>
          <p:cNvSpPr txBox="1"/>
          <p:nvPr/>
        </p:nvSpPr>
        <p:spPr>
          <a:xfrm>
            <a:off x="5427163" y="5233781"/>
            <a:ext cx="1999203" cy="369332"/>
          </a:xfrm>
          <a:prstGeom prst="rect">
            <a:avLst/>
          </a:prstGeom>
          <a:noFill/>
        </p:spPr>
        <p:txBody>
          <a:bodyPr wrap="none" rtlCol="0">
            <a:spAutoFit/>
          </a:bodyPr>
          <a:lstStyle/>
          <a:p>
            <a:r>
              <a:rPr lang="en-US" dirty="0" smtClean="0">
                <a:latin typeface="Symbol" charset="2"/>
                <a:cs typeface="Symbol" charset="2"/>
              </a:rPr>
              <a:t>g</a:t>
            </a:r>
            <a:r>
              <a:rPr lang="en-US" dirty="0" smtClean="0"/>
              <a:t>(n|60°/[111]), </a:t>
            </a:r>
            <a:r>
              <a:rPr lang="en-US" dirty="0" err="1" smtClean="0"/>
              <a:t>a.u</a:t>
            </a:r>
            <a:r>
              <a:rPr lang="en-US" dirty="0" smtClean="0"/>
              <a:t>.</a:t>
            </a:r>
            <a:endParaRPr lang="en-US" dirty="0"/>
          </a:p>
        </p:txBody>
      </p:sp>
      <p:sp>
        <p:nvSpPr>
          <p:cNvPr id="14" name="TextBox 13"/>
          <p:cNvSpPr txBox="1"/>
          <p:nvPr/>
        </p:nvSpPr>
        <p:spPr>
          <a:xfrm>
            <a:off x="5029201" y="2225039"/>
            <a:ext cx="445930" cy="369332"/>
          </a:xfrm>
          <a:prstGeom prst="rect">
            <a:avLst/>
          </a:prstGeom>
          <a:noFill/>
        </p:spPr>
        <p:txBody>
          <a:bodyPr wrap="none" rtlCol="0">
            <a:spAutoFit/>
          </a:bodyPr>
          <a:lstStyle/>
          <a:p>
            <a:r>
              <a:rPr lang="en-US" dirty="0" smtClean="0"/>
              <a:t>(</a:t>
            </a:r>
            <a:r>
              <a:rPr lang="en-US" dirty="0" err="1" smtClean="0"/>
              <a:t>b</a:t>
            </a:r>
            <a:r>
              <a:rPr lang="en-US" dirty="0" smtClean="0"/>
              <a:t>)</a:t>
            </a:r>
            <a:endParaRPr lang="en-US" dirty="0"/>
          </a:p>
        </p:txBody>
      </p:sp>
      <p:grpSp>
        <p:nvGrpSpPr>
          <p:cNvPr id="3" name="Group 6"/>
          <p:cNvGrpSpPr/>
          <p:nvPr/>
        </p:nvGrpSpPr>
        <p:grpSpPr>
          <a:xfrm>
            <a:off x="4876800" y="4935131"/>
            <a:ext cx="2923403" cy="414108"/>
            <a:chOff x="5105399" y="4876800"/>
            <a:chExt cx="2923403" cy="414108"/>
          </a:xfrm>
        </p:grpSpPr>
        <p:pic>
          <p:nvPicPr>
            <p:cNvPr id="16" name="Picture 15"/>
            <p:cNvPicPr>
              <a:picLocks noChangeAspect="1"/>
            </p:cNvPicPr>
            <p:nvPr/>
          </p:nvPicPr>
          <p:blipFill>
            <a:blip r:embed="rId4"/>
            <a:stretch>
              <a:fillRect/>
            </a:stretch>
          </p:blipFill>
          <p:spPr>
            <a:xfrm>
              <a:off x="5105399" y="4876800"/>
              <a:ext cx="2923403" cy="414108"/>
            </a:xfrm>
            <a:prstGeom prst="rect">
              <a:avLst/>
            </a:prstGeom>
          </p:spPr>
        </p:pic>
        <p:sp>
          <p:nvSpPr>
            <p:cNvPr id="17" name="Rectangle 16"/>
            <p:cNvSpPr/>
            <p:nvPr/>
          </p:nvSpPr>
          <p:spPr>
            <a:xfrm>
              <a:off x="5452533" y="5088467"/>
              <a:ext cx="262467" cy="1651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6019767" y="5109644"/>
              <a:ext cx="262467" cy="1651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6582768" y="5096957"/>
              <a:ext cx="279465" cy="1651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7154235" y="5088503"/>
              <a:ext cx="262467" cy="1651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p:nvSpPr>
          <p:spPr>
            <a:xfrm>
              <a:off x="7717236" y="5088515"/>
              <a:ext cx="311566" cy="1651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22" name="Picture 21"/>
          <p:cNvPicPr>
            <a:picLocks noChangeAspect="1"/>
          </p:cNvPicPr>
          <p:nvPr/>
        </p:nvPicPr>
        <p:blipFill>
          <a:blip r:embed="rId5"/>
          <a:stretch>
            <a:fillRect/>
          </a:stretch>
        </p:blipFill>
        <p:spPr>
          <a:xfrm>
            <a:off x="1371600" y="2225039"/>
            <a:ext cx="2734146" cy="2743200"/>
          </a:xfrm>
          <a:prstGeom prst="rect">
            <a:avLst/>
          </a:prstGeom>
        </p:spPr>
      </p:pic>
      <p:pic>
        <p:nvPicPr>
          <p:cNvPr id="23" name="Picture 22"/>
          <p:cNvPicPr>
            <a:picLocks noChangeAspect="1"/>
          </p:cNvPicPr>
          <p:nvPr/>
        </p:nvPicPr>
        <p:blipFill>
          <a:blip r:embed="rId6"/>
          <a:stretch>
            <a:fillRect/>
          </a:stretch>
        </p:blipFill>
        <p:spPr>
          <a:xfrm>
            <a:off x="1194310" y="4900940"/>
            <a:ext cx="3098801" cy="457200"/>
          </a:xfrm>
          <a:prstGeom prst="rect">
            <a:avLst/>
          </a:prstGeom>
        </p:spPr>
      </p:pic>
      <p:sp>
        <p:nvSpPr>
          <p:cNvPr id="24" name="TextBox 23"/>
          <p:cNvSpPr txBox="1"/>
          <p:nvPr/>
        </p:nvSpPr>
        <p:spPr>
          <a:xfrm>
            <a:off x="1577056" y="5269468"/>
            <a:ext cx="2461544" cy="369332"/>
          </a:xfrm>
          <a:prstGeom prst="rect">
            <a:avLst/>
          </a:prstGeom>
          <a:noFill/>
        </p:spPr>
        <p:txBody>
          <a:bodyPr wrap="none" rtlCol="0">
            <a:spAutoFit/>
          </a:bodyPr>
          <a:lstStyle/>
          <a:p>
            <a:r>
              <a:rPr lang="en-US" dirty="0" smtClean="0"/>
              <a:t>ln(</a:t>
            </a:r>
            <a:r>
              <a:rPr lang="en-US" dirty="0" smtClean="0">
                <a:latin typeface="Symbol" charset="2"/>
                <a:cs typeface="Symbol" charset="2"/>
              </a:rPr>
              <a:t>l</a:t>
            </a:r>
            <a:r>
              <a:rPr lang="en-US" dirty="0" smtClean="0"/>
              <a:t>(n|60°/[111]), MRD)</a:t>
            </a:r>
            <a:endParaRPr lang="en-US" dirty="0"/>
          </a:p>
        </p:txBody>
      </p:sp>
      <p:sp>
        <p:nvSpPr>
          <p:cNvPr id="25" name="TextBox 24"/>
          <p:cNvSpPr txBox="1"/>
          <p:nvPr/>
        </p:nvSpPr>
        <p:spPr>
          <a:xfrm>
            <a:off x="1359444" y="2225039"/>
            <a:ext cx="435223" cy="369332"/>
          </a:xfrm>
          <a:prstGeom prst="rect">
            <a:avLst/>
          </a:prstGeom>
          <a:noFill/>
        </p:spPr>
        <p:txBody>
          <a:bodyPr wrap="none" rtlCol="0">
            <a:spAutoFit/>
          </a:bodyPr>
          <a:lstStyle/>
          <a:p>
            <a:r>
              <a:rPr lang="en-US" dirty="0" smtClean="0"/>
              <a:t>(a)</a:t>
            </a:r>
            <a:endParaRPr lang="en-US" dirty="0"/>
          </a:p>
        </p:txBody>
      </p:sp>
      <p:grpSp>
        <p:nvGrpSpPr>
          <p:cNvPr id="4" name="Group 17"/>
          <p:cNvGrpSpPr/>
          <p:nvPr/>
        </p:nvGrpSpPr>
        <p:grpSpPr>
          <a:xfrm>
            <a:off x="1143000" y="4335640"/>
            <a:ext cx="884977" cy="632599"/>
            <a:chOff x="1143000" y="3406001"/>
            <a:chExt cx="884977" cy="632599"/>
          </a:xfrm>
        </p:grpSpPr>
        <p:cxnSp>
          <p:nvCxnSpPr>
            <p:cNvPr id="27" name="Straight Arrow Connector 26"/>
            <p:cNvCxnSpPr/>
            <p:nvPr/>
          </p:nvCxnSpPr>
          <p:spPr>
            <a:xfrm rot="5400000" flipH="1" flipV="1">
              <a:off x="1255712" y="3797300"/>
              <a:ext cx="230188" cy="1589"/>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a:off x="1370806" y="3910806"/>
              <a:ext cx="229394" cy="1588"/>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29" name="TextBox 28"/>
            <p:cNvSpPr txBox="1"/>
            <p:nvPr/>
          </p:nvSpPr>
          <p:spPr>
            <a:xfrm>
              <a:off x="1143000" y="3406001"/>
              <a:ext cx="513031" cy="276999"/>
            </a:xfrm>
            <a:prstGeom prst="rect">
              <a:avLst/>
            </a:prstGeom>
            <a:noFill/>
          </p:spPr>
          <p:txBody>
            <a:bodyPr wrap="none" rtlCol="0">
              <a:spAutoFit/>
            </a:bodyPr>
            <a:lstStyle/>
            <a:p>
              <a:r>
                <a:rPr lang="en-US" sz="1200" dirty="0" smtClean="0"/>
                <a:t>[010]</a:t>
              </a:r>
              <a:endParaRPr lang="en-US" sz="1200" dirty="0"/>
            </a:p>
          </p:txBody>
        </p:sp>
        <p:sp>
          <p:nvSpPr>
            <p:cNvPr id="30" name="TextBox 29"/>
            <p:cNvSpPr txBox="1"/>
            <p:nvPr/>
          </p:nvSpPr>
          <p:spPr>
            <a:xfrm>
              <a:off x="1514946" y="3761601"/>
              <a:ext cx="513031" cy="276999"/>
            </a:xfrm>
            <a:prstGeom prst="rect">
              <a:avLst/>
            </a:prstGeom>
            <a:noFill/>
          </p:spPr>
          <p:txBody>
            <a:bodyPr wrap="none" rtlCol="0">
              <a:spAutoFit/>
            </a:bodyPr>
            <a:lstStyle/>
            <a:p>
              <a:r>
                <a:rPr lang="en-US" sz="1200" dirty="0" smtClean="0"/>
                <a:t>[100]</a:t>
              </a:r>
              <a:endParaRPr lang="en-US" sz="1200" dirty="0"/>
            </a:p>
          </p:txBody>
        </p:sp>
      </p:grpSp>
      <p:sp>
        <p:nvSpPr>
          <p:cNvPr id="32" name="Slide Number Placeholder 3"/>
          <p:cNvSpPr>
            <a:spLocks noGrp="1"/>
          </p:cNvSpPr>
          <p:nvPr>
            <p:ph type="sldNum" sz="quarter" idx="12"/>
          </p:nvPr>
        </p:nvSpPr>
        <p:spPr>
          <a:xfrm>
            <a:off x="8719365" y="6427739"/>
            <a:ext cx="457200" cy="365125"/>
          </a:xfrm>
        </p:spPr>
        <p:txBody>
          <a:bodyPr>
            <a:normAutofit lnSpcReduction="10000"/>
          </a:bodyPr>
          <a:lstStyle/>
          <a:p>
            <a:fld id="{69EAA43F-2978-A04B-8CD5-7F9FCC528E37}" type="slidenum">
              <a:rPr lang="en-US" sz="1600" smtClean="0">
                <a:solidFill>
                  <a:schemeClr val="tx1">
                    <a:lumMod val="50000"/>
                    <a:lumOff val="50000"/>
                  </a:schemeClr>
                </a:solidFill>
              </a:rPr>
              <a:pPr/>
              <a:t>6</a:t>
            </a:fld>
            <a:endParaRPr lang="en-US" sz="1600" dirty="0">
              <a:solidFill>
                <a:schemeClr val="tx1">
                  <a:lumMod val="50000"/>
                  <a:lumOff val="50000"/>
                </a:schemeClr>
              </a:solidFill>
            </a:endParaRPr>
          </a:p>
        </p:txBody>
      </p:sp>
      <p:sp>
        <p:nvSpPr>
          <p:cNvPr id="26" name="TextBox 25"/>
          <p:cNvSpPr txBox="1"/>
          <p:nvPr/>
        </p:nvSpPr>
        <p:spPr>
          <a:xfrm>
            <a:off x="1143000" y="1801148"/>
            <a:ext cx="3494992" cy="369332"/>
          </a:xfrm>
          <a:prstGeom prst="rect">
            <a:avLst/>
          </a:prstGeom>
          <a:noFill/>
        </p:spPr>
        <p:txBody>
          <a:bodyPr wrap="none" rtlCol="0">
            <a:spAutoFit/>
          </a:bodyPr>
          <a:lstStyle/>
          <a:p>
            <a:r>
              <a:rPr lang="en-US" dirty="0" smtClean="0"/>
              <a:t>Grain Boundary Plane Distribution</a:t>
            </a:r>
            <a:endParaRPr lang="en-US" dirty="0"/>
          </a:p>
        </p:txBody>
      </p:sp>
      <p:sp>
        <p:nvSpPr>
          <p:cNvPr id="31" name="TextBox 30"/>
          <p:cNvSpPr txBox="1"/>
          <p:nvPr/>
        </p:nvSpPr>
        <p:spPr>
          <a:xfrm>
            <a:off x="4790392" y="1801148"/>
            <a:ext cx="3602519" cy="369332"/>
          </a:xfrm>
          <a:prstGeom prst="rect">
            <a:avLst/>
          </a:prstGeom>
          <a:noFill/>
        </p:spPr>
        <p:txBody>
          <a:bodyPr wrap="none" rtlCol="0">
            <a:spAutoFit/>
          </a:bodyPr>
          <a:lstStyle/>
          <a:p>
            <a:r>
              <a:rPr lang="en-US" dirty="0" smtClean="0"/>
              <a:t>Grain Boundary Energy Distribution</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2587" y="153084"/>
            <a:ext cx="8836001" cy="1200329"/>
          </a:xfrm>
          <a:prstGeom prst="rect">
            <a:avLst/>
          </a:prstGeom>
          <a:noFill/>
        </p:spPr>
        <p:txBody>
          <a:bodyPr wrap="square" rtlCol="0">
            <a:spAutoFit/>
          </a:bodyPr>
          <a:lstStyle/>
          <a:p>
            <a:r>
              <a:rPr lang="en-US" sz="3600" b="1" dirty="0" smtClean="0">
                <a:solidFill>
                  <a:srgbClr val="000090"/>
                </a:solidFill>
                <a:latin typeface="+mj-lt"/>
              </a:rPr>
              <a:t>Accurate simulations of microstructure evolution</a:t>
            </a:r>
            <a:endParaRPr lang="en-US" sz="3600" b="1" dirty="0">
              <a:solidFill>
                <a:srgbClr val="000090"/>
              </a:solidFill>
              <a:latin typeface="+mj-lt"/>
            </a:endParaRPr>
          </a:p>
        </p:txBody>
      </p:sp>
      <p:sp>
        <p:nvSpPr>
          <p:cNvPr id="5" name="Slide Number Placeholder 3"/>
          <p:cNvSpPr>
            <a:spLocks noGrp="1"/>
          </p:cNvSpPr>
          <p:nvPr>
            <p:ph type="sldNum" sz="quarter" idx="12"/>
          </p:nvPr>
        </p:nvSpPr>
        <p:spPr>
          <a:xfrm>
            <a:off x="8561388" y="6356350"/>
            <a:ext cx="457200" cy="365125"/>
          </a:xfrm>
        </p:spPr>
        <p:txBody>
          <a:bodyPr>
            <a:normAutofit lnSpcReduction="10000"/>
          </a:bodyPr>
          <a:lstStyle/>
          <a:p>
            <a:fld id="{69EAA43F-2978-A04B-8CD5-7F9FCC528E37}" type="slidenum">
              <a:rPr lang="en-US" sz="1600" smtClean="0">
                <a:solidFill>
                  <a:schemeClr val="tx1">
                    <a:lumMod val="50000"/>
                    <a:lumOff val="50000"/>
                  </a:schemeClr>
                </a:solidFill>
              </a:rPr>
              <a:pPr/>
              <a:t>7</a:t>
            </a:fld>
            <a:endParaRPr lang="en-US" sz="1600" dirty="0">
              <a:solidFill>
                <a:schemeClr val="tx1">
                  <a:lumMod val="50000"/>
                  <a:lumOff val="50000"/>
                </a:schemeClr>
              </a:solidFill>
            </a:endParaRPr>
          </a:p>
        </p:txBody>
      </p:sp>
      <p:pic>
        <p:nvPicPr>
          <p:cNvPr id="6" name="3D_poly_64_15gs_gb.mov">
            <a:hlinkClick r:id="" action="ppaction://media"/>
          </p:cNvPr>
          <p:cNvPicPr/>
          <p:nvPr>
            <a:videoFile r:link="rId2"/>
            <p:extLst>
              <p:ext uri="{DAA4B4D4-6D71-4841-9C94-3DE7FCFB9230}">
                <p14:media xmlns:p14="http://schemas.microsoft.com/office/powerpoint/2010/main" r:link="rId1"/>
              </p:ext>
            </p:extLst>
          </p:nvPr>
        </p:nvPicPr>
        <p:blipFill>
          <a:blip r:embed="rId4"/>
          <a:stretch>
            <a:fillRect/>
          </a:stretch>
        </p:blipFill>
        <p:spPr>
          <a:xfrm>
            <a:off x="-262466" y="1250552"/>
            <a:ext cx="5288965" cy="4465533"/>
          </a:xfrm>
          <a:prstGeom prst="rect">
            <a:avLst/>
          </a:prstGeom>
        </p:spPr>
      </p:pic>
      <p:sp>
        <p:nvSpPr>
          <p:cNvPr id="8" name="Content Placeholder 2"/>
          <p:cNvSpPr txBox="1">
            <a:spLocks/>
          </p:cNvSpPr>
          <p:nvPr/>
        </p:nvSpPr>
        <p:spPr bwMode="auto">
          <a:xfrm>
            <a:off x="4666910" y="931333"/>
            <a:ext cx="4477090" cy="5257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 typeface="Wingdings" pitchFamily="27" charset="2"/>
              <a:buChar char="§"/>
              <a:tabLst/>
              <a:defRPr/>
            </a:pPr>
            <a:r>
              <a:rPr kumimoji="0" lang="en-US" sz="2000" b="0" i="0" u="none" strike="noStrike" kern="0" cap="none" spc="0" normalizeH="0" baseline="0" noProof="0" dirty="0" smtClean="0">
                <a:ln>
                  <a:noFill/>
                </a:ln>
                <a:solidFill>
                  <a:schemeClr val="tx1"/>
                </a:solidFill>
                <a:effectLst/>
                <a:uLnTx/>
                <a:uFillTx/>
                <a:latin typeface="+mj-lt"/>
                <a:ea typeface="+mn-ea"/>
                <a:cs typeface="+mn-cs"/>
              </a:rPr>
              <a:t>Test models</a:t>
            </a:r>
            <a:r>
              <a:rPr kumimoji="0" lang="en-US" sz="2000" b="0" i="0" u="none" strike="noStrike" kern="0" cap="none" spc="0" normalizeH="0" noProof="0" dirty="0" smtClean="0">
                <a:ln>
                  <a:noFill/>
                </a:ln>
                <a:solidFill>
                  <a:schemeClr val="tx1"/>
                </a:solidFill>
                <a:effectLst/>
                <a:uLnTx/>
                <a:uFillTx/>
                <a:latin typeface="+mj-lt"/>
                <a:ea typeface="+mn-ea"/>
                <a:cs typeface="+mn-cs"/>
              </a:rPr>
              <a:t> for </a:t>
            </a:r>
            <a:r>
              <a:rPr kumimoji="0" lang="en-US" sz="2000" b="0" i="0" u="none" strike="noStrike" kern="0" cap="none" spc="0" normalizeH="0" baseline="0" noProof="0" dirty="0" smtClean="0">
                <a:ln>
                  <a:noFill/>
                </a:ln>
                <a:solidFill>
                  <a:schemeClr val="tx1"/>
                </a:solidFill>
                <a:effectLst/>
                <a:uLnTx/>
                <a:uFillTx/>
                <a:latin typeface="+mj-lt"/>
                <a:ea typeface="+mn-ea"/>
                <a:cs typeface="+mn-cs"/>
              </a:rPr>
              <a:t>transition from normal to complexion state.</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b="0" i="0" u="none" strike="noStrike" kern="0" cap="none" spc="0" normalizeH="0" baseline="0" noProof="0" dirty="0" smtClean="0">
                <a:ln>
                  <a:noFill/>
                </a:ln>
                <a:solidFill>
                  <a:schemeClr val="tx1"/>
                </a:solidFill>
                <a:effectLst/>
                <a:uLnTx/>
                <a:uFillTx/>
                <a:latin typeface="+mj-lt"/>
                <a:ea typeface="+mn-ea"/>
                <a:cs typeface="Arial (Body)"/>
              </a:rPr>
              <a:t>Detailed modeling of solute-boundary interaction for isolated grains, and </a:t>
            </a:r>
            <a:r>
              <a:rPr kumimoji="0" lang="en-US" b="0" i="0" u="none" strike="noStrike" kern="0" cap="none" spc="0" normalizeH="0" baseline="0" noProof="0" dirty="0" err="1" smtClean="0">
                <a:ln>
                  <a:noFill/>
                </a:ln>
                <a:solidFill>
                  <a:schemeClr val="tx1"/>
                </a:solidFill>
                <a:effectLst/>
                <a:uLnTx/>
                <a:uFillTx/>
                <a:latin typeface="+mj-lt"/>
                <a:ea typeface="+mn-ea"/>
                <a:cs typeface="Arial (Body)"/>
              </a:rPr>
              <a:t>polyxtal</a:t>
            </a:r>
            <a:r>
              <a:rPr kumimoji="0" lang="en-US" b="0" i="0" u="none" strike="noStrike" kern="0" cap="none" spc="0" normalizeH="0" baseline="0" noProof="0" dirty="0" smtClean="0">
                <a:ln>
                  <a:noFill/>
                </a:ln>
                <a:solidFill>
                  <a:schemeClr val="tx1"/>
                </a:solidFill>
                <a:effectLst/>
                <a:uLnTx/>
                <a:uFillTx/>
                <a:latin typeface="+mj-lt"/>
                <a:ea typeface="+mn-ea"/>
                <a:cs typeface="Arial (Body)"/>
              </a:rPr>
              <a:t> networks.</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b="0" i="0" u="none" strike="noStrike" kern="0" cap="none" spc="0" normalizeH="0" baseline="0" noProof="0" dirty="0" smtClean="0">
                <a:ln>
                  <a:noFill/>
                </a:ln>
                <a:solidFill>
                  <a:schemeClr val="tx1"/>
                </a:solidFill>
                <a:effectLst/>
                <a:uLnTx/>
                <a:uFillTx/>
                <a:latin typeface="+mj-lt"/>
                <a:ea typeface="+mn-ea"/>
                <a:cs typeface="Arial (Body)"/>
              </a:rPr>
              <a:t>Models use information about solute-GB interaction from atomistic scale simulations &amp; theory.</a:t>
            </a:r>
          </a:p>
          <a:p>
            <a:pPr marL="342900" marR="0" lvl="0" indent="-342900" algn="l" defTabSz="914400" rtl="0" eaLnBrk="1" fontAlgn="base" latinLnBrk="0" hangingPunct="1">
              <a:lnSpc>
                <a:spcPct val="100000"/>
              </a:lnSpc>
              <a:spcBef>
                <a:spcPct val="20000"/>
              </a:spcBef>
              <a:spcAft>
                <a:spcPct val="0"/>
              </a:spcAft>
              <a:buClrTx/>
              <a:buSzTx/>
              <a:buFont typeface="Wingdings" pitchFamily="27" charset="2"/>
              <a:buChar char="§"/>
              <a:tabLst/>
              <a:defRPr/>
            </a:pPr>
            <a:r>
              <a:rPr lang="en-US" sz="2000" kern="0" dirty="0" smtClean="0">
                <a:latin typeface="+mj-lt"/>
              </a:rPr>
              <a:t>T</a:t>
            </a:r>
            <a:r>
              <a:rPr kumimoji="0" lang="en-US" sz="2000" b="0" i="0" u="none" strike="noStrike" kern="0" cap="none" spc="0" normalizeH="0" baseline="0" noProof="0" dirty="0" err="1" smtClean="0">
                <a:ln>
                  <a:noFill/>
                </a:ln>
                <a:solidFill>
                  <a:schemeClr val="tx1"/>
                </a:solidFill>
                <a:effectLst/>
                <a:uLnTx/>
                <a:uFillTx/>
                <a:latin typeface="+mj-lt"/>
                <a:ea typeface="+mn-ea"/>
                <a:cs typeface="+mn-cs"/>
              </a:rPr>
              <a:t>est</a:t>
            </a:r>
            <a:r>
              <a:rPr kumimoji="0" lang="en-US" sz="2000" b="0" i="0" u="none" strike="noStrike" kern="0" cap="none" spc="0" normalizeH="0" baseline="0" noProof="0" dirty="0" smtClean="0">
                <a:ln>
                  <a:noFill/>
                </a:ln>
                <a:solidFill>
                  <a:schemeClr val="tx1"/>
                </a:solidFill>
                <a:effectLst/>
                <a:uLnTx/>
                <a:uFillTx/>
                <a:latin typeface="+mj-lt"/>
                <a:ea typeface="+mn-ea"/>
                <a:cs typeface="+mn-cs"/>
              </a:rPr>
              <a:t> ideas about how mixtures of normal and complexion state boundaries influence grain growth.</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b="0" i="0" u="none" strike="noStrike" kern="0" cap="none" spc="0" normalizeH="0" baseline="0" noProof="0" dirty="0" smtClean="0">
                <a:ln>
                  <a:noFill/>
                </a:ln>
                <a:solidFill>
                  <a:schemeClr val="tx1"/>
                </a:solidFill>
                <a:effectLst/>
                <a:uLnTx/>
                <a:uFillTx/>
                <a:latin typeface="+mj-lt"/>
                <a:ea typeface="+mn-ea"/>
                <a:cs typeface="Arial (Body)"/>
              </a:rPr>
              <a:t>Larger scale models with constitutive descriptions of </a:t>
            </a:r>
            <a:r>
              <a:rPr kumimoji="0" lang="en-US" b="0" i="0" u="none" strike="noStrike" kern="0" cap="none" spc="0" normalizeH="0" baseline="0" noProof="0" dirty="0" err="1" smtClean="0">
                <a:ln>
                  <a:noFill/>
                </a:ln>
                <a:solidFill>
                  <a:schemeClr val="tx1"/>
                </a:solidFill>
                <a:effectLst/>
                <a:uLnTx/>
                <a:uFillTx/>
                <a:latin typeface="+mj-lt"/>
                <a:ea typeface="+mn-ea"/>
                <a:cs typeface="Arial (Body)"/>
              </a:rPr>
              <a:t>normal↔complexion</a:t>
            </a:r>
            <a:r>
              <a:rPr kumimoji="0" lang="en-US" b="0" i="0" u="none" strike="noStrike" kern="0" cap="none" spc="0" normalizeH="0" baseline="0" noProof="0" dirty="0" smtClean="0">
                <a:ln>
                  <a:noFill/>
                </a:ln>
                <a:solidFill>
                  <a:schemeClr val="tx1"/>
                </a:solidFill>
                <a:effectLst/>
                <a:uLnTx/>
                <a:uFillTx/>
                <a:latin typeface="+mj-lt"/>
                <a:ea typeface="+mn-ea"/>
                <a:cs typeface="Arial (Body)"/>
              </a:rPr>
              <a:t> transitions based on atomistic and detailed </a:t>
            </a:r>
            <a:r>
              <a:rPr kumimoji="0" lang="en-US" b="0" i="0" u="none" strike="noStrike" kern="0" cap="none" spc="0" normalizeH="0" baseline="0" noProof="0" dirty="0" err="1" smtClean="0">
                <a:ln>
                  <a:noFill/>
                </a:ln>
                <a:solidFill>
                  <a:schemeClr val="tx1"/>
                </a:solidFill>
                <a:effectLst/>
                <a:uLnTx/>
                <a:uFillTx/>
                <a:latin typeface="+mj-lt"/>
                <a:ea typeface="+mn-ea"/>
                <a:cs typeface="Arial (Body)"/>
              </a:rPr>
              <a:t>mesoscale</a:t>
            </a:r>
            <a:r>
              <a:rPr kumimoji="0" lang="en-US" b="0" i="0" u="none" strike="noStrike" kern="0" cap="none" spc="0" normalizeH="0" baseline="0" noProof="0" dirty="0" smtClean="0">
                <a:ln>
                  <a:noFill/>
                </a:ln>
                <a:solidFill>
                  <a:schemeClr val="tx1"/>
                </a:solidFill>
                <a:effectLst/>
                <a:uLnTx/>
                <a:uFillTx/>
                <a:latin typeface="+mj-lt"/>
                <a:ea typeface="+mn-ea"/>
                <a:cs typeface="Arial (Body)"/>
              </a:rPr>
              <a:t> modeling</a:t>
            </a:r>
          </a:p>
        </p:txBody>
      </p:sp>
    </p:spTree>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rcRect t="2579"/>
          <a:stretch>
            <a:fillRect/>
          </a:stretch>
        </p:blipFill>
        <p:spPr>
          <a:xfrm>
            <a:off x="1215343" y="1604000"/>
            <a:ext cx="6900528" cy="4338904"/>
          </a:xfrm>
          <a:prstGeom prst="rect">
            <a:avLst/>
          </a:prstGeom>
        </p:spPr>
      </p:pic>
      <p:sp>
        <p:nvSpPr>
          <p:cNvPr id="3" name="TextBox 3"/>
          <p:cNvSpPr txBox="1">
            <a:spLocks noChangeArrowheads="1"/>
          </p:cNvSpPr>
          <p:nvPr/>
        </p:nvSpPr>
        <p:spPr bwMode="auto">
          <a:xfrm>
            <a:off x="342900" y="184150"/>
            <a:ext cx="8629650" cy="646331"/>
          </a:xfrm>
          <a:prstGeom prst="rect">
            <a:avLst/>
          </a:prstGeom>
          <a:noFill/>
          <a:ln w="9525">
            <a:noFill/>
            <a:miter lim="800000"/>
            <a:headEnd/>
            <a:tailEnd/>
          </a:ln>
        </p:spPr>
        <p:txBody>
          <a:bodyPr>
            <a:prstTxWarp prst="textNoShape">
              <a:avLst/>
            </a:prstTxWarp>
            <a:spAutoFit/>
          </a:bodyPr>
          <a:lstStyle/>
          <a:p>
            <a:r>
              <a:rPr lang="en-US" sz="3600" b="1" dirty="0" smtClean="0">
                <a:solidFill>
                  <a:srgbClr val="000090"/>
                </a:solidFill>
                <a:latin typeface="+mj-lt"/>
                <a:ea typeface="Marker Felt" charset="0"/>
                <a:cs typeface="Marker Felt" charset="0"/>
              </a:rPr>
              <a:t>Results of Simulations of Ni</a:t>
            </a:r>
            <a:endParaRPr lang="en-US" sz="3600" b="1" dirty="0">
              <a:solidFill>
                <a:srgbClr val="000090"/>
              </a:solidFill>
              <a:latin typeface="+mj-lt"/>
              <a:ea typeface="Marker Felt" charset="0"/>
              <a:cs typeface="Marker Felt" charset="0"/>
            </a:endParaRPr>
          </a:p>
        </p:txBody>
      </p:sp>
      <p:sp>
        <p:nvSpPr>
          <p:cNvPr id="4" name="TextBox 3"/>
          <p:cNvSpPr txBox="1"/>
          <p:nvPr/>
        </p:nvSpPr>
        <p:spPr>
          <a:xfrm>
            <a:off x="1328075" y="809290"/>
            <a:ext cx="2166421" cy="646331"/>
          </a:xfrm>
          <a:prstGeom prst="rect">
            <a:avLst/>
          </a:prstGeom>
          <a:noFill/>
        </p:spPr>
        <p:txBody>
          <a:bodyPr wrap="square" rtlCol="0">
            <a:spAutoFit/>
          </a:bodyPr>
          <a:lstStyle/>
          <a:p>
            <a:r>
              <a:rPr lang="en-US" dirty="0" smtClean="0"/>
              <a:t>Assumed Energy Distribution </a:t>
            </a:r>
            <a:endParaRPr lang="en-US" dirty="0"/>
          </a:p>
        </p:txBody>
      </p:sp>
      <p:sp>
        <p:nvSpPr>
          <p:cNvPr id="5" name="TextBox 4"/>
          <p:cNvSpPr txBox="1"/>
          <p:nvPr/>
        </p:nvSpPr>
        <p:spPr>
          <a:xfrm>
            <a:off x="3671797" y="809290"/>
            <a:ext cx="2337739" cy="923330"/>
          </a:xfrm>
          <a:prstGeom prst="rect">
            <a:avLst/>
          </a:prstGeom>
          <a:noFill/>
        </p:spPr>
        <p:txBody>
          <a:bodyPr wrap="square" rtlCol="0">
            <a:spAutoFit/>
          </a:bodyPr>
          <a:lstStyle/>
          <a:p>
            <a:r>
              <a:rPr lang="en-US" dirty="0" smtClean="0"/>
              <a:t>Interface distribution assuming isotropic energies</a:t>
            </a:r>
            <a:endParaRPr lang="en-US" dirty="0"/>
          </a:p>
        </p:txBody>
      </p:sp>
      <p:sp>
        <p:nvSpPr>
          <p:cNvPr id="6" name="TextBox 5"/>
          <p:cNvSpPr txBox="1"/>
          <p:nvPr/>
        </p:nvSpPr>
        <p:spPr>
          <a:xfrm>
            <a:off x="6314337" y="797281"/>
            <a:ext cx="2658213" cy="923330"/>
          </a:xfrm>
          <a:prstGeom prst="rect">
            <a:avLst/>
          </a:prstGeom>
          <a:noFill/>
        </p:spPr>
        <p:txBody>
          <a:bodyPr wrap="square" rtlCol="0">
            <a:spAutoFit/>
          </a:bodyPr>
          <a:lstStyle/>
          <a:p>
            <a:r>
              <a:rPr lang="en-US" dirty="0" smtClean="0"/>
              <a:t>Interface distribution assuming anisotropic energies</a:t>
            </a:r>
            <a:endParaRPr lang="en-US" dirty="0"/>
          </a:p>
        </p:txBody>
      </p:sp>
      <p:sp>
        <p:nvSpPr>
          <p:cNvPr id="7" name="Slide Number Placeholder 3"/>
          <p:cNvSpPr>
            <a:spLocks noGrp="1"/>
          </p:cNvSpPr>
          <p:nvPr>
            <p:ph type="sldNum" sz="quarter" idx="12"/>
          </p:nvPr>
        </p:nvSpPr>
        <p:spPr>
          <a:xfrm>
            <a:off x="8561388" y="6356350"/>
            <a:ext cx="457200" cy="365125"/>
          </a:xfrm>
        </p:spPr>
        <p:txBody>
          <a:bodyPr>
            <a:normAutofit lnSpcReduction="10000"/>
          </a:bodyPr>
          <a:lstStyle/>
          <a:p>
            <a:fld id="{69EAA43F-2978-A04B-8CD5-7F9FCC528E37}" type="slidenum">
              <a:rPr lang="en-US" sz="1600" smtClean="0">
                <a:solidFill>
                  <a:schemeClr val="tx1">
                    <a:lumMod val="50000"/>
                    <a:lumOff val="50000"/>
                  </a:schemeClr>
                </a:solidFill>
              </a:rPr>
              <a:pPr/>
              <a:t>8</a:t>
            </a:fld>
            <a:endParaRPr lang="en-US" sz="1600" dirty="0">
              <a:solidFill>
                <a:schemeClr val="tx1">
                  <a:lumMod val="50000"/>
                  <a:lumOff val="50000"/>
                </a:schemeClr>
              </a:solidFill>
            </a:endParaRPr>
          </a:p>
        </p:txBody>
      </p:sp>
      <p:sp>
        <p:nvSpPr>
          <p:cNvPr id="8" name="TextBox 7"/>
          <p:cNvSpPr txBox="1"/>
          <p:nvPr/>
        </p:nvSpPr>
        <p:spPr>
          <a:xfrm>
            <a:off x="3843115" y="3917671"/>
            <a:ext cx="2166421" cy="646331"/>
          </a:xfrm>
          <a:prstGeom prst="rect">
            <a:avLst/>
          </a:prstGeom>
          <a:noFill/>
        </p:spPr>
        <p:txBody>
          <a:bodyPr wrap="square" rtlCol="0">
            <a:spAutoFit/>
          </a:bodyPr>
          <a:lstStyle/>
          <a:p>
            <a:r>
              <a:rPr lang="en-US" dirty="0" smtClean="0"/>
              <a:t>Note differences in dihedral angles</a:t>
            </a:r>
            <a:endParaRPr lang="en-US" dirty="0"/>
          </a:p>
        </p:txBody>
      </p:sp>
    </p:spTree>
    <p:extLst>
      <p:ext uri="{BB962C8B-B14F-4D97-AF65-F5344CB8AC3E}">
        <p14:creationId xmlns:p14="http://schemas.microsoft.com/office/powerpoint/2010/main" val="47035484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
          <p:cNvSpPr txBox="1">
            <a:spLocks noChangeArrowheads="1"/>
          </p:cNvSpPr>
          <p:nvPr/>
        </p:nvSpPr>
        <p:spPr bwMode="auto">
          <a:xfrm>
            <a:off x="342900" y="184150"/>
            <a:ext cx="8629650" cy="646331"/>
          </a:xfrm>
          <a:prstGeom prst="rect">
            <a:avLst/>
          </a:prstGeom>
          <a:noFill/>
          <a:ln w="9525">
            <a:noFill/>
            <a:miter lim="800000"/>
            <a:headEnd/>
            <a:tailEnd/>
          </a:ln>
        </p:spPr>
        <p:txBody>
          <a:bodyPr>
            <a:prstTxWarp prst="textNoShape">
              <a:avLst/>
            </a:prstTxWarp>
            <a:spAutoFit/>
          </a:bodyPr>
          <a:lstStyle/>
          <a:p>
            <a:r>
              <a:rPr lang="en-US" sz="3600" b="1" dirty="0" smtClean="0">
                <a:solidFill>
                  <a:srgbClr val="000090"/>
                </a:solidFill>
                <a:latin typeface="+mj-lt"/>
                <a:ea typeface="Marker Felt" charset="0"/>
                <a:cs typeface="Marker Felt" charset="0"/>
              </a:rPr>
              <a:t>Systems To Study in MURI</a:t>
            </a:r>
            <a:endParaRPr lang="en-US" sz="3600" b="1" dirty="0">
              <a:solidFill>
                <a:srgbClr val="000090"/>
              </a:solidFill>
              <a:latin typeface="+mj-lt"/>
              <a:ea typeface="Marker Felt" charset="0"/>
              <a:cs typeface="Marker Felt" charset="0"/>
            </a:endParaRPr>
          </a:p>
        </p:txBody>
      </p:sp>
      <p:sp>
        <p:nvSpPr>
          <p:cNvPr id="3" name="TextBox 2"/>
          <p:cNvSpPr txBox="1"/>
          <p:nvPr/>
        </p:nvSpPr>
        <p:spPr>
          <a:xfrm>
            <a:off x="514630" y="830481"/>
            <a:ext cx="8142756" cy="3416320"/>
          </a:xfrm>
          <a:prstGeom prst="rect">
            <a:avLst/>
          </a:prstGeom>
          <a:noFill/>
        </p:spPr>
        <p:txBody>
          <a:bodyPr wrap="square" rtlCol="0">
            <a:spAutoFit/>
          </a:bodyPr>
          <a:lstStyle/>
          <a:p>
            <a:r>
              <a:rPr lang="en-US" b="1" dirty="0" smtClean="0"/>
              <a:t>Initial work:</a:t>
            </a:r>
          </a:p>
          <a:p>
            <a:r>
              <a:rPr lang="en-US" dirty="0" smtClean="0"/>
              <a:t>	Ni-Bi (this will connect with ongoing research at Lehigh and Clemson)</a:t>
            </a:r>
          </a:p>
          <a:p>
            <a:endParaRPr lang="en-US" dirty="0" smtClean="0"/>
          </a:p>
          <a:p>
            <a:r>
              <a:rPr lang="en-US" b="1" dirty="0" smtClean="0"/>
              <a:t>Next Priority:</a:t>
            </a:r>
          </a:p>
          <a:p>
            <a:r>
              <a:rPr lang="en-US" dirty="0" smtClean="0"/>
              <a:t>	Metal </a:t>
            </a:r>
            <a:r>
              <a:rPr lang="en-US" dirty="0" err="1" smtClean="0"/>
              <a:t>Complexionized</a:t>
            </a:r>
            <a:r>
              <a:rPr lang="en-US" dirty="0" smtClean="0"/>
              <a:t> Ceramics (This will start after successful synthesis by 	Lehigh)</a:t>
            </a:r>
          </a:p>
          <a:p>
            <a:endParaRPr lang="en-US" b="1" dirty="0" smtClean="0"/>
          </a:p>
          <a:p>
            <a:r>
              <a:rPr lang="en-US" b="1" dirty="0" smtClean="0"/>
              <a:t>Exploratory systems:</a:t>
            </a:r>
          </a:p>
          <a:p>
            <a:r>
              <a:rPr lang="en-US" dirty="0" smtClean="0"/>
              <a:t>	WC-Co (Model metal-ceramic system that has evidence of complexions)</a:t>
            </a:r>
          </a:p>
          <a:p>
            <a:r>
              <a:rPr lang="en-US" dirty="0" smtClean="0"/>
              <a:t>	</a:t>
            </a:r>
            <a:r>
              <a:rPr lang="en-US" dirty="0" err="1" smtClean="0"/>
              <a:t>Sn</a:t>
            </a:r>
            <a:r>
              <a:rPr lang="en-US" dirty="0" smtClean="0"/>
              <a:t> and </a:t>
            </a:r>
            <a:r>
              <a:rPr lang="en-US" dirty="0" err="1" smtClean="0"/>
              <a:t>Sb</a:t>
            </a:r>
            <a:r>
              <a:rPr lang="en-US" dirty="0" smtClean="0"/>
              <a:t>-doped </a:t>
            </a:r>
            <a:r>
              <a:rPr lang="en-US" dirty="0" err="1" smtClean="0"/>
              <a:t>ZnO</a:t>
            </a:r>
            <a:r>
              <a:rPr lang="en-US" dirty="0" smtClean="0"/>
              <a:t> (exploratory system that has evidence for complexions)</a:t>
            </a:r>
          </a:p>
          <a:p>
            <a:r>
              <a:rPr lang="en-US" dirty="0" smtClean="0"/>
              <a:t>	YSZ (collaborating with the Clemson and Illinois groups)</a:t>
            </a:r>
          </a:p>
          <a:p>
            <a:endParaRPr lang="en-US" dirty="0"/>
          </a:p>
        </p:txBody>
      </p:sp>
      <p:pic>
        <p:nvPicPr>
          <p:cNvPr id="4" name="Picture 3" descr="GBCD-max5p5.pdf"/>
          <p:cNvPicPr>
            <a:picLocks noChangeAspect="1"/>
          </p:cNvPicPr>
          <p:nvPr/>
        </p:nvPicPr>
        <p:blipFill>
          <a:blip r:embed="rId2"/>
          <a:srcRect l="37887" t="16413" r="34290" b="62829"/>
          <a:stretch>
            <a:fillRect/>
          </a:stretch>
        </p:blipFill>
        <p:spPr>
          <a:xfrm>
            <a:off x="1464414" y="4526864"/>
            <a:ext cx="1814271" cy="1915928"/>
          </a:xfrm>
          <a:prstGeom prst="rect">
            <a:avLst/>
          </a:prstGeom>
        </p:spPr>
      </p:pic>
      <p:pic>
        <p:nvPicPr>
          <p:cNvPr id="5" name="Picture 4" descr="GBCD-NiBi-max5p5-not-cleaned.pdf"/>
          <p:cNvPicPr>
            <a:picLocks noChangeAspect="1"/>
          </p:cNvPicPr>
          <p:nvPr/>
        </p:nvPicPr>
        <p:blipFill>
          <a:blip r:embed="rId3"/>
          <a:srcRect l="37316" t="15874" r="34110" b="62961"/>
          <a:stretch>
            <a:fillRect/>
          </a:stretch>
        </p:blipFill>
        <p:spPr>
          <a:xfrm>
            <a:off x="3278685" y="4484100"/>
            <a:ext cx="1868164" cy="1958692"/>
          </a:xfrm>
          <a:prstGeom prst="rect">
            <a:avLst/>
          </a:prstGeom>
        </p:spPr>
      </p:pic>
      <p:pic>
        <p:nvPicPr>
          <p:cNvPr id="6" name="Picture 5" descr="GBCD-NiBi-max5p5-not-cleaned.pdf"/>
          <p:cNvPicPr>
            <a:picLocks noChangeAspect="1"/>
          </p:cNvPicPr>
          <p:nvPr/>
        </p:nvPicPr>
        <p:blipFill>
          <a:blip r:embed="rId3"/>
          <a:srcRect l="14585" t="5460" r="29538" b="83347"/>
          <a:stretch>
            <a:fillRect/>
          </a:stretch>
        </p:blipFill>
        <p:spPr>
          <a:xfrm>
            <a:off x="5231969" y="5074798"/>
            <a:ext cx="2013914" cy="629239"/>
          </a:xfrm>
          <a:prstGeom prst="rect">
            <a:avLst/>
          </a:prstGeom>
        </p:spPr>
      </p:pic>
      <p:sp>
        <p:nvSpPr>
          <p:cNvPr id="7" name="TextBox 6"/>
          <p:cNvSpPr txBox="1"/>
          <p:nvPr/>
        </p:nvSpPr>
        <p:spPr>
          <a:xfrm>
            <a:off x="1610780" y="4066756"/>
            <a:ext cx="1293894" cy="461665"/>
          </a:xfrm>
          <a:prstGeom prst="rect">
            <a:avLst/>
          </a:prstGeom>
          <a:noFill/>
        </p:spPr>
        <p:txBody>
          <a:bodyPr wrap="none" rtlCol="0">
            <a:spAutoFit/>
          </a:bodyPr>
          <a:lstStyle/>
          <a:p>
            <a:r>
              <a:rPr lang="en-US" sz="2400" dirty="0" smtClean="0">
                <a:latin typeface="Symbol" charset="2"/>
                <a:cs typeface="Symbol" charset="2"/>
              </a:rPr>
              <a:t>S</a:t>
            </a:r>
            <a:r>
              <a:rPr lang="en-US" sz="2400" dirty="0" smtClean="0"/>
              <a:t>9: pure</a:t>
            </a:r>
          </a:p>
        </p:txBody>
      </p:sp>
      <p:sp>
        <p:nvSpPr>
          <p:cNvPr id="8" name="TextBox 7"/>
          <p:cNvSpPr txBox="1"/>
          <p:nvPr/>
        </p:nvSpPr>
        <p:spPr>
          <a:xfrm>
            <a:off x="3138312" y="4065199"/>
            <a:ext cx="1850837" cy="461665"/>
          </a:xfrm>
          <a:prstGeom prst="rect">
            <a:avLst/>
          </a:prstGeom>
          <a:noFill/>
        </p:spPr>
        <p:txBody>
          <a:bodyPr wrap="none" rtlCol="0">
            <a:spAutoFit/>
          </a:bodyPr>
          <a:lstStyle/>
          <a:p>
            <a:r>
              <a:rPr lang="en-US" sz="2400" dirty="0" smtClean="0">
                <a:latin typeface="Symbol" charset="2"/>
                <a:cs typeface="Symbol" charset="2"/>
              </a:rPr>
              <a:t>S</a:t>
            </a:r>
            <a:r>
              <a:rPr lang="en-US" sz="2400" dirty="0" smtClean="0"/>
              <a:t>9: Bi-doped</a:t>
            </a:r>
          </a:p>
        </p:txBody>
      </p:sp>
      <p:sp>
        <p:nvSpPr>
          <p:cNvPr id="9" name="Slide Number Placeholder 3"/>
          <p:cNvSpPr>
            <a:spLocks noGrp="1"/>
          </p:cNvSpPr>
          <p:nvPr>
            <p:ph type="sldNum" sz="quarter" idx="12"/>
          </p:nvPr>
        </p:nvSpPr>
        <p:spPr>
          <a:xfrm>
            <a:off x="8561388" y="6356350"/>
            <a:ext cx="457200" cy="365125"/>
          </a:xfrm>
        </p:spPr>
        <p:txBody>
          <a:bodyPr>
            <a:normAutofit lnSpcReduction="10000"/>
          </a:bodyPr>
          <a:lstStyle/>
          <a:p>
            <a:fld id="{69EAA43F-2978-A04B-8CD5-7F9FCC528E37}" type="slidenum">
              <a:rPr lang="en-US" sz="1600" smtClean="0">
                <a:solidFill>
                  <a:schemeClr val="tx1">
                    <a:lumMod val="50000"/>
                    <a:lumOff val="50000"/>
                  </a:schemeClr>
                </a:solidFill>
              </a:rPr>
              <a:pPr/>
              <a:t>9</a:t>
            </a:fld>
            <a:endParaRPr lang="en-US" sz="1600" dirty="0">
              <a:solidFill>
                <a:schemeClr val="tx1">
                  <a:lumMod val="50000"/>
                  <a:lumOff val="50000"/>
                </a:schemeClr>
              </a:solidFill>
            </a:endParaRPr>
          </a:p>
        </p:txBody>
      </p:sp>
    </p:spTree>
    <p:extLst>
      <p:ext uri="{BB962C8B-B14F-4D97-AF65-F5344CB8AC3E}">
        <p14:creationId xmlns:p14="http://schemas.microsoft.com/office/powerpoint/2010/main" val="470354848"/>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Angles.thmx</Template>
  <TotalTime>923</TotalTime>
  <Words>1157</Words>
  <Application>Microsoft Macintosh PowerPoint</Application>
  <PresentationFormat>On-screen Show (4:3)</PresentationFormat>
  <Paragraphs>173</Paragraphs>
  <Slides>19</Slides>
  <Notes>7</Notes>
  <HiddenSlides>0</HiddenSlides>
  <MMClips>2</MMClips>
  <ScaleCrop>false</ScaleCrop>
  <HeadingPairs>
    <vt:vector size="8" baseType="variant">
      <vt:variant>
        <vt:lpstr>Theme</vt:lpstr>
      </vt:variant>
      <vt:variant>
        <vt:i4>1</vt:i4>
      </vt:variant>
      <vt:variant>
        <vt:lpstr>Links</vt:lpstr>
      </vt:variant>
      <vt:variant>
        <vt:i4>2</vt:i4>
      </vt:variant>
      <vt:variant>
        <vt:lpstr>Embedded OLE Servers</vt:lpstr>
      </vt:variant>
      <vt:variant>
        <vt:i4>2</vt:i4>
      </vt:variant>
      <vt:variant>
        <vt:lpstr>Slide Titles</vt:lpstr>
      </vt:variant>
      <vt:variant>
        <vt:i4>19</vt:i4>
      </vt:variant>
    </vt:vector>
  </HeadingPairs>
  <TitlesOfParts>
    <vt:vector size="24" baseType="lpstr">
      <vt:lpstr>Angles</vt:lpstr>
      <vt:lpstr>???</vt:lpstr>
      <vt:lpstr>???</vt:lpstr>
      <vt:lpstr>Photo Editor Photo</vt:lpstr>
      <vt:lpstr>Equation</vt:lpstr>
      <vt:lpstr>Characterization and Modeling of complexion engineered microstructures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Phase Field Model Formulation</vt:lpstr>
      <vt:lpstr>Solute drag</vt:lpstr>
      <vt:lpstr>Solute drag</vt:lpstr>
    </vt:vector>
  </TitlesOfParts>
  <Company>Lehigh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MURI : Facilitation of Communcations</dc:title>
  <dc:creator>Andrea Harmer</dc:creator>
  <cp:lastModifiedBy>Andrea Harmer</cp:lastModifiedBy>
  <cp:revision>26</cp:revision>
  <dcterms:created xsi:type="dcterms:W3CDTF">2011-06-22T16:21:06Z</dcterms:created>
  <dcterms:modified xsi:type="dcterms:W3CDTF">2011-06-22T19:54:14Z</dcterms:modified>
</cp:coreProperties>
</file>