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7" r:id="rId4"/>
    <p:sldId id="269" r:id="rId5"/>
    <p:sldId id="274" r:id="rId6"/>
    <p:sldId id="262" r:id="rId7"/>
    <p:sldId id="270" r:id="rId8"/>
    <p:sldId id="275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0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F7886-AF07-4EFF-A86C-505ACDB0E1C1}" type="datetimeFigureOut">
              <a:rPr lang="en-US" smtClean="0"/>
              <a:t>6/19/11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EC9CE-5059-450F-9556-7683AAE6F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32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7E7637-FD23-48F2-BC99-F787BB803308}" type="slidenum">
              <a:rPr lang="en-US"/>
              <a:pPr/>
              <a:t>5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6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7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37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84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7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195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8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0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2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78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98ABB-5C7E-4064-8D64-39082098ABF3}" type="datetimeFigureOut">
              <a:rPr lang="en-US" smtClean="0"/>
              <a:t>6/19/11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A81B5-84E2-42EE-8FBC-E6A690F3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914400"/>
            <a:ext cx="816431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Rationale</a:t>
            </a:r>
          </a:p>
          <a:p>
            <a:endParaRPr lang="en-US" dirty="0"/>
          </a:p>
          <a:p>
            <a:r>
              <a:rPr lang="en-US" dirty="0" smtClean="0"/>
              <a:t>Exploit metallic </a:t>
            </a:r>
            <a:r>
              <a:rPr lang="en-US" dirty="0" err="1" smtClean="0"/>
              <a:t>gb</a:t>
            </a:r>
            <a:r>
              <a:rPr lang="en-US" dirty="0" smtClean="0"/>
              <a:t> complexions (within ceramics) to achieve a new class of bulk materials with unique combinations of properties (e.g. mechanical, electrical) </a:t>
            </a:r>
          </a:p>
          <a:p>
            <a:endParaRPr lang="en-US" dirty="0"/>
          </a:p>
          <a:p>
            <a:pPr marL="742950" lvl="1" indent="-285750">
              <a:buBlip>
                <a:blip r:embed="rId2"/>
              </a:buBlip>
            </a:pPr>
            <a:r>
              <a:rPr lang="en-US" dirty="0" smtClean="0"/>
              <a:t>MCC </a:t>
            </a:r>
            <a:r>
              <a:rPr lang="en-US" dirty="0" err="1" smtClean="0"/>
              <a:t>Polycrystals</a:t>
            </a:r>
            <a:endParaRPr lang="en-US" dirty="0" smtClean="0"/>
          </a:p>
          <a:p>
            <a:r>
              <a:rPr lang="en-US" dirty="0" smtClean="0"/>
              <a:t>	</a:t>
            </a:r>
          </a:p>
          <a:p>
            <a:pPr marL="742950" lvl="1" indent="-285750">
              <a:buBlip>
                <a:blip r:embed="rId2"/>
              </a:buBlip>
            </a:pPr>
            <a:r>
              <a:rPr lang="en-US" dirty="0" err="1"/>
              <a:t>N</a:t>
            </a:r>
            <a:r>
              <a:rPr lang="en-US" dirty="0" err="1" smtClean="0"/>
              <a:t>anophase</a:t>
            </a:r>
            <a:r>
              <a:rPr lang="en-US" dirty="0" smtClean="0"/>
              <a:t> MCCs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000" b="1" u="sng" dirty="0" smtClean="0"/>
              <a:t>Approach</a:t>
            </a:r>
          </a:p>
          <a:p>
            <a:endParaRPr lang="en-US" dirty="0"/>
          </a:p>
          <a:p>
            <a:pPr marL="285750" indent="-285750">
              <a:buBlip>
                <a:blip r:embed="rId2"/>
              </a:buBlip>
            </a:pPr>
            <a:r>
              <a:rPr lang="en-US" dirty="0" smtClean="0"/>
              <a:t>Model </a:t>
            </a:r>
            <a:r>
              <a:rPr lang="en-US" dirty="0" err="1" smtClean="0"/>
              <a:t>bicrystal</a:t>
            </a:r>
            <a:r>
              <a:rPr lang="en-US" dirty="0" smtClean="0"/>
              <a:t> experiments to determine types and stability ranges of different metallic complexions</a:t>
            </a:r>
          </a:p>
          <a:p>
            <a:pPr marL="285750" indent="-285750">
              <a:buBlip>
                <a:blip r:embed="rId2"/>
              </a:buBlip>
            </a:pPr>
            <a:endParaRPr lang="en-US" dirty="0"/>
          </a:p>
          <a:p>
            <a:pPr marL="285750" indent="-285750">
              <a:buBlip>
                <a:blip r:embed="rId2"/>
              </a:buBlip>
            </a:pPr>
            <a:r>
              <a:rPr lang="en-US" dirty="0" smtClean="0"/>
              <a:t>Property characterization</a:t>
            </a:r>
          </a:p>
          <a:p>
            <a:pPr marL="285750" indent="-285750">
              <a:buBlip>
                <a:blip r:embed="rId2"/>
              </a:buBlip>
            </a:pPr>
            <a:endParaRPr lang="en-US" dirty="0"/>
          </a:p>
          <a:p>
            <a:pPr marL="285750" indent="-285750">
              <a:buBlip>
                <a:blip r:embed="rId2"/>
              </a:buBlip>
            </a:pPr>
            <a:r>
              <a:rPr lang="en-US" dirty="0" smtClean="0"/>
              <a:t>Processing of MCC’s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524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      Metal </a:t>
            </a:r>
            <a:r>
              <a:rPr lang="en-US" sz="2800" b="1" dirty="0" err="1" smtClean="0"/>
              <a:t>Complexionized</a:t>
            </a:r>
            <a:r>
              <a:rPr lang="en-US" sz="2800" b="1" dirty="0" smtClean="0"/>
              <a:t> Ceramics (MCC’s)</a:t>
            </a:r>
            <a:endParaRPr lang="en-US" sz="2800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675620"/>
            <a:ext cx="9146380" cy="104605"/>
            <a:chOff x="-2380" y="6443133"/>
            <a:chExt cx="9146380" cy="418449"/>
          </a:xfrm>
        </p:grpSpPr>
        <p:sp>
          <p:nvSpPr>
            <p:cNvPr id="8" name="Freeform 7"/>
            <p:cNvSpPr/>
            <p:nvPr/>
          </p:nvSpPr>
          <p:spPr>
            <a:xfrm>
              <a:off x="-2380" y="6443133"/>
              <a:ext cx="3574257" cy="414867"/>
            </a:xfrm>
            <a:custGeom>
              <a:avLst/>
              <a:gdLst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3571875 w 3571875"/>
                <a:gd name="connsiteY2" fmla="*/ 4210050 h 4210050"/>
                <a:gd name="connsiteX3" fmla="*/ 0 w 3571875"/>
                <a:gd name="connsiteY3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883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050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812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76450 w 3571875"/>
                <a:gd name="connsiteY2" fmla="*/ 22740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245519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38350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2433637 h 2433637"/>
                <a:gd name="connsiteX1" fmla="*/ 257175 w 3571875"/>
                <a:gd name="connsiteY1" fmla="*/ 0 h 2433637"/>
                <a:gd name="connsiteX2" fmla="*/ 2038350 w 3571875"/>
                <a:gd name="connsiteY2" fmla="*/ 628650 h 2433637"/>
                <a:gd name="connsiteX3" fmla="*/ 3571875 w 3571875"/>
                <a:gd name="connsiteY3" fmla="*/ 2433637 h 2433637"/>
                <a:gd name="connsiteX4" fmla="*/ 0 w 3571875"/>
                <a:gd name="connsiteY4" fmla="*/ 2433637 h 2433637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24051 w 3574257"/>
                <a:gd name="connsiteY2" fmla="*/ 3071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40682 w 3574257"/>
                <a:gd name="connsiteY2" fmla="*/ 450057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57351 w 3574257"/>
                <a:gd name="connsiteY2" fmla="*/ 2309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774032 w 3574257"/>
                <a:gd name="connsiteY2" fmla="*/ 161925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69294 w 3574257"/>
                <a:gd name="connsiteY2" fmla="*/ 2143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819275 w 3574257"/>
                <a:gd name="connsiteY2" fmla="*/ 200026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5494 w 3574257"/>
                <a:gd name="connsiteY2" fmla="*/ 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4257" h="1807368">
                  <a:moveTo>
                    <a:pt x="2382" y="1807368"/>
                  </a:moveTo>
                  <a:lnTo>
                    <a:pt x="0" y="0"/>
                  </a:lnTo>
                  <a:lnTo>
                    <a:pt x="2045494" y="1"/>
                  </a:lnTo>
                  <a:lnTo>
                    <a:pt x="3574257" y="1807368"/>
                  </a:lnTo>
                  <a:lnTo>
                    <a:pt x="2382" y="1807368"/>
                  </a:lnTo>
                  <a:close/>
                </a:path>
              </a:pathLst>
            </a:custGeom>
            <a:solidFill>
              <a:srgbClr val="F96A1B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-2380" y="6446714"/>
              <a:ext cx="9146380" cy="414868"/>
            </a:xfrm>
            <a:custGeom>
              <a:avLst/>
              <a:gdLst>
                <a:gd name="connsiteX0" fmla="*/ 0 w 3350419"/>
                <a:gd name="connsiteY0" fmla="*/ 2081213 h 2083594"/>
                <a:gd name="connsiteX1" fmla="*/ 3031331 w 3350419"/>
                <a:gd name="connsiteY1" fmla="*/ 0 h 2083594"/>
                <a:gd name="connsiteX2" fmla="*/ 3350419 w 3350419"/>
                <a:gd name="connsiteY2" fmla="*/ 80963 h 2083594"/>
                <a:gd name="connsiteX3" fmla="*/ 3350419 w 3350419"/>
                <a:gd name="connsiteY3" fmla="*/ 2083594 h 2083594"/>
                <a:gd name="connsiteX4" fmla="*/ 0 w 3350419"/>
                <a:gd name="connsiteY4" fmla="*/ 2081213 h 2083594"/>
                <a:gd name="connsiteX0" fmla="*/ 0 w 3112294"/>
                <a:gd name="connsiteY0" fmla="*/ 2019301 h 2083594"/>
                <a:gd name="connsiteX1" fmla="*/ 2793206 w 3112294"/>
                <a:gd name="connsiteY1" fmla="*/ 0 h 2083594"/>
                <a:gd name="connsiteX2" fmla="*/ 3112294 w 3112294"/>
                <a:gd name="connsiteY2" fmla="*/ 80963 h 2083594"/>
                <a:gd name="connsiteX3" fmla="*/ 3112294 w 3112294"/>
                <a:gd name="connsiteY3" fmla="*/ 2083594 h 2083594"/>
                <a:gd name="connsiteX4" fmla="*/ 0 w 3112294"/>
                <a:gd name="connsiteY4" fmla="*/ 2019301 h 2083594"/>
                <a:gd name="connsiteX0" fmla="*/ 0 w 3345656"/>
                <a:gd name="connsiteY0" fmla="*/ 2097882 h 2097882"/>
                <a:gd name="connsiteX1" fmla="*/ 3026568 w 3345656"/>
                <a:gd name="connsiteY1" fmla="*/ 0 h 2097882"/>
                <a:gd name="connsiteX2" fmla="*/ 3345656 w 3345656"/>
                <a:gd name="connsiteY2" fmla="*/ 80963 h 2097882"/>
                <a:gd name="connsiteX3" fmla="*/ 3345656 w 3345656"/>
                <a:gd name="connsiteY3" fmla="*/ 2083594 h 2097882"/>
                <a:gd name="connsiteX4" fmla="*/ 0 w 3345656"/>
                <a:gd name="connsiteY4" fmla="*/ 2097882 h 2097882"/>
                <a:gd name="connsiteX0" fmla="*/ 0 w 2800350"/>
                <a:gd name="connsiteY0" fmla="*/ 1935957 h 2083594"/>
                <a:gd name="connsiteX1" fmla="*/ 2481262 w 2800350"/>
                <a:gd name="connsiteY1" fmla="*/ 0 h 2083594"/>
                <a:gd name="connsiteX2" fmla="*/ 2800350 w 2800350"/>
                <a:gd name="connsiteY2" fmla="*/ 80963 h 2083594"/>
                <a:gd name="connsiteX3" fmla="*/ 2800350 w 2800350"/>
                <a:gd name="connsiteY3" fmla="*/ 2083594 h 2083594"/>
                <a:gd name="connsiteX4" fmla="*/ 0 w 2800350"/>
                <a:gd name="connsiteY4" fmla="*/ 1935957 h 2083594"/>
                <a:gd name="connsiteX0" fmla="*/ 0 w 3352800"/>
                <a:gd name="connsiteY0" fmla="*/ 2083594 h 2083594"/>
                <a:gd name="connsiteX1" fmla="*/ 3033712 w 3352800"/>
                <a:gd name="connsiteY1" fmla="*/ 0 h 2083594"/>
                <a:gd name="connsiteX2" fmla="*/ 3352800 w 3352800"/>
                <a:gd name="connsiteY2" fmla="*/ 80963 h 2083594"/>
                <a:gd name="connsiteX3" fmla="*/ 3352800 w 3352800"/>
                <a:gd name="connsiteY3" fmla="*/ 2083594 h 2083594"/>
                <a:gd name="connsiteX4" fmla="*/ 0 w 3352800"/>
                <a:gd name="connsiteY4" fmla="*/ 2083594 h 2083594"/>
                <a:gd name="connsiteX0" fmla="*/ 0 w 3352800"/>
                <a:gd name="connsiteY0" fmla="*/ 2002631 h 2002631"/>
                <a:gd name="connsiteX1" fmla="*/ 3033712 w 3352800"/>
                <a:gd name="connsiteY1" fmla="*/ 15716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988469 w 3352800"/>
                <a:gd name="connsiteY1" fmla="*/ 59530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3966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45314 w 3352800"/>
                <a:gd name="connsiteY1" fmla="*/ 1224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4839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75865 w 3352800"/>
                <a:gd name="connsiteY1" fmla="*/ 8178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901 h 2002901"/>
                <a:gd name="connsiteX1" fmla="*/ 2836585 w 3352800"/>
                <a:gd name="connsiteY1" fmla="*/ 0 h 2002901"/>
                <a:gd name="connsiteX2" fmla="*/ 3352800 w 3352800"/>
                <a:gd name="connsiteY2" fmla="*/ 270 h 2002901"/>
                <a:gd name="connsiteX3" fmla="*/ 3352800 w 3352800"/>
                <a:gd name="connsiteY3" fmla="*/ 2002901 h 2002901"/>
                <a:gd name="connsiteX4" fmla="*/ 0 w 3352800"/>
                <a:gd name="connsiteY4" fmla="*/ 2002901 h 2002901"/>
                <a:gd name="connsiteX0" fmla="*/ 0 w 3352800"/>
                <a:gd name="connsiteY0" fmla="*/ 2002631 h 2002631"/>
                <a:gd name="connsiteX1" fmla="*/ 754045 w 3352800"/>
                <a:gd name="connsiteY1" fmla="*/ 146832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26618 h 526618"/>
                <a:gd name="connsiteX1" fmla="*/ 980611 w 3352800"/>
                <a:gd name="connsiteY1" fmla="*/ 9368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6888 h 526888"/>
                <a:gd name="connsiteX1" fmla="*/ 744735 w 3352800"/>
                <a:gd name="connsiteY1" fmla="*/ 0 h 526888"/>
                <a:gd name="connsiteX2" fmla="*/ 3352800 w 3352800"/>
                <a:gd name="connsiteY2" fmla="*/ 270 h 526888"/>
                <a:gd name="connsiteX3" fmla="*/ 3352800 w 3352800"/>
                <a:gd name="connsiteY3" fmla="*/ 526888 h 526888"/>
                <a:gd name="connsiteX4" fmla="*/ 0 w 3352800"/>
                <a:gd name="connsiteY4" fmla="*/ 526888 h 526888"/>
                <a:gd name="connsiteX0" fmla="*/ 0 w 3352800"/>
                <a:gd name="connsiteY0" fmla="*/ 526618 h 526618"/>
                <a:gd name="connsiteX1" fmla="*/ 811948 w 3352800"/>
                <a:gd name="connsiteY1" fmla="*/ 6092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966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241069 w 3352800"/>
                <a:gd name="connsiteY2" fmla="*/ 94144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313 h 527313"/>
                <a:gd name="connsiteX1" fmla="*/ 900984 w 3352800"/>
                <a:gd name="connsiteY1" fmla="*/ 97774 h 527313"/>
                <a:gd name="connsiteX2" fmla="*/ 3352800 w 3352800"/>
                <a:gd name="connsiteY2" fmla="*/ 0 h 527313"/>
                <a:gd name="connsiteX3" fmla="*/ 3352800 w 3352800"/>
                <a:gd name="connsiteY3" fmla="*/ 527313 h 527313"/>
                <a:gd name="connsiteX4" fmla="*/ 0 w 3352800"/>
                <a:gd name="connsiteY4" fmla="*/ 527313 h 527313"/>
                <a:gd name="connsiteX0" fmla="*/ 0 w 3352800"/>
                <a:gd name="connsiteY0" fmla="*/ 527584 h 527584"/>
                <a:gd name="connsiteX1" fmla="*/ 748227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0" h="527584">
                  <a:moveTo>
                    <a:pt x="0" y="527584"/>
                  </a:moveTo>
                  <a:lnTo>
                    <a:pt x="748227" y="0"/>
                  </a:lnTo>
                  <a:lnTo>
                    <a:pt x="3352800" y="271"/>
                  </a:lnTo>
                  <a:lnTo>
                    <a:pt x="3352800" y="527584"/>
                  </a:lnTo>
                  <a:lnTo>
                    <a:pt x="0" y="527584"/>
                  </a:lnTo>
                  <a:close/>
                </a:path>
              </a:pathLst>
            </a:custGeom>
            <a:solidFill>
              <a:srgbClr val="08A1D9">
                <a:alpha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pic>
        <p:nvPicPr>
          <p:cNvPr id="10" name="Picture 9" descr="harmer11complexion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714" y="6019800"/>
            <a:ext cx="884598" cy="69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396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04800" y="851110"/>
            <a:ext cx="7467600" cy="5716954"/>
            <a:chOff x="76200" y="228600"/>
            <a:chExt cx="7467600" cy="5716954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228600"/>
              <a:ext cx="7467600" cy="57169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3" name="Group 12"/>
            <p:cNvGrpSpPr/>
            <p:nvPr/>
          </p:nvGrpSpPr>
          <p:grpSpPr>
            <a:xfrm>
              <a:off x="1371600" y="1143000"/>
              <a:ext cx="5106824" cy="4222760"/>
              <a:chOff x="1371600" y="1143000"/>
              <a:chExt cx="5106824" cy="4222760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873474" y="3657600"/>
                <a:ext cx="2240614" cy="1708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400" b="1" dirty="0" smtClean="0"/>
                  <a:t>500 ppm Cu, 500 ppm Ti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1400" b="1" dirty="0" smtClean="0"/>
                  <a:t>200 ppm Cu, 200 ppm Ti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1400" b="1" dirty="0"/>
                  <a:t>1</a:t>
                </a:r>
                <a:r>
                  <a:rPr lang="en-US" sz="1400" b="1" dirty="0" smtClean="0"/>
                  <a:t>00 ppm Cu, 100 ppm Ti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1400" b="1" dirty="0" err="1" smtClean="0"/>
                  <a:t>Undoped</a:t>
                </a:r>
                <a:endParaRPr lang="en-US" sz="1400" b="1" dirty="0" smtClean="0"/>
              </a:p>
              <a:p>
                <a:pPr>
                  <a:lnSpc>
                    <a:spcPct val="150000"/>
                  </a:lnSpc>
                </a:pPr>
                <a:endParaRPr lang="en-US" sz="1400" b="1" dirty="0"/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1371600" y="3733800"/>
                <a:ext cx="501874" cy="1178554"/>
                <a:chOff x="1371600" y="3733800"/>
                <a:chExt cx="501874" cy="1178554"/>
              </a:xfrm>
            </p:grpSpPr>
            <p:pic>
              <p:nvPicPr>
                <p:cNvPr id="1027" name="Picture 3"/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72592"/>
                <a:stretch/>
              </p:blipFill>
              <p:spPr bwMode="auto">
                <a:xfrm>
                  <a:off x="1371600" y="4620373"/>
                  <a:ext cx="501874" cy="29198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9" name="Picture 3"/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740" b="50000"/>
                <a:stretch/>
              </p:blipFill>
              <p:spPr bwMode="auto">
                <a:xfrm>
                  <a:off x="1371600" y="4066389"/>
                  <a:ext cx="501874" cy="24779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" name="Picture 3"/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0000" b="25000"/>
                <a:stretch/>
              </p:blipFill>
              <p:spPr bwMode="auto">
                <a:xfrm>
                  <a:off x="1371600" y="3733800"/>
                  <a:ext cx="501874" cy="26632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1" name="Picture 3"/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75740"/>
                <a:stretch/>
              </p:blipFill>
              <p:spPr bwMode="auto">
                <a:xfrm>
                  <a:off x="1371600" y="4388932"/>
                  <a:ext cx="501874" cy="2584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2024" y="1143000"/>
                <a:ext cx="1676400" cy="1219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15" name="TextBox 14"/>
          <p:cNvSpPr txBox="1"/>
          <p:nvPr/>
        </p:nvSpPr>
        <p:spPr>
          <a:xfrm>
            <a:off x="301869" y="7620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Cu,Ti</a:t>
            </a:r>
            <a:r>
              <a:rPr lang="en-US" sz="2400" b="1" dirty="0" smtClean="0"/>
              <a:t>  Co-Doped Alumina:  Effect of Concentration on GB Mobility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410200" y="6383398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Behera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 Ph.D. Thesis (Lehigh, 2010)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0" y="675620"/>
            <a:ext cx="9146380" cy="104605"/>
            <a:chOff x="-2380" y="6443133"/>
            <a:chExt cx="9146380" cy="418449"/>
          </a:xfrm>
        </p:grpSpPr>
        <p:sp>
          <p:nvSpPr>
            <p:cNvPr id="21" name="Freeform 20"/>
            <p:cNvSpPr/>
            <p:nvPr/>
          </p:nvSpPr>
          <p:spPr>
            <a:xfrm>
              <a:off x="-2380" y="6443133"/>
              <a:ext cx="3574257" cy="414867"/>
            </a:xfrm>
            <a:custGeom>
              <a:avLst/>
              <a:gdLst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3571875 w 3571875"/>
                <a:gd name="connsiteY2" fmla="*/ 4210050 h 4210050"/>
                <a:gd name="connsiteX3" fmla="*/ 0 w 3571875"/>
                <a:gd name="connsiteY3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883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050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812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76450 w 3571875"/>
                <a:gd name="connsiteY2" fmla="*/ 22740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245519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38350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2433637 h 2433637"/>
                <a:gd name="connsiteX1" fmla="*/ 257175 w 3571875"/>
                <a:gd name="connsiteY1" fmla="*/ 0 h 2433637"/>
                <a:gd name="connsiteX2" fmla="*/ 2038350 w 3571875"/>
                <a:gd name="connsiteY2" fmla="*/ 628650 h 2433637"/>
                <a:gd name="connsiteX3" fmla="*/ 3571875 w 3571875"/>
                <a:gd name="connsiteY3" fmla="*/ 2433637 h 2433637"/>
                <a:gd name="connsiteX4" fmla="*/ 0 w 3571875"/>
                <a:gd name="connsiteY4" fmla="*/ 2433637 h 2433637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24051 w 3574257"/>
                <a:gd name="connsiteY2" fmla="*/ 3071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40682 w 3574257"/>
                <a:gd name="connsiteY2" fmla="*/ 450057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57351 w 3574257"/>
                <a:gd name="connsiteY2" fmla="*/ 2309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774032 w 3574257"/>
                <a:gd name="connsiteY2" fmla="*/ 161925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69294 w 3574257"/>
                <a:gd name="connsiteY2" fmla="*/ 2143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819275 w 3574257"/>
                <a:gd name="connsiteY2" fmla="*/ 200026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5494 w 3574257"/>
                <a:gd name="connsiteY2" fmla="*/ 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4257" h="1807368">
                  <a:moveTo>
                    <a:pt x="2382" y="1807368"/>
                  </a:moveTo>
                  <a:lnTo>
                    <a:pt x="0" y="0"/>
                  </a:lnTo>
                  <a:lnTo>
                    <a:pt x="2045494" y="1"/>
                  </a:lnTo>
                  <a:lnTo>
                    <a:pt x="3574257" y="1807368"/>
                  </a:lnTo>
                  <a:lnTo>
                    <a:pt x="2382" y="1807368"/>
                  </a:lnTo>
                  <a:close/>
                </a:path>
              </a:pathLst>
            </a:custGeom>
            <a:solidFill>
              <a:srgbClr val="F96A1B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2" name="Freeform 21"/>
            <p:cNvSpPr/>
            <p:nvPr/>
          </p:nvSpPr>
          <p:spPr>
            <a:xfrm>
              <a:off x="-2380" y="6446714"/>
              <a:ext cx="9146380" cy="414868"/>
            </a:xfrm>
            <a:custGeom>
              <a:avLst/>
              <a:gdLst>
                <a:gd name="connsiteX0" fmla="*/ 0 w 3350419"/>
                <a:gd name="connsiteY0" fmla="*/ 2081213 h 2083594"/>
                <a:gd name="connsiteX1" fmla="*/ 3031331 w 3350419"/>
                <a:gd name="connsiteY1" fmla="*/ 0 h 2083594"/>
                <a:gd name="connsiteX2" fmla="*/ 3350419 w 3350419"/>
                <a:gd name="connsiteY2" fmla="*/ 80963 h 2083594"/>
                <a:gd name="connsiteX3" fmla="*/ 3350419 w 3350419"/>
                <a:gd name="connsiteY3" fmla="*/ 2083594 h 2083594"/>
                <a:gd name="connsiteX4" fmla="*/ 0 w 3350419"/>
                <a:gd name="connsiteY4" fmla="*/ 2081213 h 2083594"/>
                <a:gd name="connsiteX0" fmla="*/ 0 w 3112294"/>
                <a:gd name="connsiteY0" fmla="*/ 2019301 h 2083594"/>
                <a:gd name="connsiteX1" fmla="*/ 2793206 w 3112294"/>
                <a:gd name="connsiteY1" fmla="*/ 0 h 2083594"/>
                <a:gd name="connsiteX2" fmla="*/ 3112294 w 3112294"/>
                <a:gd name="connsiteY2" fmla="*/ 80963 h 2083594"/>
                <a:gd name="connsiteX3" fmla="*/ 3112294 w 3112294"/>
                <a:gd name="connsiteY3" fmla="*/ 2083594 h 2083594"/>
                <a:gd name="connsiteX4" fmla="*/ 0 w 3112294"/>
                <a:gd name="connsiteY4" fmla="*/ 2019301 h 2083594"/>
                <a:gd name="connsiteX0" fmla="*/ 0 w 3345656"/>
                <a:gd name="connsiteY0" fmla="*/ 2097882 h 2097882"/>
                <a:gd name="connsiteX1" fmla="*/ 3026568 w 3345656"/>
                <a:gd name="connsiteY1" fmla="*/ 0 h 2097882"/>
                <a:gd name="connsiteX2" fmla="*/ 3345656 w 3345656"/>
                <a:gd name="connsiteY2" fmla="*/ 80963 h 2097882"/>
                <a:gd name="connsiteX3" fmla="*/ 3345656 w 3345656"/>
                <a:gd name="connsiteY3" fmla="*/ 2083594 h 2097882"/>
                <a:gd name="connsiteX4" fmla="*/ 0 w 3345656"/>
                <a:gd name="connsiteY4" fmla="*/ 2097882 h 2097882"/>
                <a:gd name="connsiteX0" fmla="*/ 0 w 2800350"/>
                <a:gd name="connsiteY0" fmla="*/ 1935957 h 2083594"/>
                <a:gd name="connsiteX1" fmla="*/ 2481262 w 2800350"/>
                <a:gd name="connsiteY1" fmla="*/ 0 h 2083594"/>
                <a:gd name="connsiteX2" fmla="*/ 2800350 w 2800350"/>
                <a:gd name="connsiteY2" fmla="*/ 80963 h 2083594"/>
                <a:gd name="connsiteX3" fmla="*/ 2800350 w 2800350"/>
                <a:gd name="connsiteY3" fmla="*/ 2083594 h 2083594"/>
                <a:gd name="connsiteX4" fmla="*/ 0 w 2800350"/>
                <a:gd name="connsiteY4" fmla="*/ 1935957 h 2083594"/>
                <a:gd name="connsiteX0" fmla="*/ 0 w 3352800"/>
                <a:gd name="connsiteY0" fmla="*/ 2083594 h 2083594"/>
                <a:gd name="connsiteX1" fmla="*/ 3033712 w 3352800"/>
                <a:gd name="connsiteY1" fmla="*/ 0 h 2083594"/>
                <a:gd name="connsiteX2" fmla="*/ 3352800 w 3352800"/>
                <a:gd name="connsiteY2" fmla="*/ 80963 h 2083594"/>
                <a:gd name="connsiteX3" fmla="*/ 3352800 w 3352800"/>
                <a:gd name="connsiteY3" fmla="*/ 2083594 h 2083594"/>
                <a:gd name="connsiteX4" fmla="*/ 0 w 3352800"/>
                <a:gd name="connsiteY4" fmla="*/ 2083594 h 2083594"/>
                <a:gd name="connsiteX0" fmla="*/ 0 w 3352800"/>
                <a:gd name="connsiteY0" fmla="*/ 2002631 h 2002631"/>
                <a:gd name="connsiteX1" fmla="*/ 3033712 w 3352800"/>
                <a:gd name="connsiteY1" fmla="*/ 15716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988469 w 3352800"/>
                <a:gd name="connsiteY1" fmla="*/ 59530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3966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45314 w 3352800"/>
                <a:gd name="connsiteY1" fmla="*/ 1224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4839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75865 w 3352800"/>
                <a:gd name="connsiteY1" fmla="*/ 8178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901 h 2002901"/>
                <a:gd name="connsiteX1" fmla="*/ 2836585 w 3352800"/>
                <a:gd name="connsiteY1" fmla="*/ 0 h 2002901"/>
                <a:gd name="connsiteX2" fmla="*/ 3352800 w 3352800"/>
                <a:gd name="connsiteY2" fmla="*/ 270 h 2002901"/>
                <a:gd name="connsiteX3" fmla="*/ 3352800 w 3352800"/>
                <a:gd name="connsiteY3" fmla="*/ 2002901 h 2002901"/>
                <a:gd name="connsiteX4" fmla="*/ 0 w 3352800"/>
                <a:gd name="connsiteY4" fmla="*/ 2002901 h 2002901"/>
                <a:gd name="connsiteX0" fmla="*/ 0 w 3352800"/>
                <a:gd name="connsiteY0" fmla="*/ 2002631 h 2002631"/>
                <a:gd name="connsiteX1" fmla="*/ 754045 w 3352800"/>
                <a:gd name="connsiteY1" fmla="*/ 146832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26618 h 526618"/>
                <a:gd name="connsiteX1" fmla="*/ 980611 w 3352800"/>
                <a:gd name="connsiteY1" fmla="*/ 9368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6888 h 526888"/>
                <a:gd name="connsiteX1" fmla="*/ 744735 w 3352800"/>
                <a:gd name="connsiteY1" fmla="*/ 0 h 526888"/>
                <a:gd name="connsiteX2" fmla="*/ 3352800 w 3352800"/>
                <a:gd name="connsiteY2" fmla="*/ 270 h 526888"/>
                <a:gd name="connsiteX3" fmla="*/ 3352800 w 3352800"/>
                <a:gd name="connsiteY3" fmla="*/ 526888 h 526888"/>
                <a:gd name="connsiteX4" fmla="*/ 0 w 3352800"/>
                <a:gd name="connsiteY4" fmla="*/ 526888 h 526888"/>
                <a:gd name="connsiteX0" fmla="*/ 0 w 3352800"/>
                <a:gd name="connsiteY0" fmla="*/ 526618 h 526618"/>
                <a:gd name="connsiteX1" fmla="*/ 811948 w 3352800"/>
                <a:gd name="connsiteY1" fmla="*/ 6092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966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241069 w 3352800"/>
                <a:gd name="connsiteY2" fmla="*/ 94144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313 h 527313"/>
                <a:gd name="connsiteX1" fmla="*/ 900984 w 3352800"/>
                <a:gd name="connsiteY1" fmla="*/ 97774 h 527313"/>
                <a:gd name="connsiteX2" fmla="*/ 3352800 w 3352800"/>
                <a:gd name="connsiteY2" fmla="*/ 0 h 527313"/>
                <a:gd name="connsiteX3" fmla="*/ 3352800 w 3352800"/>
                <a:gd name="connsiteY3" fmla="*/ 527313 h 527313"/>
                <a:gd name="connsiteX4" fmla="*/ 0 w 3352800"/>
                <a:gd name="connsiteY4" fmla="*/ 527313 h 527313"/>
                <a:gd name="connsiteX0" fmla="*/ 0 w 3352800"/>
                <a:gd name="connsiteY0" fmla="*/ 527584 h 527584"/>
                <a:gd name="connsiteX1" fmla="*/ 748227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0" h="527584">
                  <a:moveTo>
                    <a:pt x="0" y="527584"/>
                  </a:moveTo>
                  <a:lnTo>
                    <a:pt x="748227" y="0"/>
                  </a:lnTo>
                  <a:lnTo>
                    <a:pt x="3352800" y="271"/>
                  </a:lnTo>
                  <a:lnTo>
                    <a:pt x="3352800" y="527584"/>
                  </a:lnTo>
                  <a:lnTo>
                    <a:pt x="0" y="527584"/>
                  </a:lnTo>
                  <a:close/>
                </a:path>
              </a:pathLst>
            </a:custGeom>
            <a:solidFill>
              <a:srgbClr val="08A1D9">
                <a:alpha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7374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1185183"/>
            <a:ext cx="1066799" cy="1447799"/>
            <a:chOff x="1524000" y="685368"/>
            <a:chExt cx="3013234" cy="5313363"/>
          </a:xfrm>
        </p:grpSpPr>
        <p:sp>
          <p:nvSpPr>
            <p:cNvPr id="3" name="Rectangle 2"/>
            <p:cNvSpPr/>
            <p:nvPr/>
          </p:nvSpPr>
          <p:spPr>
            <a:xfrm>
              <a:off x="1524000" y="699656"/>
              <a:ext cx="1533525" cy="5299075"/>
            </a:xfrm>
            <a:prstGeom prst="rect">
              <a:avLst/>
            </a:prstGeom>
            <a:pattFill prst="dkHorz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" name="Straight Connector 3"/>
            <p:cNvCxnSpPr/>
            <p:nvPr/>
          </p:nvCxnSpPr>
          <p:spPr>
            <a:xfrm flipH="1">
              <a:off x="3057525" y="699656"/>
              <a:ext cx="21884" cy="5299075"/>
            </a:xfrm>
            <a:prstGeom prst="line">
              <a:avLst/>
            </a:prstGeom>
            <a:ln w="19050"/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>
              <a:off x="3104464" y="685368"/>
              <a:ext cx="1432770" cy="5313363"/>
            </a:xfrm>
            <a:prstGeom prst="rect">
              <a:avLst/>
            </a:prstGeom>
            <a:pattFill prst="wdDnDiag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4799" y="4724400"/>
            <a:ext cx="1066800" cy="1461456"/>
            <a:chOff x="5867400" y="685798"/>
            <a:chExt cx="1523999" cy="4017531"/>
          </a:xfrm>
        </p:grpSpPr>
        <p:sp>
          <p:nvSpPr>
            <p:cNvPr id="15" name="Rectangle 14"/>
            <p:cNvSpPr/>
            <p:nvPr/>
          </p:nvSpPr>
          <p:spPr>
            <a:xfrm>
              <a:off x="5867400" y="696601"/>
              <a:ext cx="775609" cy="4006728"/>
            </a:xfrm>
            <a:prstGeom prst="rect">
              <a:avLst/>
            </a:prstGeom>
            <a:pattFill prst="wdUpDiag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 flipH="1">
              <a:off x="6643009" y="696601"/>
              <a:ext cx="11068" cy="4006728"/>
            </a:xfrm>
            <a:prstGeom prst="line">
              <a:avLst/>
            </a:prstGeom>
            <a:ln w="19050"/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6666749" y="685798"/>
              <a:ext cx="724650" cy="4017531"/>
            </a:xfrm>
            <a:prstGeom prst="rect">
              <a:avLst/>
            </a:prstGeom>
            <a:pattFill prst="wdDnDiag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04799" y="2971800"/>
            <a:ext cx="1066800" cy="1447803"/>
            <a:chOff x="2362200" y="699450"/>
            <a:chExt cx="1066800" cy="1447803"/>
          </a:xfrm>
        </p:grpSpPr>
        <p:sp>
          <p:nvSpPr>
            <p:cNvPr id="19" name="Rectangle 18"/>
            <p:cNvSpPr/>
            <p:nvPr/>
          </p:nvSpPr>
          <p:spPr>
            <a:xfrm>
              <a:off x="2362200" y="703343"/>
              <a:ext cx="542927" cy="1443910"/>
            </a:xfrm>
            <a:prstGeom prst="rect">
              <a:avLst/>
            </a:prstGeom>
            <a:pattFill prst="dkVert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>
              <a:off x="2897379" y="699450"/>
              <a:ext cx="7748" cy="1443910"/>
            </a:xfrm>
            <a:prstGeom prst="line">
              <a:avLst/>
            </a:prstGeom>
            <a:ln w="19050"/>
            <a:effectLst>
              <a:glow rad="101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921745" y="699450"/>
              <a:ext cx="507255" cy="1447803"/>
            </a:xfrm>
            <a:prstGeom prst="rect">
              <a:avLst/>
            </a:prstGeom>
            <a:pattFill prst="wdDnDiag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905000" y="920248"/>
            <a:ext cx="697587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Determine types and stability range of different metallic complexions</a:t>
            </a:r>
          </a:p>
          <a:p>
            <a:endParaRPr lang="en-US" dirty="0" smtClean="0"/>
          </a:p>
          <a:p>
            <a:r>
              <a:rPr lang="en-US" sz="2000" b="1" u="sng" dirty="0" smtClean="0"/>
              <a:t>Materials Systems</a:t>
            </a:r>
          </a:p>
          <a:p>
            <a:r>
              <a:rPr lang="en-US" dirty="0" smtClean="0"/>
              <a:t>Alumina </a:t>
            </a:r>
            <a:r>
              <a:rPr lang="en-US" dirty="0"/>
              <a:t>– Metal</a:t>
            </a:r>
          </a:p>
          <a:p>
            <a:endParaRPr lang="en-US" dirty="0"/>
          </a:p>
          <a:p>
            <a:pPr marL="285750" indent="-285750">
              <a:buBlip>
                <a:blip r:embed="rId3"/>
              </a:buBlip>
            </a:pPr>
            <a:r>
              <a:rPr lang="en-US" dirty="0"/>
              <a:t>Sapphire (basal, a-plane, r-plane, m-plane</a:t>
            </a:r>
            <a:r>
              <a:rPr lang="en-US" dirty="0" smtClean="0"/>
              <a:t>)</a:t>
            </a:r>
          </a:p>
          <a:p>
            <a:pPr marL="285750" indent="-285750">
              <a:buBlip>
                <a:blip r:embed="rId3"/>
              </a:buBlip>
            </a:pPr>
            <a:endParaRPr lang="en-US" dirty="0"/>
          </a:p>
          <a:p>
            <a:pPr marL="285750" indent="-285750">
              <a:buBlip>
                <a:blip r:embed="rId3"/>
              </a:buBlip>
            </a:pPr>
            <a:r>
              <a:rPr lang="en-US" dirty="0" smtClean="0"/>
              <a:t>Cu, Cu-Ti, Ni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2000" b="1" u="sng" dirty="0" smtClean="0"/>
              <a:t>Processing Strategies</a:t>
            </a:r>
          </a:p>
          <a:p>
            <a:endParaRPr lang="en-US" dirty="0"/>
          </a:p>
          <a:p>
            <a:pPr marL="285750" indent="-285750">
              <a:buBlip>
                <a:blip r:embed="rId3"/>
              </a:buBlip>
            </a:pPr>
            <a:r>
              <a:rPr lang="en-US" dirty="0" smtClean="0"/>
              <a:t>Reduction of MO layer </a:t>
            </a:r>
            <a:endParaRPr lang="en-US" dirty="0"/>
          </a:p>
          <a:p>
            <a:pPr marL="285750" indent="-285750">
              <a:buBlip>
                <a:blip r:embed="rId3"/>
              </a:buBlip>
            </a:pPr>
            <a:endParaRPr lang="en-US" dirty="0"/>
          </a:p>
          <a:p>
            <a:pPr marL="285750" indent="-285750">
              <a:buBlip>
                <a:blip r:embed="rId3"/>
              </a:buBlip>
            </a:pPr>
            <a:r>
              <a:rPr lang="en-US" dirty="0"/>
              <a:t>Evaporation of </a:t>
            </a:r>
            <a:r>
              <a:rPr lang="en-US" dirty="0" smtClean="0"/>
              <a:t>metallic film on substrate, hot-press to form </a:t>
            </a:r>
            <a:r>
              <a:rPr lang="en-US" dirty="0" err="1" smtClean="0"/>
              <a:t>bicrystal</a:t>
            </a:r>
            <a:endParaRPr lang="en-US" dirty="0"/>
          </a:p>
          <a:p>
            <a:pPr marL="285750" indent="-285750">
              <a:buBlip>
                <a:blip r:embed="rId3"/>
              </a:buBlip>
            </a:pPr>
            <a:endParaRPr lang="en-US" dirty="0"/>
          </a:p>
          <a:p>
            <a:pPr marL="285750" indent="-285750">
              <a:buBlip>
                <a:blip r:embed="rId3"/>
              </a:buBlip>
            </a:pPr>
            <a:r>
              <a:rPr lang="en-US" dirty="0"/>
              <a:t>Metal </a:t>
            </a:r>
            <a:r>
              <a:rPr lang="en-US" dirty="0" smtClean="0"/>
              <a:t>infiltration into hot-pressed sapphire bilayer</a:t>
            </a:r>
          </a:p>
          <a:p>
            <a:pPr marL="285750" indent="-285750">
              <a:buBlip>
                <a:blip r:embed="rId3"/>
              </a:buBlip>
            </a:pPr>
            <a:endParaRPr lang="en-US" dirty="0"/>
          </a:p>
          <a:p>
            <a:pPr marL="285750" indent="-285750">
              <a:buBlip>
                <a:blip r:embed="rId3"/>
              </a:buBlip>
            </a:pPr>
            <a:r>
              <a:rPr lang="en-US" dirty="0" smtClean="0"/>
              <a:t>Heat-treatment to generate different complexions </a:t>
            </a:r>
          </a:p>
          <a:p>
            <a:pPr marL="285750" indent="-285750">
              <a:buBlip>
                <a:blip r:embed="rId3"/>
              </a:buBlip>
            </a:pP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0" y="675620"/>
            <a:ext cx="9146380" cy="104605"/>
            <a:chOff x="-2380" y="6443133"/>
            <a:chExt cx="9146380" cy="418449"/>
          </a:xfrm>
        </p:grpSpPr>
        <p:sp>
          <p:nvSpPr>
            <p:cNvPr id="22" name="Freeform 21"/>
            <p:cNvSpPr/>
            <p:nvPr/>
          </p:nvSpPr>
          <p:spPr>
            <a:xfrm>
              <a:off x="-2380" y="6443133"/>
              <a:ext cx="3574257" cy="414867"/>
            </a:xfrm>
            <a:custGeom>
              <a:avLst/>
              <a:gdLst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3571875 w 3571875"/>
                <a:gd name="connsiteY2" fmla="*/ 4210050 h 4210050"/>
                <a:gd name="connsiteX3" fmla="*/ 0 w 3571875"/>
                <a:gd name="connsiteY3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883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050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812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76450 w 3571875"/>
                <a:gd name="connsiteY2" fmla="*/ 22740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245519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38350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2433637 h 2433637"/>
                <a:gd name="connsiteX1" fmla="*/ 257175 w 3571875"/>
                <a:gd name="connsiteY1" fmla="*/ 0 h 2433637"/>
                <a:gd name="connsiteX2" fmla="*/ 2038350 w 3571875"/>
                <a:gd name="connsiteY2" fmla="*/ 628650 h 2433637"/>
                <a:gd name="connsiteX3" fmla="*/ 3571875 w 3571875"/>
                <a:gd name="connsiteY3" fmla="*/ 2433637 h 2433637"/>
                <a:gd name="connsiteX4" fmla="*/ 0 w 3571875"/>
                <a:gd name="connsiteY4" fmla="*/ 2433637 h 2433637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24051 w 3574257"/>
                <a:gd name="connsiteY2" fmla="*/ 3071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40682 w 3574257"/>
                <a:gd name="connsiteY2" fmla="*/ 450057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57351 w 3574257"/>
                <a:gd name="connsiteY2" fmla="*/ 2309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774032 w 3574257"/>
                <a:gd name="connsiteY2" fmla="*/ 161925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69294 w 3574257"/>
                <a:gd name="connsiteY2" fmla="*/ 2143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819275 w 3574257"/>
                <a:gd name="connsiteY2" fmla="*/ 200026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5494 w 3574257"/>
                <a:gd name="connsiteY2" fmla="*/ 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4257" h="1807368">
                  <a:moveTo>
                    <a:pt x="2382" y="1807368"/>
                  </a:moveTo>
                  <a:lnTo>
                    <a:pt x="0" y="0"/>
                  </a:lnTo>
                  <a:lnTo>
                    <a:pt x="2045494" y="1"/>
                  </a:lnTo>
                  <a:lnTo>
                    <a:pt x="3574257" y="1807368"/>
                  </a:lnTo>
                  <a:lnTo>
                    <a:pt x="2382" y="1807368"/>
                  </a:lnTo>
                  <a:close/>
                </a:path>
              </a:pathLst>
            </a:custGeom>
            <a:solidFill>
              <a:srgbClr val="F96A1B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-2380" y="6446714"/>
              <a:ext cx="9146380" cy="414868"/>
            </a:xfrm>
            <a:custGeom>
              <a:avLst/>
              <a:gdLst>
                <a:gd name="connsiteX0" fmla="*/ 0 w 3350419"/>
                <a:gd name="connsiteY0" fmla="*/ 2081213 h 2083594"/>
                <a:gd name="connsiteX1" fmla="*/ 3031331 w 3350419"/>
                <a:gd name="connsiteY1" fmla="*/ 0 h 2083594"/>
                <a:gd name="connsiteX2" fmla="*/ 3350419 w 3350419"/>
                <a:gd name="connsiteY2" fmla="*/ 80963 h 2083594"/>
                <a:gd name="connsiteX3" fmla="*/ 3350419 w 3350419"/>
                <a:gd name="connsiteY3" fmla="*/ 2083594 h 2083594"/>
                <a:gd name="connsiteX4" fmla="*/ 0 w 3350419"/>
                <a:gd name="connsiteY4" fmla="*/ 2081213 h 2083594"/>
                <a:gd name="connsiteX0" fmla="*/ 0 w 3112294"/>
                <a:gd name="connsiteY0" fmla="*/ 2019301 h 2083594"/>
                <a:gd name="connsiteX1" fmla="*/ 2793206 w 3112294"/>
                <a:gd name="connsiteY1" fmla="*/ 0 h 2083594"/>
                <a:gd name="connsiteX2" fmla="*/ 3112294 w 3112294"/>
                <a:gd name="connsiteY2" fmla="*/ 80963 h 2083594"/>
                <a:gd name="connsiteX3" fmla="*/ 3112294 w 3112294"/>
                <a:gd name="connsiteY3" fmla="*/ 2083594 h 2083594"/>
                <a:gd name="connsiteX4" fmla="*/ 0 w 3112294"/>
                <a:gd name="connsiteY4" fmla="*/ 2019301 h 2083594"/>
                <a:gd name="connsiteX0" fmla="*/ 0 w 3345656"/>
                <a:gd name="connsiteY0" fmla="*/ 2097882 h 2097882"/>
                <a:gd name="connsiteX1" fmla="*/ 3026568 w 3345656"/>
                <a:gd name="connsiteY1" fmla="*/ 0 h 2097882"/>
                <a:gd name="connsiteX2" fmla="*/ 3345656 w 3345656"/>
                <a:gd name="connsiteY2" fmla="*/ 80963 h 2097882"/>
                <a:gd name="connsiteX3" fmla="*/ 3345656 w 3345656"/>
                <a:gd name="connsiteY3" fmla="*/ 2083594 h 2097882"/>
                <a:gd name="connsiteX4" fmla="*/ 0 w 3345656"/>
                <a:gd name="connsiteY4" fmla="*/ 2097882 h 2097882"/>
                <a:gd name="connsiteX0" fmla="*/ 0 w 2800350"/>
                <a:gd name="connsiteY0" fmla="*/ 1935957 h 2083594"/>
                <a:gd name="connsiteX1" fmla="*/ 2481262 w 2800350"/>
                <a:gd name="connsiteY1" fmla="*/ 0 h 2083594"/>
                <a:gd name="connsiteX2" fmla="*/ 2800350 w 2800350"/>
                <a:gd name="connsiteY2" fmla="*/ 80963 h 2083594"/>
                <a:gd name="connsiteX3" fmla="*/ 2800350 w 2800350"/>
                <a:gd name="connsiteY3" fmla="*/ 2083594 h 2083594"/>
                <a:gd name="connsiteX4" fmla="*/ 0 w 2800350"/>
                <a:gd name="connsiteY4" fmla="*/ 1935957 h 2083594"/>
                <a:gd name="connsiteX0" fmla="*/ 0 w 3352800"/>
                <a:gd name="connsiteY0" fmla="*/ 2083594 h 2083594"/>
                <a:gd name="connsiteX1" fmla="*/ 3033712 w 3352800"/>
                <a:gd name="connsiteY1" fmla="*/ 0 h 2083594"/>
                <a:gd name="connsiteX2" fmla="*/ 3352800 w 3352800"/>
                <a:gd name="connsiteY2" fmla="*/ 80963 h 2083594"/>
                <a:gd name="connsiteX3" fmla="*/ 3352800 w 3352800"/>
                <a:gd name="connsiteY3" fmla="*/ 2083594 h 2083594"/>
                <a:gd name="connsiteX4" fmla="*/ 0 w 3352800"/>
                <a:gd name="connsiteY4" fmla="*/ 2083594 h 2083594"/>
                <a:gd name="connsiteX0" fmla="*/ 0 w 3352800"/>
                <a:gd name="connsiteY0" fmla="*/ 2002631 h 2002631"/>
                <a:gd name="connsiteX1" fmla="*/ 3033712 w 3352800"/>
                <a:gd name="connsiteY1" fmla="*/ 15716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988469 w 3352800"/>
                <a:gd name="connsiteY1" fmla="*/ 59530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3966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45314 w 3352800"/>
                <a:gd name="connsiteY1" fmla="*/ 1224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4839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75865 w 3352800"/>
                <a:gd name="connsiteY1" fmla="*/ 8178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901 h 2002901"/>
                <a:gd name="connsiteX1" fmla="*/ 2836585 w 3352800"/>
                <a:gd name="connsiteY1" fmla="*/ 0 h 2002901"/>
                <a:gd name="connsiteX2" fmla="*/ 3352800 w 3352800"/>
                <a:gd name="connsiteY2" fmla="*/ 270 h 2002901"/>
                <a:gd name="connsiteX3" fmla="*/ 3352800 w 3352800"/>
                <a:gd name="connsiteY3" fmla="*/ 2002901 h 2002901"/>
                <a:gd name="connsiteX4" fmla="*/ 0 w 3352800"/>
                <a:gd name="connsiteY4" fmla="*/ 2002901 h 2002901"/>
                <a:gd name="connsiteX0" fmla="*/ 0 w 3352800"/>
                <a:gd name="connsiteY0" fmla="*/ 2002631 h 2002631"/>
                <a:gd name="connsiteX1" fmla="*/ 754045 w 3352800"/>
                <a:gd name="connsiteY1" fmla="*/ 146832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26618 h 526618"/>
                <a:gd name="connsiteX1" fmla="*/ 980611 w 3352800"/>
                <a:gd name="connsiteY1" fmla="*/ 9368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6888 h 526888"/>
                <a:gd name="connsiteX1" fmla="*/ 744735 w 3352800"/>
                <a:gd name="connsiteY1" fmla="*/ 0 h 526888"/>
                <a:gd name="connsiteX2" fmla="*/ 3352800 w 3352800"/>
                <a:gd name="connsiteY2" fmla="*/ 270 h 526888"/>
                <a:gd name="connsiteX3" fmla="*/ 3352800 w 3352800"/>
                <a:gd name="connsiteY3" fmla="*/ 526888 h 526888"/>
                <a:gd name="connsiteX4" fmla="*/ 0 w 3352800"/>
                <a:gd name="connsiteY4" fmla="*/ 526888 h 526888"/>
                <a:gd name="connsiteX0" fmla="*/ 0 w 3352800"/>
                <a:gd name="connsiteY0" fmla="*/ 526618 h 526618"/>
                <a:gd name="connsiteX1" fmla="*/ 811948 w 3352800"/>
                <a:gd name="connsiteY1" fmla="*/ 6092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966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241069 w 3352800"/>
                <a:gd name="connsiteY2" fmla="*/ 94144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313 h 527313"/>
                <a:gd name="connsiteX1" fmla="*/ 900984 w 3352800"/>
                <a:gd name="connsiteY1" fmla="*/ 97774 h 527313"/>
                <a:gd name="connsiteX2" fmla="*/ 3352800 w 3352800"/>
                <a:gd name="connsiteY2" fmla="*/ 0 h 527313"/>
                <a:gd name="connsiteX3" fmla="*/ 3352800 w 3352800"/>
                <a:gd name="connsiteY3" fmla="*/ 527313 h 527313"/>
                <a:gd name="connsiteX4" fmla="*/ 0 w 3352800"/>
                <a:gd name="connsiteY4" fmla="*/ 527313 h 527313"/>
                <a:gd name="connsiteX0" fmla="*/ 0 w 3352800"/>
                <a:gd name="connsiteY0" fmla="*/ 527584 h 527584"/>
                <a:gd name="connsiteX1" fmla="*/ 748227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0" h="527584">
                  <a:moveTo>
                    <a:pt x="0" y="527584"/>
                  </a:moveTo>
                  <a:lnTo>
                    <a:pt x="748227" y="0"/>
                  </a:lnTo>
                  <a:lnTo>
                    <a:pt x="3352800" y="271"/>
                  </a:lnTo>
                  <a:lnTo>
                    <a:pt x="3352800" y="527584"/>
                  </a:lnTo>
                  <a:lnTo>
                    <a:pt x="0" y="527584"/>
                  </a:lnTo>
                  <a:close/>
                </a:path>
              </a:pathLst>
            </a:custGeom>
            <a:solidFill>
              <a:srgbClr val="08A1D9">
                <a:alpha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743200" y="150976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Model </a:t>
            </a:r>
            <a:r>
              <a:rPr lang="en-US" sz="2800" b="1" dirty="0" err="1" smtClean="0"/>
              <a:t>Bicrystal</a:t>
            </a:r>
            <a:r>
              <a:rPr lang="en-US" sz="2800" b="1" dirty="0" smtClean="0"/>
              <a:t> Studies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4762" y="1744243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Rounded MT Bold" pitchFamily="34" charset="0"/>
              </a:rPr>
              <a:t>sapphire</a:t>
            </a:r>
            <a:endParaRPr lang="en-US" sz="16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746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5177877" y="890310"/>
            <a:ext cx="2608021" cy="2530314"/>
            <a:chOff x="5177877" y="890310"/>
            <a:chExt cx="2608021" cy="2530314"/>
          </a:xfrm>
        </p:grpSpPr>
        <p:sp>
          <p:nvSpPr>
            <p:cNvPr id="3" name="Rectangle 2"/>
            <p:cNvSpPr/>
            <p:nvPr/>
          </p:nvSpPr>
          <p:spPr>
            <a:xfrm>
              <a:off x="6038107" y="1029473"/>
              <a:ext cx="969039" cy="238462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" name="Hexagon 3"/>
            <p:cNvSpPr/>
            <p:nvPr/>
          </p:nvSpPr>
          <p:spPr>
            <a:xfrm>
              <a:off x="6222151" y="1029474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Hexagon 4"/>
            <p:cNvSpPr/>
            <p:nvPr/>
          </p:nvSpPr>
          <p:spPr>
            <a:xfrm>
              <a:off x="6222151" y="1589291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Hexagon 5"/>
            <p:cNvSpPr/>
            <p:nvPr/>
          </p:nvSpPr>
          <p:spPr>
            <a:xfrm>
              <a:off x="6467931" y="1168638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Hexagon 6"/>
            <p:cNvSpPr/>
            <p:nvPr/>
          </p:nvSpPr>
          <p:spPr>
            <a:xfrm>
              <a:off x="6467931" y="1728455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Hexagon 7"/>
            <p:cNvSpPr/>
            <p:nvPr/>
          </p:nvSpPr>
          <p:spPr>
            <a:xfrm>
              <a:off x="6467931" y="1446965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6222151" y="1854967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Hexagon 9"/>
            <p:cNvSpPr/>
            <p:nvPr/>
          </p:nvSpPr>
          <p:spPr>
            <a:xfrm>
              <a:off x="6467931" y="1994131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10"/>
            <p:cNvSpPr/>
            <p:nvPr/>
          </p:nvSpPr>
          <p:spPr>
            <a:xfrm>
              <a:off x="6467931" y="2553948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>
              <a:off x="6699746" y="1029474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>
              <a:off x="6699746" y="1589291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>
              <a:off x="6699746" y="1307801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>
              <a:off x="6699746" y="1854967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>
              <a:off x="6699746" y="2414784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>
              <a:off x="6699746" y="2133294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>
              <a:off x="6222151" y="2984090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>
              <a:off x="6222151" y="2702599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>
              <a:off x="6467931" y="3123253"/>
              <a:ext cx="307225" cy="284653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>
              <a:off x="6467931" y="2832276"/>
              <a:ext cx="307225" cy="287815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>
              <a:off x="6699746" y="2984090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>
              <a:off x="6699746" y="2702599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914787" y="1029473"/>
              <a:ext cx="871111" cy="239115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6904737" y="1035800"/>
              <a:ext cx="0" cy="2372107"/>
            </a:xfrm>
            <a:prstGeom prst="line">
              <a:avLst/>
            </a:prstGeom>
            <a:ln w="19050"/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4" idx="4"/>
              <a:endCxn id="4" idx="3"/>
            </p:cNvCxnSpPr>
            <p:nvPr/>
          </p:nvCxnSpPr>
          <p:spPr>
            <a:xfrm flipH="1">
              <a:off x="6222151" y="1029474"/>
              <a:ext cx="61445" cy="139164"/>
            </a:xfrm>
            <a:prstGeom prst="line">
              <a:avLst/>
            </a:prstGeom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Hexagon 26"/>
            <p:cNvSpPr/>
            <p:nvPr/>
          </p:nvSpPr>
          <p:spPr>
            <a:xfrm>
              <a:off x="6463542" y="890310"/>
              <a:ext cx="292263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Hexagon 20"/>
            <p:cNvSpPr/>
            <p:nvPr/>
          </p:nvSpPr>
          <p:spPr>
            <a:xfrm>
              <a:off x="5978931" y="2845783"/>
              <a:ext cx="307225" cy="278328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177877" y="1029473"/>
              <a:ext cx="860230" cy="238462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0" name="Oval 79"/>
            <p:cNvSpPr>
              <a:spLocks noChangeArrowheads="1"/>
            </p:cNvSpPr>
            <p:nvPr/>
          </p:nvSpPr>
          <p:spPr bwMode="auto">
            <a:xfrm>
              <a:off x="5972181" y="2908182"/>
              <a:ext cx="122890" cy="13916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6040027" y="1035997"/>
              <a:ext cx="0" cy="2384627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80"/>
            <p:cNvSpPr txBox="1">
              <a:spLocks noChangeArrowheads="1"/>
            </p:cNvSpPr>
            <p:nvPr/>
          </p:nvSpPr>
          <p:spPr bwMode="auto">
            <a:xfrm>
              <a:off x="5716870" y="2777792"/>
              <a:ext cx="255310" cy="414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/>
                <a:t>P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116561" y="1076645"/>
            <a:ext cx="2541039" cy="2378563"/>
            <a:chOff x="1685880" y="609600"/>
            <a:chExt cx="6484983" cy="5349434"/>
          </a:xfrm>
        </p:grpSpPr>
        <p:sp>
          <p:nvSpPr>
            <p:cNvPr id="34" name="Rectangle 33"/>
            <p:cNvSpPr/>
            <p:nvPr/>
          </p:nvSpPr>
          <p:spPr>
            <a:xfrm>
              <a:off x="3896591" y="685801"/>
              <a:ext cx="2403764" cy="519545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" name="Hexagon 34"/>
            <p:cNvSpPr/>
            <p:nvPr/>
          </p:nvSpPr>
          <p:spPr>
            <a:xfrm>
              <a:off x="3744191" y="990601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6" name="Hexagon 35"/>
            <p:cNvSpPr/>
            <p:nvPr/>
          </p:nvSpPr>
          <p:spPr>
            <a:xfrm>
              <a:off x="3744191" y="2216728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Hexagon 36"/>
            <p:cNvSpPr/>
            <p:nvPr/>
          </p:nvSpPr>
          <p:spPr>
            <a:xfrm>
              <a:off x="3744191" y="1600201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8" name="Hexagon 37"/>
            <p:cNvSpPr/>
            <p:nvPr/>
          </p:nvSpPr>
          <p:spPr>
            <a:xfrm>
              <a:off x="4353791" y="685801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Hexagon 38"/>
            <p:cNvSpPr/>
            <p:nvPr/>
          </p:nvSpPr>
          <p:spPr>
            <a:xfrm>
              <a:off x="4353791" y="1911928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0" name="Hexagon 39"/>
            <p:cNvSpPr/>
            <p:nvPr/>
          </p:nvSpPr>
          <p:spPr>
            <a:xfrm>
              <a:off x="4353791" y="1295401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Hexagon 40"/>
            <p:cNvSpPr/>
            <p:nvPr/>
          </p:nvSpPr>
          <p:spPr>
            <a:xfrm>
              <a:off x="4963391" y="990601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Hexagon 41"/>
            <p:cNvSpPr/>
            <p:nvPr/>
          </p:nvSpPr>
          <p:spPr>
            <a:xfrm>
              <a:off x="4963391" y="2216728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Hexagon 42"/>
            <p:cNvSpPr/>
            <p:nvPr/>
          </p:nvSpPr>
          <p:spPr>
            <a:xfrm>
              <a:off x="4963391" y="1600201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Hexagon 43"/>
            <p:cNvSpPr/>
            <p:nvPr/>
          </p:nvSpPr>
          <p:spPr>
            <a:xfrm>
              <a:off x="3744191" y="2798619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Hexagon 44"/>
            <p:cNvSpPr/>
            <p:nvPr/>
          </p:nvSpPr>
          <p:spPr>
            <a:xfrm>
              <a:off x="3744191" y="4024746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Hexagon 45"/>
            <p:cNvSpPr/>
            <p:nvPr/>
          </p:nvSpPr>
          <p:spPr>
            <a:xfrm>
              <a:off x="3744191" y="3408219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Hexagon 46"/>
            <p:cNvSpPr/>
            <p:nvPr/>
          </p:nvSpPr>
          <p:spPr>
            <a:xfrm>
              <a:off x="4353791" y="2493819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8" name="Hexagon 47"/>
            <p:cNvSpPr/>
            <p:nvPr/>
          </p:nvSpPr>
          <p:spPr>
            <a:xfrm>
              <a:off x="4353791" y="3719946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Hexagon 48"/>
            <p:cNvSpPr/>
            <p:nvPr/>
          </p:nvSpPr>
          <p:spPr>
            <a:xfrm>
              <a:off x="4353791" y="3103419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>
              <a:off x="4963391" y="2798619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>
              <a:off x="4963391" y="4024746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>
              <a:off x="4963391" y="3408219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>
              <a:off x="5538355" y="685801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>
              <a:off x="5538355" y="1911928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>
              <a:off x="5538355" y="1295401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>
              <a:off x="5538355" y="2493819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>
              <a:off x="5538355" y="3719946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>
              <a:off x="5538355" y="3103419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>
              <a:off x="3744191" y="5271654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>
              <a:off x="3744191" y="4655127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>
              <a:off x="4353791" y="4966854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>
              <a:off x="4353791" y="4350327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>
              <a:off x="4963391" y="5271654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>
              <a:off x="4963391" y="4634346"/>
              <a:ext cx="762000" cy="630381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>
              <a:off x="5538355" y="4966854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>
              <a:off x="5538355" y="4350327"/>
              <a:ext cx="762000" cy="609600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685880" y="659959"/>
              <a:ext cx="2219325" cy="52990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68" name="Straight Connector 67"/>
            <p:cNvCxnSpPr>
              <a:endCxn id="59" idx="2"/>
            </p:cNvCxnSpPr>
            <p:nvPr/>
          </p:nvCxnSpPr>
          <p:spPr>
            <a:xfrm>
              <a:off x="3773488" y="699656"/>
              <a:ext cx="0" cy="5181598"/>
            </a:xfrm>
            <a:prstGeom prst="line">
              <a:avLst/>
            </a:prstGeom>
            <a:ln w="19050"/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6010275" y="609600"/>
              <a:ext cx="2160588" cy="531336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6010275" y="699656"/>
              <a:ext cx="0" cy="5195452"/>
            </a:xfrm>
            <a:prstGeom prst="line">
              <a:avLst/>
            </a:prstGeom>
            <a:ln w="19050"/>
            <a:effectLst>
              <a:glow rad="101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0" y="675620"/>
            <a:ext cx="9146380" cy="104605"/>
            <a:chOff x="-2380" y="6443133"/>
            <a:chExt cx="9146380" cy="418449"/>
          </a:xfrm>
        </p:grpSpPr>
        <p:sp>
          <p:nvSpPr>
            <p:cNvPr id="73" name="Freeform 72"/>
            <p:cNvSpPr/>
            <p:nvPr/>
          </p:nvSpPr>
          <p:spPr>
            <a:xfrm>
              <a:off x="-2380" y="6443133"/>
              <a:ext cx="3574257" cy="414867"/>
            </a:xfrm>
            <a:custGeom>
              <a:avLst/>
              <a:gdLst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3571875 w 3571875"/>
                <a:gd name="connsiteY2" fmla="*/ 4210050 h 4210050"/>
                <a:gd name="connsiteX3" fmla="*/ 0 w 3571875"/>
                <a:gd name="connsiteY3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883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050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812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76450 w 3571875"/>
                <a:gd name="connsiteY2" fmla="*/ 22740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245519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38350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2433637 h 2433637"/>
                <a:gd name="connsiteX1" fmla="*/ 257175 w 3571875"/>
                <a:gd name="connsiteY1" fmla="*/ 0 h 2433637"/>
                <a:gd name="connsiteX2" fmla="*/ 2038350 w 3571875"/>
                <a:gd name="connsiteY2" fmla="*/ 628650 h 2433637"/>
                <a:gd name="connsiteX3" fmla="*/ 3571875 w 3571875"/>
                <a:gd name="connsiteY3" fmla="*/ 2433637 h 2433637"/>
                <a:gd name="connsiteX4" fmla="*/ 0 w 3571875"/>
                <a:gd name="connsiteY4" fmla="*/ 2433637 h 2433637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24051 w 3574257"/>
                <a:gd name="connsiteY2" fmla="*/ 3071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40682 w 3574257"/>
                <a:gd name="connsiteY2" fmla="*/ 450057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57351 w 3574257"/>
                <a:gd name="connsiteY2" fmla="*/ 2309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774032 w 3574257"/>
                <a:gd name="connsiteY2" fmla="*/ 161925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69294 w 3574257"/>
                <a:gd name="connsiteY2" fmla="*/ 2143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819275 w 3574257"/>
                <a:gd name="connsiteY2" fmla="*/ 200026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5494 w 3574257"/>
                <a:gd name="connsiteY2" fmla="*/ 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4257" h="1807368">
                  <a:moveTo>
                    <a:pt x="2382" y="1807368"/>
                  </a:moveTo>
                  <a:lnTo>
                    <a:pt x="0" y="0"/>
                  </a:lnTo>
                  <a:lnTo>
                    <a:pt x="2045494" y="1"/>
                  </a:lnTo>
                  <a:lnTo>
                    <a:pt x="3574257" y="1807368"/>
                  </a:lnTo>
                  <a:lnTo>
                    <a:pt x="2382" y="1807368"/>
                  </a:lnTo>
                  <a:close/>
                </a:path>
              </a:pathLst>
            </a:custGeom>
            <a:solidFill>
              <a:srgbClr val="F96A1B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>
              <a:off x="-2380" y="6446714"/>
              <a:ext cx="9146380" cy="414868"/>
            </a:xfrm>
            <a:custGeom>
              <a:avLst/>
              <a:gdLst>
                <a:gd name="connsiteX0" fmla="*/ 0 w 3350419"/>
                <a:gd name="connsiteY0" fmla="*/ 2081213 h 2083594"/>
                <a:gd name="connsiteX1" fmla="*/ 3031331 w 3350419"/>
                <a:gd name="connsiteY1" fmla="*/ 0 h 2083594"/>
                <a:gd name="connsiteX2" fmla="*/ 3350419 w 3350419"/>
                <a:gd name="connsiteY2" fmla="*/ 80963 h 2083594"/>
                <a:gd name="connsiteX3" fmla="*/ 3350419 w 3350419"/>
                <a:gd name="connsiteY3" fmla="*/ 2083594 h 2083594"/>
                <a:gd name="connsiteX4" fmla="*/ 0 w 3350419"/>
                <a:gd name="connsiteY4" fmla="*/ 2081213 h 2083594"/>
                <a:gd name="connsiteX0" fmla="*/ 0 w 3112294"/>
                <a:gd name="connsiteY0" fmla="*/ 2019301 h 2083594"/>
                <a:gd name="connsiteX1" fmla="*/ 2793206 w 3112294"/>
                <a:gd name="connsiteY1" fmla="*/ 0 h 2083594"/>
                <a:gd name="connsiteX2" fmla="*/ 3112294 w 3112294"/>
                <a:gd name="connsiteY2" fmla="*/ 80963 h 2083594"/>
                <a:gd name="connsiteX3" fmla="*/ 3112294 w 3112294"/>
                <a:gd name="connsiteY3" fmla="*/ 2083594 h 2083594"/>
                <a:gd name="connsiteX4" fmla="*/ 0 w 3112294"/>
                <a:gd name="connsiteY4" fmla="*/ 2019301 h 2083594"/>
                <a:gd name="connsiteX0" fmla="*/ 0 w 3345656"/>
                <a:gd name="connsiteY0" fmla="*/ 2097882 h 2097882"/>
                <a:gd name="connsiteX1" fmla="*/ 3026568 w 3345656"/>
                <a:gd name="connsiteY1" fmla="*/ 0 h 2097882"/>
                <a:gd name="connsiteX2" fmla="*/ 3345656 w 3345656"/>
                <a:gd name="connsiteY2" fmla="*/ 80963 h 2097882"/>
                <a:gd name="connsiteX3" fmla="*/ 3345656 w 3345656"/>
                <a:gd name="connsiteY3" fmla="*/ 2083594 h 2097882"/>
                <a:gd name="connsiteX4" fmla="*/ 0 w 3345656"/>
                <a:gd name="connsiteY4" fmla="*/ 2097882 h 2097882"/>
                <a:gd name="connsiteX0" fmla="*/ 0 w 2800350"/>
                <a:gd name="connsiteY0" fmla="*/ 1935957 h 2083594"/>
                <a:gd name="connsiteX1" fmla="*/ 2481262 w 2800350"/>
                <a:gd name="connsiteY1" fmla="*/ 0 h 2083594"/>
                <a:gd name="connsiteX2" fmla="*/ 2800350 w 2800350"/>
                <a:gd name="connsiteY2" fmla="*/ 80963 h 2083594"/>
                <a:gd name="connsiteX3" fmla="*/ 2800350 w 2800350"/>
                <a:gd name="connsiteY3" fmla="*/ 2083594 h 2083594"/>
                <a:gd name="connsiteX4" fmla="*/ 0 w 2800350"/>
                <a:gd name="connsiteY4" fmla="*/ 1935957 h 2083594"/>
                <a:gd name="connsiteX0" fmla="*/ 0 w 3352800"/>
                <a:gd name="connsiteY0" fmla="*/ 2083594 h 2083594"/>
                <a:gd name="connsiteX1" fmla="*/ 3033712 w 3352800"/>
                <a:gd name="connsiteY1" fmla="*/ 0 h 2083594"/>
                <a:gd name="connsiteX2" fmla="*/ 3352800 w 3352800"/>
                <a:gd name="connsiteY2" fmla="*/ 80963 h 2083594"/>
                <a:gd name="connsiteX3" fmla="*/ 3352800 w 3352800"/>
                <a:gd name="connsiteY3" fmla="*/ 2083594 h 2083594"/>
                <a:gd name="connsiteX4" fmla="*/ 0 w 3352800"/>
                <a:gd name="connsiteY4" fmla="*/ 2083594 h 2083594"/>
                <a:gd name="connsiteX0" fmla="*/ 0 w 3352800"/>
                <a:gd name="connsiteY0" fmla="*/ 2002631 h 2002631"/>
                <a:gd name="connsiteX1" fmla="*/ 3033712 w 3352800"/>
                <a:gd name="connsiteY1" fmla="*/ 15716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988469 w 3352800"/>
                <a:gd name="connsiteY1" fmla="*/ 59530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3966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45314 w 3352800"/>
                <a:gd name="connsiteY1" fmla="*/ 1224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4839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75865 w 3352800"/>
                <a:gd name="connsiteY1" fmla="*/ 8178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901 h 2002901"/>
                <a:gd name="connsiteX1" fmla="*/ 2836585 w 3352800"/>
                <a:gd name="connsiteY1" fmla="*/ 0 h 2002901"/>
                <a:gd name="connsiteX2" fmla="*/ 3352800 w 3352800"/>
                <a:gd name="connsiteY2" fmla="*/ 270 h 2002901"/>
                <a:gd name="connsiteX3" fmla="*/ 3352800 w 3352800"/>
                <a:gd name="connsiteY3" fmla="*/ 2002901 h 2002901"/>
                <a:gd name="connsiteX4" fmla="*/ 0 w 3352800"/>
                <a:gd name="connsiteY4" fmla="*/ 2002901 h 2002901"/>
                <a:gd name="connsiteX0" fmla="*/ 0 w 3352800"/>
                <a:gd name="connsiteY0" fmla="*/ 2002631 h 2002631"/>
                <a:gd name="connsiteX1" fmla="*/ 754045 w 3352800"/>
                <a:gd name="connsiteY1" fmla="*/ 146832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26618 h 526618"/>
                <a:gd name="connsiteX1" fmla="*/ 980611 w 3352800"/>
                <a:gd name="connsiteY1" fmla="*/ 9368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6888 h 526888"/>
                <a:gd name="connsiteX1" fmla="*/ 744735 w 3352800"/>
                <a:gd name="connsiteY1" fmla="*/ 0 h 526888"/>
                <a:gd name="connsiteX2" fmla="*/ 3352800 w 3352800"/>
                <a:gd name="connsiteY2" fmla="*/ 270 h 526888"/>
                <a:gd name="connsiteX3" fmla="*/ 3352800 w 3352800"/>
                <a:gd name="connsiteY3" fmla="*/ 526888 h 526888"/>
                <a:gd name="connsiteX4" fmla="*/ 0 w 3352800"/>
                <a:gd name="connsiteY4" fmla="*/ 526888 h 526888"/>
                <a:gd name="connsiteX0" fmla="*/ 0 w 3352800"/>
                <a:gd name="connsiteY0" fmla="*/ 526618 h 526618"/>
                <a:gd name="connsiteX1" fmla="*/ 811948 w 3352800"/>
                <a:gd name="connsiteY1" fmla="*/ 6092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966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241069 w 3352800"/>
                <a:gd name="connsiteY2" fmla="*/ 94144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313 h 527313"/>
                <a:gd name="connsiteX1" fmla="*/ 900984 w 3352800"/>
                <a:gd name="connsiteY1" fmla="*/ 97774 h 527313"/>
                <a:gd name="connsiteX2" fmla="*/ 3352800 w 3352800"/>
                <a:gd name="connsiteY2" fmla="*/ 0 h 527313"/>
                <a:gd name="connsiteX3" fmla="*/ 3352800 w 3352800"/>
                <a:gd name="connsiteY3" fmla="*/ 527313 h 527313"/>
                <a:gd name="connsiteX4" fmla="*/ 0 w 3352800"/>
                <a:gd name="connsiteY4" fmla="*/ 527313 h 527313"/>
                <a:gd name="connsiteX0" fmla="*/ 0 w 3352800"/>
                <a:gd name="connsiteY0" fmla="*/ 527584 h 527584"/>
                <a:gd name="connsiteX1" fmla="*/ 748227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0" h="527584">
                  <a:moveTo>
                    <a:pt x="0" y="527584"/>
                  </a:moveTo>
                  <a:lnTo>
                    <a:pt x="748227" y="0"/>
                  </a:lnTo>
                  <a:lnTo>
                    <a:pt x="3352800" y="271"/>
                  </a:lnTo>
                  <a:lnTo>
                    <a:pt x="3352800" y="527584"/>
                  </a:lnTo>
                  <a:lnTo>
                    <a:pt x="0" y="527584"/>
                  </a:lnTo>
                  <a:close/>
                </a:path>
              </a:pathLst>
            </a:custGeom>
            <a:solidFill>
              <a:srgbClr val="08A1D9">
                <a:alpha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694939" y="92579"/>
            <a:ext cx="7842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Sapphire-Alumina </a:t>
            </a:r>
            <a:r>
              <a:rPr lang="en-US" sz="2800" b="1" dirty="0" err="1" smtClean="0"/>
              <a:t>Polycrystal</a:t>
            </a:r>
            <a:r>
              <a:rPr lang="en-US" sz="2800" b="1" dirty="0" smtClean="0"/>
              <a:t> Sandwich  Structures</a:t>
            </a:r>
            <a:endParaRPr lang="en-US" sz="28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920493" y="38100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Survey large number of high angle grain boundaries for special behavior 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469386" y="4378954"/>
            <a:ext cx="78425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Characterization of IC’s</a:t>
            </a:r>
          </a:p>
          <a:p>
            <a:endParaRPr lang="en-US" sz="2000" b="1" u="sng" dirty="0" smtClean="0"/>
          </a:p>
          <a:p>
            <a:pPr marL="742950" lvl="1" indent="-285750">
              <a:buBlip>
                <a:blip r:embed="rId2"/>
              </a:buBlip>
            </a:pPr>
            <a:r>
              <a:rPr lang="en-US" dirty="0" smtClean="0"/>
              <a:t>Structure (HRTEM)</a:t>
            </a:r>
            <a:endParaRPr lang="en-US" dirty="0"/>
          </a:p>
          <a:p>
            <a:pPr marL="742950" lvl="1" indent="-285750">
              <a:buBlip>
                <a:blip r:embed="rId2"/>
              </a:buBlip>
            </a:pPr>
            <a:r>
              <a:rPr lang="en-US" dirty="0" smtClean="0"/>
              <a:t>Composition, bonding (Electron energy loss)</a:t>
            </a:r>
            <a:endParaRPr lang="en-US" dirty="0"/>
          </a:p>
          <a:p>
            <a:pPr marL="742950" lvl="1" indent="-285750">
              <a:buBlip>
                <a:blip r:embed="rId2"/>
              </a:buBlip>
            </a:pPr>
            <a:r>
              <a:rPr lang="en-US" dirty="0" smtClean="0"/>
              <a:t>Electrical conductivity (SPM - Conduction </a:t>
            </a:r>
            <a:r>
              <a:rPr lang="en-US" dirty="0"/>
              <a:t>Mode)</a:t>
            </a:r>
          </a:p>
          <a:p>
            <a:pPr marL="742950" lvl="1" indent="-285750">
              <a:buBlip>
                <a:blip r:embed="rId2"/>
              </a:buBlip>
            </a:pPr>
            <a:r>
              <a:rPr lang="en-US" dirty="0" smtClean="0"/>
              <a:t>Mechanical properties (Nano-indentation)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 rot="16200000">
            <a:off x="979865" y="2028765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Rounded MT Bold" pitchFamily="34" charset="0"/>
              </a:rPr>
              <a:t>sapphire</a:t>
            </a:r>
            <a:endParaRPr lang="en-US" sz="1600" dirty="0">
              <a:latin typeface="Arial Rounded MT Bold" pitchFamily="34" charset="0"/>
            </a:endParaRPr>
          </a:p>
        </p:txBody>
      </p:sp>
      <p:sp>
        <p:nvSpPr>
          <p:cNvPr id="80" name="Right Arrow 79"/>
          <p:cNvSpPr/>
          <p:nvPr/>
        </p:nvSpPr>
        <p:spPr>
          <a:xfrm>
            <a:off x="3886200" y="2218348"/>
            <a:ext cx="1072893" cy="189836"/>
          </a:xfrm>
          <a:prstGeom prst="righ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3810000" y="1517103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Heat-treatment</a:t>
            </a:r>
            <a:endParaRPr lang="en-US" dirty="0"/>
          </a:p>
        </p:txBody>
      </p:sp>
      <p:grpSp>
        <p:nvGrpSpPr>
          <p:cNvPr id="96" name="Group 95"/>
          <p:cNvGrpSpPr/>
          <p:nvPr/>
        </p:nvGrpSpPr>
        <p:grpSpPr>
          <a:xfrm>
            <a:off x="871170" y="4957985"/>
            <a:ext cx="7815630" cy="1295400"/>
            <a:chOff x="871170" y="4957985"/>
            <a:chExt cx="7815630" cy="1295400"/>
          </a:xfrm>
        </p:grpSpPr>
        <p:sp>
          <p:nvSpPr>
            <p:cNvPr id="83" name="TextBox 82"/>
            <p:cNvSpPr txBox="1"/>
            <p:nvPr/>
          </p:nvSpPr>
          <p:spPr>
            <a:xfrm>
              <a:off x="6917636" y="5396838"/>
              <a:ext cx="1769164" cy="461665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 </a:t>
              </a:r>
              <a:r>
                <a:rPr lang="en-US" sz="2400" b="1" dirty="0" err="1" smtClean="0"/>
                <a:t>Modelling</a:t>
              </a:r>
              <a:endParaRPr lang="en-US" sz="2400" b="1" dirty="0"/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 flipV="1">
              <a:off x="6232014" y="5596893"/>
              <a:ext cx="680085" cy="879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ounded Rectangle 93"/>
            <p:cNvSpPr/>
            <p:nvPr/>
          </p:nvSpPr>
          <p:spPr>
            <a:xfrm>
              <a:off x="871170" y="4957985"/>
              <a:ext cx="5350982" cy="1295400"/>
            </a:xfrm>
            <a:prstGeom prst="round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94073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4397" y="819733"/>
            <a:ext cx="9146380" cy="104605"/>
            <a:chOff x="-2380" y="6443133"/>
            <a:chExt cx="9146380" cy="418449"/>
          </a:xfrm>
        </p:grpSpPr>
        <p:sp>
          <p:nvSpPr>
            <p:cNvPr id="19" name="Freeform 18"/>
            <p:cNvSpPr/>
            <p:nvPr/>
          </p:nvSpPr>
          <p:spPr>
            <a:xfrm>
              <a:off x="-2380" y="6443133"/>
              <a:ext cx="3574257" cy="414867"/>
            </a:xfrm>
            <a:custGeom>
              <a:avLst/>
              <a:gdLst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3571875 w 3571875"/>
                <a:gd name="connsiteY2" fmla="*/ 4210050 h 4210050"/>
                <a:gd name="connsiteX3" fmla="*/ 0 w 3571875"/>
                <a:gd name="connsiteY3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883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050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812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76450 w 3571875"/>
                <a:gd name="connsiteY2" fmla="*/ 22740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245519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38350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2433637 h 2433637"/>
                <a:gd name="connsiteX1" fmla="*/ 257175 w 3571875"/>
                <a:gd name="connsiteY1" fmla="*/ 0 h 2433637"/>
                <a:gd name="connsiteX2" fmla="*/ 2038350 w 3571875"/>
                <a:gd name="connsiteY2" fmla="*/ 628650 h 2433637"/>
                <a:gd name="connsiteX3" fmla="*/ 3571875 w 3571875"/>
                <a:gd name="connsiteY3" fmla="*/ 2433637 h 2433637"/>
                <a:gd name="connsiteX4" fmla="*/ 0 w 3571875"/>
                <a:gd name="connsiteY4" fmla="*/ 2433637 h 2433637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24051 w 3574257"/>
                <a:gd name="connsiteY2" fmla="*/ 3071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40682 w 3574257"/>
                <a:gd name="connsiteY2" fmla="*/ 450057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57351 w 3574257"/>
                <a:gd name="connsiteY2" fmla="*/ 2309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774032 w 3574257"/>
                <a:gd name="connsiteY2" fmla="*/ 161925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69294 w 3574257"/>
                <a:gd name="connsiteY2" fmla="*/ 2143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819275 w 3574257"/>
                <a:gd name="connsiteY2" fmla="*/ 200026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5494 w 3574257"/>
                <a:gd name="connsiteY2" fmla="*/ 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4257" h="1807368">
                  <a:moveTo>
                    <a:pt x="2382" y="1807368"/>
                  </a:moveTo>
                  <a:lnTo>
                    <a:pt x="0" y="0"/>
                  </a:lnTo>
                  <a:lnTo>
                    <a:pt x="2045494" y="1"/>
                  </a:lnTo>
                  <a:lnTo>
                    <a:pt x="3574257" y="1807368"/>
                  </a:lnTo>
                  <a:lnTo>
                    <a:pt x="2382" y="1807368"/>
                  </a:lnTo>
                  <a:close/>
                </a:path>
              </a:pathLst>
            </a:custGeom>
            <a:solidFill>
              <a:srgbClr val="F96A1B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-2380" y="6446714"/>
              <a:ext cx="9146380" cy="414868"/>
            </a:xfrm>
            <a:custGeom>
              <a:avLst/>
              <a:gdLst>
                <a:gd name="connsiteX0" fmla="*/ 0 w 3350419"/>
                <a:gd name="connsiteY0" fmla="*/ 2081213 h 2083594"/>
                <a:gd name="connsiteX1" fmla="*/ 3031331 w 3350419"/>
                <a:gd name="connsiteY1" fmla="*/ 0 h 2083594"/>
                <a:gd name="connsiteX2" fmla="*/ 3350419 w 3350419"/>
                <a:gd name="connsiteY2" fmla="*/ 80963 h 2083594"/>
                <a:gd name="connsiteX3" fmla="*/ 3350419 w 3350419"/>
                <a:gd name="connsiteY3" fmla="*/ 2083594 h 2083594"/>
                <a:gd name="connsiteX4" fmla="*/ 0 w 3350419"/>
                <a:gd name="connsiteY4" fmla="*/ 2081213 h 2083594"/>
                <a:gd name="connsiteX0" fmla="*/ 0 w 3112294"/>
                <a:gd name="connsiteY0" fmla="*/ 2019301 h 2083594"/>
                <a:gd name="connsiteX1" fmla="*/ 2793206 w 3112294"/>
                <a:gd name="connsiteY1" fmla="*/ 0 h 2083594"/>
                <a:gd name="connsiteX2" fmla="*/ 3112294 w 3112294"/>
                <a:gd name="connsiteY2" fmla="*/ 80963 h 2083594"/>
                <a:gd name="connsiteX3" fmla="*/ 3112294 w 3112294"/>
                <a:gd name="connsiteY3" fmla="*/ 2083594 h 2083594"/>
                <a:gd name="connsiteX4" fmla="*/ 0 w 3112294"/>
                <a:gd name="connsiteY4" fmla="*/ 2019301 h 2083594"/>
                <a:gd name="connsiteX0" fmla="*/ 0 w 3345656"/>
                <a:gd name="connsiteY0" fmla="*/ 2097882 h 2097882"/>
                <a:gd name="connsiteX1" fmla="*/ 3026568 w 3345656"/>
                <a:gd name="connsiteY1" fmla="*/ 0 h 2097882"/>
                <a:gd name="connsiteX2" fmla="*/ 3345656 w 3345656"/>
                <a:gd name="connsiteY2" fmla="*/ 80963 h 2097882"/>
                <a:gd name="connsiteX3" fmla="*/ 3345656 w 3345656"/>
                <a:gd name="connsiteY3" fmla="*/ 2083594 h 2097882"/>
                <a:gd name="connsiteX4" fmla="*/ 0 w 3345656"/>
                <a:gd name="connsiteY4" fmla="*/ 2097882 h 2097882"/>
                <a:gd name="connsiteX0" fmla="*/ 0 w 2800350"/>
                <a:gd name="connsiteY0" fmla="*/ 1935957 h 2083594"/>
                <a:gd name="connsiteX1" fmla="*/ 2481262 w 2800350"/>
                <a:gd name="connsiteY1" fmla="*/ 0 h 2083594"/>
                <a:gd name="connsiteX2" fmla="*/ 2800350 w 2800350"/>
                <a:gd name="connsiteY2" fmla="*/ 80963 h 2083594"/>
                <a:gd name="connsiteX3" fmla="*/ 2800350 w 2800350"/>
                <a:gd name="connsiteY3" fmla="*/ 2083594 h 2083594"/>
                <a:gd name="connsiteX4" fmla="*/ 0 w 2800350"/>
                <a:gd name="connsiteY4" fmla="*/ 1935957 h 2083594"/>
                <a:gd name="connsiteX0" fmla="*/ 0 w 3352800"/>
                <a:gd name="connsiteY0" fmla="*/ 2083594 h 2083594"/>
                <a:gd name="connsiteX1" fmla="*/ 3033712 w 3352800"/>
                <a:gd name="connsiteY1" fmla="*/ 0 h 2083594"/>
                <a:gd name="connsiteX2" fmla="*/ 3352800 w 3352800"/>
                <a:gd name="connsiteY2" fmla="*/ 80963 h 2083594"/>
                <a:gd name="connsiteX3" fmla="*/ 3352800 w 3352800"/>
                <a:gd name="connsiteY3" fmla="*/ 2083594 h 2083594"/>
                <a:gd name="connsiteX4" fmla="*/ 0 w 3352800"/>
                <a:gd name="connsiteY4" fmla="*/ 2083594 h 2083594"/>
                <a:gd name="connsiteX0" fmla="*/ 0 w 3352800"/>
                <a:gd name="connsiteY0" fmla="*/ 2002631 h 2002631"/>
                <a:gd name="connsiteX1" fmla="*/ 3033712 w 3352800"/>
                <a:gd name="connsiteY1" fmla="*/ 15716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988469 w 3352800"/>
                <a:gd name="connsiteY1" fmla="*/ 59530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3966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45314 w 3352800"/>
                <a:gd name="connsiteY1" fmla="*/ 1224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4839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75865 w 3352800"/>
                <a:gd name="connsiteY1" fmla="*/ 8178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901 h 2002901"/>
                <a:gd name="connsiteX1" fmla="*/ 2836585 w 3352800"/>
                <a:gd name="connsiteY1" fmla="*/ 0 h 2002901"/>
                <a:gd name="connsiteX2" fmla="*/ 3352800 w 3352800"/>
                <a:gd name="connsiteY2" fmla="*/ 270 h 2002901"/>
                <a:gd name="connsiteX3" fmla="*/ 3352800 w 3352800"/>
                <a:gd name="connsiteY3" fmla="*/ 2002901 h 2002901"/>
                <a:gd name="connsiteX4" fmla="*/ 0 w 3352800"/>
                <a:gd name="connsiteY4" fmla="*/ 2002901 h 2002901"/>
                <a:gd name="connsiteX0" fmla="*/ 0 w 3352800"/>
                <a:gd name="connsiteY0" fmla="*/ 2002631 h 2002631"/>
                <a:gd name="connsiteX1" fmla="*/ 754045 w 3352800"/>
                <a:gd name="connsiteY1" fmla="*/ 146832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26618 h 526618"/>
                <a:gd name="connsiteX1" fmla="*/ 980611 w 3352800"/>
                <a:gd name="connsiteY1" fmla="*/ 9368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6888 h 526888"/>
                <a:gd name="connsiteX1" fmla="*/ 744735 w 3352800"/>
                <a:gd name="connsiteY1" fmla="*/ 0 h 526888"/>
                <a:gd name="connsiteX2" fmla="*/ 3352800 w 3352800"/>
                <a:gd name="connsiteY2" fmla="*/ 270 h 526888"/>
                <a:gd name="connsiteX3" fmla="*/ 3352800 w 3352800"/>
                <a:gd name="connsiteY3" fmla="*/ 526888 h 526888"/>
                <a:gd name="connsiteX4" fmla="*/ 0 w 3352800"/>
                <a:gd name="connsiteY4" fmla="*/ 526888 h 526888"/>
                <a:gd name="connsiteX0" fmla="*/ 0 w 3352800"/>
                <a:gd name="connsiteY0" fmla="*/ 526618 h 526618"/>
                <a:gd name="connsiteX1" fmla="*/ 811948 w 3352800"/>
                <a:gd name="connsiteY1" fmla="*/ 6092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966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241069 w 3352800"/>
                <a:gd name="connsiteY2" fmla="*/ 94144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313 h 527313"/>
                <a:gd name="connsiteX1" fmla="*/ 900984 w 3352800"/>
                <a:gd name="connsiteY1" fmla="*/ 97774 h 527313"/>
                <a:gd name="connsiteX2" fmla="*/ 3352800 w 3352800"/>
                <a:gd name="connsiteY2" fmla="*/ 0 h 527313"/>
                <a:gd name="connsiteX3" fmla="*/ 3352800 w 3352800"/>
                <a:gd name="connsiteY3" fmla="*/ 527313 h 527313"/>
                <a:gd name="connsiteX4" fmla="*/ 0 w 3352800"/>
                <a:gd name="connsiteY4" fmla="*/ 527313 h 527313"/>
                <a:gd name="connsiteX0" fmla="*/ 0 w 3352800"/>
                <a:gd name="connsiteY0" fmla="*/ 527584 h 527584"/>
                <a:gd name="connsiteX1" fmla="*/ 748227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0" h="527584">
                  <a:moveTo>
                    <a:pt x="0" y="527584"/>
                  </a:moveTo>
                  <a:lnTo>
                    <a:pt x="748227" y="0"/>
                  </a:lnTo>
                  <a:lnTo>
                    <a:pt x="3352800" y="271"/>
                  </a:lnTo>
                  <a:lnTo>
                    <a:pt x="3352800" y="527584"/>
                  </a:lnTo>
                  <a:lnTo>
                    <a:pt x="0" y="527584"/>
                  </a:lnTo>
                  <a:close/>
                </a:path>
              </a:pathLst>
            </a:custGeom>
            <a:solidFill>
              <a:srgbClr val="08A1D9">
                <a:alpha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256293" y="41486"/>
            <a:ext cx="63258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Imaging of Grain Boundaries at the Atomic Scale</a:t>
            </a:r>
          </a:p>
          <a:p>
            <a:pPr algn="ctr"/>
            <a:r>
              <a:rPr lang="en-US" sz="2400" b="1" dirty="0" smtClean="0"/>
              <a:t>In-situ Annealing Studies</a:t>
            </a:r>
            <a:endParaRPr lang="en-US" sz="2400" b="1" dirty="0"/>
          </a:p>
        </p:txBody>
      </p:sp>
      <p:grpSp>
        <p:nvGrpSpPr>
          <p:cNvPr id="15374" name="Group 14"/>
          <p:cNvGrpSpPr>
            <a:grpSpLocks/>
          </p:cNvGrpSpPr>
          <p:nvPr/>
        </p:nvGrpSpPr>
        <p:grpSpPr bwMode="auto">
          <a:xfrm>
            <a:off x="694493" y="1305666"/>
            <a:ext cx="3668297" cy="3809999"/>
            <a:chOff x="108" y="1169"/>
            <a:chExt cx="2591" cy="2598"/>
          </a:xfrm>
        </p:grpSpPr>
        <p:pic>
          <p:nvPicPr>
            <p:cNvPr id="15375" name="Picture 15" descr="figure7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" y="1176"/>
              <a:ext cx="2591" cy="25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76" name="Text Box 16"/>
            <p:cNvSpPr txBox="1">
              <a:spLocks noChangeAspect="1" noChangeArrowheads="1"/>
            </p:cNvSpPr>
            <p:nvPr/>
          </p:nvSpPr>
          <p:spPr bwMode="auto">
            <a:xfrm>
              <a:off x="120" y="1169"/>
              <a:ext cx="399" cy="2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dirty="0">
                  <a:solidFill>
                    <a:srgbClr val="FF0000"/>
                  </a:solidFill>
                  <a:latin typeface="Times New Roman" pitchFamily="18" charset="0"/>
                </a:rPr>
                <a:t>(</a:t>
              </a:r>
              <a:r>
                <a:rPr lang="en-US" sz="1800" b="1" dirty="0" err="1">
                  <a:solidFill>
                    <a:srgbClr val="FF0000"/>
                  </a:solidFill>
                  <a:latin typeface="Times New Roman" pitchFamily="18" charset="0"/>
                </a:rPr>
                <a:t>Nd</a:t>
              </a:r>
              <a:r>
                <a:rPr lang="en-US" sz="1800" b="1" dirty="0">
                  <a:solidFill>
                    <a:srgbClr val="FF0000"/>
                  </a:solidFill>
                  <a:latin typeface="Times New Roman" pitchFamily="18" charset="0"/>
                </a:rPr>
                <a:t>)</a:t>
              </a:r>
              <a:endParaRPr lang="en-US" sz="1800" b="1" dirty="0">
                <a:latin typeface="Times New Roman" pitchFamily="18" charset="0"/>
              </a:endParaRPr>
            </a:p>
          </p:txBody>
        </p:sp>
      </p:grpSp>
      <p:pic>
        <p:nvPicPr>
          <p:cNvPr id="15364" name="Picture 4" descr="I cop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493" y="1647363"/>
            <a:ext cx="3225236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94493" y="1315932"/>
            <a:ext cx="3660040" cy="37997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5715000" y="1186795"/>
            <a:ext cx="12557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</a:rPr>
              <a:t>Type 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1644" y="5334000"/>
            <a:ext cx="7614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5"/>
              </a:buBlip>
            </a:pPr>
            <a:r>
              <a:rPr lang="en-US" dirty="0"/>
              <a:t>JEM-ARM200F (aberration corrected) </a:t>
            </a:r>
            <a:r>
              <a:rPr lang="en-US" dirty="0" smtClean="0"/>
              <a:t>.</a:t>
            </a:r>
            <a:r>
              <a:rPr lang="en-US" dirty="0"/>
              <a:t>08 </a:t>
            </a:r>
            <a:r>
              <a:rPr lang="en-US" dirty="0" smtClean="0"/>
              <a:t>nm resolution (delivery early 2012)</a:t>
            </a:r>
          </a:p>
          <a:p>
            <a:endParaRPr lang="en-US" dirty="0"/>
          </a:p>
          <a:p>
            <a:pPr marL="285750" indent="-285750">
              <a:buBlip>
                <a:blip r:embed="rId5"/>
              </a:buBlip>
            </a:pPr>
            <a:r>
              <a:rPr lang="en-US" i="1" dirty="0" err="1"/>
              <a:t>Protochip</a:t>
            </a:r>
            <a:r>
              <a:rPr lang="en-US" dirty="0"/>
              <a:t> hot-stage (up to 1200 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06864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18541">
            <a:off x="425763" y="1089192"/>
            <a:ext cx="3611059" cy="3635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375" y="990601"/>
            <a:ext cx="3069515" cy="388276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40591" y="4611755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accent2">
                    <a:lumMod val="50000"/>
                  </a:schemeClr>
                </a:solidFill>
              </a:rPr>
              <a:t>Bruley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, Cho, Chan Harmer and Rickman, </a:t>
            </a:r>
            <a:r>
              <a:rPr lang="en-US" sz="1400" dirty="0" err="1" smtClean="0">
                <a:solidFill>
                  <a:schemeClr val="accent2">
                    <a:lumMod val="50000"/>
                  </a:schemeClr>
                </a:solidFill>
              </a:rPr>
              <a:t>JACerS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 82(1999)2865 </a:t>
            </a:r>
            <a:endParaRPr lang="en-U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4400" y="4985726"/>
            <a:ext cx="3443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Sasaki </a:t>
            </a:r>
            <a:r>
              <a:rPr lang="en-US" sz="1400" i="1" dirty="0">
                <a:solidFill>
                  <a:schemeClr val="accent2">
                    <a:lumMod val="50000"/>
                  </a:schemeClr>
                </a:solidFill>
              </a:rPr>
              <a:t>et </a:t>
            </a:r>
            <a:r>
              <a:rPr lang="en-US" sz="1400" i="1" dirty="0" smtClean="0">
                <a:solidFill>
                  <a:schemeClr val="accent2">
                    <a:lumMod val="50000"/>
                  </a:schemeClr>
                </a:solidFill>
              </a:rPr>
              <a:t>al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.  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Appl. Surf. Sci. 241 (2005) 87-90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17875" y="1524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5"/>
                </a:solidFill>
              </a:rPr>
              <a:t>ELNES</a:t>
            </a:r>
            <a:r>
              <a:rPr lang="en-US" sz="2800" b="1" dirty="0" smtClean="0"/>
              <a:t>:  </a:t>
            </a:r>
            <a:r>
              <a:rPr lang="en-US" sz="2800" b="1" dirty="0" smtClean="0">
                <a:solidFill>
                  <a:schemeClr val="accent5"/>
                </a:solidFill>
              </a:rPr>
              <a:t>E</a:t>
            </a:r>
            <a:r>
              <a:rPr lang="en-US" sz="2800" b="1" dirty="0" smtClean="0"/>
              <a:t>lectron </a:t>
            </a:r>
            <a:r>
              <a:rPr lang="en-US" sz="2800" b="1" dirty="0" smtClean="0">
                <a:solidFill>
                  <a:schemeClr val="accent5"/>
                </a:solidFill>
              </a:rPr>
              <a:t>E</a:t>
            </a:r>
            <a:r>
              <a:rPr lang="en-US" sz="2800" b="1" dirty="0" smtClean="0"/>
              <a:t>nergy </a:t>
            </a:r>
            <a:r>
              <a:rPr lang="en-US" sz="2800" b="1" dirty="0">
                <a:solidFill>
                  <a:schemeClr val="accent5"/>
                </a:solidFill>
              </a:rPr>
              <a:t>L</a:t>
            </a:r>
            <a:r>
              <a:rPr lang="en-US" sz="2800" b="1" dirty="0" smtClean="0"/>
              <a:t>oss </a:t>
            </a:r>
            <a:r>
              <a:rPr lang="en-US" sz="2800" b="1" dirty="0" smtClean="0">
                <a:solidFill>
                  <a:schemeClr val="accent5"/>
                </a:solidFill>
              </a:rPr>
              <a:t>N</a:t>
            </a:r>
            <a:r>
              <a:rPr lang="en-US" sz="2800" b="1" dirty="0" smtClean="0"/>
              <a:t>ear </a:t>
            </a:r>
            <a:r>
              <a:rPr lang="en-US" sz="2800" b="1" dirty="0">
                <a:solidFill>
                  <a:schemeClr val="accent5"/>
                </a:solidFill>
              </a:rPr>
              <a:t>E</a:t>
            </a:r>
            <a:r>
              <a:rPr lang="en-US" sz="2800" b="1" dirty="0" smtClean="0"/>
              <a:t>dge </a:t>
            </a:r>
            <a:r>
              <a:rPr lang="en-US" sz="2800" b="1" dirty="0" smtClean="0">
                <a:solidFill>
                  <a:schemeClr val="accent5"/>
                </a:solidFill>
              </a:rPr>
              <a:t>S</a:t>
            </a:r>
            <a:r>
              <a:rPr lang="en-US" sz="2800" b="1" dirty="0" smtClean="0"/>
              <a:t>tructure</a:t>
            </a:r>
            <a:endParaRPr lang="en-US" sz="2800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675620"/>
            <a:ext cx="9146380" cy="104605"/>
            <a:chOff x="-2380" y="6443133"/>
            <a:chExt cx="9146380" cy="418449"/>
          </a:xfrm>
        </p:grpSpPr>
        <p:sp>
          <p:nvSpPr>
            <p:cNvPr id="8" name="Freeform 7"/>
            <p:cNvSpPr/>
            <p:nvPr/>
          </p:nvSpPr>
          <p:spPr>
            <a:xfrm>
              <a:off x="-2380" y="6443133"/>
              <a:ext cx="3574257" cy="414867"/>
            </a:xfrm>
            <a:custGeom>
              <a:avLst/>
              <a:gdLst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3571875 w 3571875"/>
                <a:gd name="connsiteY2" fmla="*/ 4210050 h 4210050"/>
                <a:gd name="connsiteX3" fmla="*/ 0 w 3571875"/>
                <a:gd name="connsiteY3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883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050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812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76450 w 3571875"/>
                <a:gd name="connsiteY2" fmla="*/ 22740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245519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38350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2433637 h 2433637"/>
                <a:gd name="connsiteX1" fmla="*/ 257175 w 3571875"/>
                <a:gd name="connsiteY1" fmla="*/ 0 h 2433637"/>
                <a:gd name="connsiteX2" fmla="*/ 2038350 w 3571875"/>
                <a:gd name="connsiteY2" fmla="*/ 628650 h 2433637"/>
                <a:gd name="connsiteX3" fmla="*/ 3571875 w 3571875"/>
                <a:gd name="connsiteY3" fmla="*/ 2433637 h 2433637"/>
                <a:gd name="connsiteX4" fmla="*/ 0 w 3571875"/>
                <a:gd name="connsiteY4" fmla="*/ 2433637 h 2433637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24051 w 3574257"/>
                <a:gd name="connsiteY2" fmla="*/ 3071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40682 w 3574257"/>
                <a:gd name="connsiteY2" fmla="*/ 450057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57351 w 3574257"/>
                <a:gd name="connsiteY2" fmla="*/ 2309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774032 w 3574257"/>
                <a:gd name="connsiteY2" fmla="*/ 161925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69294 w 3574257"/>
                <a:gd name="connsiteY2" fmla="*/ 2143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819275 w 3574257"/>
                <a:gd name="connsiteY2" fmla="*/ 200026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5494 w 3574257"/>
                <a:gd name="connsiteY2" fmla="*/ 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4257" h="1807368">
                  <a:moveTo>
                    <a:pt x="2382" y="1807368"/>
                  </a:moveTo>
                  <a:lnTo>
                    <a:pt x="0" y="0"/>
                  </a:lnTo>
                  <a:lnTo>
                    <a:pt x="2045494" y="1"/>
                  </a:lnTo>
                  <a:lnTo>
                    <a:pt x="3574257" y="1807368"/>
                  </a:lnTo>
                  <a:lnTo>
                    <a:pt x="2382" y="1807368"/>
                  </a:lnTo>
                  <a:close/>
                </a:path>
              </a:pathLst>
            </a:custGeom>
            <a:solidFill>
              <a:srgbClr val="F96A1B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-2380" y="6446714"/>
              <a:ext cx="9146380" cy="414868"/>
            </a:xfrm>
            <a:custGeom>
              <a:avLst/>
              <a:gdLst>
                <a:gd name="connsiteX0" fmla="*/ 0 w 3350419"/>
                <a:gd name="connsiteY0" fmla="*/ 2081213 h 2083594"/>
                <a:gd name="connsiteX1" fmla="*/ 3031331 w 3350419"/>
                <a:gd name="connsiteY1" fmla="*/ 0 h 2083594"/>
                <a:gd name="connsiteX2" fmla="*/ 3350419 w 3350419"/>
                <a:gd name="connsiteY2" fmla="*/ 80963 h 2083594"/>
                <a:gd name="connsiteX3" fmla="*/ 3350419 w 3350419"/>
                <a:gd name="connsiteY3" fmla="*/ 2083594 h 2083594"/>
                <a:gd name="connsiteX4" fmla="*/ 0 w 3350419"/>
                <a:gd name="connsiteY4" fmla="*/ 2081213 h 2083594"/>
                <a:gd name="connsiteX0" fmla="*/ 0 w 3112294"/>
                <a:gd name="connsiteY0" fmla="*/ 2019301 h 2083594"/>
                <a:gd name="connsiteX1" fmla="*/ 2793206 w 3112294"/>
                <a:gd name="connsiteY1" fmla="*/ 0 h 2083594"/>
                <a:gd name="connsiteX2" fmla="*/ 3112294 w 3112294"/>
                <a:gd name="connsiteY2" fmla="*/ 80963 h 2083594"/>
                <a:gd name="connsiteX3" fmla="*/ 3112294 w 3112294"/>
                <a:gd name="connsiteY3" fmla="*/ 2083594 h 2083594"/>
                <a:gd name="connsiteX4" fmla="*/ 0 w 3112294"/>
                <a:gd name="connsiteY4" fmla="*/ 2019301 h 2083594"/>
                <a:gd name="connsiteX0" fmla="*/ 0 w 3345656"/>
                <a:gd name="connsiteY0" fmla="*/ 2097882 h 2097882"/>
                <a:gd name="connsiteX1" fmla="*/ 3026568 w 3345656"/>
                <a:gd name="connsiteY1" fmla="*/ 0 h 2097882"/>
                <a:gd name="connsiteX2" fmla="*/ 3345656 w 3345656"/>
                <a:gd name="connsiteY2" fmla="*/ 80963 h 2097882"/>
                <a:gd name="connsiteX3" fmla="*/ 3345656 w 3345656"/>
                <a:gd name="connsiteY3" fmla="*/ 2083594 h 2097882"/>
                <a:gd name="connsiteX4" fmla="*/ 0 w 3345656"/>
                <a:gd name="connsiteY4" fmla="*/ 2097882 h 2097882"/>
                <a:gd name="connsiteX0" fmla="*/ 0 w 2800350"/>
                <a:gd name="connsiteY0" fmla="*/ 1935957 h 2083594"/>
                <a:gd name="connsiteX1" fmla="*/ 2481262 w 2800350"/>
                <a:gd name="connsiteY1" fmla="*/ 0 h 2083594"/>
                <a:gd name="connsiteX2" fmla="*/ 2800350 w 2800350"/>
                <a:gd name="connsiteY2" fmla="*/ 80963 h 2083594"/>
                <a:gd name="connsiteX3" fmla="*/ 2800350 w 2800350"/>
                <a:gd name="connsiteY3" fmla="*/ 2083594 h 2083594"/>
                <a:gd name="connsiteX4" fmla="*/ 0 w 2800350"/>
                <a:gd name="connsiteY4" fmla="*/ 1935957 h 2083594"/>
                <a:gd name="connsiteX0" fmla="*/ 0 w 3352800"/>
                <a:gd name="connsiteY0" fmla="*/ 2083594 h 2083594"/>
                <a:gd name="connsiteX1" fmla="*/ 3033712 w 3352800"/>
                <a:gd name="connsiteY1" fmla="*/ 0 h 2083594"/>
                <a:gd name="connsiteX2" fmla="*/ 3352800 w 3352800"/>
                <a:gd name="connsiteY2" fmla="*/ 80963 h 2083594"/>
                <a:gd name="connsiteX3" fmla="*/ 3352800 w 3352800"/>
                <a:gd name="connsiteY3" fmla="*/ 2083594 h 2083594"/>
                <a:gd name="connsiteX4" fmla="*/ 0 w 3352800"/>
                <a:gd name="connsiteY4" fmla="*/ 2083594 h 2083594"/>
                <a:gd name="connsiteX0" fmla="*/ 0 w 3352800"/>
                <a:gd name="connsiteY0" fmla="*/ 2002631 h 2002631"/>
                <a:gd name="connsiteX1" fmla="*/ 3033712 w 3352800"/>
                <a:gd name="connsiteY1" fmla="*/ 15716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988469 w 3352800"/>
                <a:gd name="connsiteY1" fmla="*/ 59530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3966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45314 w 3352800"/>
                <a:gd name="connsiteY1" fmla="*/ 1224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4839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75865 w 3352800"/>
                <a:gd name="connsiteY1" fmla="*/ 8178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901 h 2002901"/>
                <a:gd name="connsiteX1" fmla="*/ 2836585 w 3352800"/>
                <a:gd name="connsiteY1" fmla="*/ 0 h 2002901"/>
                <a:gd name="connsiteX2" fmla="*/ 3352800 w 3352800"/>
                <a:gd name="connsiteY2" fmla="*/ 270 h 2002901"/>
                <a:gd name="connsiteX3" fmla="*/ 3352800 w 3352800"/>
                <a:gd name="connsiteY3" fmla="*/ 2002901 h 2002901"/>
                <a:gd name="connsiteX4" fmla="*/ 0 w 3352800"/>
                <a:gd name="connsiteY4" fmla="*/ 2002901 h 2002901"/>
                <a:gd name="connsiteX0" fmla="*/ 0 w 3352800"/>
                <a:gd name="connsiteY0" fmla="*/ 2002631 h 2002631"/>
                <a:gd name="connsiteX1" fmla="*/ 754045 w 3352800"/>
                <a:gd name="connsiteY1" fmla="*/ 146832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26618 h 526618"/>
                <a:gd name="connsiteX1" fmla="*/ 980611 w 3352800"/>
                <a:gd name="connsiteY1" fmla="*/ 9368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6888 h 526888"/>
                <a:gd name="connsiteX1" fmla="*/ 744735 w 3352800"/>
                <a:gd name="connsiteY1" fmla="*/ 0 h 526888"/>
                <a:gd name="connsiteX2" fmla="*/ 3352800 w 3352800"/>
                <a:gd name="connsiteY2" fmla="*/ 270 h 526888"/>
                <a:gd name="connsiteX3" fmla="*/ 3352800 w 3352800"/>
                <a:gd name="connsiteY3" fmla="*/ 526888 h 526888"/>
                <a:gd name="connsiteX4" fmla="*/ 0 w 3352800"/>
                <a:gd name="connsiteY4" fmla="*/ 526888 h 526888"/>
                <a:gd name="connsiteX0" fmla="*/ 0 w 3352800"/>
                <a:gd name="connsiteY0" fmla="*/ 526618 h 526618"/>
                <a:gd name="connsiteX1" fmla="*/ 811948 w 3352800"/>
                <a:gd name="connsiteY1" fmla="*/ 6092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966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241069 w 3352800"/>
                <a:gd name="connsiteY2" fmla="*/ 94144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313 h 527313"/>
                <a:gd name="connsiteX1" fmla="*/ 900984 w 3352800"/>
                <a:gd name="connsiteY1" fmla="*/ 97774 h 527313"/>
                <a:gd name="connsiteX2" fmla="*/ 3352800 w 3352800"/>
                <a:gd name="connsiteY2" fmla="*/ 0 h 527313"/>
                <a:gd name="connsiteX3" fmla="*/ 3352800 w 3352800"/>
                <a:gd name="connsiteY3" fmla="*/ 527313 h 527313"/>
                <a:gd name="connsiteX4" fmla="*/ 0 w 3352800"/>
                <a:gd name="connsiteY4" fmla="*/ 527313 h 527313"/>
                <a:gd name="connsiteX0" fmla="*/ 0 w 3352800"/>
                <a:gd name="connsiteY0" fmla="*/ 527584 h 527584"/>
                <a:gd name="connsiteX1" fmla="*/ 748227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0" h="527584">
                  <a:moveTo>
                    <a:pt x="0" y="527584"/>
                  </a:moveTo>
                  <a:lnTo>
                    <a:pt x="748227" y="0"/>
                  </a:lnTo>
                  <a:lnTo>
                    <a:pt x="3352800" y="271"/>
                  </a:lnTo>
                  <a:lnTo>
                    <a:pt x="3352800" y="527584"/>
                  </a:lnTo>
                  <a:lnTo>
                    <a:pt x="0" y="527584"/>
                  </a:lnTo>
                  <a:close/>
                </a:path>
              </a:pathLst>
            </a:custGeom>
            <a:solidFill>
              <a:srgbClr val="08A1D9">
                <a:alpha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914400" y="5460762"/>
            <a:ext cx="7162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          Fine structure in EELS spectrum reflects local bonding</a:t>
            </a:r>
            <a:endParaRPr lang="en-US" sz="2000" dirty="0">
              <a:ea typeface="Calibri"/>
              <a:cs typeface="Times New Roman"/>
            </a:endParaRPr>
          </a:p>
          <a:p>
            <a:r>
              <a:rPr lang="en-US" sz="2000" dirty="0" smtClean="0">
                <a:ea typeface="Calibri"/>
                <a:cs typeface="Times New Roman"/>
              </a:rPr>
              <a:t>           e.g.  </a:t>
            </a:r>
            <a:r>
              <a:rPr lang="en-US" sz="2000" b="1" dirty="0" smtClean="0">
                <a:ea typeface="Calibri"/>
                <a:cs typeface="Times New Roman"/>
              </a:rPr>
              <a:t>Cu-</a:t>
            </a:r>
            <a:r>
              <a:rPr lang="en-US" sz="2000" b="1" dirty="0" smtClean="0">
                <a:solidFill>
                  <a:srgbClr val="FF0000"/>
                </a:solidFill>
                <a:ea typeface="Calibri"/>
                <a:cs typeface="Times New Roman"/>
              </a:rPr>
              <a:t>Cu-Al</a:t>
            </a:r>
            <a:r>
              <a:rPr lang="en-US" sz="2000" b="1" dirty="0" smtClean="0">
                <a:ea typeface="Calibri"/>
                <a:cs typeface="Times New Roman"/>
              </a:rPr>
              <a:t>-O-Al  </a:t>
            </a:r>
            <a:r>
              <a:rPr lang="en-US" sz="2000" b="1" dirty="0" err="1">
                <a:ea typeface="Calibri"/>
                <a:cs typeface="Times New Roman"/>
              </a:rPr>
              <a:t>vs</a:t>
            </a:r>
            <a:r>
              <a:rPr lang="en-US" sz="2000" b="1" dirty="0">
                <a:ea typeface="Calibri"/>
                <a:cs typeface="Times New Roman"/>
              </a:rPr>
              <a:t>   </a:t>
            </a:r>
            <a:r>
              <a:rPr lang="en-US" sz="2000" b="1" dirty="0" smtClean="0">
                <a:ea typeface="Calibri"/>
                <a:cs typeface="Times New Roman"/>
              </a:rPr>
              <a:t>Cu-</a:t>
            </a:r>
            <a:r>
              <a:rPr lang="en-US" sz="2000" b="1" dirty="0" smtClean="0">
                <a:solidFill>
                  <a:srgbClr val="FF0000"/>
                </a:solidFill>
                <a:ea typeface="Calibri"/>
                <a:cs typeface="Times New Roman"/>
              </a:rPr>
              <a:t>Cu-O-Al</a:t>
            </a:r>
            <a:r>
              <a:rPr lang="en-US" sz="2000" b="1" dirty="0" smtClean="0">
                <a:ea typeface="Calibri"/>
                <a:cs typeface="Times New Roman"/>
              </a:rPr>
              <a:t>-O</a:t>
            </a:r>
            <a:endParaRPr lang="en-US" sz="2000" b="1" dirty="0">
              <a:ea typeface="Calibri"/>
              <a:cs typeface="Times New Roman"/>
            </a:endParaRPr>
          </a:p>
          <a:p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16757" y="811798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Alumina 500 ppm La: Al L</a:t>
            </a:r>
            <a:r>
              <a:rPr lang="en-US" baseline="-25000" dirty="0" smtClean="0"/>
              <a:t>2,3</a:t>
            </a:r>
            <a:r>
              <a:rPr lang="en-US" dirty="0" smtClean="0"/>
              <a:t> Edge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298157" y="3095493"/>
            <a:ext cx="100359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Cu-O bonding 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514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772255" y="1027012"/>
            <a:ext cx="3682273" cy="3298969"/>
            <a:chOff x="3286852" y="1095998"/>
            <a:chExt cx="3682273" cy="3298969"/>
          </a:xfrm>
        </p:grpSpPr>
        <p:pic>
          <p:nvPicPr>
            <p:cNvPr id="5" name="Picture 4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1400" y="1143000"/>
              <a:ext cx="3387725" cy="3070462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2" name="Straight Arrow Connector 11"/>
            <p:cNvCxnSpPr/>
            <p:nvPr/>
          </p:nvCxnSpPr>
          <p:spPr>
            <a:xfrm flipV="1">
              <a:off x="3666146" y="1095998"/>
              <a:ext cx="0" cy="2866402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 rot="16200000">
              <a:off x="2465529" y="2269123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Electrical current (</a:t>
              </a:r>
              <a:r>
                <a:rPr lang="en-US" sz="1600" dirty="0" err="1" smtClean="0"/>
                <a:t>nA</a:t>
              </a:r>
              <a:r>
                <a:rPr lang="en-US" sz="1600" dirty="0" smtClean="0"/>
                <a:t>)</a:t>
              </a:r>
              <a:endParaRPr lang="en-US" sz="1600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3666146" y="1295400"/>
              <a:ext cx="67654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666146" y="2590800"/>
              <a:ext cx="67654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667926" y="1095998"/>
              <a:ext cx="838200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1.0</a:t>
              </a:r>
            </a:p>
            <a:p>
              <a:endParaRPr lang="en-US" sz="1600" dirty="0"/>
            </a:p>
            <a:p>
              <a:endParaRPr lang="en-US" sz="1600" dirty="0" smtClean="0"/>
            </a:p>
            <a:p>
              <a:endParaRPr lang="en-US" sz="1600" dirty="0"/>
            </a:p>
            <a:p>
              <a:pPr>
                <a:lnSpc>
                  <a:spcPct val="150000"/>
                </a:lnSpc>
              </a:pPr>
              <a:endParaRPr lang="en-US" sz="1600" dirty="0"/>
            </a:p>
            <a:p>
              <a:r>
                <a:rPr lang="en-US" sz="1600" dirty="0" smtClean="0"/>
                <a:t>0.5</a:t>
              </a:r>
              <a:endParaRPr lang="en-US" sz="1600" dirty="0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3733800" y="4028258"/>
              <a:ext cx="2514600" cy="185204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 rot="215144">
              <a:off x="4515821" y="4056413"/>
              <a:ext cx="9109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1 </a:t>
              </a:r>
              <a:r>
                <a:rPr lang="en-US" sz="1600" dirty="0" smtClean="0">
                  <a:latin typeface="Symbol" pitchFamily="18" charset="2"/>
                </a:rPr>
                <a:t>m</a:t>
              </a:r>
              <a:r>
                <a:rPr lang="en-US" sz="1600" dirty="0" smtClean="0"/>
                <a:t>m</a:t>
              </a:r>
              <a:endParaRPr lang="en-US" sz="16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0" y="675620"/>
            <a:ext cx="9146380" cy="104605"/>
            <a:chOff x="-2380" y="6443133"/>
            <a:chExt cx="9146380" cy="418449"/>
          </a:xfrm>
        </p:grpSpPr>
        <p:sp>
          <p:nvSpPr>
            <p:cNvPr id="34" name="Freeform 33"/>
            <p:cNvSpPr/>
            <p:nvPr/>
          </p:nvSpPr>
          <p:spPr>
            <a:xfrm>
              <a:off x="-2380" y="6443133"/>
              <a:ext cx="3574257" cy="414867"/>
            </a:xfrm>
            <a:custGeom>
              <a:avLst/>
              <a:gdLst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3571875 w 3571875"/>
                <a:gd name="connsiteY2" fmla="*/ 4210050 h 4210050"/>
                <a:gd name="connsiteX3" fmla="*/ 0 w 3571875"/>
                <a:gd name="connsiteY3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883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050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812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76450 w 3571875"/>
                <a:gd name="connsiteY2" fmla="*/ 22740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245519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38350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2433637 h 2433637"/>
                <a:gd name="connsiteX1" fmla="*/ 257175 w 3571875"/>
                <a:gd name="connsiteY1" fmla="*/ 0 h 2433637"/>
                <a:gd name="connsiteX2" fmla="*/ 2038350 w 3571875"/>
                <a:gd name="connsiteY2" fmla="*/ 628650 h 2433637"/>
                <a:gd name="connsiteX3" fmla="*/ 3571875 w 3571875"/>
                <a:gd name="connsiteY3" fmla="*/ 2433637 h 2433637"/>
                <a:gd name="connsiteX4" fmla="*/ 0 w 3571875"/>
                <a:gd name="connsiteY4" fmla="*/ 2433637 h 2433637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24051 w 3574257"/>
                <a:gd name="connsiteY2" fmla="*/ 3071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40682 w 3574257"/>
                <a:gd name="connsiteY2" fmla="*/ 450057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57351 w 3574257"/>
                <a:gd name="connsiteY2" fmla="*/ 2309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774032 w 3574257"/>
                <a:gd name="connsiteY2" fmla="*/ 161925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69294 w 3574257"/>
                <a:gd name="connsiteY2" fmla="*/ 2143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819275 w 3574257"/>
                <a:gd name="connsiteY2" fmla="*/ 200026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5494 w 3574257"/>
                <a:gd name="connsiteY2" fmla="*/ 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4257" h="1807368">
                  <a:moveTo>
                    <a:pt x="2382" y="1807368"/>
                  </a:moveTo>
                  <a:lnTo>
                    <a:pt x="0" y="0"/>
                  </a:lnTo>
                  <a:lnTo>
                    <a:pt x="2045494" y="1"/>
                  </a:lnTo>
                  <a:lnTo>
                    <a:pt x="3574257" y="1807368"/>
                  </a:lnTo>
                  <a:lnTo>
                    <a:pt x="2382" y="1807368"/>
                  </a:lnTo>
                  <a:close/>
                </a:path>
              </a:pathLst>
            </a:custGeom>
            <a:solidFill>
              <a:srgbClr val="F96A1B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-2380" y="6446714"/>
              <a:ext cx="9146380" cy="414868"/>
            </a:xfrm>
            <a:custGeom>
              <a:avLst/>
              <a:gdLst>
                <a:gd name="connsiteX0" fmla="*/ 0 w 3350419"/>
                <a:gd name="connsiteY0" fmla="*/ 2081213 h 2083594"/>
                <a:gd name="connsiteX1" fmla="*/ 3031331 w 3350419"/>
                <a:gd name="connsiteY1" fmla="*/ 0 h 2083594"/>
                <a:gd name="connsiteX2" fmla="*/ 3350419 w 3350419"/>
                <a:gd name="connsiteY2" fmla="*/ 80963 h 2083594"/>
                <a:gd name="connsiteX3" fmla="*/ 3350419 w 3350419"/>
                <a:gd name="connsiteY3" fmla="*/ 2083594 h 2083594"/>
                <a:gd name="connsiteX4" fmla="*/ 0 w 3350419"/>
                <a:gd name="connsiteY4" fmla="*/ 2081213 h 2083594"/>
                <a:gd name="connsiteX0" fmla="*/ 0 w 3112294"/>
                <a:gd name="connsiteY0" fmla="*/ 2019301 h 2083594"/>
                <a:gd name="connsiteX1" fmla="*/ 2793206 w 3112294"/>
                <a:gd name="connsiteY1" fmla="*/ 0 h 2083594"/>
                <a:gd name="connsiteX2" fmla="*/ 3112294 w 3112294"/>
                <a:gd name="connsiteY2" fmla="*/ 80963 h 2083594"/>
                <a:gd name="connsiteX3" fmla="*/ 3112294 w 3112294"/>
                <a:gd name="connsiteY3" fmla="*/ 2083594 h 2083594"/>
                <a:gd name="connsiteX4" fmla="*/ 0 w 3112294"/>
                <a:gd name="connsiteY4" fmla="*/ 2019301 h 2083594"/>
                <a:gd name="connsiteX0" fmla="*/ 0 w 3345656"/>
                <a:gd name="connsiteY0" fmla="*/ 2097882 h 2097882"/>
                <a:gd name="connsiteX1" fmla="*/ 3026568 w 3345656"/>
                <a:gd name="connsiteY1" fmla="*/ 0 h 2097882"/>
                <a:gd name="connsiteX2" fmla="*/ 3345656 w 3345656"/>
                <a:gd name="connsiteY2" fmla="*/ 80963 h 2097882"/>
                <a:gd name="connsiteX3" fmla="*/ 3345656 w 3345656"/>
                <a:gd name="connsiteY3" fmla="*/ 2083594 h 2097882"/>
                <a:gd name="connsiteX4" fmla="*/ 0 w 3345656"/>
                <a:gd name="connsiteY4" fmla="*/ 2097882 h 2097882"/>
                <a:gd name="connsiteX0" fmla="*/ 0 w 2800350"/>
                <a:gd name="connsiteY0" fmla="*/ 1935957 h 2083594"/>
                <a:gd name="connsiteX1" fmla="*/ 2481262 w 2800350"/>
                <a:gd name="connsiteY1" fmla="*/ 0 h 2083594"/>
                <a:gd name="connsiteX2" fmla="*/ 2800350 w 2800350"/>
                <a:gd name="connsiteY2" fmla="*/ 80963 h 2083594"/>
                <a:gd name="connsiteX3" fmla="*/ 2800350 w 2800350"/>
                <a:gd name="connsiteY3" fmla="*/ 2083594 h 2083594"/>
                <a:gd name="connsiteX4" fmla="*/ 0 w 2800350"/>
                <a:gd name="connsiteY4" fmla="*/ 1935957 h 2083594"/>
                <a:gd name="connsiteX0" fmla="*/ 0 w 3352800"/>
                <a:gd name="connsiteY0" fmla="*/ 2083594 h 2083594"/>
                <a:gd name="connsiteX1" fmla="*/ 3033712 w 3352800"/>
                <a:gd name="connsiteY1" fmla="*/ 0 h 2083594"/>
                <a:gd name="connsiteX2" fmla="*/ 3352800 w 3352800"/>
                <a:gd name="connsiteY2" fmla="*/ 80963 h 2083594"/>
                <a:gd name="connsiteX3" fmla="*/ 3352800 w 3352800"/>
                <a:gd name="connsiteY3" fmla="*/ 2083594 h 2083594"/>
                <a:gd name="connsiteX4" fmla="*/ 0 w 3352800"/>
                <a:gd name="connsiteY4" fmla="*/ 2083594 h 2083594"/>
                <a:gd name="connsiteX0" fmla="*/ 0 w 3352800"/>
                <a:gd name="connsiteY0" fmla="*/ 2002631 h 2002631"/>
                <a:gd name="connsiteX1" fmla="*/ 3033712 w 3352800"/>
                <a:gd name="connsiteY1" fmla="*/ 15716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988469 w 3352800"/>
                <a:gd name="connsiteY1" fmla="*/ 59530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3966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45314 w 3352800"/>
                <a:gd name="connsiteY1" fmla="*/ 1224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4839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75865 w 3352800"/>
                <a:gd name="connsiteY1" fmla="*/ 8178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901 h 2002901"/>
                <a:gd name="connsiteX1" fmla="*/ 2836585 w 3352800"/>
                <a:gd name="connsiteY1" fmla="*/ 0 h 2002901"/>
                <a:gd name="connsiteX2" fmla="*/ 3352800 w 3352800"/>
                <a:gd name="connsiteY2" fmla="*/ 270 h 2002901"/>
                <a:gd name="connsiteX3" fmla="*/ 3352800 w 3352800"/>
                <a:gd name="connsiteY3" fmla="*/ 2002901 h 2002901"/>
                <a:gd name="connsiteX4" fmla="*/ 0 w 3352800"/>
                <a:gd name="connsiteY4" fmla="*/ 2002901 h 2002901"/>
                <a:gd name="connsiteX0" fmla="*/ 0 w 3352800"/>
                <a:gd name="connsiteY0" fmla="*/ 2002631 h 2002631"/>
                <a:gd name="connsiteX1" fmla="*/ 754045 w 3352800"/>
                <a:gd name="connsiteY1" fmla="*/ 146832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26618 h 526618"/>
                <a:gd name="connsiteX1" fmla="*/ 980611 w 3352800"/>
                <a:gd name="connsiteY1" fmla="*/ 9368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6888 h 526888"/>
                <a:gd name="connsiteX1" fmla="*/ 744735 w 3352800"/>
                <a:gd name="connsiteY1" fmla="*/ 0 h 526888"/>
                <a:gd name="connsiteX2" fmla="*/ 3352800 w 3352800"/>
                <a:gd name="connsiteY2" fmla="*/ 270 h 526888"/>
                <a:gd name="connsiteX3" fmla="*/ 3352800 w 3352800"/>
                <a:gd name="connsiteY3" fmla="*/ 526888 h 526888"/>
                <a:gd name="connsiteX4" fmla="*/ 0 w 3352800"/>
                <a:gd name="connsiteY4" fmla="*/ 526888 h 526888"/>
                <a:gd name="connsiteX0" fmla="*/ 0 w 3352800"/>
                <a:gd name="connsiteY0" fmla="*/ 526618 h 526618"/>
                <a:gd name="connsiteX1" fmla="*/ 811948 w 3352800"/>
                <a:gd name="connsiteY1" fmla="*/ 6092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966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241069 w 3352800"/>
                <a:gd name="connsiteY2" fmla="*/ 94144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313 h 527313"/>
                <a:gd name="connsiteX1" fmla="*/ 900984 w 3352800"/>
                <a:gd name="connsiteY1" fmla="*/ 97774 h 527313"/>
                <a:gd name="connsiteX2" fmla="*/ 3352800 w 3352800"/>
                <a:gd name="connsiteY2" fmla="*/ 0 h 527313"/>
                <a:gd name="connsiteX3" fmla="*/ 3352800 w 3352800"/>
                <a:gd name="connsiteY3" fmla="*/ 527313 h 527313"/>
                <a:gd name="connsiteX4" fmla="*/ 0 w 3352800"/>
                <a:gd name="connsiteY4" fmla="*/ 527313 h 527313"/>
                <a:gd name="connsiteX0" fmla="*/ 0 w 3352800"/>
                <a:gd name="connsiteY0" fmla="*/ 527584 h 527584"/>
                <a:gd name="connsiteX1" fmla="*/ 748227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0" h="527584">
                  <a:moveTo>
                    <a:pt x="0" y="527584"/>
                  </a:moveTo>
                  <a:lnTo>
                    <a:pt x="748227" y="0"/>
                  </a:lnTo>
                  <a:lnTo>
                    <a:pt x="3352800" y="271"/>
                  </a:lnTo>
                  <a:lnTo>
                    <a:pt x="3352800" y="527584"/>
                  </a:lnTo>
                  <a:lnTo>
                    <a:pt x="0" y="527584"/>
                  </a:lnTo>
                  <a:close/>
                </a:path>
              </a:pathLst>
            </a:custGeom>
            <a:solidFill>
              <a:srgbClr val="08A1D9">
                <a:alpha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007780" y="88621"/>
            <a:ext cx="7218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Scanning Probe Microscopy - Conduction Mode</a:t>
            </a:r>
            <a:endParaRPr lang="en-US" sz="2800" b="1" dirty="0"/>
          </a:p>
        </p:txBody>
      </p:sp>
      <p:sp>
        <p:nvSpPr>
          <p:cNvPr id="37" name="Rectangle 36"/>
          <p:cNvSpPr/>
          <p:nvPr/>
        </p:nvSpPr>
        <p:spPr>
          <a:xfrm>
            <a:off x="533400" y="2734628"/>
            <a:ext cx="3505200" cy="8467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056033" y="2721516"/>
            <a:ext cx="186782" cy="859883"/>
            <a:chOff x="1484226" y="4572000"/>
            <a:chExt cx="192174" cy="990600"/>
          </a:xfrm>
        </p:grpSpPr>
        <p:cxnSp>
          <p:nvCxnSpPr>
            <p:cNvPr id="42" name="Straight Connector 41"/>
            <p:cNvCxnSpPr>
              <a:stCxn id="53" idx="7"/>
            </p:cNvCxnSpPr>
            <p:nvPr/>
          </p:nvCxnSpPr>
          <p:spPr>
            <a:xfrm flipH="1">
              <a:off x="1569341" y="4583159"/>
              <a:ext cx="30362" cy="979441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1491953" y="47625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1529448" y="48387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1495040" y="5012464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1515811" y="5116794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509283" y="52578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1545483" y="5389192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1569341" y="46482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1508322" y="45720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508321" y="47244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1515810" y="4945166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1548569" y="5200472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1540011" y="54864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1484226" y="5344326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1548569" y="5050564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588683" y="2718290"/>
            <a:ext cx="186782" cy="859883"/>
            <a:chOff x="1484226" y="4572000"/>
            <a:chExt cx="192174" cy="990600"/>
          </a:xfrm>
        </p:grpSpPr>
        <p:cxnSp>
          <p:nvCxnSpPr>
            <p:cNvPr id="81" name="Straight Connector 80"/>
            <p:cNvCxnSpPr>
              <a:stCxn id="89" idx="7"/>
            </p:cNvCxnSpPr>
            <p:nvPr/>
          </p:nvCxnSpPr>
          <p:spPr>
            <a:xfrm flipH="1">
              <a:off x="1569341" y="4583159"/>
              <a:ext cx="30362" cy="979441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/>
            <p:cNvSpPr/>
            <p:nvPr/>
          </p:nvSpPr>
          <p:spPr>
            <a:xfrm>
              <a:off x="1491953" y="47625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1529448" y="48387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1495040" y="5012464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1515811" y="5116794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1509283" y="52578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1545483" y="5389192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1569341" y="46482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1508322" y="45720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1508321" y="47244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1515810" y="4945166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548569" y="5200472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1540011" y="54864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1484226" y="5344326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1548569" y="5050564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3535483" y="2734628"/>
            <a:ext cx="186782" cy="859883"/>
            <a:chOff x="1484226" y="4572000"/>
            <a:chExt cx="192174" cy="990600"/>
          </a:xfrm>
        </p:grpSpPr>
        <p:cxnSp>
          <p:nvCxnSpPr>
            <p:cNvPr id="97" name="Straight Connector 96"/>
            <p:cNvCxnSpPr>
              <a:stCxn id="105" idx="7"/>
            </p:cNvCxnSpPr>
            <p:nvPr/>
          </p:nvCxnSpPr>
          <p:spPr>
            <a:xfrm flipH="1">
              <a:off x="1569341" y="4583159"/>
              <a:ext cx="30362" cy="979441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/>
            <p:nvPr/>
          </p:nvSpPr>
          <p:spPr>
            <a:xfrm>
              <a:off x="1491953" y="47625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1529448" y="48387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1495040" y="5012464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1515811" y="5116794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1509283" y="52578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1545483" y="5389192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1569341" y="46482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1508322" y="45720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1508321" y="47244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1515810" y="4945166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1548569" y="5200472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1540011" y="5486400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1484226" y="5344326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1548569" y="5050564"/>
              <a:ext cx="107059" cy="76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2" name="TextBox 111"/>
          <p:cNvSpPr txBox="1"/>
          <p:nvPr/>
        </p:nvSpPr>
        <p:spPr>
          <a:xfrm>
            <a:off x="533400" y="3986539"/>
            <a:ext cx="3757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2"/>
                </a:solidFill>
              </a:rPr>
              <a:t>Nakamura </a:t>
            </a:r>
            <a:r>
              <a:rPr lang="en-US" sz="1600" i="1" dirty="0" smtClean="0">
                <a:solidFill>
                  <a:schemeClr val="accent2"/>
                </a:solidFill>
              </a:rPr>
              <a:t>et al</a:t>
            </a:r>
            <a:r>
              <a:rPr lang="en-US" sz="1600" dirty="0" smtClean="0">
                <a:solidFill>
                  <a:schemeClr val="accent2"/>
                </a:solidFill>
              </a:rPr>
              <a:t>, Nature of Materials (2003)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66470" y="1284284"/>
            <a:ext cx="1957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 atoms localized at dislocations 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1371600" y="2986095"/>
            <a:ext cx="1752600" cy="3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Sapphire</a:t>
            </a:r>
            <a:endParaRPr lang="en-US" dirty="0"/>
          </a:p>
        </p:txBody>
      </p:sp>
      <p:cxnSp>
        <p:nvCxnSpPr>
          <p:cNvPr id="124" name="Straight Arrow Connector 123"/>
          <p:cNvCxnSpPr/>
          <p:nvPr/>
        </p:nvCxnSpPr>
        <p:spPr>
          <a:xfrm>
            <a:off x="1787128" y="1873397"/>
            <a:ext cx="877936" cy="7358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1905000" y="1828800"/>
            <a:ext cx="1630483" cy="78044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90850" y="4828374"/>
            <a:ext cx="82483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/>
          </a:p>
          <a:p>
            <a:pPr marL="285750" indent="-285750">
              <a:buBlip>
                <a:blip r:embed="rId3"/>
              </a:buBlip>
            </a:pPr>
            <a:r>
              <a:rPr lang="en-US" sz="2000" dirty="0"/>
              <a:t>SPM will be used to probe conductivity of specific boundary </a:t>
            </a:r>
            <a:r>
              <a:rPr lang="en-US" sz="2000" dirty="0" smtClean="0"/>
              <a:t>complexions</a:t>
            </a:r>
          </a:p>
          <a:p>
            <a:endParaRPr lang="en-US" sz="2000" dirty="0"/>
          </a:p>
          <a:p>
            <a:pPr marL="285750" indent="-285750">
              <a:buBlip>
                <a:blip r:embed="rId3"/>
              </a:buBlip>
            </a:pPr>
            <a:r>
              <a:rPr lang="en-US" sz="2000" dirty="0"/>
              <a:t>Correlate with bulk thermal conductivity measurements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516408" y="1084498"/>
            <a:ext cx="3629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Spike in conductivity corresponding to Ti ‘nanowires’</a:t>
            </a: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615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968543" y="1092834"/>
            <a:ext cx="2912711" cy="2614095"/>
            <a:chOff x="968543" y="1092834"/>
            <a:chExt cx="2912711" cy="2614095"/>
          </a:xfrm>
        </p:grpSpPr>
        <p:sp>
          <p:nvSpPr>
            <p:cNvPr id="3" name="Rounded Rectangle 2"/>
            <p:cNvSpPr/>
            <p:nvPr/>
          </p:nvSpPr>
          <p:spPr>
            <a:xfrm>
              <a:off x="980526" y="1092834"/>
              <a:ext cx="2900727" cy="2614095"/>
            </a:xfrm>
            <a:prstGeom prst="roundRect">
              <a:avLst/>
            </a:prstGeom>
            <a:pattFill prst="pct8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Decagon 3"/>
            <p:cNvSpPr/>
            <p:nvPr/>
          </p:nvSpPr>
          <p:spPr>
            <a:xfrm>
              <a:off x="1085051" y="1414498"/>
              <a:ext cx="815560" cy="708587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Decagon 4"/>
            <p:cNvSpPr/>
            <p:nvPr/>
          </p:nvSpPr>
          <p:spPr>
            <a:xfrm>
              <a:off x="1794990" y="1680718"/>
              <a:ext cx="880348" cy="788401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ecagon 5"/>
            <p:cNvSpPr/>
            <p:nvPr/>
          </p:nvSpPr>
          <p:spPr>
            <a:xfrm>
              <a:off x="1628664" y="2402311"/>
              <a:ext cx="582544" cy="53244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Decagon 6"/>
            <p:cNvSpPr/>
            <p:nvPr/>
          </p:nvSpPr>
          <p:spPr>
            <a:xfrm>
              <a:off x="1318068" y="2123086"/>
              <a:ext cx="476922" cy="426351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ecagon 7"/>
            <p:cNvSpPr/>
            <p:nvPr/>
          </p:nvSpPr>
          <p:spPr>
            <a:xfrm>
              <a:off x="2209304" y="2515128"/>
              <a:ext cx="390359" cy="356295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ecagon 8"/>
            <p:cNvSpPr/>
            <p:nvPr/>
          </p:nvSpPr>
          <p:spPr>
            <a:xfrm>
              <a:off x="2654649" y="1695403"/>
              <a:ext cx="582543" cy="53244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ecagon 9"/>
            <p:cNvSpPr/>
            <p:nvPr/>
          </p:nvSpPr>
          <p:spPr>
            <a:xfrm>
              <a:off x="2510373" y="2160833"/>
              <a:ext cx="582543" cy="53244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Decagon 10"/>
            <p:cNvSpPr/>
            <p:nvPr/>
          </p:nvSpPr>
          <p:spPr>
            <a:xfrm>
              <a:off x="2384066" y="1246373"/>
              <a:ext cx="582543" cy="53244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Decagon 11"/>
            <p:cNvSpPr/>
            <p:nvPr/>
          </p:nvSpPr>
          <p:spPr>
            <a:xfrm>
              <a:off x="1852427" y="1238353"/>
              <a:ext cx="531640" cy="44236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ecagon 12"/>
            <p:cNvSpPr/>
            <p:nvPr/>
          </p:nvSpPr>
          <p:spPr>
            <a:xfrm>
              <a:off x="1390747" y="1130977"/>
              <a:ext cx="582543" cy="53244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ecagon 13"/>
            <p:cNvSpPr/>
            <p:nvPr/>
          </p:nvSpPr>
          <p:spPr>
            <a:xfrm>
              <a:off x="1905238" y="2907732"/>
              <a:ext cx="650054" cy="544451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ecagon 14"/>
            <p:cNvSpPr/>
            <p:nvPr/>
          </p:nvSpPr>
          <p:spPr>
            <a:xfrm>
              <a:off x="3104886" y="1979994"/>
              <a:ext cx="776367" cy="671554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ecagon 15"/>
            <p:cNvSpPr/>
            <p:nvPr/>
          </p:nvSpPr>
          <p:spPr>
            <a:xfrm>
              <a:off x="2522346" y="2662919"/>
              <a:ext cx="582543" cy="53244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ecagon 16"/>
            <p:cNvSpPr/>
            <p:nvPr/>
          </p:nvSpPr>
          <p:spPr>
            <a:xfrm>
              <a:off x="1116898" y="2824609"/>
              <a:ext cx="815560" cy="71659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Decagon 17"/>
            <p:cNvSpPr/>
            <p:nvPr/>
          </p:nvSpPr>
          <p:spPr>
            <a:xfrm>
              <a:off x="2945919" y="1130977"/>
              <a:ext cx="702319" cy="664228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Decagon 18"/>
            <p:cNvSpPr/>
            <p:nvPr/>
          </p:nvSpPr>
          <p:spPr>
            <a:xfrm>
              <a:off x="968543" y="2402309"/>
              <a:ext cx="699051" cy="603519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Decagon 19"/>
            <p:cNvSpPr/>
            <p:nvPr/>
          </p:nvSpPr>
          <p:spPr>
            <a:xfrm>
              <a:off x="3092916" y="2651548"/>
              <a:ext cx="788338" cy="708561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Decagon 20"/>
            <p:cNvSpPr/>
            <p:nvPr/>
          </p:nvSpPr>
          <p:spPr>
            <a:xfrm>
              <a:off x="2503028" y="3089264"/>
              <a:ext cx="303242" cy="276229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Decagon 21"/>
            <p:cNvSpPr/>
            <p:nvPr/>
          </p:nvSpPr>
          <p:spPr>
            <a:xfrm>
              <a:off x="2621438" y="3105428"/>
              <a:ext cx="582543" cy="53244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ecagon 22"/>
            <p:cNvSpPr/>
            <p:nvPr/>
          </p:nvSpPr>
          <p:spPr>
            <a:xfrm>
              <a:off x="3170218" y="3136937"/>
              <a:ext cx="582543" cy="53244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ecagon 23"/>
            <p:cNvSpPr/>
            <p:nvPr/>
          </p:nvSpPr>
          <p:spPr>
            <a:xfrm>
              <a:off x="1641187" y="3174487"/>
              <a:ext cx="582543" cy="532442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ecagon 24"/>
            <p:cNvSpPr/>
            <p:nvPr/>
          </p:nvSpPr>
          <p:spPr>
            <a:xfrm>
              <a:off x="3422743" y="1663419"/>
              <a:ext cx="441002" cy="37951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0" y="675620"/>
            <a:ext cx="9146380" cy="104605"/>
            <a:chOff x="-2380" y="6443133"/>
            <a:chExt cx="9146380" cy="418449"/>
          </a:xfrm>
        </p:grpSpPr>
        <p:sp>
          <p:nvSpPr>
            <p:cNvPr id="28" name="Freeform 27"/>
            <p:cNvSpPr/>
            <p:nvPr/>
          </p:nvSpPr>
          <p:spPr>
            <a:xfrm>
              <a:off x="-2380" y="6443133"/>
              <a:ext cx="3574257" cy="414867"/>
            </a:xfrm>
            <a:custGeom>
              <a:avLst/>
              <a:gdLst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3571875 w 3571875"/>
                <a:gd name="connsiteY2" fmla="*/ 4210050 h 4210050"/>
                <a:gd name="connsiteX3" fmla="*/ 0 w 3571875"/>
                <a:gd name="connsiteY3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883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050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812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76450 w 3571875"/>
                <a:gd name="connsiteY2" fmla="*/ 22740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245519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38350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2433637 h 2433637"/>
                <a:gd name="connsiteX1" fmla="*/ 257175 w 3571875"/>
                <a:gd name="connsiteY1" fmla="*/ 0 h 2433637"/>
                <a:gd name="connsiteX2" fmla="*/ 2038350 w 3571875"/>
                <a:gd name="connsiteY2" fmla="*/ 628650 h 2433637"/>
                <a:gd name="connsiteX3" fmla="*/ 3571875 w 3571875"/>
                <a:gd name="connsiteY3" fmla="*/ 2433637 h 2433637"/>
                <a:gd name="connsiteX4" fmla="*/ 0 w 3571875"/>
                <a:gd name="connsiteY4" fmla="*/ 2433637 h 2433637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24051 w 3574257"/>
                <a:gd name="connsiteY2" fmla="*/ 3071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40682 w 3574257"/>
                <a:gd name="connsiteY2" fmla="*/ 450057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57351 w 3574257"/>
                <a:gd name="connsiteY2" fmla="*/ 2309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774032 w 3574257"/>
                <a:gd name="connsiteY2" fmla="*/ 161925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69294 w 3574257"/>
                <a:gd name="connsiteY2" fmla="*/ 2143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819275 w 3574257"/>
                <a:gd name="connsiteY2" fmla="*/ 200026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5494 w 3574257"/>
                <a:gd name="connsiteY2" fmla="*/ 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4257" h="1807368">
                  <a:moveTo>
                    <a:pt x="2382" y="1807368"/>
                  </a:moveTo>
                  <a:lnTo>
                    <a:pt x="0" y="0"/>
                  </a:lnTo>
                  <a:lnTo>
                    <a:pt x="2045494" y="1"/>
                  </a:lnTo>
                  <a:lnTo>
                    <a:pt x="3574257" y="1807368"/>
                  </a:lnTo>
                  <a:lnTo>
                    <a:pt x="2382" y="1807368"/>
                  </a:lnTo>
                  <a:close/>
                </a:path>
              </a:pathLst>
            </a:custGeom>
            <a:solidFill>
              <a:srgbClr val="F96A1B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>
              <a:off x="-2380" y="6446714"/>
              <a:ext cx="9146380" cy="414868"/>
            </a:xfrm>
            <a:custGeom>
              <a:avLst/>
              <a:gdLst>
                <a:gd name="connsiteX0" fmla="*/ 0 w 3350419"/>
                <a:gd name="connsiteY0" fmla="*/ 2081213 h 2083594"/>
                <a:gd name="connsiteX1" fmla="*/ 3031331 w 3350419"/>
                <a:gd name="connsiteY1" fmla="*/ 0 h 2083594"/>
                <a:gd name="connsiteX2" fmla="*/ 3350419 w 3350419"/>
                <a:gd name="connsiteY2" fmla="*/ 80963 h 2083594"/>
                <a:gd name="connsiteX3" fmla="*/ 3350419 w 3350419"/>
                <a:gd name="connsiteY3" fmla="*/ 2083594 h 2083594"/>
                <a:gd name="connsiteX4" fmla="*/ 0 w 3350419"/>
                <a:gd name="connsiteY4" fmla="*/ 2081213 h 2083594"/>
                <a:gd name="connsiteX0" fmla="*/ 0 w 3112294"/>
                <a:gd name="connsiteY0" fmla="*/ 2019301 h 2083594"/>
                <a:gd name="connsiteX1" fmla="*/ 2793206 w 3112294"/>
                <a:gd name="connsiteY1" fmla="*/ 0 h 2083594"/>
                <a:gd name="connsiteX2" fmla="*/ 3112294 w 3112294"/>
                <a:gd name="connsiteY2" fmla="*/ 80963 h 2083594"/>
                <a:gd name="connsiteX3" fmla="*/ 3112294 w 3112294"/>
                <a:gd name="connsiteY3" fmla="*/ 2083594 h 2083594"/>
                <a:gd name="connsiteX4" fmla="*/ 0 w 3112294"/>
                <a:gd name="connsiteY4" fmla="*/ 2019301 h 2083594"/>
                <a:gd name="connsiteX0" fmla="*/ 0 w 3345656"/>
                <a:gd name="connsiteY0" fmla="*/ 2097882 h 2097882"/>
                <a:gd name="connsiteX1" fmla="*/ 3026568 w 3345656"/>
                <a:gd name="connsiteY1" fmla="*/ 0 h 2097882"/>
                <a:gd name="connsiteX2" fmla="*/ 3345656 w 3345656"/>
                <a:gd name="connsiteY2" fmla="*/ 80963 h 2097882"/>
                <a:gd name="connsiteX3" fmla="*/ 3345656 w 3345656"/>
                <a:gd name="connsiteY3" fmla="*/ 2083594 h 2097882"/>
                <a:gd name="connsiteX4" fmla="*/ 0 w 3345656"/>
                <a:gd name="connsiteY4" fmla="*/ 2097882 h 2097882"/>
                <a:gd name="connsiteX0" fmla="*/ 0 w 2800350"/>
                <a:gd name="connsiteY0" fmla="*/ 1935957 h 2083594"/>
                <a:gd name="connsiteX1" fmla="*/ 2481262 w 2800350"/>
                <a:gd name="connsiteY1" fmla="*/ 0 h 2083594"/>
                <a:gd name="connsiteX2" fmla="*/ 2800350 w 2800350"/>
                <a:gd name="connsiteY2" fmla="*/ 80963 h 2083594"/>
                <a:gd name="connsiteX3" fmla="*/ 2800350 w 2800350"/>
                <a:gd name="connsiteY3" fmla="*/ 2083594 h 2083594"/>
                <a:gd name="connsiteX4" fmla="*/ 0 w 2800350"/>
                <a:gd name="connsiteY4" fmla="*/ 1935957 h 2083594"/>
                <a:gd name="connsiteX0" fmla="*/ 0 w 3352800"/>
                <a:gd name="connsiteY0" fmla="*/ 2083594 h 2083594"/>
                <a:gd name="connsiteX1" fmla="*/ 3033712 w 3352800"/>
                <a:gd name="connsiteY1" fmla="*/ 0 h 2083594"/>
                <a:gd name="connsiteX2" fmla="*/ 3352800 w 3352800"/>
                <a:gd name="connsiteY2" fmla="*/ 80963 h 2083594"/>
                <a:gd name="connsiteX3" fmla="*/ 3352800 w 3352800"/>
                <a:gd name="connsiteY3" fmla="*/ 2083594 h 2083594"/>
                <a:gd name="connsiteX4" fmla="*/ 0 w 3352800"/>
                <a:gd name="connsiteY4" fmla="*/ 2083594 h 2083594"/>
                <a:gd name="connsiteX0" fmla="*/ 0 w 3352800"/>
                <a:gd name="connsiteY0" fmla="*/ 2002631 h 2002631"/>
                <a:gd name="connsiteX1" fmla="*/ 3033712 w 3352800"/>
                <a:gd name="connsiteY1" fmla="*/ 15716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988469 w 3352800"/>
                <a:gd name="connsiteY1" fmla="*/ 59530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3966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45314 w 3352800"/>
                <a:gd name="connsiteY1" fmla="*/ 1224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4839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75865 w 3352800"/>
                <a:gd name="connsiteY1" fmla="*/ 8178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901 h 2002901"/>
                <a:gd name="connsiteX1" fmla="*/ 2836585 w 3352800"/>
                <a:gd name="connsiteY1" fmla="*/ 0 h 2002901"/>
                <a:gd name="connsiteX2" fmla="*/ 3352800 w 3352800"/>
                <a:gd name="connsiteY2" fmla="*/ 270 h 2002901"/>
                <a:gd name="connsiteX3" fmla="*/ 3352800 w 3352800"/>
                <a:gd name="connsiteY3" fmla="*/ 2002901 h 2002901"/>
                <a:gd name="connsiteX4" fmla="*/ 0 w 3352800"/>
                <a:gd name="connsiteY4" fmla="*/ 2002901 h 2002901"/>
                <a:gd name="connsiteX0" fmla="*/ 0 w 3352800"/>
                <a:gd name="connsiteY0" fmla="*/ 2002631 h 2002631"/>
                <a:gd name="connsiteX1" fmla="*/ 754045 w 3352800"/>
                <a:gd name="connsiteY1" fmla="*/ 146832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26618 h 526618"/>
                <a:gd name="connsiteX1" fmla="*/ 980611 w 3352800"/>
                <a:gd name="connsiteY1" fmla="*/ 9368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6888 h 526888"/>
                <a:gd name="connsiteX1" fmla="*/ 744735 w 3352800"/>
                <a:gd name="connsiteY1" fmla="*/ 0 h 526888"/>
                <a:gd name="connsiteX2" fmla="*/ 3352800 w 3352800"/>
                <a:gd name="connsiteY2" fmla="*/ 270 h 526888"/>
                <a:gd name="connsiteX3" fmla="*/ 3352800 w 3352800"/>
                <a:gd name="connsiteY3" fmla="*/ 526888 h 526888"/>
                <a:gd name="connsiteX4" fmla="*/ 0 w 3352800"/>
                <a:gd name="connsiteY4" fmla="*/ 526888 h 526888"/>
                <a:gd name="connsiteX0" fmla="*/ 0 w 3352800"/>
                <a:gd name="connsiteY0" fmla="*/ 526618 h 526618"/>
                <a:gd name="connsiteX1" fmla="*/ 811948 w 3352800"/>
                <a:gd name="connsiteY1" fmla="*/ 6092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966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241069 w 3352800"/>
                <a:gd name="connsiteY2" fmla="*/ 94144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313 h 527313"/>
                <a:gd name="connsiteX1" fmla="*/ 900984 w 3352800"/>
                <a:gd name="connsiteY1" fmla="*/ 97774 h 527313"/>
                <a:gd name="connsiteX2" fmla="*/ 3352800 w 3352800"/>
                <a:gd name="connsiteY2" fmla="*/ 0 h 527313"/>
                <a:gd name="connsiteX3" fmla="*/ 3352800 w 3352800"/>
                <a:gd name="connsiteY3" fmla="*/ 527313 h 527313"/>
                <a:gd name="connsiteX4" fmla="*/ 0 w 3352800"/>
                <a:gd name="connsiteY4" fmla="*/ 527313 h 527313"/>
                <a:gd name="connsiteX0" fmla="*/ 0 w 3352800"/>
                <a:gd name="connsiteY0" fmla="*/ 527584 h 527584"/>
                <a:gd name="connsiteX1" fmla="*/ 748227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0" h="527584">
                  <a:moveTo>
                    <a:pt x="0" y="527584"/>
                  </a:moveTo>
                  <a:lnTo>
                    <a:pt x="748227" y="0"/>
                  </a:lnTo>
                  <a:lnTo>
                    <a:pt x="3352800" y="271"/>
                  </a:lnTo>
                  <a:lnTo>
                    <a:pt x="3352800" y="527584"/>
                  </a:lnTo>
                  <a:lnTo>
                    <a:pt x="0" y="527584"/>
                  </a:lnTo>
                  <a:close/>
                </a:path>
              </a:pathLst>
            </a:custGeom>
            <a:solidFill>
              <a:srgbClr val="08A1D9">
                <a:alpha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702124" y="88621"/>
            <a:ext cx="3528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Bulk </a:t>
            </a:r>
            <a:r>
              <a:rPr lang="en-US" sz="2800" b="1" dirty="0" err="1" smtClean="0"/>
              <a:t>Nanophase</a:t>
            </a:r>
            <a:r>
              <a:rPr lang="en-US" sz="2800" b="1" dirty="0" smtClean="0"/>
              <a:t> MCCs</a:t>
            </a:r>
            <a:endParaRPr lang="en-US" sz="2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676140" y="4957985"/>
            <a:ext cx="54852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n-US" sz="2000" dirty="0"/>
              <a:t>Challenge (maintaining </a:t>
            </a:r>
            <a:r>
              <a:rPr lang="en-US" sz="2000" dirty="0" err="1"/>
              <a:t>nanoscale</a:t>
            </a:r>
            <a:r>
              <a:rPr lang="en-US" sz="2000" dirty="0"/>
              <a:t> grains)</a:t>
            </a:r>
          </a:p>
          <a:p>
            <a:pPr marL="285750" indent="-285750">
              <a:buBlip>
                <a:blip r:embed="rId2"/>
              </a:buBlip>
            </a:pPr>
            <a:endParaRPr lang="en-US" sz="2000" dirty="0"/>
          </a:p>
          <a:p>
            <a:pPr marL="285750" indent="-285750">
              <a:buBlip>
                <a:blip r:embed="rId2"/>
              </a:buBlip>
            </a:pPr>
            <a:r>
              <a:rPr lang="en-US" sz="2000" dirty="0"/>
              <a:t>Exploit special complexions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- Two-step sintering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- Spark plasma sintering</a:t>
            </a:r>
          </a:p>
          <a:p>
            <a:endParaRPr lang="en-US" sz="2000" dirty="0" smtClean="0"/>
          </a:p>
        </p:txBody>
      </p:sp>
      <p:sp>
        <p:nvSpPr>
          <p:cNvPr id="32" name="Chord 31"/>
          <p:cNvSpPr/>
          <p:nvPr/>
        </p:nvSpPr>
        <p:spPr>
          <a:xfrm rot="6599943">
            <a:off x="2268334" y="3377530"/>
            <a:ext cx="481038" cy="448088"/>
          </a:xfrm>
          <a:prstGeom prst="chor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06"/>
          <a:stretch>
            <a:fillRect/>
          </a:stretch>
        </p:blipFill>
        <p:spPr bwMode="auto">
          <a:xfrm>
            <a:off x="4481734" y="1024655"/>
            <a:ext cx="3900265" cy="3166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5257800" y="4247356"/>
            <a:ext cx="2819400" cy="417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Evolution of grain size in </a:t>
            </a:r>
            <a:r>
              <a:rPr kumimoji="0" lang="en-U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yttria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in a two-step sintering process.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18530" y="3706929"/>
            <a:ext cx="30200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Potential for unique property combinations due to relatively high proportion of boundary area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38200" y="1092834"/>
            <a:ext cx="3352800" cy="36315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55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75620"/>
            <a:ext cx="9146380" cy="104605"/>
            <a:chOff x="-2380" y="6443133"/>
            <a:chExt cx="9146380" cy="418449"/>
          </a:xfrm>
        </p:grpSpPr>
        <p:sp>
          <p:nvSpPr>
            <p:cNvPr id="28" name="Freeform 27"/>
            <p:cNvSpPr/>
            <p:nvPr/>
          </p:nvSpPr>
          <p:spPr>
            <a:xfrm>
              <a:off x="-2380" y="6443133"/>
              <a:ext cx="3574257" cy="414867"/>
            </a:xfrm>
            <a:custGeom>
              <a:avLst/>
              <a:gdLst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3571875 w 3571875"/>
                <a:gd name="connsiteY2" fmla="*/ 4210050 h 4210050"/>
                <a:gd name="connsiteX3" fmla="*/ 0 w 3571875"/>
                <a:gd name="connsiteY3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883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050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281238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28825 w 3571875"/>
                <a:gd name="connsiteY2" fmla="*/ 2393157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76450 w 3571875"/>
                <a:gd name="connsiteY2" fmla="*/ 2274094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245519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4210050 h 4210050"/>
                <a:gd name="connsiteX1" fmla="*/ 0 w 3571875"/>
                <a:gd name="connsiteY1" fmla="*/ 0 h 4210050"/>
                <a:gd name="connsiteX2" fmla="*/ 2038350 w 3571875"/>
                <a:gd name="connsiteY2" fmla="*/ 2405063 h 4210050"/>
                <a:gd name="connsiteX3" fmla="*/ 3571875 w 3571875"/>
                <a:gd name="connsiteY3" fmla="*/ 4210050 h 4210050"/>
                <a:gd name="connsiteX4" fmla="*/ 0 w 3571875"/>
                <a:gd name="connsiteY4" fmla="*/ 4210050 h 4210050"/>
                <a:gd name="connsiteX0" fmla="*/ 0 w 3571875"/>
                <a:gd name="connsiteY0" fmla="*/ 2433637 h 2433637"/>
                <a:gd name="connsiteX1" fmla="*/ 257175 w 3571875"/>
                <a:gd name="connsiteY1" fmla="*/ 0 h 2433637"/>
                <a:gd name="connsiteX2" fmla="*/ 2038350 w 3571875"/>
                <a:gd name="connsiteY2" fmla="*/ 628650 h 2433637"/>
                <a:gd name="connsiteX3" fmla="*/ 3571875 w 3571875"/>
                <a:gd name="connsiteY3" fmla="*/ 2433637 h 2433637"/>
                <a:gd name="connsiteX4" fmla="*/ 0 w 3571875"/>
                <a:gd name="connsiteY4" fmla="*/ 2433637 h 2433637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24051 w 3574257"/>
                <a:gd name="connsiteY2" fmla="*/ 30718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40682 w 3574257"/>
                <a:gd name="connsiteY2" fmla="*/ 450057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9749 h 1809749"/>
                <a:gd name="connsiteX1" fmla="*/ 0 w 3574257"/>
                <a:gd name="connsiteY1" fmla="*/ 2381 h 1809749"/>
                <a:gd name="connsiteX2" fmla="*/ 2038351 w 3574257"/>
                <a:gd name="connsiteY2" fmla="*/ 0 h 1809749"/>
                <a:gd name="connsiteX3" fmla="*/ 3574257 w 3574257"/>
                <a:gd name="connsiteY3" fmla="*/ 1809749 h 1809749"/>
                <a:gd name="connsiteX4" fmla="*/ 2382 w 3574257"/>
                <a:gd name="connsiteY4" fmla="*/ 1809749 h 1809749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657351 w 3574257"/>
                <a:gd name="connsiteY2" fmla="*/ 2309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0732 w 3574257"/>
                <a:gd name="connsiteY2" fmla="*/ 238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774032 w 3574257"/>
                <a:gd name="connsiteY2" fmla="*/ 161925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969294 w 3574257"/>
                <a:gd name="connsiteY2" fmla="*/ 21432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1819275 w 3574257"/>
                <a:gd name="connsiteY2" fmla="*/ 200026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  <a:gd name="connsiteX0" fmla="*/ 2382 w 3574257"/>
                <a:gd name="connsiteY0" fmla="*/ 1807368 h 1807368"/>
                <a:gd name="connsiteX1" fmla="*/ 0 w 3574257"/>
                <a:gd name="connsiteY1" fmla="*/ 0 h 1807368"/>
                <a:gd name="connsiteX2" fmla="*/ 2045494 w 3574257"/>
                <a:gd name="connsiteY2" fmla="*/ 1 h 1807368"/>
                <a:gd name="connsiteX3" fmla="*/ 3574257 w 3574257"/>
                <a:gd name="connsiteY3" fmla="*/ 1807368 h 1807368"/>
                <a:gd name="connsiteX4" fmla="*/ 2382 w 3574257"/>
                <a:gd name="connsiteY4" fmla="*/ 1807368 h 180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4257" h="1807368">
                  <a:moveTo>
                    <a:pt x="2382" y="1807368"/>
                  </a:moveTo>
                  <a:lnTo>
                    <a:pt x="0" y="0"/>
                  </a:lnTo>
                  <a:lnTo>
                    <a:pt x="2045494" y="1"/>
                  </a:lnTo>
                  <a:lnTo>
                    <a:pt x="3574257" y="1807368"/>
                  </a:lnTo>
                  <a:lnTo>
                    <a:pt x="2382" y="1807368"/>
                  </a:lnTo>
                  <a:close/>
                </a:path>
              </a:pathLst>
            </a:custGeom>
            <a:solidFill>
              <a:srgbClr val="F96A1B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>
              <a:off x="-2380" y="6446714"/>
              <a:ext cx="9146380" cy="414868"/>
            </a:xfrm>
            <a:custGeom>
              <a:avLst/>
              <a:gdLst>
                <a:gd name="connsiteX0" fmla="*/ 0 w 3350419"/>
                <a:gd name="connsiteY0" fmla="*/ 2081213 h 2083594"/>
                <a:gd name="connsiteX1" fmla="*/ 3031331 w 3350419"/>
                <a:gd name="connsiteY1" fmla="*/ 0 h 2083594"/>
                <a:gd name="connsiteX2" fmla="*/ 3350419 w 3350419"/>
                <a:gd name="connsiteY2" fmla="*/ 80963 h 2083594"/>
                <a:gd name="connsiteX3" fmla="*/ 3350419 w 3350419"/>
                <a:gd name="connsiteY3" fmla="*/ 2083594 h 2083594"/>
                <a:gd name="connsiteX4" fmla="*/ 0 w 3350419"/>
                <a:gd name="connsiteY4" fmla="*/ 2081213 h 2083594"/>
                <a:gd name="connsiteX0" fmla="*/ 0 w 3112294"/>
                <a:gd name="connsiteY0" fmla="*/ 2019301 h 2083594"/>
                <a:gd name="connsiteX1" fmla="*/ 2793206 w 3112294"/>
                <a:gd name="connsiteY1" fmla="*/ 0 h 2083594"/>
                <a:gd name="connsiteX2" fmla="*/ 3112294 w 3112294"/>
                <a:gd name="connsiteY2" fmla="*/ 80963 h 2083594"/>
                <a:gd name="connsiteX3" fmla="*/ 3112294 w 3112294"/>
                <a:gd name="connsiteY3" fmla="*/ 2083594 h 2083594"/>
                <a:gd name="connsiteX4" fmla="*/ 0 w 3112294"/>
                <a:gd name="connsiteY4" fmla="*/ 2019301 h 2083594"/>
                <a:gd name="connsiteX0" fmla="*/ 0 w 3345656"/>
                <a:gd name="connsiteY0" fmla="*/ 2097882 h 2097882"/>
                <a:gd name="connsiteX1" fmla="*/ 3026568 w 3345656"/>
                <a:gd name="connsiteY1" fmla="*/ 0 h 2097882"/>
                <a:gd name="connsiteX2" fmla="*/ 3345656 w 3345656"/>
                <a:gd name="connsiteY2" fmla="*/ 80963 h 2097882"/>
                <a:gd name="connsiteX3" fmla="*/ 3345656 w 3345656"/>
                <a:gd name="connsiteY3" fmla="*/ 2083594 h 2097882"/>
                <a:gd name="connsiteX4" fmla="*/ 0 w 3345656"/>
                <a:gd name="connsiteY4" fmla="*/ 2097882 h 2097882"/>
                <a:gd name="connsiteX0" fmla="*/ 0 w 2800350"/>
                <a:gd name="connsiteY0" fmla="*/ 1935957 h 2083594"/>
                <a:gd name="connsiteX1" fmla="*/ 2481262 w 2800350"/>
                <a:gd name="connsiteY1" fmla="*/ 0 h 2083594"/>
                <a:gd name="connsiteX2" fmla="*/ 2800350 w 2800350"/>
                <a:gd name="connsiteY2" fmla="*/ 80963 h 2083594"/>
                <a:gd name="connsiteX3" fmla="*/ 2800350 w 2800350"/>
                <a:gd name="connsiteY3" fmla="*/ 2083594 h 2083594"/>
                <a:gd name="connsiteX4" fmla="*/ 0 w 2800350"/>
                <a:gd name="connsiteY4" fmla="*/ 1935957 h 2083594"/>
                <a:gd name="connsiteX0" fmla="*/ 0 w 3352800"/>
                <a:gd name="connsiteY0" fmla="*/ 2083594 h 2083594"/>
                <a:gd name="connsiteX1" fmla="*/ 3033712 w 3352800"/>
                <a:gd name="connsiteY1" fmla="*/ 0 h 2083594"/>
                <a:gd name="connsiteX2" fmla="*/ 3352800 w 3352800"/>
                <a:gd name="connsiteY2" fmla="*/ 80963 h 2083594"/>
                <a:gd name="connsiteX3" fmla="*/ 3352800 w 3352800"/>
                <a:gd name="connsiteY3" fmla="*/ 2083594 h 2083594"/>
                <a:gd name="connsiteX4" fmla="*/ 0 w 3352800"/>
                <a:gd name="connsiteY4" fmla="*/ 2083594 h 2083594"/>
                <a:gd name="connsiteX0" fmla="*/ 0 w 3352800"/>
                <a:gd name="connsiteY0" fmla="*/ 2002631 h 2002631"/>
                <a:gd name="connsiteX1" fmla="*/ 3033712 w 3352800"/>
                <a:gd name="connsiteY1" fmla="*/ 15716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988469 w 3352800"/>
                <a:gd name="connsiteY1" fmla="*/ 59530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3966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45314 w 3352800"/>
                <a:gd name="connsiteY1" fmla="*/ 1224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34839 w 3352800"/>
                <a:gd name="connsiteY1" fmla="*/ 425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631 h 2002631"/>
                <a:gd name="connsiteX1" fmla="*/ 2875865 w 3352800"/>
                <a:gd name="connsiteY1" fmla="*/ 81782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2002901 h 2002901"/>
                <a:gd name="connsiteX1" fmla="*/ 2836585 w 3352800"/>
                <a:gd name="connsiteY1" fmla="*/ 0 h 2002901"/>
                <a:gd name="connsiteX2" fmla="*/ 3352800 w 3352800"/>
                <a:gd name="connsiteY2" fmla="*/ 270 h 2002901"/>
                <a:gd name="connsiteX3" fmla="*/ 3352800 w 3352800"/>
                <a:gd name="connsiteY3" fmla="*/ 2002901 h 2002901"/>
                <a:gd name="connsiteX4" fmla="*/ 0 w 3352800"/>
                <a:gd name="connsiteY4" fmla="*/ 2002901 h 2002901"/>
                <a:gd name="connsiteX0" fmla="*/ 0 w 3352800"/>
                <a:gd name="connsiteY0" fmla="*/ 2002631 h 2002631"/>
                <a:gd name="connsiteX1" fmla="*/ 754045 w 3352800"/>
                <a:gd name="connsiteY1" fmla="*/ 1468326 h 2002631"/>
                <a:gd name="connsiteX2" fmla="*/ 3352800 w 3352800"/>
                <a:gd name="connsiteY2" fmla="*/ 0 h 2002631"/>
                <a:gd name="connsiteX3" fmla="*/ 3352800 w 3352800"/>
                <a:gd name="connsiteY3" fmla="*/ 2002631 h 2002631"/>
                <a:gd name="connsiteX4" fmla="*/ 0 w 3352800"/>
                <a:gd name="connsiteY4" fmla="*/ 2002631 h 2002631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34305 h 534305"/>
                <a:gd name="connsiteX1" fmla="*/ 754045 w 3352800"/>
                <a:gd name="connsiteY1" fmla="*/ 0 h 534305"/>
                <a:gd name="connsiteX2" fmla="*/ 3352800 w 3352800"/>
                <a:gd name="connsiteY2" fmla="*/ 7687 h 534305"/>
                <a:gd name="connsiteX3" fmla="*/ 3352800 w 3352800"/>
                <a:gd name="connsiteY3" fmla="*/ 534305 h 534305"/>
                <a:gd name="connsiteX4" fmla="*/ 0 w 3352800"/>
                <a:gd name="connsiteY4" fmla="*/ 534305 h 534305"/>
                <a:gd name="connsiteX0" fmla="*/ 0 w 3352800"/>
                <a:gd name="connsiteY0" fmla="*/ 526618 h 526618"/>
                <a:gd name="connsiteX1" fmla="*/ 980611 w 3352800"/>
                <a:gd name="connsiteY1" fmla="*/ 9368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6888 h 526888"/>
                <a:gd name="connsiteX1" fmla="*/ 744735 w 3352800"/>
                <a:gd name="connsiteY1" fmla="*/ 0 h 526888"/>
                <a:gd name="connsiteX2" fmla="*/ 3352800 w 3352800"/>
                <a:gd name="connsiteY2" fmla="*/ 270 h 526888"/>
                <a:gd name="connsiteX3" fmla="*/ 3352800 w 3352800"/>
                <a:gd name="connsiteY3" fmla="*/ 526888 h 526888"/>
                <a:gd name="connsiteX4" fmla="*/ 0 w 3352800"/>
                <a:gd name="connsiteY4" fmla="*/ 526888 h 526888"/>
                <a:gd name="connsiteX0" fmla="*/ 0 w 3352800"/>
                <a:gd name="connsiteY0" fmla="*/ 526618 h 526618"/>
                <a:gd name="connsiteX1" fmla="*/ 811948 w 3352800"/>
                <a:gd name="connsiteY1" fmla="*/ 60921 h 526618"/>
                <a:gd name="connsiteX2" fmla="*/ 3352800 w 3352800"/>
                <a:gd name="connsiteY2" fmla="*/ 0 h 526618"/>
                <a:gd name="connsiteX3" fmla="*/ 3352800 w 3352800"/>
                <a:gd name="connsiteY3" fmla="*/ 526618 h 526618"/>
                <a:gd name="connsiteX4" fmla="*/ 0 w 3352800"/>
                <a:gd name="connsiteY4" fmla="*/ 526618 h 526618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966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241069 w 3352800"/>
                <a:gd name="connsiteY2" fmla="*/ 94144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584 h 527584"/>
                <a:gd name="connsiteX1" fmla="*/ 751718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  <a:gd name="connsiteX0" fmla="*/ 0 w 3352800"/>
                <a:gd name="connsiteY0" fmla="*/ 527313 h 527313"/>
                <a:gd name="connsiteX1" fmla="*/ 900984 w 3352800"/>
                <a:gd name="connsiteY1" fmla="*/ 97774 h 527313"/>
                <a:gd name="connsiteX2" fmla="*/ 3352800 w 3352800"/>
                <a:gd name="connsiteY2" fmla="*/ 0 h 527313"/>
                <a:gd name="connsiteX3" fmla="*/ 3352800 w 3352800"/>
                <a:gd name="connsiteY3" fmla="*/ 527313 h 527313"/>
                <a:gd name="connsiteX4" fmla="*/ 0 w 3352800"/>
                <a:gd name="connsiteY4" fmla="*/ 527313 h 527313"/>
                <a:gd name="connsiteX0" fmla="*/ 0 w 3352800"/>
                <a:gd name="connsiteY0" fmla="*/ 527584 h 527584"/>
                <a:gd name="connsiteX1" fmla="*/ 748227 w 3352800"/>
                <a:gd name="connsiteY1" fmla="*/ 0 h 527584"/>
                <a:gd name="connsiteX2" fmla="*/ 3352800 w 3352800"/>
                <a:gd name="connsiteY2" fmla="*/ 271 h 527584"/>
                <a:gd name="connsiteX3" fmla="*/ 3352800 w 3352800"/>
                <a:gd name="connsiteY3" fmla="*/ 527584 h 527584"/>
                <a:gd name="connsiteX4" fmla="*/ 0 w 3352800"/>
                <a:gd name="connsiteY4" fmla="*/ 527584 h 52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0" h="527584">
                  <a:moveTo>
                    <a:pt x="0" y="527584"/>
                  </a:moveTo>
                  <a:lnTo>
                    <a:pt x="748227" y="0"/>
                  </a:lnTo>
                  <a:lnTo>
                    <a:pt x="3352800" y="271"/>
                  </a:lnTo>
                  <a:lnTo>
                    <a:pt x="3352800" y="527584"/>
                  </a:lnTo>
                  <a:lnTo>
                    <a:pt x="0" y="527584"/>
                  </a:lnTo>
                  <a:close/>
                </a:path>
              </a:pathLst>
            </a:custGeom>
            <a:solidFill>
              <a:srgbClr val="08A1D9">
                <a:alpha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351828" y="88621"/>
            <a:ext cx="4612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Mechanical Behavior of MCCs</a:t>
            </a:r>
            <a:endParaRPr lang="en-US" sz="2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038600" y="1088520"/>
            <a:ext cx="411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n-US" sz="2000" dirty="0" smtClean="0"/>
              <a:t>Nano-indentation</a:t>
            </a:r>
          </a:p>
          <a:p>
            <a:r>
              <a:rPr lang="en-US" sz="2000" dirty="0" smtClean="0"/>
              <a:t>	-  </a:t>
            </a:r>
            <a:r>
              <a:rPr lang="en-US" sz="2000" dirty="0" err="1" smtClean="0"/>
              <a:t>Berkovich</a:t>
            </a:r>
            <a:r>
              <a:rPr lang="en-US" sz="2000" dirty="0" smtClean="0"/>
              <a:t> indenter</a:t>
            </a:r>
            <a:endParaRPr lang="en-US" sz="2000" dirty="0"/>
          </a:p>
          <a:p>
            <a:r>
              <a:rPr lang="en-US" sz="2000" dirty="0" smtClean="0"/>
              <a:t>	-  10 </a:t>
            </a:r>
            <a:r>
              <a:rPr lang="en-US" sz="2000" dirty="0" err="1" smtClean="0">
                <a:latin typeface="Symbol" pitchFamily="18" charset="2"/>
              </a:rPr>
              <a:t>m</a:t>
            </a:r>
            <a:r>
              <a:rPr lang="en-US" sz="2000" dirty="0" err="1" smtClean="0"/>
              <a:t>N</a:t>
            </a:r>
            <a:r>
              <a:rPr lang="en-US" sz="2000" dirty="0" smtClean="0"/>
              <a:t> to 10 </a:t>
            </a:r>
            <a:r>
              <a:rPr lang="en-US" sz="2000" dirty="0" err="1" smtClean="0"/>
              <a:t>mN</a:t>
            </a:r>
            <a:r>
              <a:rPr lang="en-US" sz="2000" dirty="0" smtClean="0"/>
              <a:t> loading</a:t>
            </a:r>
            <a:endParaRPr lang="en-US" sz="2000" dirty="0"/>
          </a:p>
          <a:p>
            <a:pPr marL="285750" indent="-285750">
              <a:buBlip>
                <a:blip r:embed="rId2"/>
              </a:buBlip>
            </a:pPr>
            <a:endParaRPr lang="en-US" sz="2000" dirty="0"/>
          </a:p>
          <a:p>
            <a:pPr marL="285750" indent="-285750">
              <a:buBlip>
                <a:blip r:embed="rId2"/>
              </a:buBlip>
            </a:pPr>
            <a:r>
              <a:rPr lang="en-US" sz="2000" dirty="0" smtClean="0"/>
              <a:t>Characterize</a:t>
            </a:r>
            <a:endParaRPr lang="en-US" sz="2000" dirty="0"/>
          </a:p>
          <a:p>
            <a:r>
              <a:rPr lang="en-US" sz="2000" dirty="0"/>
              <a:t>	</a:t>
            </a:r>
            <a:r>
              <a:rPr lang="en-US" sz="2000" dirty="0" smtClean="0"/>
              <a:t>- Elastic Modulus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- Cracking behavior</a:t>
            </a:r>
          </a:p>
          <a:p>
            <a:endParaRPr lang="en-US" sz="2000" dirty="0"/>
          </a:p>
          <a:p>
            <a:pPr marL="285750" indent="-285750">
              <a:buBlip>
                <a:blip r:embed="rId2"/>
              </a:buBlip>
            </a:pPr>
            <a:r>
              <a:rPr lang="en-US" sz="2000" dirty="0"/>
              <a:t>Deformation mechanism</a:t>
            </a:r>
          </a:p>
          <a:p>
            <a:r>
              <a:rPr lang="en-US" sz="2000" dirty="0" smtClean="0"/>
              <a:t>      	-  TEM of indented samples</a:t>
            </a:r>
          </a:p>
          <a:p>
            <a:endParaRPr lang="en-US" sz="2000" dirty="0" smtClean="0"/>
          </a:p>
        </p:txBody>
      </p:sp>
      <p:grpSp>
        <p:nvGrpSpPr>
          <p:cNvPr id="33" name="Group 32"/>
          <p:cNvGrpSpPr/>
          <p:nvPr/>
        </p:nvGrpSpPr>
        <p:grpSpPr>
          <a:xfrm>
            <a:off x="241288" y="1091818"/>
            <a:ext cx="3664256" cy="5308981"/>
            <a:chOff x="241288" y="1091818"/>
            <a:chExt cx="3664256" cy="5308981"/>
          </a:xfrm>
        </p:grpSpPr>
        <p:sp>
          <p:nvSpPr>
            <p:cNvPr id="3" name="Rounded Rectangle 2"/>
            <p:cNvSpPr/>
            <p:nvPr/>
          </p:nvSpPr>
          <p:spPr>
            <a:xfrm>
              <a:off x="488322" y="1091819"/>
              <a:ext cx="3170188" cy="2998050"/>
            </a:xfrm>
            <a:prstGeom prst="roundRect">
              <a:avLst/>
            </a:prstGeom>
            <a:pattFill prst="pct8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Decagon 3"/>
            <p:cNvSpPr/>
            <p:nvPr/>
          </p:nvSpPr>
          <p:spPr>
            <a:xfrm>
              <a:off x="602557" y="1460729"/>
              <a:ext cx="891321" cy="812663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Decagon 4"/>
            <p:cNvSpPr/>
            <p:nvPr/>
          </p:nvSpPr>
          <p:spPr>
            <a:xfrm>
              <a:off x="1378445" y="1766051"/>
              <a:ext cx="962127" cy="904200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ecagon 5"/>
            <p:cNvSpPr/>
            <p:nvPr/>
          </p:nvSpPr>
          <p:spPr>
            <a:xfrm>
              <a:off x="1196668" y="2593630"/>
              <a:ext cx="636659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Decagon 6"/>
            <p:cNvSpPr/>
            <p:nvPr/>
          </p:nvSpPr>
          <p:spPr>
            <a:xfrm>
              <a:off x="857220" y="2273393"/>
              <a:ext cx="521225" cy="488973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ecagon 7"/>
            <p:cNvSpPr/>
            <p:nvPr/>
          </p:nvSpPr>
          <p:spPr>
            <a:xfrm>
              <a:off x="1831247" y="2723018"/>
              <a:ext cx="426621" cy="408627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ecagon 8"/>
            <p:cNvSpPr/>
            <p:nvPr/>
          </p:nvSpPr>
          <p:spPr>
            <a:xfrm>
              <a:off x="2317961" y="1782893"/>
              <a:ext cx="636658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ecagon 9"/>
            <p:cNvSpPr/>
            <p:nvPr/>
          </p:nvSpPr>
          <p:spPr>
            <a:xfrm>
              <a:off x="2160283" y="2316684"/>
              <a:ext cx="636658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Decagon 10"/>
            <p:cNvSpPr/>
            <p:nvPr/>
          </p:nvSpPr>
          <p:spPr>
            <a:xfrm>
              <a:off x="2022243" y="1267910"/>
              <a:ext cx="636658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Decagon 11"/>
            <p:cNvSpPr/>
            <p:nvPr/>
          </p:nvSpPr>
          <p:spPr>
            <a:xfrm>
              <a:off x="1441218" y="1258712"/>
              <a:ext cx="581026" cy="507340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ecagon 12"/>
            <p:cNvSpPr/>
            <p:nvPr/>
          </p:nvSpPr>
          <p:spPr>
            <a:xfrm>
              <a:off x="936650" y="1135564"/>
              <a:ext cx="636658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ecagon 13"/>
            <p:cNvSpPr/>
            <p:nvPr/>
          </p:nvSpPr>
          <p:spPr>
            <a:xfrm>
              <a:off x="1498935" y="3173287"/>
              <a:ext cx="710440" cy="624419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ecagon 14"/>
            <p:cNvSpPr/>
            <p:nvPr/>
          </p:nvSpPr>
          <p:spPr>
            <a:xfrm>
              <a:off x="2810023" y="2109284"/>
              <a:ext cx="848487" cy="770191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ecagon 15"/>
            <p:cNvSpPr/>
            <p:nvPr/>
          </p:nvSpPr>
          <p:spPr>
            <a:xfrm>
              <a:off x="2173368" y="2892516"/>
              <a:ext cx="636658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ecagon 16"/>
            <p:cNvSpPr/>
            <p:nvPr/>
          </p:nvSpPr>
          <p:spPr>
            <a:xfrm>
              <a:off x="637362" y="3077955"/>
              <a:ext cx="891321" cy="821844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Decagon 17"/>
            <p:cNvSpPr/>
            <p:nvPr/>
          </p:nvSpPr>
          <p:spPr>
            <a:xfrm>
              <a:off x="2636289" y="1135564"/>
              <a:ext cx="767560" cy="761789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Decagon 18"/>
            <p:cNvSpPr/>
            <p:nvPr/>
          </p:nvSpPr>
          <p:spPr>
            <a:xfrm>
              <a:off x="475226" y="2593628"/>
              <a:ext cx="763989" cy="692163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Decagon 19"/>
            <p:cNvSpPr/>
            <p:nvPr/>
          </p:nvSpPr>
          <p:spPr>
            <a:xfrm>
              <a:off x="2796941" y="2879475"/>
              <a:ext cx="861570" cy="812634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Decagon 20"/>
            <p:cNvSpPr/>
            <p:nvPr/>
          </p:nvSpPr>
          <p:spPr>
            <a:xfrm>
              <a:off x="2152256" y="3381482"/>
              <a:ext cx="331411" cy="316801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Decagon 21"/>
            <p:cNvSpPr/>
            <p:nvPr/>
          </p:nvSpPr>
          <p:spPr>
            <a:xfrm>
              <a:off x="2281665" y="3400020"/>
              <a:ext cx="636658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ecagon 22"/>
            <p:cNvSpPr/>
            <p:nvPr/>
          </p:nvSpPr>
          <p:spPr>
            <a:xfrm>
              <a:off x="2881424" y="3436157"/>
              <a:ext cx="636658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ecagon 23"/>
            <p:cNvSpPr/>
            <p:nvPr/>
          </p:nvSpPr>
          <p:spPr>
            <a:xfrm>
              <a:off x="1210355" y="3479223"/>
              <a:ext cx="636658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ecagon 24"/>
            <p:cNvSpPr/>
            <p:nvPr/>
          </p:nvSpPr>
          <p:spPr>
            <a:xfrm>
              <a:off x="3157407" y="1746211"/>
              <a:ext cx="481969" cy="435259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Chord 31"/>
            <p:cNvSpPr/>
            <p:nvPr/>
          </p:nvSpPr>
          <p:spPr>
            <a:xfrm rot="6599943">
              <a:off x="1882776" y="3724183"/>
              <a:ext cx="551692" cy="489713"/>
            </a:xfrm>
            <a:prstGeom prst="chor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29857" y="4089869"/>
              <a:ext cx="3300616" cy="953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tx2">
                      <a:lumMod val="50000"/>
                    </a:schemeClr>
                  </a:solidFill>
                </a:rPr>
                <a:t>Potential for unique property combinations due to relatively high proportion of boundary area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41288" y="1091818"/>
              <a:ext cx="3664256" cy="530898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529857" y="5715000"/>
              <a:ext cx="614257" cy="444563"/>
            </a:xfrm>
            <a:prstGeom prst="roundRect">
              <a:avLst/>
            </a:prstGeom>
            <a:pattFill prst="pct8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Decagon 39"/>
            <p:cNvSpPr/>
            <p:nvPr/>
          </p:nvSpPr>
          <p:spPr>
            <a:xfrm>
              <a:off x="509529" y="5042922"/>
              <a:ext cx="636658" cy="610646"/>
            </a:xfrm>
            <a:prstGeom prst="decagon">
              <a:avLst/>
            </a:prstGeom>
            <a:solidFill>
              <a:schemeClr val="tx2">
                <a:lumMod val="40000"/>
                <a:lumOff val="60000"/>
              </a:schemeClr>
            </a:soli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378445" y="5105400"/>
              <a:ext cx="2025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Ceramic </a:t>
              </a:r>
              <a:r>
                <a:rPr lang="en-US" dirty="0" err="1"/>
                <a:t>n</a:t>
              </a:r>
              <a:r>
                <a:rPr lang="en-US" dirty="0" err="1" smtClean="0"/>
                <a:t>anograin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378445" y="5715000"/>
              <a:ext cx="20254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Metallic interphase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03236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3091</TotalTime>
  <Words>461</Words>
  <Application>Microsoft Macintosh PowerPoint</Application>
  <PresentationFormat>On-screen Show (4:3)</PresentationFormat>
  <Paragraphs>112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Chan</dc:creator>
  <cp:lastModifiedBy>Andrea Harmer</cp:lastModifiedBy>
  <cp:revision>77</cp:revision>
  <dcterms:created xsi:type="dcterms:W3CDTF">2011-06-15T18:05:27Z</dcterms:created>
  <dcterms:modified xsi:type="dcterms:W3CDTF">2011-06-19T23:13:36Z</dcterms:modified>
</cp:coreProperties>
</file>