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embeddings/oleObject13.bin" ContentType="application/vnd.openxmlformats-officedocument.oleObject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875" r:id="rId2"/>
    <p:sldId id="616" r:id="rId3"/>
    <p:sldId id="876" r:id="rId4"/>
    <p:sldId id="835" r:id="rId5"/>
    <p:sldId id="881" r:id="rId6"/>
    <p:sldId id="877" r:id="rId7"/>
    <p:sldId id="879" r:id="rId8"/>
    <p:sldId id="878" r:id="rId9"/>
    <p:sldId id="782" r:id="rId10"/>
    <p:sldId id="836" r:id="rId11"/>
    <p:sldId id="885" r:id="rId12"/>
    <p:sldId id="843" r:id="rId13"/>
    <p:sldId id="883" r:id="rId14"/>
    <p:sldId id="736" r:id="rId15"/>
    <p:sldId id="880" r:id="rId16"/>
    <p:sldId id="886" r:id="rId17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9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9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9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9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FF"/>
    <a:srgbClr val="FFFFCC"/>
    <a:srgbClr val="0066FF"/>
    <a:srgbClr val="990099"/>
    <a:srgbClr val="663300"/>
    <a:srgbClr val="FF6600"/>
    <a:srgbClr val="FF9900"/>
    <a:srgbClr val="3333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615" autoAdjust="0"/>
    <p:restoredTop sz="86432" autoAdjust="0"/>
  </p:normalViewPr>
  <p:slideViewPr>
    <p:cSldViewPr>
      <p:cViewPr varScale="1">
        <p:scale>
          <a:sx n="64" d="100"/>
          <a:sy n="64" d="100"/>
        </p:scale>
        <p:origin x="-104" y="-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480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Relationship Id="rId3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6626" cy="4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97" tIns="45050" rIns="90097" bIns="45050" numCol="1" anchor="t" anchorCtr="0" compatLnSpc="1">
            <a:prstTxWarp prst="textNoShape">
              <a:avLst/>
            </a:prstTxWarp>
          </a:bodyPr>
          <a:lstStyle>
            <a:lvl1pPr algn="l" defTabSz="90196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575" y="1"/>
            <a:ext cx="3006626" cy="4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97" tIns="45050" rIns="90097" bIns="45050" numCol="1" anchor="t" anchorCtr="0" compatLnSpc="1">
            <a:prstTxWarp prst="textNoShape">
              <a:avLst/>
            </a:prstTxWarp>
          </a:bodyPr>
          <a:lstStyle>
            <a:lvl1pPr algn="r" defTabSz="90196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76"/>
            <a:ext cx="3006626" cy="46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97" tIns="45050" rIns="90097" bIns="45050" numCol="1" anchor="b" anchorCtr="0" compatLnSpc="1">
            <a:prstTxWarp prst="textNoShape">
              <a:avLst/>
            </a:prstTxWarp>
          </a:bodyPr>
          <a:lstStyle>
            <a:lvl1pPr algn="l" defTabSz="90196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575" y="8758276"/>
            <a:ext cx="3006626" cy="46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97" tIns="45050" rIns="90097" bIns="45050" numCol="1" anchor="b" anchorCtr="0" compatLnSpc="1">
            <a:prstTxWarp prst="textNoShape">
              <a:avLst/>
            </a:prstTxWarp>
          </a:bodyPr>
          <a:lstStyle>
            <a:lvl1pPr algn="r" defTabSz="90196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F1DFCFBE-C30F-441B-B54A-13CC46995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15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6626" cy="4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97" tIns="45050" rIns="90097" bIns="45050" numCol="1" anchor="t" anchorCtr="0" compatLnSpc="1">
            <a:prstTxWarp prst="textNoShape">
              <a:avLst/>
            </a:prstTxWarp>
          </a:bodyPr>
          <a:lstStyle>
            <a:lvl1pPr algn="l" defTabSz="90196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575" y="1"/>
            <a:ext cx="3006626" cy="4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97" tIns="45050" rIns="90097" bIns="45050" numCol="1" anchor="t" anchorCtr="0" compatLnSpc="1">
            <a:prstTxWarp prst="textNoShape">
              <a:avLst/>
            </a:prstTxWarp>
          </a:bodyPr>
          <a:lstStyle>
            <a:lvl1pPr algn="r" defTabSz="90196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2150"/>
            <a:ext cx="4608512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81424"/>
            <a:ext cx="5086284" cy="414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97" tIns="45050" rIns="90097" bIns="45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76"/>
            <a:ext cx="3006626" cy="46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97" tIns="45050" rIns="90097" bIns="45050" numCol="1" anchor="b" anchorCtr="0" compatLnSpc="1">
            <a:prstTxWarp prst="textNoShape">
              <a:avLst/>
            </a:prstTxWarp>
          </a:bodyPr>
          <a:lstStyle>
            <a:lvl1pPr algn="l" defTabSz="90196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575" y="8758276"/>
            <a:ext cx="3006626" cy="46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97" tIns="45050" rIns="90097" bIns="45050" numCol="1" anchor="b" anchorCtr="0" compatLnSpc="1">
            <a:prstTxWarp prst="textNoShape">
              <a:avLst/>
            </a:prstTxWarp>
          </a:bodyPr>
          <a:lstStyle>
            <a:lvl1pPr algn="r" defTabSz="90196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4CE19E2-E4FE-48E2-A770-EEB93BDBB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4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CE19E2-E4FE-48E2-A770-EEB93BDBB49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3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766EBD-4D6D-4F4D-8B6A-9001B13C860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2150"/>
            <a:ext cx="4610100" cy="345757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CE19E2-E4FE-48E2-A770-EEB93BDBB49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1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CE19E2-E4FE-48E2-A770-EEB93BDBB49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4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8E6C5-83AB-4925-B987-12B847A4AD0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2150"/>
            <a:ext cx="4610100" cy="345757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2BEAA3-AC7C-4C76-B485-815D7F66B4C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2150"/>
            <a:ext cx="4610100" cy="34575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22" y="4379901"/>
            <a:ext cx="5546758" cy="41481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CE19E2-E4FE-48E2-A770-EEB93BDBB49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3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0825" cy="155575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74713" y="1973263"/>
            <a:ext cx="7389812" cy="955675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Presentation Title – Arial 32pt Bold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33625" y="3429000"/>
            <a:ext cx="4470400" cy="1981200"/>
          </a:xfrm>
        </p:spPr>
        <p:txBody>
          <a:bodyPr/>
          <a:lstStyle>
            <a:lvl1pPr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defRPr sz="1600" b="1"/>
            </a:lvl1pPr>
          </a:lstStyle>
          <a:p>
            <a:r>
              <a:rPr lang="en-US"/>
              <a:t>Organization</a:t>
            </a:r>
          </a:p>
          <a:p>
            <a:r>
              <a:rPr lang="en-US"/>
              <a:t>Authors</a:t>
            </a:r>
          </a:p>
          <a:p>
            <a:r>
              <a:rPr lang="en-US"/>
              <a:t>Event</a:t>
            </a:r>
          </a:p>
          <a:p>
            <a:r>
              <a:rPr lang="en-US"/>
              <a:t>Date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38113"/>
            <a:ext cx="2074863" cy="6219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8113"/>
            <a:ext cx="6076950" cy="6219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38113"/>
            <a:ext cx="8304213" cy="790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82675"/>
            <a:ext cx="4075113" cy="2560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4713" y="1082675"/>
            <a:ext cx="4076700" cy="2560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95713"/>
            <a:ext cx="4075113" cy="2562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4713" y="3795713"/>
            <a:ext cx="4076700" cy="2562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304213" cy="790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2675"/>
            <a:ext cx="4075113" cy="527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4713" y="1082675"/>
            <a:ext cx="4076700" cy="2560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4713" y="3795713"/>
            <a:ext cx="4076700" cy="2562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2675"/>
            <a:ext cx="4075113" cy="527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082675"/>
            <a:ext cx="4076700" cy="527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9779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>
            <a:off x="-2" y="0"/>
            <a:ext cx="3574257" cy="15557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96A1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 userDrawn="1"/>
        </p:nvSpPr>
        <p:spPr>
          <a:xfrm>
            <a:off x="0" y="1"/>
            <a:ext cx="9146380" cy="15557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8A1D9"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8113"/>
            <a:ext cx="8304213" cy="79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67" tIns="45583" rIns="91167" bIns="4558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2355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2675"/>
            <a:ext cx="8304213" cy="527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167" tIns="45583" rIns="91167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  <a:br>
              <a:rPr lang="en-US" smtClean="0"/>
            </a:br>
            <a:r>
              <a:rPr lang="en-US" smtClean="0"/>
              <a:t>(shift return)</a:t>
            </a:r>
          </a:p>
          <a:p>
            <a:pPr lvl="0"/>
            <a:r>
              <a:rPr lang="en-US" smtClean="0"/>
              <a:t>line spacing check</a:t>
            </a:r>
          </a:p>
          <a:p>
            <a:pPr lvl="1"/>
            <a:r>
              <a:rPr lang="en-US" smtClean="0"/>
              <a:t>Second Level</a:t>
            </a:r>
            <a:br>
              <a:rPr lang="en-US" smtClean="0"/>
            </a:br>
            <a:r>
              <a:rPr lang="en-US" smtClean="0"/>
              <a:t>indent</a:t>
            </a:r>
          </a:p>
          <a:p>
            <a:pPr lvl="1"/>
            <a:r>
              <a:rPr lang="en-US" smtClean="0"/>
              <a:t>Second Level</a:t>
            </a:r>
            <a:br>
              <a:rPr lang="en-US" smtClean="0"/>
            </a:br>
            <a:r>
              <a:rPr lang="en-US" smtClean="0"/>
              <a:t>indent</a:t>
            </a:r>
          </a:p>
          <a:p>
            <a:pPr lvl="0"/>
            <a:r>
              <a:rPr lang="en-US" smtClean="0"/>
              <a:t>line spacing check</a:t>
            </a:r>
          </a:p>
          <a:p>
            <a:pPr lvl="1"/>
            <a:r>
              <a:rPr lang="en-US" smtClean="0"/>
              <a:t>line spacing check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3"/>
            <a:r>
              <a:rPr lang="en-US" smtClean="0"/>
              <a:t>Fourth level</a:t>
            </a:r>
          </a:p>
          <a:p>
            <a:pPr lvl="2"/>
            <a:r>
              <a:rPr lang="en-US" smtClean="0"/>
              <a:t>Third Level</a:t>
            </a:r>
          </a:p>
          <a:p>
            <a:pPr lvl="1"/>
            <a:r>
              <a:rPr lang="en-US" smtClean="0"/>
              <a:t>line spacing check</a:t>
            </a:r>
          </a:p>
        </p:txBody>
      </p:sp>
      <p:sp>
        <p:nvSpPr>
          <p:cNvPr id="2059" name="Text Box 11"/>
          <p:cNvSpPr txBox="1">
            <a:spLocks noChangeArrowheads="1"/>
          </p:cNvSpPr>
          <p:nvPr userDrawn="1"/>
        </p:nvSpPr>
        <p:spPr bwMode="auto">
          <a:xfrm>
            <a:off x="5867400" y="-44450"/>
            <a:ext cx="327660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849313">
              <a:defRPr/>
            </a:pPr>
            <a:r>
              <a:rPr lang="en-US" sz="1000" b="1" i="0" dirty="0" smtClean="0">
                <a:solidFill>
                  <a:srgbClr val="FF0000"/>
                </a:solidFill>
                <a:effectLst/>
                <a:latin typeface="+mn-lt"/>
              </a:rPr>
              <a:t>ONR-MURI: Atomic-Scale Interphase </a:t>
            </a:r>
            <a:r>
              <a:rPr lang="en-US" sz="1000" b="1" i="0" baseline="0" dirty="0" smtClean="0">
                <a:solidFill>
                  <a:srgbClr val="FF0000"/>
                </a:solidFill>
                <a:effectLst/>
                <a:latin typeface="+mn-lt"/>
              </a:rPr>
              <a:t> (</a:t>
            </a:r>
            <a:r>
              <a:rPr lang="en-US" sz="1000" b="1" i="1" dirty="0" smtClean="0">
                <a:solidFill>
                  <a:srgbClr val="FF0000"/>
                </a:solidFill>
                <a:effectLst/>
                <a:latin typeface="+mn-lt"/>
              </a:rPr>
              <a:t>Luo Tasks</a:t>
            </a:r>
            <a:r>
              <a:rPr lang="en-US" sz="1000" b="1" i="0" dirty="0" smtClean="0">
                <a:solidFill>
                  <a:srgbClr val="FF0000"/>
                </a:solidFill>
                <a:effectLst/>
                <a:latin typeface="+mn-lt"/>
              </a:rPr>
              <a:t>)</a:t>
            </a:r>
            <a:endParaRPr lang="en-US" sz="1000" b="1" i="0" dirty="0">
              <a:solidFill>
                <a:srgbClr val="FF0000"/>
              </a:solidFill>
              <a:effectLst/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defTabSz="903288" rtl="0" eaLnBrk="0" fontAlgn="base" hangingPunct="0">
        <a:lnSpc>
          <a:spcPts val="2000"/>
        </a:lnSpc>
        <a:spcBef>
          <a:spcPts val="1200"/>
        </a:spcBef>
        <a:spcAft>
          <a:spcPts val="600"/>
        </a:spcAft>
        <a:tabLst>
          <a:tab pos="3046413" algn="l"/>
        </a:tabLst>
        <a:defRPr sz="2000">
          <a:solidFill>
            <a:srgbClr val="800000"/>
          </a:solidFill>
          <a:latin typeface="+mn-lt"/>
          <a:ea typeface="+mn-ea"/>
          <a:cs typeface="+mn-cs"/>
        </a:defRPr>
      </a:lvl1pPr>
      <a:lvl2pPr marL="615950" indent="-206375" algn="l" defTabSz="903288" rtl="0" eaLnBrk="0" fontAlgn="base" hangingPunct="0">
        <a:lnSpc>
          <a:spcPts val="1800"/>
        </a:lnSpc>
        <a:spcBef>
          <a:spcPts val="400"/>
        </a:spcBef>
        <a:spcAft>
          <a:spcPts val="400"/>
        </a:spcAft>
        <a:buSzPct val="100000"/>
        <a:buChar char="•"/>
        <a:tabLst>
          <a:tab pos="3046413" algn="l"/>
        </a:tabLst>
        <a:defRPr sz="1900">
          <a:solidFill>
            <a:schemeClr val="tx1"/>
          </a:solidFill>
          <a:latin typeface="+mn-lt"/>
        </a:defRPr>
      </a:lvl2pPr>
      <a:lvl3pPr marL="1028700" indent="-225425" algn="l" defTabSz="903288" rtl="0" eaLnBrk="0" fontAlgn="base" hangingPunct="0">
        <a:lnSpc>
          <a:spcPts val="1800"/>
        </a:lnSpc>
        <a:spcBef>
          <a:spcPts val="400"/>
        </a:spcBef>
        <a:spcAft>
          <a:spcPts val="400"/>
        </a:spcAft>
        <a:buSzPct val="100000"/>
        <a:buChar char="–"/>
        <a:tabLst>
          <a:tab pos="3046413" algn="l"/>
        </a:tabLst>
        <a:defRPr sz="1700">
          <a:solidFill>
            <a:schemeClr val="tx1"/>
          </a:solidFill>
          <a:latin typeface="+mn-lt"/>
        </a:defRPr>
      </a:lvl3pPr>
      <a:lvl4pPr marL="1371600" indent="-166688" algn="l" defTabSz="903288" rtl="0" eaLnBrk="0" fontAlgn="base" hangingPunct="0">
        <a:lnSpc>
          <a:spcPts val="1600"/>
        </a:lnSpc>
        <a:spcBef>
          <a:spcPts val="300"/>
        </a:spcBef>
        <a:spcAft>
          <a:spcPts val="300"/>
        </a:spcAft>
        <a:buChar char="•"/>
        <a:tabLst>
          <a:tab pos="3046413" algn="l"/>
        </a:tabLst>
        <a:defRPr sz="1600">
          <a:solidFill>
            <a:schemeClr val="tx1"/>
          </a:solidFill>
          <a:latin typeface="+mn-lt"/>
        </a:defRPr>
      </a:lvl4pPr>
      <a:lvl5pPr marL="16541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5pPr>
      <a:lvl6pPr marL="21113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6pPr>
      <a:lvl7pPr marL="25685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7pPr>
      <a:lvl8pPr marL="30257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8pPr>
      <a:lvl9pPr marL="34829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wmf"/><Relationship Id="rId12" Type="http://schemas.openxmlformats.org/officeDocument/2006/relationships/image" Target="../media/image40.jpeg"/><Relationship Id="rId13" Type="http://schemas.openxmlformats.org/officeDocument/2006/relationships/image" Target="../media/image41.jpeg"/><Relationship Id="rId1" Type="http://schemas.openxmlformats.org/officeDocument/2006/relationships/vmlDrawing" Target="../drawings/vmlDrawing3.v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39.png"/><Relationship Id="rId6" Type="http://schemas.openxmlformats.org/officeDocument/2006/relationships/oleObject" Target="../embeddings/oleObject9.bin"/><Relationship Id="rId7" Type="http://schemas.openxmlformats.org/officeDocument/2006/relationships/image" Target="../media/image36.w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37.wmf"/><Relationship Id="rId10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42.wmf"/><Relationship Id="rId6" Type="http://schemas.openxmlformats.org/officeDocument/2006/relationships/image" Target="../media/image44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tif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7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53.wmf"/><Relationship Id="rId6" Type="http://schemas.openxmlformats.org/officeDocument/2006/relationships/image" Target="../media/image43.png"/><Relationship Id="rId1" Type="http://schemas.openxmlformats.org/officeDocument/2006/relationships/vmlDrawing" Target="../drawings/vmlDrawing5.vml"/><Relationship Id="rId2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7.png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8.png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6" Type="http://schemas.openxmlformats.org/officeDocument/2006/relationships/image" Target="../media/image10.jpeg"/><Relationship Id="rId7" Type="http://schemas.openxmlformats.org/officeDocument/2006/relationships/oleObject" Target="../embeddings/oleObject2.bin"/><Relationship Id="rId8" Type="http://schemas.openxmlformats.org/officeDocument/2006/relationships/image" Target="../media/image5.png"/><Relationship Id="rId9" Type="http://schemas.openxmlformats.org/officeDocument/2006/relationships/oleObject" Target="../embeddings/oleObject3.bin"/><Relationship Id="rId10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3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microsoft.com/office/2007/relationships/hdphoto" Target="../media/hdphoto1.wdp"/><Relationship Id="rId6" Type="http://schemas.openxmlformats.org/officeDocument/2006/relationships/image" Target="../media/image20.png"/><Relationship Id="rId7" Type="http://schemas.microsoft.com/office/2007/relationships/hdphoto" Target="../media/hdphoto2.wdp"/><Relationship Id="rId8" Type="http://schemas.openxmlformats.org/officeDocument/2006/relationships/image" Target="../media/image21.png"/><Relationship Id="rId9" Type="http://schemas.openxmlformats.org/officeDocument/2006/relationships/image" Target="../media/image22.jpeg"/><Relationship Id="rId10" Type="http://schemas.openxmlformats.org/officeDocument/2006/relationships/image" Target="../media/image23.png"/><Relationship Id="rId11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g"/><Relationship Id="rId5" Type="http://schemas.openxmlformats.org/officeDocument/2006/relationships/image" Target="../media/image20.png"/><Relationship Id="rId6" Type="http://schemas.microsoft.com/office/2007/relationships/hdphoto" Target="../media/hdphoto2.wdp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31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32.png"/><Relationship Id="rId8" Type="http://schemas.openxmlformats.org/officeDocument/2006/relationships/image" Target="../media/image33.jpeg"/><Relationship Id="rId9" Type="http://schemas.openxmlformats.org/officeDocument/2006/relationships/image" Target="../media/image18.jpeg"/><Relationship Id="rId10" Type="http://schemas.openxmlformats.org/officeDocument/2006/relationships/image" Target="../media/image34.jpeg"/><Relationship Id="rId11" Type="http://schemas.openxmlformats.org/officeDocument/2006/relationships/image" Target="../media/image35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410" y="152400"/>
            <a:ext cx="4966410" cy="813375"/>
          </a:xfrm>
        </p:spPr>
        <p:txBody>
          <a:bodyPr/>
          <a:lstStyle/>
          <a:p>
            <a:r>
              <a:rPr lang="en-US" dirty="0" smtClean="0"/>
              <a:t>MURI Clemson Tasks</a:t>
            </a:r>
            <a:br>
              <a:rPr lang="en-US" dirty="0" smtClean="0"/>
            </a:br>
            <a:r>
              <a:rPr lang="en-US" sz="2000" dirty="0" smtClean="0"/>
              <a:t>(Jian Luo, co-PI)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006329" y="152400"/>
            <a:ext cx="4137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60375" indent="-460375" algn="r">
              <a:tabLst>
                <a:tab pos="460375" algn="l"/>
              </a:tabLst>
            </a:pPr>
            <a:r>
              <a:rPr lang="en-US" sz="1600" dirty="0" smtClean="0">
                <a:latin typeface="+mn-lt"/>
              </a:rPr>
              <a:t>Postdoc: Matthew Williams (US citizen)</a:t>
            </a:r>
          </a:p>
          <a:p>
            <a:pPr algn="r"/>
            <a:r>
              <a:rPr lang="en-US" sz="1600" dirty="0" smtClean="0">
                <a:latin typeface="+mn-lt"/>
              </a:rPr>
              <a:t>PhD student: </a:t>
            </a:r>
            <a:r>
              <a:rPr lang="en-US" sz="1600" dirty="0" err="1" smtClean="0">
                <a:latin typeface="+mn-lt"/>
              </a:rPr>
              <a:t>Yuanyao</a:t>
            </a:r>
            <a:r>
              <a:rPr lang="en-US" sz="1600" dirty="0" smtClean="0">
                <a:latin typeface="+mn-lt"/>
              </a:rPr>
              <a:t> Zhang</a:t>
            </a:r>
          </a:p>
          <a:p>
            <a:pPr algn="r"/>
            <a:r>
              <a:rPr lang="en-US" sz="1600" dirty="0" smtClean="0">
                <a:latin typeface="+mn-lt"/>
              </a:rPr>
              <a:t>1 MS in the 2</a:t>
            </a:r>
            <a:r>
              <a:rPr lang="en-US" sz="1600" baseline="30000" dirty="0" smtClean="0">
                <a:latin typeface="+mn-lt"/>
              </a:rPr>
              <a:t>nd</a:t>
            </a:r>
            <a:r>
              <a:rPr lang="en-US" sz="1600" dirty="0" smtClean="0">
                <a:latin typeface="+mn-lt"/>
              </a:rPr>
              <a:t> half project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" y="4095357"/>
            <a:ext cx="8991600" cy="2209800"/>
          </a:xfrm>
          <a:solidFill>
            <a:srgbClr val="FFFFCC"/>
          </a:solidFill>
          <a:ln w="28575">
            <a:solidFill>
              <a:srgbClr val="FFC000"/>
            </a:solidFill>
          </a:ln>
        </p:spPr>
        <p:txBody>
          <a:bodyPr/>
          <a:lstStyle/>
          <a:p>
            <a:pPr marL="119062" indent="0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III: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hermodynamic Modeling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“Grain Boundary (GB)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iagrams”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121" y="4563128"/>
            <a:ext cx="4734036" cy="1645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19" y="4563128"/>
            <a:ext cx="3322782" cy="1645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905000"/>
            <a:ext cx="4343399" cy="19812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167" tIns="45583" rIns="91167" bIns="45583" numCol="1" anchor="t" anchorCtr="0" compatLnSpc="1">
            <a:prstTxWarp prst="textNoShape">
              <a:avLst/>
            </a:prstTxWarp>
          </a:bodyPr>
          <a:lstStyle>
            <a:lvl1pPr marL="342900" indent="-342900" algn="l" defTabSz="903288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tabLst>
                <a:tab pos="3046413" algn="l"/>
              </a:tabLst>
              <a:defRPr sz="20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615950" indent="-206375" algn="l" defTabSz="9032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100000"/>
              <a:buChar char="•"/>
              <a:tabLst>
                <a:tab pos="3046413" algn="l"/>
              </a:tabLst>
              <a:defRPr sz="1900">
                <a:solidFill>
                  <a:schemeClr val="tx1"/>
                </a:solidFill>
                <a:latin typeface="+mn-lt"/>
              </a:defRPr>
            </a:lvl2pPr>
            <a:lvl3pPr marL="1028700" indent="-225425" algn="l" defTabSz="9032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100000"/>
              <a:buChar char="–"/>
              <a:tabLst>
                <a:tab pos="3046413" algn="l"/>
              </a:tabLst>
              <a:defRPr sz="1700">
                <a:solidFill>
                  <a:schemeClr val="tx1"/>
                </a:solidFill>
                <a:latin typeface="+mn-lt"/>
              </a:defRPr>
            </a:lvl3pPr>
            <a:lvl4pPr marL="1371600" indent="-166688" algn="l" defTabSz="903288" rtl="0" eaLnBrk="0" fontAlgn="base" hangingPunct="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har char="•"/>
              <a:tabLst>
                <a:tab pos="3046413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16541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1113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5685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0257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4829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1906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I: </a:t>
            </a:r>
          </a:p>
          <a:p>
            <a:pPr marL="119062" indent="0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Embrittlement of Ni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 Alloys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2" t="62552" r="34467" b="8095"/>
          <a:stretch/>
        </p:blipFill>
        <p:spPr bwMode="auto">
          <a:xfrm>
            <a:off x="328649" y="2646045"/>
            <a:ext cx="2318843" cy="11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66999" y="2674514"/>
            <a:ext cx="1828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  <a:cs typeface="Arial" pitchFamily="34" charset="0"/>
              </a:rPr>
              <a:t>Co-dope to control (design);</a:t>
            </a:r>
          </a:p>
          <a:p>
            <a:r>
              <a:rPr lang="en-US" sz="1600" dirty="0" smtClean="0">
                <a:latin typeface="+mn-lt"/>
                <a:cs typeface="Arial" pitchFamily="34" charset="0"/>
              </a:rPr>
              <a:t>Synthesis; Characterization</a:t>
            </a:r>
            <a:endParaRPr lang="en-US" sz="1600" i="1" dirty="0">
              <a:latin typeface="+mn-lt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48198" y="1905000"/>
            <a:ext cx="4267201" cy="19812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167" tIns="45583" rIns="91167" bIns="45583" numCol="1" anchor="t" anchorCtr="0" compatLnSpc="1">
            <a:prstTxWarp prst="textNoShape">
              <a:avLst/>
            </a:prstTxWarp>
          </a:bodyPr>
          <a:lstStyle>
            <a:lvl1pPr marL="342900" indent="-342900" algn="l" defTabSz="903288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tabLst>
                <a:tab pos="3046413" algn="l"/>
              </a:tabLst>
              <a:defRPr sz="20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615950" indent="-206375" algn="l" defTabSz="9032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100000"/>
              <a:buChar char="•"/>
              <a:tabLst>
                <a:tab pos="3046413" algn="l"/>
              </a:tabLst>
              <a:defRPr sz="1900">
                <a:solidFill>
                  <a:schemeClr val="tx1"/>
                </a:solidFill>
                <a:latin typeface="+mn-lt"/>
              </a:defRPr>
            </a:lvl2pPr>
            <a:lvl3pPr marL="1028700" indent="-225425" algn="l" defTabSz="9032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100000"/>
              <a:buChar char="–"/>
              <a:tabLst>
                <a:tab pos="3046413" algn="l"/>
              </a:tabLst>
              <a:defRPr sz="1700">
                <a:solidFill>
                  <a:schemeClr val="tx1"/>
                </a:solidFill>
                <a:latin typeface="+mn-lt"/>
              </a:defRPr>
            </a:lvl3pPr>
            <a:lvl4pPr marL="1371600" indent="-166688" algn="l" defTabSz="903288" rtl="0" eaLnBrk="0" fontAlgn="base" hangingPunct="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har char="•"/>
              <a:tabLst>
                <a:tab pos="3046413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16541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1113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5685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0257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4829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1906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II: </a:t>
            </a:r>
          </a:p>
          <a:p>
            <a:pPr marL="119062" indent="0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Ionic Conductivity of Oxides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46160" y="2572166"/>
            <a:ext cx="4169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cs typeface="Arial" pitchFamily="34" charset="0"/>
              </a:rPr>
              <a:t>Model System: ZrO</a:t>
            </a:r>
            <a:r>
              <a:rPr lang="en-US" sz="1600" baseline="-25000" dirty="0" smtClean="0">
                <a:latin typeface="+mn-lt"/>
                <a:cs typeface="Arial" pitchFamily="34" charset="0"/>
              </a:rPr>
              <a:t>2</a:t>
            </a:r>
            <a:r>
              <a:rPr lang="en-US" sz="1600" dirty="0" smtClean="0">
                <a:latin typeface="+mn-lt"/>
                <a:cs typeface="Arial" pitchFamily="34" charset="0"/>
              </a:rPr>
              <a:t>-Y</a:t>
            </a:r>
            <a:r>
              <a:rPr lang="en-US" sz="1600" baseline="-25000" dirty="0" smtClean="0">
                <a:latin typeface="+mn-lt"/>
                <a:cs typeface="Arial" pitchFamily="34" charset="0"/>
              </a:rPr>
              <a:t>2</a:t>
            </a:r>
            <a:r>
              <a:rPr lang="en-US" sz="1600" dirty="0" smtClean="0">
                <a:latin typeface="+mn-lt"/>
                <a:cs typeface="Arial" pitchFamily="34" charset="0"/>
              </a:rPr>
              <a:t>O</a:t>
            </a:r>
            <a:r>
              <a:rPr lang="en-US" sz="1600" baseline="-25000" dirty="0" smtClean="0">
                <a:latin typeface="+mn-lt"/>
                <a:cs typeface="Arial" pitchFamily="34" charset="0"/>
              </a:rPr>
              <a:t>3</a:t>
            </a:r>
            <a:r>
              <a:rPr lang="en-US" sz="1600" dirty="0" smtClean="0">
                <a:latin typeface="+mn-lt"/>
                <a:cs typeface="Arial" pitchFamily="34" charset="0"/>
              </a:rPr>
              <a:t>-(SiO</a:t>
            </a:r>
            <a:r>
              <a:rPr lang="en-US" sz="1600" baseline="-25000" dirty="0" smtClean="0">
                <a:latin typeface="+mn-lt"/>
                <a:cs typeface="Arial" pitchFamily="34" charset="0"/>
              </a:rPr>
              <a:t>2</a:t>
            </a:r>
            <a:r>
              <a:rPr lang="en-US" sz="1600" dirty="0" smtClean="0">
                <a:latin typeface="+mn-lt"/>
                <a:cs typeface="Arial" pitchFamily="34" charset="0"/>
              </a:rPr>
              <a:t>)-</a:t>
            </a:r>
            <a:r>
              <a:rPr lang="en-US" sz="1600" dirty="0" err="1" smtClean="0">
                <a:latin typeface="+mn-lt"/>
                <a:cs typeface="Arial" pitchFamily="34" charset="0"/>
              </a:rPr>
              <a:t>M</a:t>
            </a:r>
            <a:r>
              <a:rPr lang="en-US" sz="1600" baseline="-25000" dirty="0" err="1" smtClean="0">
                <a:latin typeface="+mn-lt"/>
                <a:cs typeface="Arial" pitchFamily="34" charset="0"/>
              </a:rPr>
              <a:t>x</a:t>
            </a:r>
            <a:r>
              <a:rPr lang="en-US" sz="1600" dirty="0" err="1" smtClean="0">
                <a:latin typeface="+mn-lt"/>
                <a:cs typeface="Arial" pitchFamily="34" charset="0"/>
              </a:rPr>
              <a:t>O</a:t>
            </a:r>
            <a:r>
              <a:rPr lang="en-US" sz="1600" baseline="-25000" dirty="0" err="1" smtClean="0">
                <a:latin typeface="+mn-lt"/>
                <a:cs typeface="Arial" pitchFamily="34" charset="0"/>
              </a:rPr>
              <a:t>y</a:t>
            </a:r>
            <a:endParaRPr lang="en-US" sz="1600" dirty="0" smtClean="0">
              <a:latin typeface="+mn-lt"/>
              <a:cs typeface="Arial" pitchFamily="34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cs typeface="Arial" pitchFamily="34" charset="0"/>
              </a:rPr>
              <a:t>Co-dope to control GB resistance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cs typeface="Arial" pitchFamily="34" charset="0"/>
              </a:rPr>
              <a:t>Synthesis of specimens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cs typeface="Arial" pitchFamily="34" charset="0"/>
              </a:rPr>
              <a:t>High-T impedance measurements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cs typeface="Arial" pitchFamily="34" charset="0"/>
              </a:rPr>
              <a:t>HRTEM, HAADF-STEM (Lehigh)… </a:t>
            </a:r>
            <a:endParaRPr lang="en-US" sz="1600" dirty="0">
              <a:latin typeface="+mn-lt"/>
              <a:cs typeface="Arial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44298" y="1143000"/>
            <a:ext cx="8199572" cy="618776"/>
          </a:xfrm>
          <a:prstGeom prst="rect">
            <a:avLst/>
          </a:prstGeom>
          <a:solidFill>
            <a:srgbClr val="FFFFCC"/>
          </a:solidFill>
          <a:ln w="28575" cap="rnd">
            <a:solidFill>
              <a:srgbClr val="FFC000"/>
            </a:solidFill>
            <a:prstDash val="dash"/>
            <a:round/>
            <a:headEnd/>
            <a:tailEnd/>
          </a:ln>
        </p:spPr>
        <p:txBody>
          <a:bodyPr vert="horz" wrap="square" lIns="91167" tIns="45583" rIns="91167" bIns="45583" numCol="1" anchor="t" anchorCtr="0" compatLnSpc="1">
            <a:prstTxWarp prst="textNoShape">
              <a:avLst/>
            </a:prstTxWarp>
          </a:bodyPr>
          <a:lstStyle>
            <a:lvl1pPr marL="342900" indent="-342900" algn="l" defTabSz="903288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tabLst>
                <a:tab pos="3046413" algn="l"/>
              </a:tabLst>
              <a:defRPr sz="20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615950" indent="-206375" algn="l" defTabSz="9032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100000"/>
              <a:buChar char="•"/>
              <a:tabLst>
                <a:tab pos="3046413" algn="l"/>
              </a:tabLst>
              <a:defRPr sz="1900">
                <a:solidFill>
                  <a:schemeClr val="tx1"/>
                </a:solidFill>
                <a:latin typeface="+mn-lt"/>
              </a:defRPr>
            </a:lvl2pPr>
            <a:lvl3pPr marL="1028700" indent="-225425" algn="l" defTabSz="9032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100000"/>
              <a:buChar char="–"/>
              <a:tabLst>
                <a:tab pos="3046413" algn="l"/>
              </a:tabLst>
              <a:defRPr sz="1700">
                <a:solidFill>
                  <a:schemeClr val="tx1"/>
                </a:solidFill>
                <a:latin typeface="+mn-lt"/>
              </a:defRPr>
            </a:lvl3pPr>
            <a:lvl4pPr marL="1371600" indent="-166688" algn="l" defTabSz="903288" rtl="0" eaLnBrk="0" fontAlgn="base" hangingPunct="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har char="•"/>
              <a:tabLst>
                <a:tab pos="3046413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16541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1113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5685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0257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4829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1906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Collaboration on characterization (</a:t>
            </a:r>
            <a:r>
              <a:rPr lang="en-US" sz="1600" i="1" dirty="0" smtClean="0">
                <a:solidFill>
                  <a:schemeClr val="tx1"/>
                </a:solidFill>
              </a:rPr>
              <a:t>e.g.</a:t>
            </a:r>
            <a:r>
              <a:rPr lang="en-US" sz="1600" dirty="0" smtClean="0">
                <a:solidFill>
                  <a:schemeClr val="tx1"/>
                </a:solidFill>
              </a:rPr>
              <a:t>, HAADF-STEM/Lehigh, 3D microstructure/CMU &amp; diffusion measurements/UIUC ) &amp; multiscale modeling  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838198" y="6446520"/>
            <a:ext cx="7620001" cy="304800"/>
          </a:xfrm>
          <a:prstGeom prst="rect">
            <a:avLst/>
          </a:prstGeom>
          <a:solidFill>
            <a:srgbClr val="FFFFCC"/>
          </a:solidFill>
          <a:ln w="28575" cap="rnd">
            <a:solidFill>
              <a:srgbClr val="FFC000"/>
            </a:solidFill>
            <a:prstDash val="dash"/>
            <a:round/>
            <a:headEnd/>
            <a:tailEnd/>
          </a:ln>
        </p:spPr>
        <p:txBody>
          <a:bodyPr vert="horz" wrap="square" lIns="91167" tIns="45583" rIns="91167" bIns="45583" numCol="1" anchor="t" anchorCtr="0" compatLnSpc="1">
            <a:prstTxWarp prst="textNoShape">
              <a:avLst/>
            </a:prstTxWarp>
          </a:bodyPr>
          <a:lstStyle>
            <a:lvl1pPr marL="342900" indent="-342900" algn="l" defTabSz="903288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tabLst>
                <a:tab pos="3046413" algn="l"/>
              </a:tabLst>
              <a:defRPr sz="20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615950" indent="-206375" algn="l" defTabSz="9032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100000"/>
              <a:buChar char="•"/>
              <a:tabLst>
                <a:tab pos="3046413" algn="l"/>
              </a:tabLst>
              <a:defRPr sz="1900">
                <a:solidFill>
                  <a:schemeClr val="tx1"/>
                </a:solidFill>
                <a:latin typeface="+mn-lt"/>
              </a:defRPr>
            </a:lvl2pPr>
            <a:lvl3pPr marL="1028700" indent="-225425" algn="l" defTabSz="9032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100000"/>
              <a:buChar char="–"/>
              <a:tabLst>
                <a:tab pos="3046413" algn="l"/>
              </a:tabLst>
              <a:defRPr sz="1700">
                <a:solidFill>
                  <a:schemeClr val="tx1"/>
                </a:solidFill>
                <a:latin typeface="+mn-lt"/>
              </a:defRPr>
            </a:lvl3pPr>
            <a:lvl4pPr marL="1371600" indent="-166688" algn="l" defTabSz="903288" rtl="0" eaLnBrk="0" fontAlgn="base" hangingPunct="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har char="•"/>
              <a:tabLst>
                <a:tab pos="3046413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16541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1113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5685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0257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4829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1906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Support other MURI members on various experimental &amp; modeling tasks… 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5" name="Up-Down Arrow 14"/>
          <p:cNvSpPr/>
          <p:nvPr/>
        </p:nvSpPr>
        <p:spPr bwMode="auto">
          <a:xfrm>
            <a:off x="2201251" y="1676400"/>
            <a:ext cx="280943" cy="329184"/>
          </a:xfrm>
          <a:prstGeom prst="upDownArrow">
            <a:avLst/>
          </a:prstGeom>
          <a:solidFill>
            <a:srgbClr val="CCFFFF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Up-Down Arrow 15"/>
          <p:cNvSpPr/>
          <p:nvPr/>
        </p:nvSpPr>
        <p:spPr bwMode="auto">
          <a:xfrm>
            <a:off x="6559430" y="1664208"/>
            <a:ext cx="280943" cy="329184"/>
          </a:xfrm>
          <a:prstGeom prst="upDownArrow">
            <a:avLst/>
          </a:prstGeom>
          <a:solidFill>
            <a:srgbClr val="CCFFFF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Up-Down Arrow 16"/>
          <p:cNvSpPr/>
          <p:nvPr/>
        </p:nvSpPr>
        <p:spPr bwMode="auto">
          <a:xfrm>
            <a:off x="2252348" y="3820007"/>
            <a:ext cx="280943" cy="329184"/>
          </a:xfrm>
          <a:prstGeom prst="upDownArrow">
            <a:avLst/>
          </a:prstGeom>
          <a:solidFill>
            <a:srgbClr val="CCFFFF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Up-Down Arrow 17"/>
          <p:cNvSpPr/>
          <p:nvPr/>
        </p:nvSpPr>
        <p:spPr bwMode="auto">
          <a:xfrm>
            <a:off x="6580435" y="3803107"/>
            <a:ext cx="280943" cy="329184"/>
          </a:xfrm>
          <a:prstGeom prst="upDownArrow">
            <a:avLst/>
          </a:prstGeom>
          <a:solidFill>
            <a:srgbClr val="CCFFFF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Up-Down Arrow 18"/>
          <p:cNvSpPr/>
          <p:nvPr/>
        </p:nvSpPr>
        <p:spPr bwMode="auto">
          <a:xfrm>
            <a:off x="2222792" y="6191979"/>
            <a:ext cx="280943" cy="329184"/>
          </a:xfrm>
          <a:prstGeom prst="upDownArrow">
            <a:avLst/>
          </a:prstGeom>
          <a:solidFill>
            <a:srgbClr val="CCFFFF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Up-Down Arrow 19"/>
          <p:cNvSpPr/>
          <p:nvPr/>
        </p:nvSpPr>
        <p:spPr bwMode="auto">
          <a:xfrm>
            <a:off x="6695091" y="6174232"/>
            <a:ext cx="280943" cy="329184"/>
          </a:xfrm>
          <a:prstGeom prst="upDownArrow">
            <a:avLst>
              <a:gd name="adj1" fmla="val 31748"/>
              <a:gd name="adj2" fmla="val 50000"/>
            </a:avLst>
          </a:prstGeom>
          <a:solidFill>
            <a:srgbClr val="CCFFFF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2000"/>
            <a:ext cx="79248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2788" name="Text Box 4"/>
          <p:cNvSpPr txBox="1">
            <a:spLocks noChangeArrowheads="1"/>
          </p:cNvSpPr>
          <p:nvPr/>
        </p:nvSpPr>
        <p:spPr bwMode="auto">
          <a:xfrm>
            <a:off x="2133600" y="228600"/>
            <a:ext cx="45768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Thermodynamic 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Principle</a:t>
            </a:r>
            <a:endParaRPr lang="en-US" sz="28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42789" name="Text Box 5"/>
          <p:cNvSpPr txBox="1">
            <a:spLocks noChangeArrowheads="1"/>
          </p:cNvSpPr>
          <p:nvPr/>
        </p:nvSpPr>
        <p:spPr bwMode="auto">
          <a:xfrm>
            <a:off x="5562600" y="1600200"/>
            <a:ext cx="2381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</a:t>
            </a:r>
            <a:r>
              <a:rPr lang="en-US" sz="1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undercooled liquid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17418" name="Text Box 6"/>
          <p:cNvSpPr txBox="1">
            <a:spLocks noChangeArrowheads="1"/>
          </p:cNvSpPr>
          <p:nvPr/>
        </p:nvSpPr>
        <p:spPr bwMode="auto">
          <a:xfrm>
            <a:off x="228600" y="2667000"/>
            <a:ext cx="41910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849313"/>
            <a:r>
              <a:rPr lang="en-US" sz="2000">
                <a:latin typeface="Arial" charset="0"/>
              </a:rPr>
              <a:t>A subsolidus quasi-liquid film is </a:t>
            </a:r>
            <a:r>
              <a:rPr lang="en-US" sz="2000">
                <a:solidFill>
                  <a:srgbClr val="0000CC"/>
                </a:solidFill>
                <a:latin typeface="Arial" charset="0"/>
              </a:rPr>
              <a:t>thermodynamically stable</a:t>
            </a:r>
            <a:r>
              <a:rPr lang="en-US" sz="2000">
                <a:latin typeface="Arial" charset="0"/>
              </a:rPr>
              <a:t> if:</a:t>
            </a:r>
          </a:p>
        </p:txBody>
      </p:sp>
      <p:graphicFrame>
        <p:nvGraphicFramePr>
          <p:cNvPr id="174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402110"/>
              </p:ext>
            </p:extLst>
          </p:nvPr>
        </p:nvGraphicFramePr>
        <p:xfrm>
          <a:off x="4432300" y="2743200"/>
          <a:ext cx="39417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41" name="Equation" r:id="rId6" imgW="1841400" imgH="253800" progId="Equation.3">
                  <p:embed/>
                </p:oleObj>
              </mc:Choice>
              <mc:Fallback>
                <p:oleObj name="Equation" r:id="rId6" imgW="1841400" imgH="253800" progId="Equation.3">
                  <p:embed/>
                  <p:pic>
                    <p:nvPicPr>
                      <p:cNvPr id="0" name="Picture 8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2743200"/>
                        <a:ext cx="3941763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3429000" y="1981200"/>
            <a:ext cx="20574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9313"/>
            <a:r>
              <a:rPr lang="en-US" sz="1600">
                <a:solidFill>
                  <a:srgbClr val="FF00FF"/>
                </a:solidFill>
                <a:latin typeface="Arial" charset="0"/>
                <a:sym typeface="Symbol" pitchFamily="18" charset="2"/>
              </a:rPr>
              <a:t>forming </a:t>
            </a:r>
          </a:p>
          <a:p>
            <a:pPr defTabSz="849313"/>
            <a:r>
              <a:rPr lang="en-US" sz="1600">
                <a:solidFill>
                  <a:srgbClr val="FF00FF"/>
                </a:solidFill>
                <a:latin typeface="Arial" charset="0"/>
                <a:sym typeface="Symbol" pitchFamily="18" charset="2"/>
              </a:rPr>
              <a:t>undercooled liquid</a:t>
            </a: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4724400" y="2514600"/>
            <a:ext cx="0" cy="38100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4114800" y="1219200"/>
            <a:ext cx="457200" cy="381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3971925" y="1216025"/>
            <a:ext cx="1030288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49313"/>
            <a:r>
              <a:rPr lang="en-US">
                <a:latin typeface="Arial" charset="0"/>
              </a:rPr>
              <a:t>solidus</a:t>
            </a:r>
          </a:p>
        </p:txBody>
      </p:sp>
      <p:sp>
        <p:nvSpPr>
          <p:cNvPr id="26" name="Up-Down Arrow 25"/>
          <p:cNvSpPr/>
          <p:nvPr/>
        </p:nvSpPr>
        <p:spPr bwMode="auto">
          <a:xfrm>
            <a:off x="7696200" y="1618488"/>
            <a:ext cx="152400" cy="228600"/>
          </a:xfrm>
          <a:prstGeom prst="upDownArrow">
            <a:avLst/>
          </a:prstGeom>
          <a:noFill/>
          <a:ln w="19050" cap="flat" cmpd="sng" algn="ctr">
            <a:solidFill>
              <a:srgbClr val="3333CC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33683" name="Object 883"/>
          <p:cNvGraphicFramePr>
            <a:graphicFrameLocks noChangeAspect="1"/>
          </p:cNvGraphicFramePr>
          <p:nvPr/>
        </p:nvGraphicFramePr>
        <p:xfrm>
          <a:off x="7848600" y="1524000"/>
          <a:ext cx="12954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42" name="Equation" r:id="rId8" imgW="698400" imgH="228600" progId="Equation.DSMT4">
                  <p:embed/>
                </p:oleObj>
              </mc:Choice>
              <mc:Fallback>
                <p:oleObj name="Equation" r:id="rId8" imgW="698400" imgH="228600" progId="Equation.DSMT4">
                  <p:embed/>
                  <p:pic>
                    <p:nvPicPr>
                      <p:cNvPr id="0" name="Picture 8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1524000"/>
                        <a:ext cx="12954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200558" y="3896126"/>
            <a:ext cx="3886200" cy="2743200"/>
          </a:xfrm>
          <a:prstGeom prst="rect">
            <a:avLst/>
          </a:prstGeom>
          <a:solidFill>
            <a:srgbClr val="CCFFCC"/>
          </a:solidFill>
          <a:ln w="25400">
            <a:solidFill>
              <a:srgbClr val="FF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715312"/>
              </p:ext>
            </p:extLst>
          </p:nvPr>
        </p:nvGraphicFramePr>
        <p:xfrm>
          <a:off x="813333" y="4339039"/>
          <a:ext cx="2074863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43" name="Equation" r:id="rId10" imgW="812520" imgH="444240" progId="Equation.3">
                  <p:embed/>
                </p:oleObj>
              </mc:Choice>
              <mc:Fallback>
                <p:oleObj name="Equation" r:id="rId10" imgW="812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33" y="4339039"/>
                        <a:ext cx="2074863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76758" y="3896126"/>
            <a:ext cx="3048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849313"/>
            <a:r>
              <a:rPr lang="en-US" sz="2000">
                <a:solidFill>
                  <a:srgbClr val="0000FF"/>
                </a:solidFill>
                <a:latin typeface="Arial" charset="0"/>
              </a:rPr>
              <a:t>Define &amp; quantify:</a:t>
            </a:r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>
            <a:off x="2867556" y="5300737"/>
            <a:ext cx="2085444" cy="795264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 flipV="1">
            <a:off x="2562758" y="4094562"/>
            <a:ext cx="2009242" cy="487363"/>
          </a:xfrm>
          <a:prstGeom prst="line">
            <a:avLst/>
          </a:prstGeom>
          <a:noFill/>
          <a:ln w="38100" cap="rnd">
            <a:solidFill>
              <a:srgbClr val="0000FF"/>
            </a:solidFill>
            <a:prstDash val="sysDot"/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32" name="Oval 26"/>
          <p:cNvSpPr>
            <a:spLocks noChangeArrowheads="1"/>
          </p:cNvSpPr>
          <p:nvPr/>
        </p:nvSpPr>
        <p:spPr bwMode="auto">
          <a:xfrm>
            <a:off x="1495958" y="4906579"/>
            <a:ext cx="1371599" cy="589747"/>
          </a:xfrm>
          <a:prstGeom prst="ellipse">
            <a:avLst/>
          </a:prstGeom>
          <a:noFill/>
          <a:ln w="38100" cap="rnd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27"/>
          <p:cNvSpPr>
            <a:spLocks noChangeArrowheads="1"/>
          </p:cNvSpPr>
          <p:nvPr/>
        </p:nvSpPr>
        <p:spPr bwMode="auto">
          <a:xfrm>
            <a:off x="1800758" y="4429525"/>
            <a:ext cx="762000" cy="424543"/>
          </a:xfrm>
          <a:prstGeom prst="ellipse">
            <a:avLst/>
          </a:prstGeom>
          <a:noFill/>
          <a:ln w="38100" cap="rnd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200558" y="5648726"/>
            <a:ext cx="38862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849313">
              <a:defRPr/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Representing </a:t>
            </a:r>
          </a:p>
          <a:p>
            <a:pPr defTabSz="849313">
              <a:defRPr/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the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thermodynamic tendency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to stabilize a quasi-liquid film</a:t>
            </a:r>
          </a:p>
        </p:txBody>
      </p:sp>
      <p:pic>
        <p:nvPicPr>
          <p:cNvPr id="333822" name="Picture 10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80" y="4338244"/>
            <a:ext cx="3779489" cy="245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992" name="Picture 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5667"/>
            <a:ext cx="4480845" cy="78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72400" y="1874838"/>
            <a:ext cx="1299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  <a:latin typeface="Candara" pitchFamily="34" charset="0"/>
                <a:cs typeface="Calibri" pitchFamily="34" charset="0"/>
              </a:rPr>
              <a:t>disjoining </a:t>
            </a:r>
            <a:r>
              <a:rPr lang="en-US" sz="1200" i="1" dirty="0">
                <a:solidFill>
                  <a:srgbClr val="0000FF"/>
                </a:solidFill>
                <a:latin typeface="Candara" pitchFamily="34" charset="0"/>
                <a:cs typeface="Calibri" pitchFamily="34" charset="0"/>
              </a:rPr>
              <a:t>p</a:t>
            </a:r>
            <a:r>
              <a:rPr lang="en-US" sz="1200" i="1" dirty="0" smtClean="0">
                <a:solidFill>
                  <a:srgbClr val="0000FF"/>
                </a:solidFill>
                <a:latin typeface="Candara" pitchFamily="34" charset="0"/>
                <a:cs typeface="Calibri" pitchFamily="34" charset="0"/>
              </a:rPr>
              <a:t>otential</a:t>
            </a:r>
          </a:p>
          <a:p>
            <a:r>
              <a:rPr lang="en-US" sz="1200" i="1" dirty="0" smtClean="0">
                <a:solidFill>
                  <a:srgbClr val="0000FF"/>
                </a:solidFill>
                <a:latin typeface="Candara" pitchFamily="34" charset="0"/>
                <a:cs typeface="Calibri" pitchFamily="34" charset="0"/>
              </a:rPr>
              <a:t>(</a:t>
            </a:r>
            <a:r>
              <a:rPr lang="en-US" sz="1200" i="1" dirty="0">
                <a:solidFill>
                  <a:srgbClr val="0000FF"/>
                </a:solidFill>
                <a:latin typeface="Candara" pitchFamily="34" charset="0"/>
                <a:cs typeface="Calibri" pitchFamily="34" charset="0"/>
              </a:rPr>
              <a:t>i</a:t>
            </a:r>
            <a:r>
              <a:rPr lang="en-US" sz="1200" i="1" dirty="0" smtClean="0">
                <a:solidFill>
                  <a:srgbClr val="0000FF"/>
                </a:solidFill>
                <a:latin typeface="Candara" pitchFamily="34" charset="0"/>
                <a:cs typeface="Calibri" pitchFamily="34" charset="0"/>
              </a:rPr>
              <a:t>nterfacial “forces”)</a:t>
            </a:r>
            <a:endParaRPr lang="en-US" sz="1200" i="1" dirty="0">
              <a:solidFill>
                <a:srgbClr val="0000FF"/>
              </a:solidFill>
              <a:latin typeface="Candara" pitchFamily="34" charset="0"/>
              <a:cs typeface="Calibri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xmlns:p14="http://schemas.microsoft.com/office/powerpoint/2010/main" advTm="4449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/>
          <a:srcRect l="1250" t="1828" b="3085"/>
          <a:stretch>
            <a:fillRect/>
          </a:stretch>
        </p:blipFill>
        <p:spPr bwMode="auto">
          <a:xfrm>
            <a:off x="228600" y="990600"/>
            <a:ext cx="6019800" cy="396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458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38113"/>
            <a:ext cx="9144000" cy="790575"/>
          </a:xfrm>
        </p:spPr>
        <p:txBody>
          <a:bodyPr/>
          <a:lstStyle/>
          <a:p>
            <a:pPr>
              <a:defRPr/>
            </a:pPr>
            <a:r>
              <a:rPr lang="en-US" smtClean="0"/>
              <a:t>Computed Lines of Constant </a:t>
            </a:r>
            <a:r>
              <a:rPr lang="en-US" smtClean="0">
                <a:sym typeface="Symbol" pitchFamily="18" charset="2"/>
              </a:rPr>
              <a:t>: GB Diagrams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6934200" y="2390775"/>
            <a:ext cx="990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010400" y="2466975"/>
            <a:ext cx="8397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1500">
                <a:latin typeface="Arial" charset="0"/>
                <a:cs typeface="Arial" charset="0"/>
              </a:rPr>
              <a:t>0.8 nm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943600" y="3657600"/>
            <a:ext cx="1035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i="1">
                <a:solidFill>
                  <a:srgbClr val="FF0000"/>
                </a:solidFill>
                <a:sym typeface="Symbol" pitchFamily="18" charset="2"/>
              </a:rPr>
              <a:t> =</a:t>
            </a:r>
            <a:r>
              <a:rPr lang="en-US" sz="1400"/>
              <a:t> </a:t>
            </a:r>
            <a:r>
              <a:rPr lang="en-US" sz="1400">
                <a:solidFill>
                  <a:srgbClr val="FF0000"/>
                </a:solidFill>
                <a:latin typeface="Arial" charset="0"/>
                <a:cs typeface="Arial" charset="0"/>
              </a:rPr>
              <a:t>0.5 nm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943600" y="2743200"/>
            <a:ext cx="887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i="1">
                <a:solidFill>
                  <a:srgbClr val="FF0000"/>
                </a:solidFill>
                <a:sym typeface="Symbol" pitchFamily="18" charset="2"/>
              </a:rPr>
              <a:t> =</a:t>
            </a:r>
            <a:r>
              <a:rPr lang="en-US" sz="1400"/>
              <a:t> </a:t>
            </a:r>
            <a:r>
              <a:rPr lang="en-US" sz="1400">
                <a:solidFill>
                  <a:srgbClr val="FF0000"/>
                </a:solidFill>
                <a:latin typeface="Arial" charset="0"/>
                <a:cs typeface="Arial" charset="0"/>
              </a:rPr>
              <a:t>2 nm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943600" y="2971800"/>
            <a:ext cx="887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i="1">
                <a:solidFill>
                  <a:srgbClr val="FF0000"/>
                </a:solidFill>
                <a:sym typeface="Symbol" pitchFamily="18" charset="2"/>
              </a:rPr>
              <a:t> =</a:t>
            </a:r>
            <a:r>
              <a:rPr lang="en-US" sz="1400"/>
              <a:t> </a:t>
            </a:r>
            <a:r>
              <a:rPr lang="en-US" sz="1400">
                <a:solidFill>
                  <a:srgbClr val="FF0000"/>
                </a:solidFill>
                <a:latin typeface="Arial" charset="0"/>
                <a:cs typeface="Arial" charset="0"/>
              </a:rPr>
              <a:t>1 nm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908800" y="2470150"/>
            <a:ext cx="990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5869" name="Text Box 13"/>
          <p:cNvSpPr txBox="1">
            <a:spLocks noChangeArrowheads="1"/>
          </p:cNvSpPr>
          <p:nvPr/>
        </p:nvSpPr>
        <p:spPr bwMode="auto">
          <a:xfrm>
            <a:off x="7162800" y="2362200"/>
            <a:ext cx="1219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8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Bulk Solidus</a:t>
            </a:r>
          </a:p>
        </p:txBody>
      </p:sp>
      <p:sp>
        <p:nvSpPr>
          <p:cNvPr id="1145870" name="Text Box 14"/>
          <p:cNvSpPr txBox="1">
            <a:spLocks noChangeArrowheads="1"/>
          </p:cNvSpPr>
          <p:nvPr/>
        </p:nvSpPr>
        <p:spPr bwMode="auto">
          <a:xfrm>
            <a:off x="6934200" y="3048000"/>
            <a:ext cx="1752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Approx.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GB Solidus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(~1 monolayer of quasi-liquid film)</a:t>
            </a: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>
            <a:off x="5638800" y="2644775"/>
            <a:ext cx="1752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H="1">
            <a:off x="5638800" y="3621024"/>
            <a:ext cx="15240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5867400" y="2590800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1400" i="1">
                <a:solidFill>
                  <a:srgbClr val="FF0000"/>
                </a:solidFill>
                <a:sym typeface="Symbol" pitchFamily="18" charset="2"/>
              </a:rPr>
              <a:t> =</a:t>
            </a:r>
            <a:r>
              <a:rPr lang="en-US" sz="1400"/>
              <a:t> </a:t>
            </a:r>
            <a:r>
              <a:rPr lang="en-US" sz="1400">
                <a:solidFill>
                  <a:srgbClr val="FF0000"/>
                </a:solidFill>
                <a:latin typeface="Arial" charset="0"/>
                <a:cs typeface="Arial" charset="0"/>
              </a:rPr>
              <a:t>4 nm</a:t>
            </a:r>
          </a:p>
        </p:txBody>
      </p:sp>
      <p:sp>
        <p:nvSpPr>
          <p:cNvPr id="1145874" name="Text Box 18"/>
          <p:cNvSpPr txBox="1">
            <a:spLocks noChangeArrowheads="1"/>
          </p:cNvSpPr>
          <p:nvPr/>
        </p:nvSpPr>
        <p:spPr bwMode="auto">
          <a:xfrm>
            <a:off x="6400800" y="1219200"/>
            <a:ext cx="1806575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849313">
              <a:defRPr/>
            </a:pPr>
            <a:r>
              <a:rPr lang="en-US" sz="2800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-Co</a:t>
            </a:r>
          </a:p>
          <a:p>
            <a:pPr defTabSz="849313"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(An Example)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2362200" y="685800"/>
            <a:ext cx="388279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849313"/>
            <a:r>
              <a:rPr lang="en-US" sz="1600" dirty="0">
                <a:solidFill>
                  <a:srgbClr val="0000FF"/>
                </a:solidFill>
                <a:latin typeface="Candara" pitchFamily="34" charset="0"/>
              </a:rPr>
              <a:t>Luo &amp; Shi, </a:t>
            </a:r>
            <a:r>
              <a:rPr lang="en-US" sz="1600" i="1" dirty="0">
                <a:solidFill>
                  <a:srgbClr val="0000FF"/>
                </a:solidFill>
                <a:latin typeface="Candara" pitchFamily="34" charset="0"/>
              </a:rPr>
              <a:t>Appl. Phys. </a:t>
            </a:r>
            <a:r>
              <a:rPr lang="en-US" sz="1600" i="1" dirty="0" err="1">
                <a:solidFill>
                  <a:srgbClr val="0000FF"/>
                </a:solidFill>
                <a:latin typeface="Candara" pitchFamily="34" charset="0"/>
              </a:rPr>
              <a:t>Lett</a:t>
            </a:r>
            <a:r>
              <a:rPr lang="en-US" sz="1600" i="1" dirty="0" smtClean="0">
                <a:solidFill>
                  <a:srgbClr val="0000FF"/>
                </a:solidFill>
                <a:latin typeface="Candara" pitchFamily="34" charset="0"/>
              </a:rPr>
              <a:t>.</a:t>
            </a:r>
            <a:r>
              <a:rPr lang="en-US" sz="1600" dirty="0" smtClean="0">
                <a:solidFill>
                  <a:srgbClr val="0000FF"/>
                </a:solidFill>
                <a:latin typeface="Candara" pitchFamily="34" charset="0"/>
              </a:rPr>
              <a:t> 92:10190 (2008)</a:t>
            </a:r>
            <a:endParaRPr lang="en-US" sz="1600" dirty="0">
              <a:solidFill>
                <a:srgbClr val="0000FF"/>
              </a:solidFill>
              <a:latin typeface="Candara" pitchFamily="34" charset="0"/>
            </a:endParaRPr>
          </a:p>
        </p:txBody>
      </p:sp>
      <p:graphicFrame>
        <p:nvGraphicFramePr>
          <p:cNvPr id="81921" name="Object 32"/>
          <p:cNvGraphicFramePr>
            <a:graphicFrameLocks noChangeAspect="1"/>
          </p:cNvGraphicFramePr>
          <p:nvPr/>
        </p:nvGraphicFramePr>
        <p:xfrm>
          <a:off x="6934200" y="3962400"/>
          <a:ext cx="1676400" cy="374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74" name="Equation" r:id="rId4" imgW="1066800" imgH="241300" progId="Equation.3">
                  <p:embed/>
                </p:oleObj>
              </mc:Choice>
              <mc:Fallback>
                <p:oleObj name="Equation" r:id="rId4" imgW="1066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962400"/>
                        <a:ext cx="1676400" cy="3743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ine 16"/>
          <p:cNvSpPr>
            <a:spLocks noChangeShapeType="1"/>
          </p:cNvSpPr>
          <p:nvPr/>
        </p:nvSpPr>
        <p:spPr bwMode="auto">
          <a:xfrm flipH="1">
            <a:off x="1066800" y="3621024"/>
            <a:ext cx="6126480" cy="0"/>
          </a:xfrm>
          <a:prstGeom prst="line">
            <a:avLst/>
          </a:prstGeom>
          <a:noFill/>
          <a:ln w="38100" cap="rnd">
            <a:solidFill>
              <a:srgbClr val="FFC000"/>
            </a:solidFill>
            <a:prstDash val="sysDot"/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 bwMode="auto">
          <a:xfrm>
            <a:off x="533400" y="3276600"/>
            <a:ext cx="533400" cy="609600"/>
          </a:xfrm>
          <a:prstGeom prst="ellipse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5017728"/>
            <a:ext cx="3959738" cy="1631216"/>
          </a:xfrm>
          <a:prstGeom prst="rect">
            <a:avLst/>
          </a:prstGeom>
          <a:solidFill>
            <a:srgbClr val="FFFFCC"/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Validated experimentally by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Direct HRTEM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Indirect Auger analysis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GB diffusivity measurements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Sintering data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19600" y="4419600"/>
            <a:ext cx="4724400" cy="2458570"/>
            <a:chOff x="4419600" y="4419600"/>
            <a:chExt cx="4724400" cy="245857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4419600" y="4419600"/>
              <a:ext cx="4724400" cy="2458570"/>
            </a:xfrm>
            <a:prstGeom prst="rect">
              <a:avLst/>
            </a:prstGeom>
            <a:solidFill>
              <a:srgbClr val="CCFFFF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49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8" name="Picture 17" descr="W-Co-GBdiffusivity.jpg"/>
            <p:cNvPicPr>
              <a:picLocks noChangeAspect="1"/>
            </p:cNvPicPr>
            <p:nvPr/>
          </p:nvPicPr>
          <p:blipFill>
            <a:blip r:embed="rId6" cstate="print"/>
            <a:srcRect b="12821"/>
            <a:stretch>
              <a:fillRect/>
            </a:stretch>
          </p:blipFill>
          <p:spPr>
            <a:xfrm>
              <a:off x="4595892" y="4534394"/>
              <a:ext cx="2085816" cy="22474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6681708" y="4763490"/>
              <a:ext cx="246229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GB diffusivity of </a:t>
              </a:r>
            </a:p>
            <a:p>
              <a:r>
                <a:rPr lang="en-US" sz="1800" baseline="30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57</a:t>
              </a:r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 in W</a:t>
              </a:r>
            </a:p>
            <a:p>
              <a:endParaRPr 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r>
                <a:rPr lang="en-US" sz="16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Lee, </a:t>
              </a:r>
              <a:r>
                <a:rPr lang="en-US" sz="1600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Klockgeter</a:t>
              </a:r>
              <a:r>
                <a:rPr lang="en-US" sz="16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, &amp; </a:t>
              </a:r>
              <a:r>
                <a:rPr lang="en-US" sz="1600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Herzig</a:t>
              </a:r>
              <a:r>
                <a:rPr lang="en-US" sz="16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, </a:t>
              </a:r>
            </a:p>
            <a:p>
              <a:r>
                <a:rPr lang="en-US" sz="1600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C. Phys. </a:t>
              </a:r>
              <a:r>
                <a:rPr lang="en-US" sz="16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51, C1-569 (1990)</a:t>
              </a:r>
              <a:endPara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0" name="Down Arrow 19"/>
            <p:cNvSpPr/>
            <p:nvPr/>
          </p:nvSpPr>
          <p:spPr bwMode="auto">
            <a:xfrm>
              <a:off x="5678922" y="5257800"/>
              <a:ext cx="247515" cy="381000"/>
            </a:xfrm>
            <a:prstGeom prst="downArrow">
              <a:avLst/>
            </a:prstGeom>
            <a:solidFill>
              <a:srgbClr val="FFC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49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5657715" y="5105400"/>
              <a:ext cx="438285" cy="1524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49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12104" y="4966900"/>
              <a:ext cx="11295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+mn-lt"/>
                </a:rPr>
                <a:t>1200-1400K!</a:t>
              </a:r>
              <a:endParaRPr lang="en-US" sz="1200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4198620" y="4343399"/>
            <a:ext cx="4945380" cy="2591607"/>
          </a:xfrm>
          <a:prstGeom prst="rect">
            <a:avLst/>
          </a:prstGeom>
          <a:solidFill>
            <a:srgbClr val="FFFFCC"/>
          </a:solidFill>
          <a:ln w="28575" cap="rnd" cmpd="sng" algn="ctr">
            <a:solidFill>
              <a:srgbClr val="0000FF"/>
            </a:solidFill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93763"/>
              </p:ext>
            </p:extLst>
          </p:nvPr>
        </p:nvGraphicFramePr>
        <p:xfrm>
          <a:off x="4499610" y="5033136"/>
          <a:ext cx="4343400" cy="17724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89368"/>
                <a:gridCol w="1729988"/>
                <a:gridCol w="1724044"/>
              </a:tblGrid>
              <a:tr h="381174">
                <a:tc>
                  <a:txBody>
                    <a:bodyPr/>
                    <a:lstStyle/>
                    <a:p>
                      <a:pPr marL="0" marR="0" indent="-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Observed (K)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Predicted (K)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/>
                </a:tc>
              </a:tr>
              <a:tr h="2763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W-Pd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1090 </a:t>
                      </a:r>
                      <a:r>
                        <a:rPr lang="en-US" sz="1600" b="1">
                          <a:effectLst/>
                          <a:sym typeface="Symbol"/>
                        </a:rPr>
                        <a:t></a:t>
                      </a:r>
                      <a:r>
                        <a:rPr lang="en-US" sz="1600" b="1">
                          <a:effectLst/>
                        </a:rPr>
                        <a:t> 23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&lt;1141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/>
                </a:tc>
              </a:tr>
              <a:tr h="2866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W-Ni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1150 </a:t>
                      </a:r>
                      <a:r>
                        <a:rPr lang="en-US" sz="1600" b="1">
                          <a:effectLst/>
                          <a:sym typeface="Symbol"/>
                        </a:rPr>
                        <a:t></a:t>
                      </a:r>
                      <a:r>
                        <a:rPr lang="en-US" sz="1600" b="1">
                          <a:effectLst/>
                        </a:rPr>
                        <a:t> 18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1121-1470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/>
                </a:tc>
              </a:tr>
              <a:tr h="2866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W-Co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1301 </a:t>
                      </a:r>
                      <a:r>
                        <a:rPr lang="en-US" sz="1600" b="1">
                          <a:effectLst/>
                          <a:sym typeface="Symbol"/>
                        </a:rPr>
                        <a:t></a:t>
                      </a:r>
                      <a:r>
                        <a:rPr lang="en-US" sz="1600" b="1">
                          <a:effectLst/>
                        </a:rPr>
                        <a:t> 49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1140-1644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/>
                </a:tc>
              </a:tr>
              <a:tr h="2763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W-Fe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1308 </a:t>
                      </a:r>
                      <a:r>
                        <a:rPr lang="en-US" sz="1600" b="1">
                          <a:effectLst/>
                          <a:sym typeface="Symbol"/>
                        </a:rPr>
                        <a:t></a:t>
                      </a:r>
                      <a:r>
                        <a:rPr lang="en-US" sz="1600" b="1">
                          <a:effectLst/>
                        </a:rPr>
                        <a:t> 50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1273-1664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/>
                </a:tc>
              </a:tr>
              <a:tr h="2652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W-Cu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No effect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No IGF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188338" y="4343399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Measured onset sintering </a:t>
            </a:r>
            <a:r>
              <a:rPr lang="en-US" sz="2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vs. predicted GB disordering </a:t>
            </a:r>
            <a:r>
              <a:rPr lang="en-US" sz="2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396642" y="6248400"/>
            <a:ext cx="1870558" cy="400544"/>
          </a:xfrm>
          <a:prstGeom prst="rightArrow">
            <a:avLst/>
          </a:prstGeom>
          <a:solidFill>
            <a:srgbClr val="CCFFFF"/>
          </a:solidFill>
          <a:ln w="19050" cap="rnd" cmpd="sng" algn="ctr">
            <a:solidFill>
              <a:srgbClr val="0000FF"/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48399" y="676668"/>
            <a:ext cx="2925047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Prior Work Supported by AFOSR-HTAM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Tm="4992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3" grpId="0" animBg="1"/>
      <p:bldP spid="27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GBD_Mo-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974269"/>
            <a:ext cx="5287712" cy="5334924"/>
          </a:xfrm>
          <a:prstGeom prst="rect">
            <a:avLst/>
          </a:prstGeom>
        </p:spPr>
      </p:pic>
      <p:pic>
        <p:nvPicPr>
          <p:cNvPr id="35" name="Picture 34" descr="Fig3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12" y="1724055"/>
            <a:ext cx="3356797" cy="266700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1180413" y="4508212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Increase with increasing </a:t>
            </a:r>
            <a:r>
              <a:rPr lang="en-US" sz="1600" b="1" i="1" dirty="0" smtClean="0">
                <a:solidFill>
                  <a:srgbClr val="0000FF"/>
                </a:solidFill>
                <a:latin typeface="+mn-lt"/>
              </a:rPr>
              <a:t>T</a:t>
            </a:r>
            <a:endParaRPr lang="en-US" sz="1600" b="1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332813" y="1038255"/>
            <a:ext cx="165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Decrease with increasing </a:t>
            </a:r>
            <a:r>
              <a:rPr lang="en-US" sz="1600" b="1" i="1" dirty="0" smtClean="0">
                <a:solidFill>
                  <a:srgbClr val="FF0000"/>
                </a:solidFill>
                <a:latin typeface="+mn-lt"/>
              </a:rPr>
              <a:t>T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2186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Counterintuitive Prediction:</a:t>
            </a:r>
            <a:r>
              <a:rPr lang="en-US" sz="22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200" dirty="0" smtClean="0">
                <a:solidFill>
                  <a:srgbClr val="0000CC"/>
                </a:solidFill>
                <a:latin typeface="+mn-lt"/>
                <a:cs typeface="Times New Roman"/>
              </a:rPr>
              <a:t>Decreasing GB Diffusivity w. Increasing </a:t>
            </a:r>
            <a:r>
              <a:rPr lang="en-US" sz="2200" i="1" dirty="0" smtClean="0">
                <a:solidFill>
                  <a:srgbClr val="0000CC"/>
                </a:solidFill>
                <a:latin typeface="+mn-lt"/>
                <a:cs typeface="Times New Roman"/>
              </a:rPr>
              <a:t>T</a:t>
            </a:r>
            <a:r>
              <a:rPr lang="en-US" sz="2200" dirty="0" smtClean="0">
                <a:solidFill>
                  <a:srgbClr val="0000CC"/>
                </a:solidFill>
                <a:latin typeface="+mn-lt"/>
                <a:cs typeface="Times New Roman"/>
              </a:rPr>
              <a:t>?</a:t>
            </a:r>
            <a:r>
              <a:rPr lang="en-US" sz="2200" dirty="0" smtClean="0">
                <a:solidFill>
                  <a:srgbClr val="FF0000"/>
                </a:solidFill>
                <a:latin typeface="+mn-lt"/>
                <a:cs typeface="Times New Roman"/>
                <a:sym typeface="Symbol"/>
              </a:rPr>
              <a:t/>
            </a:r>
            <a:br>
              <a:rPr lang="en-US" sz="2200" dirty="0" smtClean="0">
                <a:solidFill>
                  <a:srgbClr val="FF0000"/>
                </a:solidFill>
                <a:latin typeface="+mn-lt"/>
                <a:cs typeface="Times New Roman"/>
                <a:sym typeface="Symbol"/>
              </a:rPr>
            </a:br>
            <a:r>
              <a:rPr lang="en-US" sz="2000" dirty="0" smtClean="0">
                <a:solidFill>
                  <a:srgbClr val="FF0000"/>
                </a:solidFill>
                <a:latin typeface="+mn-lt"/>
                <a:cs typeface="Times New Roman"/>
                <a:sym typeface="Symbol"/>
              </a:rPr>
              <a:t>	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  <a:cs typeface="Times New Roman"/>
                <a:sym typeface="Symbol"/>
              </a:rPr>
              <a:t>Shi &amp; Luo,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  <a:cs typeface="Times New Roman"/>
                <a:sym typeface="Symbol"/>
              </a:rPr>
              <a:t>Phys. Rev.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  <a:cs typeface="Times New Roman"/>
                <a:sym typeface="Symbol"/>
              </a:rPr>
              <a:t>Lett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  <a:cs typeface="Times New Roman"/>
                <a:sym typeface="Symbol"/>
              </a:rPr>
              <a:t>.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  <a:cs typeface="Times New Roman"/>
                <a:sym typeface="Symbol"/>
              </a:rPr>
              <a:t> 105:236102 (2010)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 flipV="1">
            <a:off x="5943600" y="3657600"/>
            <a:ext cx="0" cy="496096"/>
          </a:xfrm>
          <a:prstGeom prst="straightConnector1">
            <a:avLst/>
          </a:prstGeom>
          <a:ln w="57150" cap="rnd">
            <a:solidFill>
              <a:srgbClr val="FF0000"/>
            </a:solidFill>
            <a:prstDash val="solid"/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5242845" y="3657600"/>
            <a:ext cx="0" cy="496096"/>
          </a:xfrm>
          <a:prstGeom prst="straightConnector1">
            <a:avLst/>
          </a:prstGeom>
          <a:ln w="57150" cap="rnd">
            <a:solidFill>
              <a:srgbClr val="0000FF"/>
            </a:solidFill>
            <a:prstDash val="solid"/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2935395" y="2209006"/>
            <a:ext cx="12192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-5400000">
            <a:off x="2877037" y="1958314"/>
            <a:ext cx="8258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T </a:t>
            </a:r>
            <a:r>
              <a:rPr lang="en-US" sz="2200" b="1" dirty="0" smtClean="0"/>
              <a:t>(</a:t>
            </a:r>
            <a:r>
              <a:rPr lang="en-US" sz="2200" b="1" dirty="0" smtClean="0">
                <a:sym typeface="Symbol"/>
              </a:rPr>
              <a:t></a:t>
            </a:r>
            <a:r>
              <a:rPr lang="en-US" sz="2200" b="1" dirty="0" smtClean="0"/>
              <a:t>C)</a:t>
            </a:r>
            <a:endParaRPr lang="en-US" sz="2200" b="1" dirty="0"/>
          </a:p>
        </p:txBody>
      </p:sp>
      <p:cxnSp>
        <p:nvCxnSpPr>
          <p:cNvPr id="37" name="Straight Arrow Connector 36"/>
          <p:cNvCxnSpPr>
            <a:stCxn id="88" idx="0"/>
          </p:cNvCxnSpPr>
          <p:nvPr/>
        </p:nvCxnSpPr>
        <p:spPr bwMode="auto">
          <a:xfrm rot="16200000" flipV="1">
            <a:off x="1409013" y="3898612"/>
            <a:ext cx="838200" cy="3810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1599513" y="1838355"/>
            <a:ext cx="762000" cy="3810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4" name="TextBox 143"/>
          <p:cNvSpPr txBox="1"/>
          <p:nvPr/>
        </p:nvSpPr>
        <p:spPr>
          <a:xfrm>
            <a:off x="37411" y="5715000"/>
            <a:ext cx="5617243" cy="1015663"/>
          </a:xfrm>
          <a:prstGeom prst="rect">
            <a:avLst/>
          </a:prstGeom>
          <a:solidFill>
            <a:srgbClr val="CCFFFF"/>
          </a:solidFill>
          <a:ln w="28575">
            <a:solidFill>
              <a:srgbClr val="FF99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Any novel applications? </a:t>
            </a:r>
          </a:p>
          <a:p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e.g., increasing creep resistance with increasing T</a:t>
            </a:r>
          </a:p>
          <a:p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Critically support of our model!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3351" y="6335365"/>
            <a:ext cx="2370649" cy="535531"/>
          </a:xfrm>
          <a:prstGeom prst="rect">
            <a:avLst/>
          </a:prstGeom>
          <a:solidFill>
            <a:srgbClr val="FFFFCC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Prior Work Supported </a:t>
            </a:r>
          </a:p>
          <a:p>
            <a:pPr algn="r"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by AFOSR-HTAM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5505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1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228600" y="1295400"/>
            <a:ext cx="4794069" cy="5257800"/>
          </a:xfrm>
          <a:prstGeom prst="rect">
            <a:avLst/>
          </a:prstGeom>
          <a:solidFill>
            <a:srgbClr val="CCECFF"/>
          </a:solidFill>
          <a:ln w="38100" cap="flat" cmpd="sng" algn="ctr">
            <a:solidFill>
              <a:srgbClr val="FFC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05400" y="1295400"/>
            <a:ext cx="3810000" cy="52578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FFC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3251" name="Picture 3" descr="MultilayerAds_m1"/>
          <p:cNvPicPr>
            <a:picLocks noChangeAspect="1" noChangeArrowheads="1"/>
          </p:cNvPicPr>
          <p:nvPr/>
        </p:nvPicPr>
        <p:blipFill>
          <a:blip r:embed="rId2" cstate="print"/>
          <a:srcRect r="54219"/>
          <a:stretch>
            <a:fillRect/>
          </a:stretch>
        </p:blipFill>
        <p:spPr bwMode="auto">
          <a:xfrm>
            <a:off x="5410200" y="2438400"/>
            <a:ext cx="3276600" cy="342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78100"/>
            <a:ext cx="444662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609600" y="6172200"/>
            <a:ext cx="35814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849313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Luo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App. Phys. </a:t>
            </a:r>
            <a:r>
              <a:rPr lang="en-US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Lett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95: 071911 (2009)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0213" y="1371600"/>
            <a:ext cx="4800600" cy="3952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03288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Symbol"/>
              </a:rPr>
              <a:t>A GB Complexion Diagram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05400" y="1295400"/>
            <a:ext cx="38862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03288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Symbol"/>
              </a:rPr>
              <a:t>Analogous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Symbol"/>
              </a:rPr>
              <a:t> </a:t>
            </a:r>
          </a:p>
          <a:p>
            <a:pPr marL="0" marR="0" lvl="0" indent="0" algn="ctr" defTabSz="903288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Symbol"/>
              </a:rPr>
              <a:t>“Surface Diagram” for Multilayer </a:t>
            </a:r>
            <a:r>
              <a:rPr lang="en-US" sz="22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sym typeface="Symbol"/>
              </a:rPr>
              <a:t>G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Symbol"/>
              </a:rPr>
              <a:t>as </a:t>
            </a:r>
            <a:r>
              <a:rPr lang="en-US" sz="22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sym typeface="Symbol"/>
              </a:rPr>
              <a:t>A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Symbol"/>
              </a:rPr>
              <a:t>dsorption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  <a:sym typeface="Symbol"/>
            </a:endParaRPr>
          </a:p>
          <a:p>
            <a:pPr marL="0" marR="0" lvl="0" indent="0" algn="ctr" defTabSz="903288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105400" y="5867400"/>
            <a:ext cx="3733800" cy="609600"/>
          </a:xfrm>
          <a:prstGeom prst="rect">
            <a:avLst/>
          </a:prstGeom>
        </p:spPr>
        <p:txBody>
          <a:bodyPr/>
          <a:lstStyle/>
          <a:p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Pandit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Schick,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Wortis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Phys. Rev. B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26: 5112 (1982)</a:t>
            </a:r>
          </a:p>
          <a:p>
            <a:pPr marL="0" marR="0" lvl="0" indent="0" algn="ctr" defTabSz="903288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18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495800"/>
            <a:ext cx="2295525" cy="162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18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95801"/>
            <a:ext cx="198252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ight Arrow 23"/>
          <p:cNvSpPr/>
          <p:nvPr/>
        </p:nvSpPr>
        <p:spPr bwMode="auto">
          <a:xfrm>
            <a:off x="2209800" y="5105400"/>
            <a:ext cx="533400" cy="381000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>
          <a:xfrm>
            <a:off x="0" y="152400"/>
            <a:ext cx="9144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03288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Detailed Interface Forces </a:t>
            </a:r>
            <a:r>
              <a:rPr lang="en-US" sz="26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</a:t>
            </a:r>
            <a:r>
              <a:rPr lang="en-US" sz="26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Real GB “Phase” Diagrams</a:t>
            </a:r>
          </a:p>
          <a:p>
            <a:pPr marL="0" marR="0" lvl="0" indent="0" algn="ctr" defTabSz="903288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However, “</a:t>
            </a:r>
            <a:r>
              <a:rPr lang="en-US" sz="2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sym typeface="Symbol"/>
              </a:rPr>
              <a:t>” diagrams are more practically useful </a:t>
            </a:r>
            <a:r>
              <a:rPr lang="en-US" sz="2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1" y="4343400"/>
            <a:ext cx="4657724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406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24" y="1298448"/>
            <a:ext cx="3792876" cy="525723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5257800" y="1524000"/>
            <a:ext cx="3886200" cy="5334000"/>
          </a:xfrm>
          <a:prstGeom prst="rect">
            <a:avLst/>
          </a:prstGeom>
          <a:solidFill>
            <a:srgbClr val="CCFFCC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3048000" y="2362200"/>
            <a:ext cx="2514600" cy="1066800"/>
          </a:xfrm>
          <a:prstGeom prst="rightArrow">
            <a:avLst>
              <a:gd name="adj1" fmla="val 50000"/>
              <a:gd name="adj2" fmla="val 58929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89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38113"/>
            <a:ext cx="9144000" cy="5476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3000" dirty="0" smtClean="0"/>
              <a:t>Construct GB “Phase” Diagrams</a:t>
            </a:r>
            <a:r>
              <a:rPr lang="en-US" sz="3000" dirty="0" smtClean="0">
                <a:solidFill>
                  <a:schemeClr val="hlink"/>
                </a:solidFill>
              </a:rPr>
              <a:t> </a:t>
            </a:r>
            <a:endParaRPr lang="en-US" sz="1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1506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657600" y="2819400"/>
          <a:ext cx="11430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" name="Equation" r:id="rId4" imgW="660113" imgH="203112" progId="Equation.3">
                  <p:embed/>
                </p:oleObj>
              </mc:Choice>
              <mc:Fallback>
                <p:oleObj name="Equation" r:id="rId4" imgW="660113" imgH="203112" progId="Equation.3">
                  <p:embed/>
                  <p:pic>
                    <p:nvPicPr>
                      <p:cNvPr id="0" name="Picture 2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19400"/>
                        <a:ext cx="1143000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24000"/>
            <a:ext cx="3124200" cy="2136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48935" name="Text Box 7"/>
          <p:cNvSpPr txBox="1">
            <a:spLocks noChangeArrowheads="1"/>
          </p:cNvSpPr>
          <p:nvPr/>
        </p:nvSpPr>
        <p:spPr bwMode="auto">
          <a:xfrm>
            <a:off x="0" y="990600"/>
            <a:ext cx="37338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849313">
              <a:defRPr/>
            </a:pPr>
            <a:r>
              <a:rPr lang="en-US" sz="1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Computed </a:t>
            </a:r>
            <a:r>
              <a:rPr lang="en-US" sz="1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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:</a:t>
            </a:r>
            <a:r>
              <a:rPr lang="en-US" sz="1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 </a:t>
            </a:r>
            <a:r>
              <a:rPr lang="en-US" sz="18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thermodynamic tendency</a:t>
            </a:r>
            <a:r>
              <a:rPr lang="en-US" sz="1800">
                <a:solidFill>
                  <a:srgbClr val="FF00FF"/>
                </a:solidFill>
                <a:latin typeface="Arial" charset="0"/>
              </a:rPr>
              <a:t> for GBs to disorder</a:t>
            </a:r>
          </a:p>
        </p:txBody>
      </p:sp>
      <p:sp>
        <p:nvSpPr>
          <p:cNvPr id="1148936" name="Text Box 8"/>
          <p:cNvSpPr txBox="1">
            <a:spLocks noChangeArrowheads="1"/>
          </p:cNvSpPr>
          <p:nvPr/>
        </p:nvSpPr>
        <p:spPr bwMode="auto">
          <a:xfrm>
            <a:off x="2971800" y="1981200"/>
            <a:ext cx="22098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849313">
              <a:defRPr/>
            </a:pPr>
            <a:r>
              <a:rPr lang="en-US" sz="1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Details of interfacial forces</a:t>
            </a:r>
            <a:endParaRPr lang="en-US" sz="16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148938" name="Text Box 10"/>
          <p:cNvSpPr txBox="1">
            <a:spLocks noChangeArrowheads="1"/>
          </p:cNvSpPr>
          <p:nvPr/>
        </p:nvSpPr>
        <p:spPr bwMode="auto">
          <a:xfrm>
            <a:off x="5334000" y="1676400"/>
            <a:ext cx="3810000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849313">
              <a:lnSpc>
                <a:spcPct val="90000"/>
              </a:lnSpc>
              <a:defRPr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Quantitative </a:t>
            </a:r>
          </a:p>
          <a:p>
            <a:pPr defTabSz="849313">
              <a:lnSpc>
                <a:spcPct val="90000"/>
              </a:lnSpc>
              <a:defRPr/>
            </a:pP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GB 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“phase</a:t>
            </a:r>
            <a:r>
              <a:rPr lang="en-US" sz="2000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diagrams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5323114" y="2394857"/>
            <a:ext cx="381000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7" tIns="45583" rIns="91167" bIns="45583"/>
          <a:lstStyle/>
          <a:p>
            <a:pPr algn="l" defTabSz="903288" eaLnBrk="0" hangingPunct="0">
              <a:spcBef>
                <a:spcPct val="20000"/>
              </a:spcBef>
              <a:tabLst>
                <a:tab pos="3046413" algn="l"/>
              </a:tabLst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Design: </a:t>
            </a:r>
          </a:p>
          <a:p>
            <a:pPr marL="347663" lvl="1" indent="-231775" algn="l" defTabSz="903288" eaLnBrk="0" hangingPunct="0">
              <a:spcBef>
                <a:spcPct val="20000"/>
              </a:spcBef>
              <a:buSzPct val="100000"/>
              <a:buFontTx/>
              <a:buChar char="•"/>
              <a:tabLst>
                <a:tab pos="3046413" algn="l"/>
              </a:tabLst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Fabrication protocols utilizing appropriate GB structures to achieve optimal microstructures</a:t>
            </a:r>
          </a:p>
          <a:p>
            <a:pPr marL="347663" lvl="1" indent="-231775" algn="l" defTabSz="903288" eaLnBrk="0" hangingPunct="0">
              <a:spcBef>
                <a:spcPct val="20000"/>
              </a:spcBef>
              <a:buSzPct val="100000"/>
              <a:buFontTx/>
              <a:buChar char="•"/>
              <a:tabLst>
                <a:tab pos="3046413" algn="l"/>
              </a:tabLst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Heat treatments to tune the final GB structures for desired performance</a:t>
            </a:r>
          </a:p>
        </p:txBody>
      </p:sp>
      <p:sp>
        <p:nvSpPr>
          <p:cNvPr id="1148940" name="Text Box 12"/>
          <p:cNvSpPr txBox="1">
            <a:spLocks noChangeArrowheads="1"/>
          </p:cNvSpPr>
          <p:nvPr/>
        </p:nvSpPr>
        <p:spPr bwMode="auto">
          <a:xfrm>
            <a:off x="0" y="3886200"/>
            <a:ext cx="5105400" cy="1517650"/>
          </a:xfrm>
          <a:prstGeom prst="rect">
            <a:avLst/>
          </a:prstGeom>
          <a:solidFill>
            <a:srgbClr val="FFFF99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defTabSz="849313" eaLnBrk="0" hangingPunct="0">
              <a:lnSpc>
                <a:spcPct val="110000"/>
              </a:lnSpc>
              <a:spcBef>
                <a:spcPct val="10000"/>
              </a:spcBef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Activated Sintering: </a:t>
            </a:r>
          </a:p>
          <a:p>
            <a:pPr defTabSz="849313" eaLnBrk="0" hangingPunct="0">
              <a:lnSpc>
                <a:spcPct val="110000"/>
              </a:lnSpc>
              <a:spcBef>
                <a:spcPct val="10000"/>
              </a:spcBef>
              <a:defRPr/>
            </a:pPr>
            <a:r>
              <a:rPr lang="en-US" sz="2000" dirty="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B</a:t>
            </a:r>
            <a:r>
              <a:rPr lang="en-US" sz="2000" dirty="0">
                <a:solidFill>
                  <a:srgbClr val="006600"/>
                </a:solidFill>
                <a:latin typeface="Arial" charset="0"/>
              </a:rPr>
              <a:t>ulk phase diagrams are inadequate for predicting optimal fabrication recipes!</a:t>
            </a:r>
          </a:p>
          <a:p>
            <a:pPr defTabSz="849313" eaLnBrk="0" hangingPunct="0">
              <a:lnSpc>
                <a:spcPct val="110000"/>
              </a:lnSpc>
              <a:spcBef>
                <a:spcPct val="10000"/>
              </a:spcBef>
              <a:defRPr/>
            </a:pPr>
            <a:r>
              <a:rPr lang="en-US" sz="2000" dirty="0">
                <a:solidFill>
                  <a:srgbClr val="800000"/>
                </a:solidFill>
                <a:latin typeface="Arial" charset="0"/>
              </a:rPr>
              <a:t>Liquid-like GBs at </a:t>
            </a:r>
            <a:r>
              <a:rPr lang="en-US" sz="2000" dirty="0">
                <a:solidFill>
                  <a:schemeClr val="hlink"/>
                </a:solidFill>
                <a:latin typeface="Arial" charset="0"/>
              </a:rPr>
              <a:t>60-85 % of bulk </a:t>
            </a:r>
            <a:r>
              <a:rPr lang="en-US" sz="2000" i="1" dirty="0" err="1" smtClean="0">
                <a:solidFill>
                  <a:schemeClr val="hlink"/>
                </a:solidFill>
                <a:latin typeface="Arial" charset="0"/>
              </a:rPr>
              <a:t>T</a:t>
            </a:r>
            <a:r>
              <a:rPr lang="en-US" sz="2000" baseline="-25000" dirty="0" err="1" smtClean="0">
                <a:solidFill>
                  <a:schemeClr val="hlink"/>
                </a:solidFill>
                <a:latin typeface="Arial" charset="0"/>
              </a:rPr>
              <a:t>solidus</a:t>
            </a:r>
            <a:r>
              <a:rPr lang="en-US" sz="2000" baseline="-25000" dirty="0" smtClean="0">
                <a:solidFill>
                  <a:schemeClr val="hlink"/>
                </a:solidFill>
                <a:latin typeface="Arial" charset="0"/>
              </a:rPr>
              <a:t> </a:t>
            </a:r>
            <a:endParaRPr lang="en-US" sz="2000" baseline="-250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0" y="609600"/>
            <a:ext cx="914400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 defTabSz="1030288">
              <a:tabLst>
                <a:tab pos="342900" algn="l"/>
              </a:tabLst>
              <a:defRPr/>
            </a:pPr>
            <a:r>
              <a:rPr lang="en-US" sz="16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Prior work</a:t>
            </a:r>
            <a:r>
              <a:rPr lang="en-US" sz="1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: Straumal et al., </a:t>
            </a:r>
            <a:r>
              <a:rPr lang="en-US" sz="1600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Interf</a:t>
            </a:r>
            <a:r>
              <a:rPr lang="en-US" sz="1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Sci. 2004; Tang, Carter, Cannon, PRL 2006; Dillon, Tang, Carter, Harmer, </a:t>
            </a:r>
            <a:r>
              <a:rPr lang="en-US" sz="16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Acta</a:t>
            </a:r>
            <a:r>
              <a:rPr lang="en-US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Mater</a:t>
            </a:r>
            <a:r>
              <a:rPr lang="en-US" sz="1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en-US" altLang="zh-CN" sz="1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SimSun" pitchFamily="2" charset="-122"/>
              </a:rPr>
              <a:t>2007</a:t>
            </a:r>
            <a:endParaRPr lang="en-US" sz="16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7334250" y="4419600"/>
            <a:ext cx="180975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49313"/>
            <a:r>
              <a:rPr lang="en-US" sz="1600" b="0"/>
              <a:t>R. M. Cannon </a:t>
            </a:r>
            <a:r>
              <a:rPr lang="en-US" sz="1600" b="0" i="1"/>
              <a:t>et al.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048000" y="2590800"/>
            <a:ext cx="18272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49313"/>
            <a:r>
              <a:rPr lang="en-US" sz="1200">
                <a:solidFill>
                  <a:schemeClr val="hlink"/>
                </a:solidFill>
                <a:latin typeface="Arial" charset="0"/>
              </a:rPr>
              <a:t>Interfacial Coefficient: </a:t>
            </a:r>
          </a:p>
        </p:txBody>
      </p:sp>
      <p:sp>
        <p:nvSpPr>
          <p:cNvPr id="1148944" name="Rectangle 16"/>
          <p:cNvSpPr>
            <a:spLocks noChangeArrowheads="1"/>
          </p:cNvSpPr>
          <p:nvPr/>
        </p:nvSpPr>
        <p:spPr bwMode="auto">
          <a:xfrm>
            <a:off x="5410200" y="5105400"/>
            <a:ext cx="3581400" cy="1600200"/>
          </a:xfrm>
          <a:prstGeom prst="rect">
            <a:avLst/>
          </a:prstGeom>
          <a:solidFill>
            <a:srgbClr val="00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91167" tIns="45583" rIns="91167" bIns="45583"/>
          <a:lstStyle/>
          <a:p>
            <a:pPr algn="l" defTabSz="903288" eaLnBrk="0" hangingPunct="0">
              <a:lnSpc>
                <a:spcPct val="105000"/>
              </a:lnSpc>
              <a:spcBef>
                <a:spcPct val="20000"/>
              </a:spcBef>
              <a:tabLst>
                <a:tab pos="3046413" algn="l"/>
              </a:tabLst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For example: </a:t>
            </a:r>
          </a:p>
          <a:p>
            <a:pPr marL="347663" lvl="1" indent="-231775" algn="l" defTabSz="903288" eaLnBrk="0" hangingPunct="0">
              <a:lnSpc>
                <a:spcPct val="105000"/>
              </a:lnSpc>
              <a:spcBef>
                <a:spcPct val="20000"/>
              </a:spcBef>
              <a:buSzPct val="100000"/>
              <a:buFontTx/>
              <a:buChar char="•"/>
              <a:tabLst>
                <a:tab pos="3046413" algn="l"/>
              </a:tabLst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Utilizing liquid-like GB structures for low 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T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 sintering </a:t>
            </a:r>
          </a:p>
          <a:p>
            <a:pPr marL="347663" lvl="1" indent="-231775" algn="l" defTabSz="903288" eaLnBrk="0" hangingPunct="0">
              <a:lnSpc>
                <a:spcPct val="105000"/>
              </a:lnSpc>
              <a:spcBef>
                <a:spcPct val="20000"/>
              </a:spcBef>
              <a:buSzPct val="100000"/>
              <a:buFontTx/>
              <a:buChar char="•"/>
              <a:tabLst>
                <a:tab pos="3046413" algn="l"/>
              </a:tabLst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A heat treatment to “dry” GBs for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remediate embrittlement? </a:t>
            </a:r>
            <a:endParaRPr lang="en-US" sz="16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148945" name="Text Box 17"/>
          <p:cNvSpPr txBox="1">
            <a:spLocks noChangeArrowheads="1"/>
          </p:cNvSpPr>
          <p:nvPr/>
        </p:nvSpPr>
        <p:spPr bwMode="auto">
          <a:xfrm>
            <a:off x="228600" y="5486400"/>
            <a:ext cx="4267200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849313"/>
            <a:r>
              <a:rPr lang="es-ES" sz="1300" dirty="0" err="1">
                <a:latin typeface="Candara" pitchFamily="34" charset="0"/>
              </a:rPr>
              <a:t>Gupta</a:t>
            </a:r>
            <a:r>
              <a:rPr lang="es-ES" sz="1300" dirty="0">
                <a:latin typeface="Candara" pitchFamily="34" charset="0"/>
              </a:rPr>
              <a:t>, </a:t>
            </a:r>
            <a:r>
              <a:rPr lang="es-ES" sz="1300" dirty="0" err="1">
                <a:latin typeface="Candara" pitchFamily="34" charset="0"/>
              </a:rPr>
              <a:t>Yoon</a:t>
            </a:r>
            <a:r>
              <a:rPr lang="es-ES" sz="1300" dirty="0">
                <a:latin typeface="Candara" pitchFamily="34" charset="0"/>
              </a:rPr>
              <a:t>, Meyer &amp; Luo, </a:t>
            </a:r>
            <a:r>
              <a:rPr lang="es-ES" sz="1300" i="1" dirty="0">
                <a:latin typeface="Candara" pitchFamily="34" charset="0"/>
              </a:rPr>
              <a:t>Acta Mater</a:t>
            </a:r>
            <a:r>
              <a:rPr lang="es-ES" sz="1300" i="1" dirty="0" smtClean="0">
                <a:latin typeface="Candara" pitchFamily="34" charset="0"/>
              </a:rPr>
              <a:t>.</a:t>
            </a:r>
            <a:r>
              <a:rPr lang="es-ES" sz="1300" dirty="0" smtClean="0">
                <a:latin typeface="Candara" pitchFamily="34" charset="0"/>
              </a:rPr>
              <a:t> 55:3131 (2007)</a:t>
            </a:r>
            <a:r>
              <a:rPr lang="en-US" sz="1300" dirty="0" smtClean="0">
                <a:latin typeface="Candara" pitchFamily="34" charset="0"/>
              </a:rPr>
              <a:t> </a:t>
            </a:r>
            <a:endParaRPr lang="en-US" sz="1300" dirty="0">
              <a:latin typeface="Candara" pitchFamily="34" charset="0"/>
            </a:endParaRPr>
          </a:p>
          <a:p>
            <a:pPr algn="l" defTabSz="849313"/>
            <a:r>
              <a:rPr lang="en-US" sz="1300" dirty="0">
                <a:latin typeface="Candara" pitchFamily="34" charset="0"/>
              </a:rPr>
              <a:t>Luo &amp; Shi, </a:t>
            </a:r>
            <a:r>
              <a:rPr lang="en-US" sz="1300" i="1" dirty="0">
                <a:latin typeface="Candara" pitchFamily="34" charset="0"/>
              </a:rPr>
              <a:t>Appl. Phys. </a:t>
            </a:r>
            <a:r>
              <a:rPr lang="en-US" sz="1300" i="1" dirty="0" err="1">
                <a:latin typeface="Candara" pitchFamily="34" charset="0"/>
              </a:rPr>
              <a:t>Lett</a:t>
            </a:r>
            <a:r>
              <a:rPr lang="en-US" sz="1300" i="1" dirty="0" smtClean="0">
                <a:latin typeface="Candara" pitchFamily="34" charset="0"/>
              </a:rPr>
              <a:t>.</a:t>
            </a:r>
            <a:r>
              <a:rPr lang="en-US" sz="1300" dirty="0" smtClean="0">
                <a:latin typeface="Candara" pitchFamily="34" charset="0"/>
              </a:rPr>
              <a:t> 92:101901 (2008)</a:t>
            </a:r>
            <a:endParaRPr lang="en-US" sz="1300" dirty="0">
              <a:latin typeface="Candara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105400" y="4419600"/>
            <a:ext cx="4038600" cy="24384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lIns="91428" tIns="45714" rIns="91428" bIns="45714"/>
          <a:lstStyle/>
          <a:p>
            <a:pPr marL="231775" indent="-231775" algn="l">
              <a:lnSpc>
                <a:spcPct val="120000"/>
              </a:lnSpc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Applications Beyond Sintering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marL="228600" indent="-228600" algn="l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FF"/>
                </a:solidFill>
                <a:latin typeface="+mn-lt"/>
                <a:cs typeface="Arial" charset="0"/>
              </a:rPr>
              <a:t>Normal &amp; abnormal grain growth </a:t>
            </a:r>
          </a:p>
          <a:p>
            <a:pPr marL="228600" indent="-228600" algn="l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Creep</a:t>
            </a:r>
          </a:p>
          <a:p>
            <a:pPr marL="228600" indent="-228600" algn="l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Corrosion</a:t>
            </a:r>
          </a:p>
          <a:p>
            <a:pPr marL="228600" indent="-228600" algn="l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Oxidation</a:t>
            </a:r>
          </a:p>
          <a:p>
            <a:pPr marL="228600" indent="-228600" algn="l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Liquid metal 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&amp; GB embrittlement</a:t>
            </a:r>
          </a:p>
          <a:p>
            <a:pPr marL="228600" indent="-228600" algn="l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GB resistance to ion conduction</a:t>
            </a:r>
            <a:endParaRPr lang="en-US" sz="1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31775" indent="-231775" algn="l">
              <a:lnSpc>
                <a:spcPct val="120000"/>
              </a:lnSpc>
              <a:defRPr/>
            </a:pPr>
            <a:endParaRPr lang="en-US" sz="1800" dirty="0">
              <a:solidFill>
                <a:schemeClr val="hlink"/>
              </a:solidFill>
              <a:latin typeface="Arial" charset="0"/>
            </a:endParaRPr>
          </a:p>
        </p:txBody>
      </p:sp>
    </p:spTree>
    <p:custDataLst>
      <p:tags r:id="rId2"/>
    </p:custDataLst>
  </p:cSld>
  <p:clrMapOvr>
    <a:masterClrMapping/>
  </p:clrMapOvr>
  <p:transition xmlns:p14="http://schemas.microsoft.com/office/powerpoint/2010/main" advTm="17470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40" grpId="0" animBg="1"/>
      <p:bldP spid="1148945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38113"/>
            <a:ext cx="9143999" cy="776287"/>
          </a:xfrm>
          <a:prstGeom prst="rect">
            <a:avLst/>
          </a:prstGeom>
        </p:spPr>
        <p:txBody>
          <a:bodyPr/>
          <a:lstStyle>
            <a:lvl1pPr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Clemson Task III: </a:t>
            </a:r>
            <a:b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Thermodynamic Theories &amp; Modeling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8599" y="1066800"/>
            <a:ext cx="8610600" cy="2675902"/>
            <a:chOff x="228599" y="1115567"/>
            <a:chExt cx="8610600" cy="2675902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599" y="1115567"/>
              <a:ext cx="8610600" cy="2666999"/>
            </a:xfrm>
            <a:prstGeom prst="rect">
              <a:avLst/>
            </a:prstGeom>
            <a:solidFill>
              <a:srgbClr val="FFFFCC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49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0774" y="1115568"/>
              <a:ext cx="7231467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Built on Our Prior Experimentally-Proven Models &amp; Methods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" y="1500289"/>
              <a:ext cx="3296165" cy="20116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386" y="1493888"/>
              <a:ext cx="3167893" cy="20116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758910" y="1509191"/>
              <a:ext cx="17034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Computed </a:t>
              </a:r>
            </a:p>
            <a:p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sym typeface="Symbol"/>
                </a:rPr>
                <a:t>-</a:t>
              </a:r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Diagram</a:t>
              </a:r>
              <a:endPara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74334" y="2886606"/>
              <a:ext cx="19953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Measured </a:t>
              </a:r>
            </a:p>
            <a:p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GB Diffusivities</a:t>
              </a:r>
              <a:endPara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 flipH="1">
              <a:off x="3580856" y="1638298"/>
              <a:ext cx="356109" cy="342901"/>
            </a:xfrm>
            <a:prstGeom prst="rightArrow">
              <a:avLst/>
            </a:prstGeom>
            <a:solidFill>
              <a:srgbClr val="FFC000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49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22264" y="3514470"/>
              <a:ext cx="26169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/>
                  <a:sym typeface="Symbol"/>
                </a:rPr>
                <a:t>Shi &amp; </a:t>
              </a:r>
              <a:r>
                <a:rPr lang="en-US" sz="1200" dirty="0" err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/>
                  <a:sym typeface="Symbol"/>
                </a:rPr>
                <a:t>Luo</a:t>
              </a:r>
              <a:r>
                <a:rPr lang="en-US" sz="12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/>
                  <a:sym typeface="Symbol"/>
                </a:rPr>
                <a:t>, </a:t>
              </a:r>
              <a:r>
                <a:rPr lang="en-US" sz="1200" i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/>
                  <a:sym typeface="Symbol"/>
                </a:rPr>
                <a:t>Phys. Rev. B</a:t>
              </a:r>
              <a:r>
                <a:rPr lang="en-US" sz="12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/>
                  <a:sym typeface="Symbol"/>
                </a:rPr>
                <a:t>, in press (2011)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ight Arrow 11"/>
            <p:cNvSpPr/>
            <p:nvPr/>
          </p:nvSpPr>
          <p:spPr bwMode="auto">
            <a:xfrm>
              <a:off x="5285958" y="2955168"/>
              <a:ext cx="352841" cy="342901"/>
            </a:xfrm>
            <a:prstGeom prst="rightArrow">
              <a:avLst/>
            </a:prstGeom>
            <a:solidFill>
              <a:srgbClr val="FFC000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49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599" y="3532937"/>
              <a:ext cx="3048001" cy="2585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200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Prior Work Supported by AFOSR-HTAM</a:t>
              </a:r>
              <a:endParaRPr lang="en-US" sz="1200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44228" y="3751846"/>
            <a:ext cx="75632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New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Challenges &amp; Proposed Research for This MURI </a:t>
            </a:r>
            <a:endParaRPr lang="en-US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350" y="4188892"/>
            <a:ext cx="89313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 algn="l">
              <a:buFont typeface="Arial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+mn-lt"/>
              </a:rPr>
              <a:t>T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o develop thermodynamic models for </a:t>
            </a:r>
            <a:r>
              <a:rPr lang="en-US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discrete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 complexions</a:t>
            </a:r>
          </a:p>
          <a:p>
            <a:pPr marL="800100" lvl="1" indent="-342900" algn="l">
              <a:buFont typeface="Wingdings" pitchFamily="2" charset="2"/>
              <a:buChar char="Ø"/>
            </a:pPr>
            <a:r>
              <a:rPr lang="en-US" sz="1800" b="0" dirty="0" smtClean="0">
                <a:latin typeface="+mn-lt"/>
              </a:rPr>
              <a:t>Primary MURI model system: </a:t>
            </a:r>
            <a:r>
              <a:rPr lang="en-US" sz="1800" dirty="0" smtClean="0">
                <a:latin typeface="+mn-lt"/>
              </a:rPr>
              <a:t>Ni &amp; Cu based alloys</a:t>
            </a:r>
          </a:p>
          <a:p>
            <a:pPr marL="800100" lvl="1" indent="-342900" algn="l">
              <a:buFont typeface="Wingdings" pitchFamily="2" charset="2"/>
              <a:buChar char="Ø"/>
            </a:pPr>
            <a:r>
              <a:rPr lang="en-US" sz="1800" b="0" dirty="0" smtClean="0">
                <a:latin typeface="+mn-lt"/>
              </a:rPr>
              <a:t>New Application: </a:t>
            </a:r>
            <a:r>
              <a:rPr lang="en-US" sz="1800" dirty="0">
                <a:latin typeface="+mn-lt"/>
              </a:rPr>
              <a:t>E</a:t>
            </a:r>
            <a:r>
              <a:rPr lang="en-US" sz="1800" dirty="0" smtClean="0">
                <a:latin typeface="+mn-lt"/>
              </a:rPr>
              <a:t>mbrittlement</a:t>
            </a:r>
          </a:p>
          <a:p>
            <a:pPr marL="227013" indent="-227013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To extend our models from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metals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to more complex </a:t>
            </a:r>
            <a:r>
              <a:rPr lang="en-US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ceramics</a:t>
            </a:r>
            <a:r>
              <a:rPr lang="en-US" sz="1800" dirty="0" smtClean="0">
                <a:latin typeface="+mn-lt"/>
              </a:rPr>
              <a:t> </a:t>
            </a:r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en-US" sz="1800" b="0" dirty="0" smtClean="0">
                <a:latin typeface="+mn-lt"/>
              </a:rPr>
              <a:t>Primary MURI model system: </a:t>
            </a:r>
            <a:r>
              <a:rPr lang="en-US" sz="1800" dirty="0" smtClean="0">
                <a:latin typeface="+mn-lt"/>
              </a:rPr>
              <a:t>ZrO</a:t>
            </a:r>
            <a:r>
              <a:rPr lang="en-US" sz="1800" baseline="-25000" dirty="0" smtClean="0">
                <a:latin typeface="+mn-lt"/>
              </a:rPr>
              <a:t>2</a:t>
            </a:r>
            <a:r>
              <a:rPr lang="en-US" sz="1800" dirty="0" smtClean="0">
                <a:latin typeface="+mn-lt"/>
              </a:rPr>
              <a:t> based </a:t>
            </a:r>
            <a:r>
              <a:rPr lang="en-US" sz="1800" b="0" dirty="0" smtClean="0">
                <a:latin typeface="+mn-lt"/>
              </a:rPr>
              <a:t>(w/electrostatic space charges)</a:t>
            </a:r>
            <a:endParaRPr lang="en-US" sz="1800" b="0" dirty="0">
              <a:latin typeface="+mn-lt"/>
            </a:endParaRPr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en-US" sz="1800" b="0" dirty="0" smtClean="0">
                <a:latin typeface="+mn-lt"/>
              </a:rPr>
              <a:t>New Application: </a:t>
            </a:r>
            <a:r>
              <a:rPr lang="en-US" sz="1800" dirty="0">
                <a:latin typeface="+mn-lt"/>
              </a:rPr>
              <a:t>I</a:t>
            </a:r>
            <a:r>
              <a:rPr lang="en-US" sz="1800" dirty="0" smtClean="0">
                <a:latin typeface="+mn-lt"/>
              </a:rPr>
              <a:t>onic </a:t>
            </a:r>
            <a:r>
              <a:rPr lang="en-US" sz="1800" dirty="0">
                <a:latin typeface="+mn-lt"/>
              </a:rPr>
              <a:t>C</a:t>
            </a:r>
            <a:r>
              <a:rPr lang="en-US" sz="1800" dirty="0" smtClean="0">
                <a:latin typeface="+mn-lt"/>
              </a:rPr>
              <a:t>onduction</a:t>
            </a:r>
            <a:endParaRPr lang="en-US" sz="1800" dirty="0">
              <a:latin typeface="+mn-lt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b="0" dirty="0">
                <a:latin typeface="+mn-lt"/>
              </a:rPr>
              <a:t>B</a:t>
            </a:r>
            <a:r>
              <a:rPr lang="en-US" sz="1800" b="0" dirty="0" smtClean="0">
                <a:latin typeface="+mn-lt"/>
              </a:rPr>
              <a:t>oth cases: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To control w/ co-doping </a:t>
            </a:r>
            <a:r>
              <a:rPr lang="en-US" sz="1800" b="0" dirty="0" smtClean="0">
                <a:latin typeface="+mn-lt"/>
              </a:rPr>
              <a:t>(new thermodynamics needed!)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b="0" dirty="0">
                <a:latin typeface="+mn-lt"/>
              </a:rPr>
              <a:t>MURI collaboration </a:t>
            </a:r>
            <a:r>
              <a:rPr lang="en-US" sz="1800" b="0" dirty="0" smtClean="0">
                <a:latin typeface="+mn-lt"/>
              </a:rPr>
              <a:t>essential: To be integrated w/ multiscale modeling &amp; other characterization; To </a:t>
            </a:r>
            <a:r>
              <a:rPr lang="en-US" sz="1800" b="0" dirty="0">
                <a:latin typeface="+mn-lt"/>
              </a:rPr>
              <a:t>extend to other </a:t>
            </a:r>
            <a:r>
              <a:rPr lang="en-US" sz="1800" b="0" dirty="0" smtClean="0">
                <a:latin typeface="+mn-lt"/>
              </a:rPr>
              <a:t>materials studied in this MURI. </a:t>
            </a:r>
          </a:p>
        </p:txBody>
      </p:sp>
    </p:spTree>
    <p:extLst>
      <p:ext uri="{BB962C8B-B14F-4D97-AF65-F5344CB8AC3E}">
        <p14:creationId xmlns:p14="http://schemas.microsoft.com/office/powerpoint/2010/main" val="54373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410" y="152400"/>
            <a:ext cx="4966410" cy="813375"/>
          </a:xfrm>
        </p:spPr>
        <p:txBody>
          <a:bodyPr/>
          <a:lstStyle/>
          <a:p>
            <a:r>
              <a:rPr lang="en-US" dirty="0" smtClean="0"/>
              <a:t>MURI Clemson Tasks</a:t>
            </a:r>
            <a:br>
              <a:rPr lang="en-US" dirty="0" smtClean="0"/>
            </a:br>
            <a:r>
              <a:rPr lang="en-US" sz="2000" dirty="0" smtClean="0"/>
              <a:t>(Jian Luo, co-PI)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006329" y="152400"/>
            <a:ext cx="4137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60375" indent="-460375" algn="r">
              <a:tabLst>
                <a:tab pos="460375" algn="l"/>
              </a:tabLst>
            </a:pPr>
            <a:r>
              <a:rPr lang="en-US" sz="1600" dirty="0" smtClean="0">
                <a:latin typeface="+mn-lt"/>
              </a:rPr>
              <a:t>Postdoc: Matthew Williams (US citizen)</a:t>
            </a:r>
          </a:p>
          <a:p>
            <a:pPr algn="r"/>
            <a:r>
              <a:rPr lang="en-US" sz="1600" dirty="0" smtClean="0">
                <a:latin typeface="+mn-lt"/>
              </a:rPr>
              <a:t>PhD student: </a:t>
            </a:r>
            <a:r>
              <a:rPr lang="en-US" sz="1600" dirty="0" err="1" smtClean="0">
                <a:latin typeface="+mn-lt"/>
              </a:rPr>
              <a:t>Yuanyao</a:t>
            </a:r>
            <a:r>
              <a:rPr lang="en-US" sz="1600" dirty="0" smtClean="0">
                <a:latin typeface="+mn-lt"/>
              </a:rPr>
              <a:t> Zhang</a:t>
            </a:r>
          </a:p>
          <a:p>
            <a:pPr algn="r"/>
            <a:r>
              <a:rPr lang="en-US" sz="1600" dirty="0" smtClean="0">
                <a:latin typeface="+mn-lt"/>
              </a:rPr>
              <a:t>1 MS in the 2</a:t>
            </a:r>
            <a:r>
              <a:rPr lang="en-US" sz="1600" baseline="30000" dirty="0" smtClean="0">
                <a:latin typeface="+mn-lt"/>
              </a:rPr>
              <a:t>nd</a:t>
            </a:r>
            <a:r>
              <a:rPr lang="en-US" sz="1600" dirty="0" smtClean="0">
                <a:latin typeface="+mn-lt"/>
              </a:rPr>
              <a:t> half project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" y="4095357"/>
            <a:ext cx="8991600" cy="2209800"/>
          </a:xfrm>
          <a:solidFill>
            <a:srgbClr val="FFFFCC"/>
          </a:solidFill>
          <a:ln w="28575">
            <a:solidFill>
              <a:srgbClr val="FFC000"/>
            </a:solidFill>
          </a:ln>
        </p:spPr>
        <p:txBody>
          <a:bodyPr/>
          <a:lstStyle/>
          <a:p>
            <a:pPr marL="119062" indent="0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III: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hermodynamic Modeling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“Grain Boundary (GB)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iagrams”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121" y="4563128"/>
            <a:ext cx="4734036" cy="1645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19" y="4563128"/>
            <a:ext cx="3322782" cy="1645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905000"/>
            <a:ext cx="4343399" cy="19812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167" tIns="45583" rIns="91167" bIns="45583" numCol="1" anchor="t" anchorCtr="0" compatLnSpc="1">
            <a:prstTxWarp prst="textNoShape">
              <a:avLst/>
            </a:prstTxWarp>
          </a:bodyPr>
          <a:lstStyle>
            <a:lvl1pPr marL="342900" indent="-342900" algn="l" defTabSz="903288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tabLst>
                <a:tab pos="3046413" algn="l"/>
              </a:tabLst>
              <a:defRPr sz="20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615950" indent="-206375" algn="l" defTabSz="9032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100000"/>
              <a:buChar char="•"/>
              <a:tabLst>
                <a:tab pos="3046413" algn="l"/>
              </a:tabLst>
              <a:defRPr sz="1900">
                <a:solidFill>
                  <a:schemeClr val="tx1"/>
                </a:solidFill>
                <a:latin typeface="+mn-lt"/>
              </a:defRPr>
            </a:lvl2pPr>
            <a:lvl3pPr marL="1028700" indent="-225425" algn="l" defTabSz="9032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100000"/>
              <a:buChar char="–"/>
              <a:tabLst>
                <a:tab pos="3046413" algn="l"/>
              </a:tabLst>
              <a:defRPr sz="1700">
                <a:solidFill>
                  <a:schemeClr val="tx1"/>
                </a:solidFill>
                <a:latin typeface="+mn-lt"/>
              </a:defRPr>
            </a:lvl3pPr>
            <a:lvl4pPr marL="1371600" indent="-166688" algn="l" defTabSz="903288" rtl="0" eaLnBrk="0" fontAlgn="base" hangingPunct="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har char="•"/>
              <a:tabLst>
                <a:tab pos="3046413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16541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1113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5685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0257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4829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1906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I: </a:t>
            </a:r>
          </a:p>
          <a:p>
            <a:pPr marL="119062" indent="0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Embrittlement of Ni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 Alloys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2" t="62552" r="34467" b="8095"/>
          <a:stretch/>
        </p:blipFill>
        <p:spPr bwMode="auto">
          <a:xfrm>
            <a:off x="328649" y="2646045"/>
            <a:ext cx="2318843" cy="11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66999" y="2674514"/>
            <a:ext cx="1828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  <a:cs typeface="Arial" pitchFamily="34" charset="0"/>
              </a:rPr>
              <a:t>Co-dope to control (design);</a:t>
            </a:r>
          </a:p>
          <a:p>
            <a:r>
              <a:rPr lang="en-US" sz="1600" dirty="0" smtClean="0">
                <a:latin typeface="+mn-lt"/>
                <a:cs typeface="Arial" pitchFamily="34" charset="0"/>
              </a:rPr>
              <a:t>Synthesis; Characterization</a:t>
            </a:r>
            <a:endParaRPr lang="en-US" sz="1600" i="1" dirty="0">
              <a:latin typeface="+mn-lt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48198" y="1905000"/>
            <a:ext cx="4267201" cy="19812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167" tIns="45583" rIns="91167" bIns="45583" numCol="1" anchor="t" anchorCtr="0" compatLnSpc="1">
            <a:prstTxWarp prst="textNoShape">
              <a:avLst/>
            </a:prstTxWarp>
          </a:bodyPr>
          <a:lstStyle>
            <a:lvl1pPr marL="342900" indent="-342900" algn="l" defTabSz="903288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tabLst>
                <a:tab pos="3046413" algn="l"/>
              </a:tabLst>
              <a:defRPr sz="20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615950" indent="-206375" algn="l" defTabSz="9032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100000"/>
              <a:buChar char="•"/>
              <a:tabLst>
                <a:tab pos="3046413" algn="l"/>
              </a:tabLst>
              <a:defRPr sz="1900">
                <a:solidFill>
                  <a:schemeClr val="tx1"/>
                </a:solidFill>
                <a:latin typeface="+mn-lt"/>
              </a:defRPr>
            </a:lvl2pPr>
            <a:lvl3pPr marL="1028700" indent="-225425" algn="l" defTabSz="9032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100000"/>
              <a:buChar char="–"/>
              <a:tabLst>
                <a:tab pos="3046413" algn="l"/>
              </a:tabLst>
              <a:defRPr sz="1700">
                <a:solidFill>
                  <a:schemeClr val="tx1"/>
                </a:solidFill>
                <a:latin typeface="+mn-lt"/>
              </a:defRPr>
            </a:lvl3pPr>
            <a:lvl4pPr marL="1371600" indent="-166688" algn="l" defTabSz="903288" rtl="0" eaLnBrk="0" fontAlgn="base" hangingPunct="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har char="•"/>
              <a:tabLst>
                <a:tab pos="3046413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16541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1113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5685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0257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4829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1906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II: </a:t>
            </a:r>
          </a:p>
          <a:p>
            <a:pPr marL="119062" indent="0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Ionic Conductivity of Oxides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46160" y="2572166"/>
            <a:ext cx="4169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cs typeface="Arial" pitchFamily="34" charset="0"/>
              </a:rPr>
              <a:t>Model System: ZrO</a:t>
            </a:r>
            <a:r>
              <a:rPr lang="en-US" sz="1600" baseline="-25000" dirty="0" smtClean="0">
                <a:latin typeface="+mn-lt"/>
                <a:cs typeface="Arial" pitchFamily="34" charset="0"/>
              </a:rPr>
              <a:t>2</a:t>
            </a:r>
            <a:r>
              <a:rPr lang="en-US" sz="1600" dirty="0" smtClean="0">
                <a:latin typeface="+mn-lt"/>
                <a:cs typeface="Arial" pitchFamily="34" charset="0"/>
              </a:rPr>
              <a:t>-Y</a:t>
            </a:r>
            <a:r>
              <a:rPr lang="en-US" sz="1600" baseline="-25000" dirty="0" smtClean="0">
                <a:latin typeface="+mn-lt"/>
                <a:cs typeface="Arial" pitchFamily="34" charset="0"/>
              </a:rPr>
              <a:t>2</a:t>
            </a:r>
            <a:r>
              <a:rPr lang="en-US" sz="1600" dirty="0" smtClean="0">
                <a:latin typeface="+mn-lt"/>
                <a:cs typeface="Arial" pitchFamily="34" charset="0"/>
              </a:rPr>
              <a:t>O</a:t>
            </a:r>
            <a:r>
              <a:rPr lang="en-US" sz="1600" baseline="-25000" dirty="0" smtClean="0">
                <a:latin typeface="+mn-lt"/>
                <a:cs typeface="Arial" pitchFamily="34" charset="0"/>
              </a:rPr>
              <a:t>3</a:t>
            </a:r>
            <a:r>
              <a:rPr lang="en-US" sz="1600" dirty="0" smtClean="0">
                <a:latin typeface="+mn-lt"/>
                <a:cs typeface="Arial" pitchFamily="34" charset="0"/>
              </a:rPr>
              <a:t>-(SiO</a:t>
            </a:r>
            <a:r>
              <a:rPr lang="en-US" sz="1600" baseline="-25000" dirty="0" smtClean="0">
                <a:latin typeface="+mn-lt"/>
                <a:cs typeface="Arial" pitchFamily="34" charset="0"/>
              </a:rPr>
              <a:t>2</a:t>
            </a:r>
            <a:r>
              <a:rPr lang="en-US" sz="1600" dirty="0" smtClean="0">
                <a:latin typeface="+mn-lt"/>
                <a:cs typeface="Arial" pitchFamily="34" charset="0"/>
              </a:rPr>
              <a:t>)-</a:t>
            </a:r>
            <a:r>
              <a:rPr lang="en-US" sz="1600" dirty="0" err="1" smtClean="0">
                <a:latin typeface="+mn-lt"/>
                <a:cs typeface="Arial" pitchFamily="34" charset="0"/>
              </a:rPr>
              <a:t>M</a:t>
            </a:r>
            <a:r>
              <a:rPr lang="en-US" sz="1600" baseline="-25000" dirty="0" err="1" smtClean="0">
                <a:latin typeface="+mn-lt"/>
                <a:cs typeface="Arial" pitchFamily="34" charset="0"/>
              </a:rPr>
              <a:t>x</a:t>
            </a:r>
            <a:r>
              <a:rPr lang="en-US" sz="1600" dirty="0" err="1" smtClean="0">
                <a:latin typeface="+mn-lt"/>
                <a:cs typeface="Arial" pitchFamily="34" charset="0"/>
              </a:rPr>
              <a:t>O</a:t>
            </a:r>
            <a:r>
              <a:rPr lang="en-US" sz="1600" baseline="-25000" dirty="0" err="1" smtClean="0">
                <a:latin typeface="+mn-lt"/>
                <a:cs typeface="Arial" pitchFamily="34" charset="0"/>
              </a:rPr>
              <a:t>y</a:t>
            </a:r>
            <a:endParaRPr lang="en-US" sz="1600" dirty="0" smtClean="0">
              <a:latin typeface="+mn-lt"/>
              <a:cs typeface="Arial" pitchFamily="34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cs typeface="Arial" pitchFamily="34" charset="0"/>
              </a:rPr>
              <a:t>Co-dope to control GB resistance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cs typeface="Arial" pitchFamily="34" charset="0"/>
              </a:rPr>
              <a:t>Synthesis of specimens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cs typeface="Arial" pitchFamily="34" charset="0"/>
              </a:rPr>
              <a:t>High-T impedance measurements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cs typeface="Arial" pitchFamily="34" charset="0"/>
              </a:rPr>
              <a:t>HRTEM, HAADF-STEM (Lehigh)… </a:t>
            </a:r>
            <a:endParaRPr lang="en-US" sz="1600" dirty="0">
              <a:latin typeface="+mn-lt"/>
              <a:cs typeface="Arial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44298" y="1143000"/>
            <a:ext cx="8199572" cy="618776"/>
          </a:xfrm>
          <a:prstGeom prst="rect">
            <a:avLst/>
          </a:prstGeom>
          <a:solidFill>
            <a:srgbClr val="FFFFCC"/>
          </a:solidFill>
          <a:ln w="28575" cap="rnd">
            <a:solidFill>
              <a:srgbClr val="FFC000"/>
            </a:solidFill>
            <a:prstDash val="dash"/>
            <a:round/>
            <a:headEnd/>
            <a:tailEnd/>
          </a:ln>
        </p:spPr>
        <p:txBody>
          <a:bodyPr vert="horz" wrap="square" lIns="91167" tIns="45583" rIns="91167" bIns="45583" numCol="1" anchor="t" anchorCtr="0" compatLnSpc="1">
            <a:prstTxWarp prst="textNoShape">
              <a:avLst/>
            </a:prstTxWarp>
          </a:bodyPr>
          <a:lstStyle>
            <a:lvl1pPr marL="342900" indent="-342900" algn="l" defTabSz="903288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tabLst>
                <a:tab pos="3046413" algn="l"/>
              </a:tabLst>
              <a:defRPr sz="20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615950" indent="-206375" algn="l" defTabSz="9032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100000"/>
              <a:buChar char="•"/>
              <a:tabLst>
                <a:tab pos="3046413" algn="l"/>
              </a:tabLst>
              <a:defRPr sz="1900">
                <a:solidFill>
                  <a:schemeClr val="tx1"/>
                </a:solidFill>
                <a:latin typeface="+mn-lt"/>
              </a:defRPr>
            </a:lvl2pPr>
            <a:lvl3pPr marL="1028700" indent="-225425" algn="l" defTabSz="9032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100000"/>
              <a:buChar char="–"/>
              <a:tabLst>
                <a:tab pos="3046413" algn="l"/>
              </a:tabLst>
              <a:defRPr sz="1700">
                <a:solidFill>
                  <a:schemeClr val="tx1"/>
                </a:solidFill>
                <a:latin typeface="+mn-lt"/>
              </a:defRPr>
            </a:lvl3pPr>
            <a:lvl4pPr marL="1371600" indent="-166688" algn="l" defTabSz="903288" rtl="0" eaLnBrk="0" fontAlgn="base" hangingPunct="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har char="•"/>
              <a:tabLst>
                <a:tab pos="3046413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16541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1113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5685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0257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4829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1906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Collaboration on characterization (</a:t>
            </a:r>
            <a:r>
              <a:rPr lang="en-US" sz="1600" i="1" dirty="0" smtClean="0">
                <a:solidFill>
                  <a:schemeClr val="tx1"/>
                </a:solidFill>
              </a:rPr>
              <a:t>e.g.</a:t>
            </a:r>
            <a:r>
              <a:rPr lang="en-US" sz="1600" dirty="0" smtClean="0">
                <a:solidFill>
                  <a:schemeClr val="tx1"/>
                </a:solidFill>
              </a:rPr>
              <a:t>, HAADF-STEM/Lehigh, 3D microstructure/CMU &amp; diffusion measurements/UIUC ) &amp; multiscale modeling  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838198" y="6446520"/>
            <a:ext cx="7620001" cy="304800"/>
          </a:xfrm>
          <a:prstGeom prst="rect">
            <a:avLst/>
          </a:prstGeom>
          <a:solidFill>
            <a:srgbClr val="FFFFCC"/>
          </a:solidFill>
          <a:ln w="28575" cap="rnd">
            <a:solidFill>
              <a:srgbClr val="FFC000"/>
            </a:solidFill>
            <a:prstDash val="dash"/>
            <a:round/>
            <a:headEnd/>
            <a:tailEnd/>
          </a:ln>
        </p:spPr>
        <p:txBody>
          <a:bodyPr vert="horz" wrap="square" lIns="91167" tIns="45583" rIns="91167" bIns="45583" numCol="1" anchor="t" anchorCtr="0" compatLnSpc="1">
            <a:prstTxWarp prst="textNoShape">
              <a:avLst/>
            </a:prstTxWarp>
          </a:bodyPr>
          <a:lstStyle>
            <a:lvl1pPr marL="342900" indent="-342900" algn="l" defTabSz="903288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tabLst>
                <a:tab pos="3046413" algn="l"/>
              </a:tabLst>
              <a:defRPr sz="20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615950" indent="-206375" algn="l" defTabSz="9032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100000"/>
              <a:buChar char="•"/>
              <a:tabLst>
                <a:tab pos="3046413" algn="l"/>
              </a:tabLst>
              <a:defRPr sz="1900">
                <a:solidFill>
                  <a:schemeClr val="tx1"/>
                </a:solidFill>
                <a:latin typeface="+mn-lt"/>
              </a:defRPr>
            </a:lvl2pPr>
            <a:lvl3pPr marL="1028700" indent="-225425" algn="l" defTabSz="9032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100000"/>
              <a:buChar char="–"/>
              <a:tabLst>
                <a:tab pos="3046413" algn="l"/>
              </a:tabLst>
              <a:defRPr sz="1700">
                <a:solidFill>
                  <a:schemeClr val="tx1"/>
                </a:solidFill>
                <a:latin typeface="+mn-lt"/>
              </a:defRPr>
            </a:lvl3pPr>
            <a:lvl4pPr marL="1371600" indent="-166688" algn="l" defTabSz="903288" rtl="0" eaLnBrk="0" fontAlgn="base" hangingPunct="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har char="•"/>
              <a:tabLst>
                <a:tab pos="3046413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16541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1113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5685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0257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4829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1906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Support other MURI members on various experimental &amp; modeling tasks… 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5" name="Up-Down Arrow 14"/>
          <p:cNvSpPr/>
          <p:nvPr/>
        </p:nvSpPr>
        <p:spPr bwMode="auto">
          <a:xfrm>
            <a:off x="2201251" y="1676400"/>
            <a:ext cx="280943" cy="329184"/>
          </a:xfrm>
          <a:prstGeom prst="upDownArrow">
            <a:avLst/>
          </a:prstGeom>
          <a:solidFill>
            <a:srgbClr val="CCFFFF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Up-Down Arrow 15"/>
          <p:cNvSpPr/>
          <p:nvPr/>
        </p:nvSpPr>
        <p:spPr bwMode="auto">
          <a:xfrm>
            <a:off x="6559430" y="1664208"/>
            <a:ext cx="280943" cy="329184"/>
          </a:xfrm>
          <a:prstGeom prst="upDownArrow">
            <a:avLst/>
          </a:prstGeom>
          <a:solidFill>
            <a:srgbClr val="CCFFFF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Up-Down Arrow 16"/>
          <p:cNvSpPr/>
          <p:nvPr/>
        </p:nvSpPr>
        <p:spPr bwMode="auto">
          <a:xfrm>
            <a:off x="2252348" y="3820007"/>
            <a:ext cx="280943" cy="329184"/>
          </a:xfrm>
          <a:prstGeom prst="upDownArrow">
            <a:avLst/>
          </a:prstGeom>
          <a:solidFill>
            <a:srgbClr val="CCFFFF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Up-Down Arrow 17"/>
          <p:cNvSpPr/>
          <p:nvPr/>
        </p:nvSpPr>
        <p:spPr bwMode="auto">
          <a:xfrm>
            <a:off x="6580435" y="3803107"/>
            <a:ext cx="280943" cy="329184"/>
          </a:xfrm>
          <a:prstGeom prst="upDownArrow">
            <a:avLst/>
          </a:prstGeom>
          <a:solidFill>
            <a:srgbClr val="CCFFFF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Up-Down Arrow 18"/>
          <p:cNvSpPr/>
          <p:nvPr/>
        </p:nvSpPr>
        <p:spPr bwMode="auto">
          <a:xfrm>
            <a:off x="2222792" y="6191979"/>
            <a:ext cx="280943" cy="329184"/>
          </a:xfrm>
          <a:prstGeom prst="upDownArrow">
            <a:avLst/>
          </a:prstGeom>
          <a:solidFill>
            <a:srgbClr val="CCFFFF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Up-Down Arrow 19"/>
          <p:cNvSpPr/>
          <p:nvPr/>
        </p:nvSpPr>
        <p:spPr bwMode="auto">
          <a:xfrm>
            <a:off x="6695091" y="6174232"/>
            <a:ext cx="280943" cy="329184"/>
          </a:xfrm>
          <a:prstGeom prst="upDownArrow">
            <a:avLst>
              <a:gd name="adj1" fmla="val 31748"/>
              <a:gd name="adj2" fmla="val 50000"/>
            </a:avLst>
          </a:prstGeom>
          <a:solidFill>
            <a:srgbClr val="CCFFFF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0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5" name="Rectangle 3"/>
          <p:cNvSpPr>
            <a:spLocks noChangeArrowheads="1"/>
          </p:cNvSpPr>
          <p:nvPr/>
        </p:nvSpPr>
        <p:spPr bwMode="auto">
          <a:xfrm>
            <a:off x="76200" y="1281113"/>
            <a:ext cx="1371600" cy="4586287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78596" name="Object 4"/>
          <p:cNvGraphicFramePr>
            <a:graphicFrameLocks noChangeAspect="1"/>
          </p:cNvGraphicFramePr>
          <p:nvPr/>
        </p:nvGraphicFramePr>
        <p:xfrm>
          <a:off x="153988" y="1357313"/>
          <a:ext cx="12319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71" r:id="rId4" imgW="714286" imgH="876190" progId="">
                  <p:embed/>
                </p:oleObj>
              </mc:Choice>
              <mc:Fallback>
                <p:oleObj r:id="rId4" imgW="714286" imgH="876190" progId="">
                  <p:embed/>
                  <p:pic>
                    <p:nvPicPr>
                      <p:cNvPr id="0" name="Picture 1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1357313"/>
                        <a:ext cx="1231900" cy="15113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8597" name="Text Box 5"/>
          <p:cNvSpPr txBox="1">
            <a:spLocks noChangeArrowheads="1"/>
          </p:cNvSpPr>
          <p:nvPr/>
        </p:nvSpPr>
        <p:spPr bwMode="auto">
          <a:xfrm>
            <a:off x="152400" y="1357313"/>
            <a:ext cx="6858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TiO</a:t>
            </a:r>
            <a:r>
              <a:rPr lang="en-US" sz="16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78598" name="Text Box 6"/>
          <p:cNvSpPr txBox="1">
            <a:spLocks noChangeArrowheads="1"/>
          </p:cNvSpPr>
          <p:nvPr/>
        </p:nvSpPr>
        <p:spPr bwMode="auto">
          <a:xfrm>
            <a:off x="152400" y="2347913"/>
            <a:ext cx="6858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SiO</a:t>
            </a:r>
            <a:r>
              <a:rPr lang="en-US" sz="1600" baseline="-25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78599" name="Rectangle 7"/>
          <p:cNvSpPr>
            <a:spLocks noChangeArrowheads="1"/>
          </p:cNvSpPr>
          <p:nvPr/>
        </p:nvSpPr>
        <p:spPr bwMode="auto">
          <a:xfrm>
            <a:off x="914400" y="1433513"/>
            <a:ext cx="365125" cy="182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>
                <a:latin typeface="Arial" charset="0"/>
                <a:cs typeface="Arial" charset="0"/>
              </a:rPr>
              <a:t>2 nm</a:t>
            </a:r>
          </a:p>
        </p:txBody>
      </p:sp>
      <p:sp>
        <p:nvSpPr>
          <p:cNvPr id="878600" name="Line 8"/>
          <p:cNvSpPr>
            <a:spLocks noChangeShapeType="1"/>
          </p:cNvSpPr>
          <p:nvPr/>
        </p:nvSpPr>
        <p:spPr bwMode="auto">
          <a:xfrm flipH="1" flipV="1">
            <a:off x="1066800" y="2271713"/>
            <a:ext cx="228600" cy="4714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oval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8601" name="Line 9"/>
          <p:cNvSpPr>
            <a:spLocks noChangeShapeType="1"/>
          </p:cNvSpPr>
          <p:nvPr/>
        </p:nvSpPr>
        <p:spPr bwMode="auto">
          <a:xfrm>
            <a:off x="914400" y="2005013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8602" name="Line 10"/>
          <p:cNvSpPr>
            <a:spLocks noChangeShapeType="1"/>
          </p:cNvSpPr>
          <p:nvPr/>
        </p:nvSpPr>
        <p:spPr bwMode="auto">
          <a:xfrm>
            <a:off x="914400" y="2233613"/>
            <a:ext cx="304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8603" name="Text Box 11"/>
          <p:cNvSpPr txBox="1">
            <a:spLocks noChangeArrowheads="1"/>
          </p:cNvSpPr>
          <p:nvPr/>
        </p:nvSpPr>
        <p:spPr bwMode="auto">
          <a:xfrm>
            <a:off x="0" y="990600"/>
            <a:ext cx="1905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500">
                <a:solidFill>
                  <a:srgbClr val="CC0099"/>
                </a:solidFill>
                <a:latin typeface="Arial" charset="0"/>
                <a:cs typeface="Arial" charset="0"/>
                <a:sym typeface="Wingdings" pitchFamily="2" charset="2"/>
              </a:rPr>
              <a:t>Hetero-Interfaces</a:t>
            </a:r>
            <a:endParaRPr lang="en-US" sz="1500" b="0">
              <a:solidFill>
                <a:srgbClr val="CC0099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878606" name="Rectangle 14"/>
          <p:cNvSpPr>
            <a:spLocks noChangeArrowheads="1"/>
          </p:cNvSpPr>
          <p:nvPr/>
        </p:nvSpPr>
        <p:spPr bwMode="auto">
          <a:xfrm>
            <a:off x="1600200" y="4572000"/>
            <a:ext cx="4114800" cy="2133600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849313"/>
            <a:endParaRPr lang="en-US"/>
          </a:p>
        </p:txBody>
      </p:sp>
      <p:sp>
        <p:nvSpPr>
          <p:cNvPr id="878607" name="Text Box 15"/>
          <p:cNvSpPr txBox="1">
            <a:spLocks noChangeArrowheads="1"/>
          </p:cNvSpPr>
          <p:nvPr/>
        </p:nvSpPr>
        <p:spPr bwMode="auto">
          <a:xfrm>
            <a:off x="2362200" y="4267200"/>
            <a:ext cx="2362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solidFill>
                  <a:srgbClr val="CC0099"/>
                </a:solidFill>
                <a:latin typeface="Arial" charset="0"/>
                <a:cs typeface="Arial" charset="0"/>
                <a:sym typeface="Wingdings" pitchFamily="2" charset="2"/>
              </a:rPr>
              <a:t>Metals</a:t>
            </a:r>
            <a:endParaRPr lang="en-US" sz="1500" b="0">
              <a:solidFill>
                <a:srgbClr val="CC0099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878608" name="Text Box 16"/>
          <p:cNvSpPr txBox="1">
            <a:spLocks noChangeArrowheads="1"/>
          </p:cNvSpPr>
          <p:nvPr/>
        </p:nvSpPr>
        <p:spPr bwMode="auto">
          <a:xfrm>
            <a:off x="1600200" y="6248400"/>
            <a:ext cx="26384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4625" indent="-174625" algn="l" defTabSz="849313"/>
            <a:r>
              <a:rPr lang="en-US" sz="1100" b="0"/>
              <a:t>(Kwon et. al, </a:t>
            </a:r>
            <a:r>
              <a:rPr lang="en-US" sz="1100" b="0" i="1"/>
              <a:t>APL</a:t>
            </a:r>
            <a:r>
              <a:rPr lang="en-US" sz="1100" b="0"/>
              <a:t> 1999)</a:t>
            </a:r>
          </a:p>
          <a:p>
            <a:pPr marL="174625" indent="-174625" algn="l" defTabSz="849313"/>
            <a:r>
              <a:rPr lang="en-US" sz="1100" b="0">
                <a:latin typeface="Arial" charset="0"/>
              </a:rPr>
              <a:t>NOT classical solid-state amorphization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76400" y="4648200"/>
            <a:ext cx="1752600" cy="1558925"/>
            <a:chOff x="1104" y="2736"/>
            <a:chExt cx="1104" cy="982"/>
          </a:xfrm>
        </p:grpSpPr>
        <p:pic>
          <p:nvPicPr>
            <p:cNvPr id="3146" name="Picture 18" descr="Ta_Cu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4" y="2736"/>
              <a:ext cx="1104" cy="9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878611" name="Text Box 19"/>
            <p:cNvSpPr txBox="1">
              <a:spLocks noChangeArrowheads="1"/>
            </p:cNvSpPr>
            <p:nvPr/>
          </p:nvSpPr>
          <p:spPr bwMode="auto">
            <a:xfrm>
              <a:off x="1104" y="2784"/>
              <a:ext cx="38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Cu</a:t>
              </a:r>
            </a:p>
          </p:txBody>
        </p:sp>
        <p:sp>
          <p:nvSpPr>
            <p:cNvPr id="878612" name="Text Box 20"/>
            <p:cNvSpPr txBox="1">
              <a:spLocks noChangeArrowheads="1"/>
            </p:cNvSpPr>
            <p:nvPr/>
          </p:nvSpPr>
          <p:spPr bwMode="auto">
            <a:xfrm>
              <a:off x="1104" y="3408"/>
              <a:ext cx="816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b.c.t.-Ta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(metastable)</a:t>
              </a:r>
            </a:p>
          </p:txBody>
        </p:sp>
        <p:sp>
          <p:nvSpPr>
            <p:cNvPr id="878613" name="Text Box 21"/>
            <p:cNvSpPr txBox="1">
              <a:spLocks noChangeArrowheads="1"/>
            </p:cNvSpPr>
            <p:nvPr/>
          </p:nvSpPr>
          <p:spPr bwMode="auto">
            <a:xfrm>
              <a:off x="1104" y="3120"/>
              <a:ext cx="576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Cu-Ta</a:t>
              </a:r>
            </a:p>
          </p:txBody>
        </p:sp>
      </p:grpSp>
      <p:sp>
        <p:nvSpPr>
          <p:cNvPr id="878615" name="Rectangle 23"/>
          <p:cNvSpPr>
            <a:spLocks noChangeArrowheads="1"/>
          </p:cNvSpPr>
          <p:nvPr/>
        </p:nvSpPr>
        <p:spPr bwMode="auto">
          <a:xfrm>
            <a:off x="7620000" y="1295400"/>
            <a:ext cx="1447800" cy="2362200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78616" name="Object 24"/>
          <p:cNvGraphicFramePr>
            <a:graphicFrameLocks noChangeAspect="1"/>
          </p:cNvGraphicFramePr>
          <p:nvPr/>
        </p:nvGraphicFramePr>
        <p:xfrm>
          <a:off x="7696200" y="1371600"/>
          <a:ext cx="1279525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72" r:id="rId7" imgW="5571429" imgH="5401429" progId="">
                  <p:embed/>
                </p:oleObj>
              </mc:Choice>
              <mc:Fallback>
                <p:oleObj r:id="rId7" imgW="5571429" imgH="5401429" progId="">
                  <p:embed/>
                  <p:pic>
                    <p:nvPicPr>
                      <p:cNvPr id="0" name="Picture 1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9038" b="1692"/>
                      <a:stretch>
                        <a:fillRect/>
                      </a:stretch>
                    </p:blipFill>
                    <p:spPr bwMode="auto">
                      <a:xfrm>
                        <a:off x="7696200" y="1371600"/>
                        <a:ext cx="1279525" cy="15049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8618" name="Text Box 26"/>
          <p:cNvSpPr txBox="1">
            <a:spLocks noChangeArrowheads="1"/>
          </p:cNvSpPr>
          <p:nvPr/>
        </p:nvSpPr>
        <p:spPr bwMode="auto">
          <a:xfrm>
            <a:off x="8153400" y="1433513"/>
            <a:ext cx="914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Vapor</a:t>
            </a:r>
          </a:p>
        </p:txBody>
      </p:sp>
      <p:sp>
        <p:nvSpPr>
          <p:cNvPr id="878619" name="Line 27"/>
          <p:cNvSpPr>
            <a:spLocks noChangeShapeType="1"/>
          </p:cNvSpPr>
          <p:nvPr/>
        </p:nvSpPr>
        <p:spPr bwMode="auto">
          <a:xfrm flipV="1">
            <a:off x="7772400" y="2119313"/>
            <a:ext cx="152400" cy="304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oval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8620" name="Line 28"/>
          <p:cNvSpPr>
            <a:spLocks noChangeShapeType="1"/>
          </p:cNvSpPr>
          <p:nvPr/>
        </p:nvSpPr>
        <p:spPr bwMode="auto">
          <a:xfrm>
            <a:off x="7772400" y="1858963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8621" name="Line 29"/>
          <p:cNvSpPr>
            <a:spLocks noChangeShapeType="1"/>
          </p:cNvSpPr>
          <p:nvPr/>
        </p:nvSpPr>
        <p:spPr bwMode="auto">
          <a:xfrm>
            <a:off x="7772400" y="2119313"/>
            <a:ext cx="304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8622" name="Text Box 30"/>
          <p:cNvSpPr txBox="1">
            <a:spLocks noChangeArrowheads="1"/>
          </p:cNvSpPr>
          <p:nvPr/>
        </p:nvSpPr>
        <p:spPr bwMode="auto">
          <a:xfrm>
            <a:off x="7620000" y="3124200"/>
            <a:ext cx="152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>
                <a:cs typeface="Arial" charset="0"/>
              </a:rPr>
              <a:t>(Luo &amp; Chiang, </a:t>
            </a:r>
          </a:p>
          <a:p>
            <a:r>
              <a:rPr lang="en-US" sz="1000" b="0" i="1">
                <a:cs typeface="Arial" charset="0"/>
              </a:rPr>
              <a:t>Annu. Rev. Mater. Res.</a:t>
            </a:r>
            <a:r>
              <a:rPr lang="en-US" sz="1000" b="0">
                <a:cs typeface="Arial" charset="0"/>
              </a:rPr>
              <a:t> 2008)</a:t>
            </a:r>
            <a:endParaRPr lang="en-US" sz="1000" b="0" baseline="-25000">
              <a:cs typeface="Arial" charset="0"/>
            </a:endParaRPr>
          </a:p>
        </p:txBody>
      </p:sp>
      <p:sp>
        <p:nvSpPr>
          <p:cNvPr id="878623" name="Text Box 31"/>
          <p:cNvSpPr txBox="1">
            <a:spLocks noChangeArrowheads="1"/>
          </p:cNvSpPr>
          <p:nvPr/>
        </p:nvSpPr>
        <p:spPr bwMode="auto">
          <a:xfrm>
            <a:off x="7620000" y="990600"/>
            <a:ext cx="1524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solidFill>
                  <a:srgbClr val="CC0099"/>
                </a:solidFill>
                <a:latin typeface="Arial" charset="0"/>
                <a:cs typeface="Arial" charset="0"/>
                <a:sym typeface="Wingdings" pitchFamily="2" charset="2"/>
              </a:rPr>
              <a:t>Free Surfaces</a:t>
            </a:r>
            <a:endParaRPr lang="en-US" sz="1500" b="0">
              <a:solidFill>
                <a:srgbClr val="CC0099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3099" name="Rectangle 32"/>
          <p:cNvSpPr>
            <a:spLocks noChangeArrowheads="1"/>
          </p:cNvSpPr>
          <p:nvPr/>
        </p:nvSpPr>
        <p:spPr bwMode="auto">
          <a:xfrm>
            <a:off x="1600200" y="1295400"/>
            <a:ext cx="5816600" cy="2819400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849313"/>
            <a:endParaRPr lang="en-US"/>
          </a:p>
        </p:txBody>
      </p:sp>
      <p:sp>
        <p:nvSpPr>
          <p:cNvPr id="878625" name="Rectangle 33"/>
          <p:cNvSpPr>
            <a:spLocks noChangeArrowheads="1"/>
          </p:cNvSpPr>
          <p:nvPr/>
        </p:nvSpPr>
        <p:spPr bwMode="auto">
          <a:xfrm>
            <a:off x="0" y="304800"/>
            <a:ext cx="91440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167" tIns="45583" rIns="91167" bIns="45583" anchor="ctr"/>
          <a:lstStyle/>
          <a:p>
            <a:pPr defTabSz="903288" eaLnBrk="0" hangingPunct="0">
              <a:lnSpc>
                <a:spcPct val="110000"/>
              </a:lnSpc>
              <a:defRPr/>
            </a:pPr>
            <a:r>
              <a:rPr lang="en-US" sz="25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Background</a:t>
            </a:r>
            <a:r>
              <a:rPr lang="en-US" sz="2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Impurity-based </a:t>
            </a:r>
            <a:r>
              <a:rPr lang="en-US" sz="25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Quasi-Liquid Interfacial Films</a:t>
            </a:r>
            <a:r>
              <a:rPr lang="en-US" sz="25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n-US" sz="25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1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Luo</a:t>
            </a:r>
            <a:r>
              <a:rPr lang="en-US" sz="1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,</a:t>
            </a:r>
            <a:r>
              <a:rPr lang="en-US" sz="1800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 Crit. Rev. Solid State Mater. Sci</a:t>
            </a:r>
            <a:r>
              <a:rPr lang="en-US" sz="1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.</a:t>
            </a:r>
            <a:r>
              <a:rPr lang="en-US" sz="1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 32:67 (2007)</a:t>
            </a:r>
            <a:endParaRPr lang="en-US" sz="1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076" name="Object 34"/>
          <p:cNvGraphicFramePr>
            <a:graphicFrameLocks noChangeAspect="1"/>
          </p:cNvGraphicFramePr>
          <p:nvPr/>
        </p:nvGraphicFramePr>
        <p:xfrm>
          <a:off x="1752600" y="1371600"/>
          <a:ext cx="26670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73" r:id="rId9" imgW="2781688" imgH="1133633" progId="">
                  <p:embed/>
                </p:oleObj>
              </mc:Choice>
              <mc:Fallback>
                <p:oleObj r:id="rId9" imgW="2781688" imgH="1133633" progId="">
                  <p:embed/>
                  <p:pic>
                    <p:nvPicPr>
                      <p:cNvPr id="0" name="Picture 13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7919"/>
                      <a:stretch>
                        <a:fillRect/>
                      </a:stretch>
                    </p:blipFill>
                    <p:spPr bwMode="auto">
                      <a:xfrm>
                        <a:off x="1752600" y="1371600"/>
                        <a:ext cx="2667000" cy="15081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8627" name="Text Box 35"/>
          <p:cNvSpPr txBox="1">
            <a:spLocks noChangeArrowheads="1"/>
          </p:cNvSpPr>
          <p:nvPr/>
        </p:nvSpPr>
        <p:spPr bwMode="auto">
          <a:xfrm>
            <a:off x="3582988" y="1406525"/>
            <a:ext cx="8382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Si</a:t>
            </a:r>
            <a:r>
              <a:rPr lang="en-US" sz="2000" baseline="-25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</a:t>
            </a:r>
            <a:r>
              <a:rPr lang="en-US" sz="2000" baseline="-25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4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102" name="Rectangle 36"/>
          <p:cNvSpPr>
            <a:spLocks noChangeArrowheads="1"/>
          </p:cNvSpPr>
          <p:nvPr/>
        </p:nvSpPr>
        <p:spPr bwMode="auto">
          <a:xfrm>
            <a:off x="1828800" y="1447800"/>
            <a:ext cx="649288" cy="182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latin typeface="Arial" charset="0"/>
                <a:cs typeface="Arial" charset="0"/>
              </a:rPr>
              <a:t>2 nm</a:t>
            </a:r>
          </a:p>
        </p:txBody>
      </p:sp>
      <p:sp>
        <p:nvSpPr>
          <p:cNvPr id="878629" name="Text Box 37"/>
          <p:cNvSpPr txBox="1">
            <a:spLocks noChangeArrowheads="1"/>
          </p:cNvSpPr>
          <p:nvPr/>
        </p:nvSpPr>
        <p:spPr bwMode="auto">
          <a:xfrm>
            <a:off x="3582988" y="2320925"/>
            <a:ext cx="8382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Si</a:t>
            </a:r>
            <a:r>
              <a:rPr lang="en-US" sz="2000" baseline="-25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</a:t>
            </a:r>
            <a:r>
              <a:rPr lang="en-US" sz="2000" baseline="-25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4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104" name="Line 38"/>
          <p:cNvSpPr>
            <a:spLocks noChangeShapeType="1"/>
          </p:cNvSpPr>
          <p:nvPr/>
        </p:nvSpPr>
        <p:spPr bwMode="auto">
          <a:xfrm>
            <a:off x="2057400" y="1981200"/>
            <a:ext cx="533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Line 39"/>
          <p:cNvSpPr>
            <a:spLocks noChangeShapeType="1"/>
          </p:cNvSpPr>
          <p:nvPr/>
        </p:nvSpPr>
        <p:spPr bwMode="auto">
          <a:xfrm>
            <a:off x="2057400" y="2209800"/>
            <a:ext cx="533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Line 40"/>
          <p:cNvSpPr>
            <a:spLocks noChangeShapeType="1"/>
          </p:cNvSpPr>
          <p:nvPr/>
        </p:nvSpPr>
        <p:spPr bwMode="auto">
          <a:xfrm flipV="1">
            <a:off x="1905000" y="2209800"/>
            <a:ext cx="381000" cy="533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oval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7" name="Text Box 41"/>
          <p:cNvSpPr txBox="1">
            <a:spLocks noChangeArrowheads="1"/>
          </p:cNvSpPr>
          <p:nvPr/>
        </p:nvSpPr>
        <p:spPr bwMode="auto">
          <a:xfrm>
            <a:off x="4419600" y="1752600"/>
            <a:ext cx="1676400" cy="1371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</a:tabLst>
            </a:pPr>
            <a:r>
              <a:rPr lang="en-US" sz="1200" b="0">
                <a:cs typeface="Arial" charset="0"/>
              </a:rPr>
              <a:t>SiC, AlN, SIALON, Al</a:t>
            </a:r>
            <a:r>
              <a:rPr lang="en-US" sz="1200" b="0" baseline="-25000">
                <a:cs typeface="Arial" charset="0"/>
              </a:rPr>
              <a:t>2</a:t>
            </a:r>
            <a:r>
              <a:rPr lang="en-US" sz="1200" b="0">
                <a:cs typeface="Arial" charset="0"/>
              </a:rPr>
              <a:t>O</a:t>
            </a:r>
            <a:r>
              <a:rPr lang="en-US" sz="1200" b="0" baseline="-25000">
                <a:cs typeface="Arial" charset="0"/>
              </a:rPr>
              <a:t>3</a:t>
            </a:r>
            <a:r>
              <a:rPr lang="en-US" sz="1200" b="0">
                <a:cs typeface="Arial" charset="0"/>
              </a:rPr>
              <a:t>, (Sr, Ba)TiO</a:t>
            </a:r>
            <a:r>
              <a:rPr lang="en-US" sz="1200" b="0" baseline="-25000">
                <a:cs typeface="Arial" charset="0"/>
              </a:rPr>
              <a:t>3</a:t>
            </a:r>
            <a:r>
              <a:rPr lang="en-US" sz="1200" b="0">
                <a:cs typeface="Arial" charset="0"/>
              </a:rPr>
              <a:t>, ruthenate thick film resistors, </a:t>
            </a:r>
          </a:p>
          <a:p>
            <a:pPr>
              <a:tabLst>
                <a:tab pos="0" algn="l"/>
              </a:tabLst>
            </a:pPr>
            <a:r>
              <a:rPr lang="en-US" sz="1200" b="0">
                <a:cs typeface="Arial" charset="0"/>
              </a:rPr>
              <a:t>TiO</a:t>
            </a:r>
            <a:r>
              <a:rPr lang="en-US" sz="1200" b="0" baseline="-25000">
                <a:cs typeface="Arial" charset="0"/>
              </a:rPr>
              <a:t>2</a:t>
            </a:r>
            <a:r>
              <a:rPr lang="en-US" sz="1200" b="0">
                <a:cs typeface="Arial" charset="0"/>
              </a:rPr>
              <a:t>, ZrO</a:t>
            </a:r>
            <a:r>
              <a:rPr lang="en-US" sz="1200" b="0" baseline="-25000">
                <a:cs typeface="Arial" charset="0"/>
              </a:rPr>
              <a:t>2</a:t>
            </a:r>
            <a:r>
              <a:rPr lang="en-US" sz="1200" b="0">
                <a:cs typeface="Arial" charset="0"/>
              </a:rPr>
              <a:t>, YBCO, Synroc, etc.</a:t>
            </a:r>
          </a:p>
          <a:p>
            <a:pPr>
              <a:tabLst>
                <a:tab pos="0" algn="l"/>
              </a:tabLst>
            </a:pPr>
            <a:r>
              <a:rPr lang="en-US" sz="1200" b="0">
                <a:cs typeface="Arial" charset="0"/>
              </a:rPr>
              <a:t>(all with additives)</a:t>
            </a:r>
          </a:p>
        </p:txBody>
      </p:sp>
      <p:sp>
        <p:nvSpPr>
          <p:cNvPr id="878635" name="Text Box 43"/>
          <p:cNvSpPr txBox="1">
            <a:spLocks noChangeArrowheads="1"/>
          </p:cNvSpPr>
          <p:nvPr/>
        </p:nvSpPr>
        <p:spPr bwMode="auto">
          <a:xfrm>
            <a:off x="5486400" y="2895600"/>
            <a:ext cx="19050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100">
                <a:latin typeface="Arial" charset="0"/>
                <a:cs typeface="Arial" charset="0"/>
              </a:rPr>
              <a:t>No SiO</a:t>
            </a:r>
            <a:r>
              <a:rPr lang="en-US" sz="1100" baseline="-25000">
                <a:latin typeface="Arial" charset="0"/>
                <a:cs typeface="Arial" charset="0"/>
              </a:rPr>
              <a:t>2</a:t>
            </a:r>
            <a:r>
              <a:rPr lang="en-US" sz="1100">
                <a:latin typeface="Arial" charset="0"/>
                <a:cs typeface="Arial" charset="0"/>
              </a:rPr>
              <a:t>, </a:t>
            </a:r>
            <a:r>
              <a:rPr lang="en-US" sz="1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T&lt; T</a:t>
            </a:r>
            <a:r>
              <a:rPr lang="en-US" sz="12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eutectic</a:t>
            </a:r>
          </a:p>
          <a:p>
            <a:pPr algn="r">
              <a:defRPr/>
            </a:pPr>
            <a:r>
              <a:rPr lang="en-US" sz="900" b="0">
                <a:cs typeface="Arial" charset="0"/>
              </a:rPr>
              <a:t>(Wang  &amp; Chiang, </a:t>
            </a:r>
            <a:r>
              <a:rPr lang="en-US" sz="900" b="0" i="1">
                <a:cs typeface="Arial" charset="0"/>
              </a:rPr>
              <a:t> JAmCerS</a:t>
            </a:r>
            <a:r>
              <a:rPr lang="en-US" sz="900" b="0">
                <a:cs typeface="Arial" charset="0"/>
              </a:rPr>
              <a:t> 1998)</a:t>
            </a:r>
            <a:endParaRPr lang="en-US" sz="900" baseline="-25000">
              <a:cs typeface="Arial" charset="0"/>
            </a:endParaRPr>
          </a:p>
        </p:txBody>
      </p:sp>
      <p:graphicFrame>
        <p:nvGraphicFramePr>
          <p:cNvPr id="3077" name="Object 44"/>
          <p:cNvGraphicFramePr>
            <a:graphicFrameLocks noChangeAspect="1"/>
          </p:cNvGraphicFramePr>
          <p:nvPr/>
        </p:nvGraphicFramePr>
        <p:xfrm>
          <a:off x="6096000" y="1371600"/>
          <a:ext cx="1233488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74" r:id="rId11" imgW="2542857" imgH="3057143" progId="">
                  <p:embed/>
                </p:oleObj>
              </mc:Choice>
              <mc:Fallback>
                <p:oleObj r:id="rId11" imgW="2542857" imgH="3057143" progId="">
                  <p:embed/>
                  <p:pic>
                    <p:nvPicPr>
                      <p:cNvPr id="0" name="Picture 13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371600"/>
                        <a:ext cx="1233488" cy="15065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8637" name="Text Box 45"/>
          <p:cNvSpPr txBox="1">
            <a:spLocks noChangeArrowheads="1"/>
          </p:cNvSpPr>
          <p:nvPr/>
        </p:nvSpPr>
        <p:spPr bwMode="auto">
          <a:xfrm>
            <a:off x="6477000" y="2424113"/>
            <a:ext cx="7493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ZnO</a:t>
            </a:r>
          </a:p>
        </p:txBody>
      </p:sp>
      <p:sp>
        <p:nvSpPr>
          <p:cNvPr id="878638" name="Text Box 46"/>
          <p:cNvSpPr txBox="1">
            <a:spLocks noChangeArrowheads="1"/>
          </p:cNvSpPr>
          <p:nvPr/>
        </p:nvSpPr>
        <p:spPr bwMode="auto">
          <a:xfrm>
            <a:off x="6553200" y="1357313"/>
            <a:ext cx="7493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ZnO</a:t>
            </a:r>
          </a:p>
        </p:txBody>
      </p:sp>
      <p:sp>
        <p:nvSpPr>
          <p:cNvPr id="3111" name="Line 47"/>
          <p:cNvSpPr>
            <a:spLocks noChangeShapeType="1"/>
          </p:cNvSpPr>
          <p:nvPr/>
        </p:nvSpPr>
        <p:spPr bwMode="auto">
          <a:xfrm flipH="1" flipV="1">
            <a:off x="7010400" y="2195513"/>
            <a:ext cx="2286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oval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12" name="Line 50"/>
          <p:cNvSpPr>
            <a:spLocks noChangeShapeType="1"/>
          </p:cNvSpPr>
          <p:nvPr/>
        </p:nvSpPr>
        <p:spPr bwMode="auto">
          <a:xfrm>
            <a:off x="6858000" y="1966913"/>
            <a:ext cx="304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3" name="Line 51"/>
          <p:cNvSpPr>
            <a:spLocks noChangeShapeType="1"/>
          </p:cNvSpPr>
          <p:nvPr/>
        </p:nvSpPr>
        <p:spPr bwMode="auto">
          <a:xfrm>
            <a:off x="6858000" y="2195513"/>
            <a:ext cx="304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4" name="Text Box 52"/>
          <p:cNvSpPr txBox="1">
            <a:spLocks noChangeArrowheads="1"/>
          </p:cNvSpPr>
          <p:nvPr/>
        </p:nvSpPr>
        <p:spPr bwMode="auto">
          <a:xfrm>
            <a:off x="1752600" y="990600"/>
            <a:ext cx="5638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solidFill>
                  <a:srgbClr val="CC0099"/>
                </a:solidFill>
                <a:latin typeface="Arial" charset="0"/>
                <a:cs typeface="Arial" charset="0"/>
                <a:sym typeface="Wingdings" pitchFamily="2" charset="2"/>
              </a:rPr>
              <a:t>Ceramic Grain Boundaries (GBs)</a:t>
            </a:r>
            <a:endParaRPr lang="en-US" sz="1500" b="0">
              <a:solidFill>
                <a:srgbClr val="CC0099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3115" name="Text Box 53"/>
          <p:cNvSpPr txBox="1">
            <a:spLocks noChangeArrowheads="1"/>
          </p:cNvSpPr>
          <p:nvPr/>
        </p:nvSpPr>
        <p:spPr bwMode="auto">
          <a:xfrm>
            <a:off x="1752600" y="2895600"/>
            <a:ext cx="27416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  <a:cs typeface="Arial" charset="0"/>
              </a:rPr>
              <a:t>The Most Well-Known Case</a:t>
            </a:r>
          </a:p>
          <a:p>
            <a:r>
              <a:rPr lang="en-US" sz="1100" b="0">
                <a:cs typeface="Arial" charset="0"/>
              </a:rPr>
              <a:t>(</a:t>
            </a:r>
            <a:r>
              <a:rPr lang="da-DK" sz="1100" b="0">
                <a:cs typeface="Arial" charset="0"/>
              </a:rPr>
              <a:t>Kleebe et al, </a:t>
            </a:r>
            <a:r>
              <a:rPr lang="da-DK" sz="1100" b="0" i="1">
                <a:cs typeface="Arial" charset="0"/>
              </a:rPr>
              <a:t>JAmCerS</a:t>
            </a:r>
            <a:r>
              <a:rPr lang="da-DK" sz="1100" b="0">
                <a:cs typeface="Arial" charset="0"/>
              </a:rPr>
              <a:t> 1993)</a:t>
            </a:r>
            <a:endParaRPr lang="en-US" sz="1100" b="0">
              <a:cs typeface="Arial" charset="0"/>
            </a:endParaRPr>
          </a:p>
        </p:txBody>
      </p:sp>
      <p:sp>
        <p:nvSpPr>
          <p:cNvPr id="3116" name="Text Box 54"/>
          <p:cNvSpPr txBox="1">
            <a:spLocks noChangeArrowheads="1"/>
          </p:cNvSpPr>
          <p:nvPr/>
        </p:nvSpPr>
        <p:spPr bwMode="auto">
          <a:xfrm>
            <a:off x="4419600" y="1371600"/>
            <a:ext cx="1676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  <a:cs typeface="Arial" charset="0"/>
              </a:rPr>
              <a:t>Widespread Existence of Similar IGFs:</a:t>
            </a:r>
          </a:p>
        </p:txBody>
      </p:sp>
      <p:graphicFrame>
        <p:nvGraphicFramePr>
          <p:cNvPr id="878649" name="Object 57"/>
          <p:cNvGraphicFramePr>
            <a:graphicFrameLocks noChangeAspect="1"/>
          </p:cNvGraphicFramePr>
          <p:nvPr/>
        </p:nvGraphicFramePr>
        <p:xfrm>
          <a:off x="152400" y="3733800"/>
          <a:ext cx="12065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75" r:id="rId13" imgW="3067478" imgH="1638529" progId="">
                  <p:embed/>
                </p:oleObj>
              </mc:Choice>
              <mc:Fallback>
                <p:oleObj r:id="rId13" imgW="3067478" imgH="1638529" progId="">
                  <p:embed/>
                  <p:pic>
                    <p:nvPicPr>
                      <p:cNvPr id="0" name="Picture 13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234"/>
                      <a:stretch>
                        <a:fillRect/>
                      </a:stretch>
                    </p:blipFill>
                    <p:spPr bwMode="auto">
                      <a:xfrm>
                        <a:off x="152400" y="3733800"/>
                        <a:ext cx="1206500" cy="15081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8650" name="Text Box 58"/>
          <p:cNvSpPr txBox="1">
            <a:spLocks noChangeArrowheads="1"/>
          </p:cNvSpPr>
          <p:nvPr/>
        </p:nvSpPr>
        <p:spPr bwMode="auto">
          <a:xfrm>
            <a:off x="76200" y="3810000"/>
            <a:ext cx="609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Cu</a:t>
            </a:r>
          </a:p>
        </p:txBody>
      </p:sp>
      <p:sp>
        <p:nvSpPr>
          <p:cNvPr id="878651" name="Text Box 59"/>
          <p:cNvSpPr txBox="1">
            <a:spLocks noChangeArrowheads="1"/>
          </p:cNvSpPr>
          <p:nvPr/>
        </p:nvSpPr>
        <p:spPr bwMode="auto">
          <a:xfrm>
            <a:off x="76200" y="4724400"/>
            <a:ext cx="8382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Al</a:t>
            </a:r>
            <a:r>
              <a:rPr lang="en-US" sz="16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</a:t>
            </a: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</a:t>
            </a:r>
            <a:r>
              <a:rPr lang="en-US" sz="16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78652" name="Rectangle 60"/>
          <p:cNvSpPr>
            <a:spLocks noChangeArrowheads="1"/>
          </p:cNvSpPr>
          <p:nvPr/>
        </p:nvSpPr>
        <p:spPr bwMode="auto">
          <a:xfrm>
            <a:off x="838200" y="5029200"/>
            <a:ext cx="457200" cy="182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500">
                <a:latin typeface="Arial" charset="0"/>
                <a:cs typeface="Arial" charset="0"/>
              </a:rPr>
              <a:t>2 nm</a:t>
            </a:r>
          </a:p>
        </p:txBody>
      </p:sp>
      <p:sp>
        <p:nvSpPr>
          <p:cNvPr id="878653" name="Line 61"/>
          <p:cNvSpPr>
            <a:spLocks noChangeShapeType="1"/>
          </p:cNvSpPr>
          <p:nvPr/>
        </p:nvSpPr>
        <p:spPr bwMode="auto">
          <a:xfrm flipH="1">
            <a:off x="1143000" y="3048000"/>
            <a:ext cx="45720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8654" name="Text Box 62"/>
          <p:cNvSpPr txBox="1">
            <a:spLocks noChangeArrowheads="1"/>
          </p:cNvSpPr>
          <p:nvPr/>
        </p:nvSpPr>
        <p:spPr bwMode="auto">
          <a:xfrm>
            <a:off x="0" y="5272088"/>
            <a:ext cx="152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Metal-Oxide Interface</a:t>
            </a:r>
          </a:p>
          <a:p>
            <a:r>
              <a:rPr lang="en-US" sz="1000" b="0">
                <a:cs typeface="Arial" charset="0"/>
              </a:rPr>
              <a:t>(Kaplan et al, </a:t>
            </a:r>
          </a:p>
          <a:p>
            <a:r>
              <a:rPr lang="en-US" sz="1000" b="0" i="1">
                <a:cs typeface="Arial" charset="0"/>
              </a:rPr>
              <a:t>Acta Mater.</a:t>
            </a:r>
            <a:r>
              <a:rPr lang="en-US" sz="1000" b="0">
                <a:cs typeface="Arial" charset="0"/>
              </a:rPr>
              <a:t> 2000)</a:t>
            </a:r>
          </a:p>
        </p:txBody>
      </p:sp>
      <p:sp>
        <p:nvSpPr>
          <p:cNvPr id="878655" name="Line 63"/>
          <p:cNvSpPr>
            <a:spLocks noChangeShapeType="1"/>
          </p:cNvSpPr>
          <p:nvPr/>
        </p:nvSpPr>
        <p:spPr bwMode="auto">
          <a:xfrm>
            <a:off x="990600" y="44196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8656" name="Line 64"/>
          <p:cNvSpPr>
            <a:spLocks noChangeShapeType="1"/>
          </p:cNvSpPr>
          <p:nvPr/>
        </p:nvSpPr>
        <p:spPr bwMode="auto">
          <a:xfrm>
            <a:off x="990600" y="4648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8657" name="Rectangle 65"/>
          <p:cNvSpPr>
            <a:spLocks noChangeArrowheads="1"/>
          </p:cNvSpPr>
          <p:nvPr/>
        </p:nvSpPr>
        <p:spPr bwMode="auto">
          <a:xfrm>
            <a:off x="5943600" y="4800600"/>
            <a:ext cx="2819400" cy="1828800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849313"/>
            <a:endParaRPr lang="en-US"/>
          </a:p>
        </p:txBody>
      </p:sp>
      <p:sp>
        <p:nvSpPr>
          <p:cNvPr id="878659" name="Text Box 67"/>
          <p:cNvSpPr txBox="1">
            <a:spLocks noChangeArrowheads="1"/>
          </p:cNvSpPr>
          <p:nvPr/>
        </p:nvSpPr>
        <p:spPr bwMode="auto">
          <a:xfrm>
            <a:off x="7315200" y="4953000"/>
            <a:ext cx="1447800" cy="129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9313"/>
            <a:r>
              <a:rPr lang="en-US" sz="1200">
                <a:latin typeface="Arial" charset="0"/>
              </a:rPr>
              <a:t>Surface</a:t>
            </a:r>
          </a:p>
          <a:p>
            <a:pPr defTabSz="849313"/>
            <a:r>
              <a:rPr lang="en-US" sz="1100" b="0"/>
              <a:t>(Wettlaufer, </a:t>
            </a:r>
          </a:p>
          <a:p>
            <a:pPr defTabSz="849313"/>
            <a:r>
              <a:rPr lang="en-US" sz="1100" b="0" i="1"/>
              <a:t>PRL</a:t>
            </a:r>
            <a:r>
              <a:rPr lang="en-US" sz="1100" b="0"/>
              <a:t> 1999)</a:t>
            </a:r>
          </a:p>
          <a:p>
            <a:pPr defTabSz="849313"/>
            <a:endParaRPr lang="en-US" sz="1100" b="0"/>
          </a:p>
          <a:p>
            <a:pPr defTabSz="849313"/>
            <a:r>
              <a:rPr lang="en-US" sz="1200">
                <a:solidFill>
                  <a:srgbClr val="0000FF"/>
                </a:solidFill>
                <a:latin typeface="Arial" charset="0"/>
              </a:rPr>
              <a:t>GB &amp; interface</a:t>
            </a:r>
          </a:p>
          <a:p>
            <a:pPr defTabSz="849313"/>
            <a:r>
              <a:rPr lang="en-US" sz="1100" b="0">
                <a:solidFill>
                  <a:srgbClr val="0000FF"/>
                </a:solidFill>
              </a:rPr>
              <a:t>(Wettlaufer et al., </a:t>
            </a:r>
            <a:r>
              <a:rPr lang="en-US" sz="1100" b="0" i="1">
                <a:solidFill>
                  <a:srgbClr val="0000FF"/>
                </a:solidFill>
              </a:rPr>
              <a:t>PRE</a:t>
            </a:r>
            <a:r>
              <a:rPr lang="en-US" sz="1100" b="0">
                <a:solidFill>
                  <a:srgbClr val="0000FF"/>
                </a:solidFill>
              </a:rPr>
              <a:t> 2005)</a:t>
            </a:r>
          </a:p>
        </p:txBody>
      </p:sp>
      <p:sp>
        <p:nvSpPr>
          <p:cNvPr id="878660" name="Text Box 68"/>
          <p:cNvSpPr txBox="1">
            <a:spLocks noChangeArrowheads="1"/>
          </p:cNvSpPr>
          <p:nvPr/>
        </p:nvSpPr>
        <p:spPr bwMode="auto">
          <a:xfrm>
            <a:off x="5867400" y="4267200"/>
            <a:ext cx="2971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solidFill>
                  <a:srgbClr val="CC0099"/>
                </a:solidFill>
                <a:latin typeface="Arial" charset="0"/>
                <a:cs typeface="Arial" charset="0"/>
                <a:sym typeface="Wingdings" pitchFamily="2" charset="2"/>
              </a:rPr>
              <a:t>Ice + Impurities, e.g. NaCl</a:t>
            </a:r>
          </a:p>
          <a:p>
            <a:r>
              <a:rPr lang="en-US" sz="1500">
                <a:solidFill>
                  <a:srgbClr val="CC0099"/>
                </a:solidFill>
                <a:latin typeface="Arial" charset="0"/>
                <a:cs typeface="Arial" charset="0"/>
                <a:sym typeface="Wingdings" pitchFamily="2" charset="2"/>
              </a:rPr>
              <a:t>(Molecular Solids)</a:t>
            </a:r>
            <a:endParaRPr lang="en-US" sz="1500" b="0">
              <a:solidFill>
                <a:srgbClr val="CC0099"/>
              </a:solidFill>
              <a:cs typeface="Arial" charset="0"/>
              <a:sym typeface="Wingdings" pitchFamily="2" charset="2"/>
            </a:endParaRPr>
          </a:p>
        </p:txBody>
      </p:sp>
      <p:graphicFrame>
        <p:nvGraphicFramePr>
          <p:cNvPr id="878663" name="Object 71"/>
          <p:cNvGraphicFramePr>
            <a:graphicFrameLocks noChangeAspect="1"/>
          </p:cNvGraphicFramePr>
          <p:nvPr/>
        </p:nvGraphicFramePr>
        <p:xfrm>
          <a:off x="3581400" y="4648200"/>
          <a:ext cx="1981200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76" r:id="rId15" imgW="2371429" imgH="1867161" progId="">
                  <p:embed/>
                </p:oleObj>
              </mc:Choice>
              <mc:Fallback>
                <p:oleObj r:id="rId15" imgW="2371429" imgH="1867161" progId="">
                  <p:embed/>
                  <p:pic>
                    <p:nvPicPr>
                      <p:cNvPr id="0" name="Picture 13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648200"/>
                        <a:ext cx="1981200" cy="15589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8664" name="Text Box 72"/>
          <p:cNvSpPr txBox="1">
            <a:spLocks noChangeArrowheads="1"/>
          </p:cNvSpPr>
          <p:nvPr/>
        </p:nvSpPr>
        <p:spPr bwMode="auto">
          <a:xfrm>
            <a:off x="3581400" y="4876800"/>
            <a:ext cx="1371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chemeClr val="bg1"/>
                </a:solidFill>
                <a:latin typeface="Arial" charset="0"/>
                <a:cs typeface="Arial" charset="0"/>
              </a:rPr>
              <a:t>Ni-enriched film</a:t>
            </a:r>
          </a:p>
        </p:txBody>
      </p:sp>
      <p:sp>
        <p:nvSpPr>
          <p:cNvPr id="878665" name="Rectangle 73"/>
          <p:cNvSpPr>
            <a:spLocks noChangeArrowheads="1"/>
          </p:cNvSpPr>
          <p:nvPr/>
        </p:nvSpPr>
        <p:spPr bwMode="auto">
          <a:xfrm>
            <a:off x="3638550" y="4724400"/>
            <a:ext cx="466725" cy="165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>
                <a:latin typeface="Arial" charset="0"/>
                <a:cs typeface="Arial" charset="0"/>
              </a:rPr>
              <a:t>2 nm</a:t>
            </a:r>
          </a:p>
        </p:txBody>
      </p:sp>
      <p:sp>
        <p:nvSpPr>
          <p:cNvPr id="878666" name="Text Box 74"/>
          <p:cNvSpPr txBox="1">
            <a:spLocks noChangeArrowheads="1"/>
          </p:cNvSpPr>
          <p:nvPr/>
        </p:nvSpPr>
        <p:spPr bwMode="auto">
          <a:xfrm>
            <a:off x="4648200" y="6248400"/>
            <a:ext cx="889000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T&lt; T</a:t>
            </a:r>
            <a:r>
              <a:rPr lang="en-US" sz="12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eutectic</a:t>
            </a:r>
          </a:p>
        </p:txBody>
      </p:sp>
      <p:sp>
        <p:nvSpPr>
          <p:cNvPr id="878667" name="Line 75"/>
          <p:cNvSpPr>
            <a:spLocks noChangeShapeType="1"/>
          </p:cNvSpPr>
          <p:nvPr/>
        </p:nvSpPr>
        <p:spPr bwMode="auto">
          <a:xfrm flipH="1">
            <a:off x="3581400" y="5334000"/>
            <a:ext cx="1143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8668" name="Line 76"/>
          <p:cNvSpPr>
            <a:spLocks noChangeShapeType="1"/>
          </p:cNvSpPr>
          <p:nvPr/>
        </p:nvSpPr>
        <p:spPr bwMode="auto">
          <a:xfrm flipH="1" flipV="1">
            <a:off x="3581400" y="5562600"/>
            <a:ext cx="1143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8669" name="Text Box 77"/>
          <p:cNvSpPr txBox="1">
            <a:spLocks noChangeArrowheads="1"/>
          </p:cNvSpPr>
          <p:nvPr/>
        </p:nvSpPr>
        <p:spPr bwMode="auto">
          <a:xfrm>
            <a:off x="4572000" y="5715000"/>
            <a:ext cx="10668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</a:t>
            </a:r>
          </a:p>
        </p:txBody>
      </p:sp>
      <p:sp>
        <p:nvSpPr>
          <p:cNvPr id="878670" name="Text Box 78"/>
          <p:cNvSpPr txBox="1">
            <a:spLocks noChangeArrowheads="1"/>
          </p:cNvSpPr>
          <p:nvPr/>
        </p:nvSpPr>
        <p:spPr bwMode="auto">
          <a:xfrm>
            <a:off x="4876800" y="4876800"/>
            <a:ext cx="609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</a:t>
            </a:r>
          </a:p>
        </p:txBody>
      </p:sp>
      <p:sp>
        <p:nvSpPr>
          <p:cNvPr id="878671" name="Text Box 79"/>
          <p:cNvSpPr txBox="1">
            <a:spLocks noChangeArrowheads="1"/>
          </p:cNvSpPr>
          <p:nvPr/>
        </p:nvSpPr>
        <p:spPr bwMode="auto">
          <a:xfrm>
            <a:off x="4343400" y="6477000"/>
            <a:ext cx="136048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49313"/>
            <a:r>
              <a:rPr lang="en-US" sz="1000" b="0"/>
              <a:t>(Luo, et al., </a:t>
            </a:r>
            <a:r>
              <a:rPr lang="en-US" sz="1000" b="0" i="1"/>
              <a:t>APL</a:t>
            </a:r>
            <a:r>
              <a:rPr lang="en-US" sz="1000" b="0"/>
              <a:t> 2005)</a:t>
            </a:r>
          </a:p>
        </p:txBody>
      </p:sp>
      <p:sp>
        <p:nvSpPr>
          <p:cNvPr id="878672" name="Text Box 80"/>
          <p:cNvSpPr txBox="1">
            <a:spLocks noChangeArrowheads="1"/>
          </p:cNvSpPr>
          <p:nvPr/>
        </p:nvSpPr>
        <p:spPr bwMode="auto">
          <a:xfrm>
            <a:off x="1676400" y="3352800"/>
            <a:ext cx="5632450" cy="654050"/>
          </a:xfrm>
          <a:prstGeom prst="rect">
            <a:avLst/>
          </a:prstGeom>
          <a:solidFill>
            <a:srgbClr val="CCFFCC"/>
          </a:solidFill>
          <a:ln w="12700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defTabSz="849313">
              <a:defRPr/>
            </a:pPr>
            <a:r>
              <a:rPr lang="en-US" sz="1800" dirty="0">
                <a:latin typeface="Arial" charset="0"/>
              </a:rPr>
              <a:t>Intergranular Films (IGFs): </a:t>
            </a:r>
            <a:r>
              <a:rPr lang="en-US" sz="1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Equilibrium Thickness</a:t>
            </a:r>
            <a:r>
              <a:rPr lang="en-US" sz="1800" dirty="0">
                <a:latin typeface="Arial" charset="0"/>
              </a:rPr>
              <a:t> </a:t>
            </a:r>
          </a:p>
          <a:p>
            <a:pPr defTabSz="849313">
              <a:defRPr/>
            </a:pPr>
            <a:r>
              <a:rPr lang="en-US" sz="1800" dirty="0">
                <a:latin typeface="Candara" pitchFamily="34" charset="0"/>
              </a:rPr>
              <a:t>D. Clarke, </a:t>
            </a:r>
            <a:r>
              <a:rPr lang="en-US" sz="1800" i="1" dirty="0">
                <a:latin typeface="Candara" pitchFamily="34" charset="0"/>
              </a:rPr>
              <a:t>J. Am. Ceram. Soc.</a:t>
            </a:r>
            <a:r>
              <a:rPr lang="en-US" sz="1800" dirty="0">
                <a:latin typeface="Candara" pitchFamily="34" charset="0"/>
              </a:rPr>
              <a:t> 1987, 70: 15</a:t>
            </a:r>
          </a:p>
        </p:txBody>
      </p:sp>
      <p:sp>
        <p:nvSpPr>
          <p:cNvPr id="3136" name="Rectangle 82"/>
          <p:cNvSpPr>
            <a:spLocks noChangeArrowheads="1"/>
          </p:cNvSpPr>
          <p:nvPr/>
        </p:nvSpPr>
        <p:spPr bwMode="auto">
          <a:xfrm>
            <a:off x="1066800" y="2743200"/>
            <a:ext cx="1066800" cy="304800"/>
          </a:xfrm>
          <a:prstGeom prst="rect">
            <a:avLst/>
          </a:prstGeom>
          <a:solidFill>
            <a:schemeClr val="bg1">
              <a:alpha val="85097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8647" name="Text Box 55"/>
          <p:cNvSpPr txBox="1">
            <a:spLocks noChangeArrowheads="1"/>
          </p:cNvSpPr>
          <p:nvPr/>
        </p:nvSpPr>
        <p:spPr bwMode="auto">
          <a:xfrm>
            <a:off x="990600" y="26670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SiO</a:t>
            </a:r>
            <a:r>
              <a:rPr lang="en-US" sz="12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-enriched film</a:t>
            </a:r>
          </a:p>
        </p:txBody>
      </p:sp>
      <p:sp>
        <p:nvSpPr>
          <p:cNvPr id="878604" name="Text Box 12"/>
          <p:cNvSpPr txBox="1">
            <a:spLocks noChangeArrowheads="1"/>
          </p:cNvSpPr>
          <p:nvPr/>
        </p:nvSpPr>
        <p:spPr bwMode="auto">
          <a:xfrm>
            <a:off x="76200" y="2881313"/>
            <a:ext cx="13716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>
                <a:latin typeface="Arial" charset="0"/>
                <a:cs typeface="Arial" charset="0"/>
              </a:rPr>
              <a:t>Oxide-Oxide</a:t>
            </a:r>
          </a:p>
          <a:p>
            <a:pPr>
              <a:defRPr/>
            </a:pPr>
            <a:r>
              <a:rPr lang="en-US" sz="1000">
                <a:latin typeface="Arial" charset="0"/>
                <a:cs typeface="Arial" charset="0"/>
              </a:rPr>
              <a:t>Hetero-Interface</a:t>
            </a:r>
          </a:p>
          <a:p>
            <a:pPr>
              <a:defRPr/>
            </a:pPr>
            <a:r>
              <a:rPr lang="en-US" sz="1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 &lt; T</a:t>
            </a:r>
            <a:r>
              <a:rPr lang="en-US" sz="12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eutectic</a:t>
            </a:r>
          </a:p>
          <a:p>
            <a:pPr>
              <a:defRPr/>
            </a:pPr>
            <a:r>
              <a:rPr lang="en-US" sz="900" b="0">
                <a:cs typeface="Arial" charset="0"/>
              </a:rPr>
              <a:t>(Ackler &amp; Chiang, </a:t>
            </a:r>
          </a:p>
          <a:p>
            <a:pPr>
              <a:defRPr/>
            </a:pPr>
            <a:r>
              <a:rPr lang="en-US" sz="900" b="0" i="1">
                <a:cs typeface="Arial" charset="0"/>
              </a:rPr>
              <a:t>JAmCerS</a:t>
            </a:r>
            <a:r>
              <a:rPr lang="en-US" sz="900" b="0">
                <a:cs typeface="Arial" charset="0"/>
              </a:rPr>
              <a:t> 1997)</a:t>
            </a:r>
          </a:p>
        </p:txBody>
      </p:sp>
      <p:sp>
        <p:nvSpPr>
          <p:cNvPr id="878617" name="Text Box 25"/>
          <p:cNvSpPr txBox="1">
            <a:spLocks noChangeArrowheads="1"/>
          </p:cNvSpPr>
          <p:nvPr/>
        </p:nvSpPr>
        <p:spPr bwMode="auto">
          <a:xfrm>
            <a:off x="8305800" y="2347913"/>
            <a:ext cx="8382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ZnO</a:t>
            </a:r>
          </a:p>
        </p:txBody>
      </p:sp>
      <p:sp>
        <p:nvSpPr>
          <p:cNvPr id="3140" name="Rectangle 48"/>
          <p:cNvSpPr>
            <a:spLocks noChangeArrowheads="1"/>
          </p:cNvSpPr>
          <p:nvPr/>
        </p:nvSpPr>
        <p:spPr bwMode="auto">
          <a:xfrm>
            <a:off x="7162800" y="2424113"/>
            <a:ext cx="990600" cy="304800"/>
          </a:xfrm>
          <a:prstGeom prst="rect">
            <a:avLst/>
          </a:prstGeom>
          <a:solidFill>
            <a:schemeClr val="bg1">
              <a:alpha val="85097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1" name="Text Box 49"/>
          <p:cNvSpPr txBox="1">
            <a:spLocks noChangeArrowheads="1"/>
          </p:cNvSpPr>
          <p:nvPr/>
        </p:nvSpPr>
        <p:spPr bwMode="auto">
          <a:xfrm>
            <a:off x="7010400" y="2347913"/>
            <a:ext cx="1295400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  <a:cs typeface="Arial" charset="0"/>
              </a:rPr>
              <a:t>Bi</a:t>
            </a:r>
            <a:r>
              <a:rPr lang="en-US" sz="1100" baseline="-25000">
                <a:latin typeface="Arial" charset="0"/>
                <a:cs typeface="Arial" charset="0"/>
              </a:rPr>
              <a:t>2</a:t>
            </a:r>
            <a:r>
              <a:rPr lang="en-US" sz="1100">
                <a:latin typeface="Arial" charset="0"/>
                <a:cs typeface="Arial" charset="0"/>
              </a:rPr>
              <a:t>O</a:t>
            </a:r>
            <a:r>
              <a:rPr lang="en-US" sz="1100" baseline="-25000">
                <a:latin typeface="Arial" charset="0"/>
                <a:cs typeface="Arial" charset="0"/>
              </a:rPr>
              <a:t>3</a:t>
            </a:r>
            <a:r>
              <a:rPr lang="en-US" sz="1100">
                <a:latin typeface="Arial" charset="0"/>
                <a:cs typeface="Arial" charset="0"/>
              </a:rPr>
              <a:t>-enriched </a:t>
            </a:r>
          </a:p>
          <a:p>
            <a:r>
              <a:rPr lang="en-US" sz="1100">
                <a:latin typeface="Arial" charset="0"/>
                <a:cs typeface="Arial" charset="0"/>
              </a:rPr>
              <a:t>film (w/o SiO</a:t>
            </a:r>
            <a:r>
              <a:rPr lang="en-US" sz="1100" baseline="-25000">
                <a:latin typeface="Arial" charset="0"/>
                <a:cs typeface="Arial" charset="0"/>
              </a:rPr>
              <a:t>2</a:t>
            </a:r>
            <a:r>
              <a:rPr lang="en-US" sz="110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878675" name="Text Box 83"/>
          <p:cNvSpPr txBox="1">
            <a:spLocks noChangeArrowheads="1"/>
          </p:cNvSpPr>
          <p:nvPr/>
        </p:nvSpPr>
        <p:spPr bwMode="auto">
          <a:xfrm>
            <a:off x="7924800" y="2895600"/>
            <a:ext cx="889000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T&lt; T</a:t>
            </a:r>
            <a:r>
              <a:rPr lang="en-US" sz="12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eutectic</a:t>
            </a:r>
          </a:p>
        </p:txBody>
      </p:sp>
      <p:sp>
        <p:nvSpPr>
          <p:cNvPr id="878676" name="Rectangle 84" descr="Dark upward diagonal"/>
          <p:cNvSpPr>
            <a:spLocks noChangeArrowheads="1"/>
          </p:cNvSpPr>
          <p:nvPr/>
        </p:nvSpPr>
        <p:spPr bwMode="auto">
          <a:xfrm>
            <a:off x="6019800" y="5943600"/>
            <a:ext cx="1295400" cy="609600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Ice</a:t>
            </a:r>
          </a:p>
        </p:txBody>
      </p:sp>
      <p:sp>
        <p:nvSpPr>
          <p:cNvPr id="878677" name="Rectangle 85" descr="Dark downward diagonal"/>
          <p:cNvSpPr>
            <a:spLocks noChangeArrowheads="1"/>
          </p:cNvSpPr>
          <p:nvPr/>
        </p:nvSpPr>
        <p:spPr bwMode="auto">
          <a:xfrm>
            <a:off x="6019800" y="4876800"/>
            <a:ext cx="1295400" cy="838200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Vapor,</a:t>
            </a:r>
          </a:p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Ice,  or </a:t>
            </a:r>
          </a:p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Inert Wall</a:t>
            </a:r>
          </a:p>
        </p:txBody>
      </p:sp>
      <p:sp>
        <p:nvSpPr>
          <p:cNvPr id="878678" name="Rectangle 86" descr="20%"/>
          <p:cNvSpPr>
            <a:spLocks noChangeArrowheads="1"/>
          </p:cNvSpPr>
          <p:nvPr/>
        </p:nvSpPr>
        <p:spPr bwMode="auto">
          <a:xfrm>
            <a:off x="6019800" y="5715000"/>
            <a:ext cx="1295400" cy="228600"/>
          </a:xfrm>
          <a:prstGeom prst="rect">
            <a:avLst/>
          </a:prstGeom>
          <a:pattFill prst="pct20">
            <a:fgClr>
              <a:schemeClr val="bg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latin typeface="Arial" charset="0"/>
                <a:cs typeface="Arial" charset="0"/>
              </a:rPr>
              <a:t>Quasi-Liquid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595" grpId="0" animBg="1"/>
      <p:bldP spid="878595" grpId="1" animBg="1"/>
      <p:bldP spid="878597" grpId="0"/>
      <p:bldP spid="878597" grpId="1"/>
      <p:bldP spid="878598" grpId="0"/>
      <p:bldP spid="878598" grpId="1"/>
      <p:bldP spid="878599" grpId="0" animBg="1"/>
      <p:bldP spid="878599" grpId="1" animBg="1"/>
      <p:bldP spid="878600" grpId="0" animBg="1"/>
      <p:bldP spid="878600" grpId="1" animBg="1"/>
      <p:bldP spid="878601" grpId="0" animBg="1"/>
      <p:bldP spid="878601" grpId="1" animBg="1"/>
      <p:bldP spid="878602" grpId="0" animBg="1"/>
      <p:bldP spid="878602" grpId="1" animBg="1"/>
      <p:bldP spid="878603" grpId="0"/>
      <p:bldP spid="878606" grpId="0" animBg="1"/>
      <p:bldP spid="878607" grpId="0"/>
      <p:bldP spid="878608" grpId="0"/>
      <p:bldP spid="878615" grpId="0" animBg="1"/>
      <p:bldP spid="878618" grpId="0"/>
      <p:bldP spid="878619" grpId="0" animBg="1"/>
      <p:bldP spid="878620" grpId="0" animBg="1"/>
      <p:bldP spid="878621" grpId="0" animBg="1"/>
      <p:bldP spid="878622" grpId="0"/>
      <p:bldP spid="878623" grpId="0"/>
      <p:bldP spid="878650" grpId="0"/>
      <p:bldP spid="878650" grpId="1"/>
      <p:bldP spid="878651" grpId="0"/>
      <p:bldP spid="878652" grpId="0" animBg="1"/>
      <p:bldP spid="878653" grpId="0" animBg="1"/>
      <p:bldP spid="878653" grpId="1" animBg="1"/>
      <p:bldP spid="878654" grpId="0"/>
      <p:bldP spid="878655" grpId="0" animBg="1"/>
      <p:bldP spid="878656" grpId="0" animBg="1"/>
      <p:bldP spid="878657" grpId="0" animBg="1"/>
      <p:bldP spid="878659" grpId="0"/>
      <p:bldP spid="878660" grpId="0"/>
      <p:bldP spid="878664" grpId="0"/>
      <p:bldP spid="878665" grpId="0" animBg="1"/>
      <p:bldP spid="878666" grpId="0"/>
      <p:bldP spid="878667" grpId="0" animBg="1"/>
      <p:bldP spid="878668" grpId="0" animBg="1"/>
      <p:bldP spid="878669" grpId="0"/>
      <p:bldP spid="878670" grpId="0"/>
      <p:bldP spid="878671" grpId="0"/>
      <p:bldP spid="878604" grpId="0"/>
      <p:bldP spid="878604" grpId="1"/>
      <p:bldP spid="878617" grpId="0"/>
      <p:bldP spid="878675" grpId="0"/>
      <p:bldP spid="878676" grpId="0" animBg="1"/>
      <p:bldP spid="878677" grpId="0" animBg="1"/>
      <p:bldP spid="8786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8" descr="OscllationForce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 l="32948" t="44373" r="22336" b="25143"/>
          <a:stretch>
            <a:fillRect/>
          </a:stretch>
        </p:blipFill>
        <p:spPr bwMode="auto">
          <a:xfrm rot="60000">
            <a:off x="3441469" y="1490662"/>
            <a:ext cx="1887308" cy="144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OscllationForce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 l="4364" t="11885" r="3851" b="60866"/>
          <a:stretch>
            <a:fillRect/>
          </a:stretch>
        </p:blipFill>
        <p:spPr bwMode="auto">
          <a:xfrm rot="60000">
            <a:off x="130213" y="1529505"/>
            <a:ext cx="3143439" cy="10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-1" y="228600"/>
            <a:ext cx="5408849" cy="623888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20000"/>
              </a:spcBef>
              <a:defRPr/>
            </a:pPr>
            <a:r>
              <a:rPr lang="en-US" sz="2200" dirty="0" smtClean="0"/>
              <a:t>Origin of Dillon-Harmer Complexions in a Phenomenological Model </a:t>
            </a:r>
            <a:endParaRPr lang="en-US" sz="2200" dirty="0" smtClean="0">
              <a:solidFill>
                <a:schemeClr val="hlink"/>
              </a:solidFill>
            </a:endParaRP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152399" y="990600"/>
            <a:ext cx="5188847" cy="4662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849313">
              <a:lnSpc>
                <a:spcPct val="90000"/>
              </a:lnSpc>
            </a:pPr>
            <a:r>
              <a:rPr lang="en-US" altLang="zh-CN" sz="1500" dirty="0">
                <a:latin typeface="Arial" charset="0"/>
                <a:ea typeface="SimSun" pitchFamily="2" charset="-122"/>
              </a:rPr>
              <a:t>Introduce an oscillatory </a:t>
            </a:r>
            <a:r>
              <a:rPr lang="en-US" altLang="zh-CN" sz="1500" dirty="0" smtClean="0">
                <a:latin typeface="Arial" charset="0"/>
                <a:ea typeface="SimSun" pitchFamily="2" charset="-122"/>
              </a:rPr>
              <a:t>force </a:t>
            </a:r>
            <a:r>
              <a:rPr lang="en-US" altLang="zh-CN" sz="1500" dirty="0" smtClean="0">
                <a:solidFill>
                  <a:schemeClr val="hlink"/>
                </a:solidFill>
                <a:latin typeface="Arial" charset="0"/>
                <a:ea typeface="SimSun" pitchFamily="2" charset="-122"/>
              </a:rPr>
              <a:t>(in </a:t>
            </a:r>
            <a:r>
              <a:rPr lang="en-US" altLang="zh-CN" sz="1500" dirty="0">
                <a:solidFill>
                  <a:schemeClr val="hlink"/>
                </a:solidFill>
                <a:latin typeface="Arial" charset="0"/>
                <a:ea typeface="SimSun" pitchFamily="2" charset="-122"/>
              </a:rPr>
              <a:t>colloidal theories):</a:t>
            </a:r>
          </a:p>
          <a:p>
            <a:pPr algn="l" defTabSz="849313">
              <a:lnSpc>
                <a:spcPct val="90000"/>
              </a:lnSpc>
            </a:pPr>
            <a:r>
              <a:rPr lang="en-US" altLang="zh-CN" sz="1200" dirty="0">
                <a:latin typeface="Candara" pitchFamily="34" charset="0"/>
                <a:ea typeface="SimSun" pitchFamily="2" charset="-122"/>
              </a:rPr>
              <a:t>(</a:t>
            </a:r>
            <a:r>
              <a:rPr lang="en-US" altLang="zh-CN" sz="1200" dirty="0" err="1">
                <a:latin typeface="Candara" pitchFamily="34" charset="0"/>
                <a:ea typeface="SimSun" pitchFamily="2" charset="-122"/>
              </a:rPr>
              <a:t>Israelachvili</a:t>
            </a:r>
            <a:r>
              <a:rPr lang="en-US" altLang="zh-CN" sz="1200" dirty="0">
                <a:latin typeface="Candara" pitchFamily="34" charset="0"/>
                <a:ea typeface="SimSun" pitchFamily="2" charset="-122"/>
              </a:rPr>
              <a:t>, </a:t>
            </a:r>
            <a:r>
              <a:rPr lang="en-US" altLang="zh-CN" sz="1200" i="1" dirty="0">
                <a:latin typeface="Candara" pitchFamily="34" charset="0"/>
                <a:ea typeface="SimSun" pitchFamily="2" charset="-122"/>
              </a:rPr>
              <a:t>Intermolecular and Surface Forces</a:t>
            </a:r>
            <a:r>
              <a:rPr lang="en-US" altLang="zh-CN" sz="1200" dirty="0">
                <a:latin typeface="Candara" pitchFamily="34" charset="0"/>
                <a:ea typeface="SimSun" pitchFamily="2" charset="-122"/>
              </a:rPr>
              <a:t>, 1994) </a:t>
            </a:r>
            <a:endParaRPr lang="en-US" sz="1200" dirty="0">
              <a:latin typeface="Candara" pitchFamily="34" charset="0"/>
              <a:ea typeface="SimSun" pitchFamily="2" charset="-122"/>
            </a:endParaRPr>
          </a:p>
        </p:txBody>
      </p:sp>
      <p:pic>
        <p:nvPicPr>
          <p:cNvPr id="23" name="Picture 22" descr="GBCSchematics_AP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8849" y="200333"/>
            <a:ext cx="3665222" cy="2832218"/>
          </a:xfrm>
          <a:prstGeom prst="rect">
            <a:avLst/>
          </a:prstGeom>
        </p:spPr>
      </p:pic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988712" y="643306"/>
            <a:ext cx="1363674" cy="830997"/>
          </a:xfrm>
          <a:prstGeom prst="rect">
            <a:avLst/>
          </a:prstGeom>
          <a:solidFill>
            <a:srgbClr val="FFFF00"/>
          </a:solidFill>
          <a:ln w="127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Additional discrete </a:t>
            </a:r>
          </a:p>
          <a:p>
            <a:pPr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“GB phase”</a:t>
            </a:r>
            <a:endParaRPr lang="en-US" altLang="zh-CN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itchFamily="2" charset="-122"/>
            </a:endParaRPr>
          </a:p>
        </p:txBody>
      </p:sp>
      <p:cxnSp>
        <p:nvCxnSpPr>
          <p:cNvPr id="25" name="Straight Arrow Connector 18"/>
          <p:cNvCxnSpPr>
            <a:cxnSpLocks noChangeShapeType="1"/>
          </p:cNvCxnSpPr>
          <p:nvPr/>
        </p:nvCxnSpPr>
        <p:spPr bwMode="auto">
          <a:xfrm>
            <a:off x="7352386" y="1474303"/>
            <a:ext cx="381000" cy="513553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 type="oval" w="med" len="med"/>
            <a:tailEnd type="triangle" w="sm" len="lg"/>
          </a:ln>
        </p:spPr>
      </p:cxnSp>
      <p:cxnSp>
        <p:nvCxnSpPr>
          <p:cNvPr id="26" name="Straight Arrow Connector 23"/>
          <p:cNvCxnSpPr>
            <a:cxnSpLocks noChangeShapeType="1"/>
          </p:cNvCxnSpPr>
          <p:nvPr/>
        </p:nvCxnSpPr>
        <p:spPr bwMode="auto">
          <a:xfrm>
            <a:off x="7352386" y="1474303"/>
            <a:ext cx="762000" cy="199291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 type="triangle" w="sm" len="lg"/>
          </a:ln>
        </p:spPr>
      </p:cxnSp>
      <p:sp>
        <p:nvSpPr>
          <p:cNvPr id="1038347" name="Text Box 11"/>
          <p:cNvSpPr txBox="1">
            <a:spLocks noChangeArrowheads="1"/>
          </p:cNvSpPr>
          <p:nvPr/>
        </p:nvSpPr>
        <p:spPr bwMode="auto">
          <a:xfrm>
            <a:off x="5414945" y="181641"/>
            <a:ext cx="269944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49313"/>
            <a:r>
              <a:rPr lang="en-US" sz="1200" dirty="0" smtClean="0">
                <a:solidFill>
                  <a:srgbClr val="0000FF"/>
                </a:solidFill>
                <a:latin typeface="Candara" pitchFamily="34" charset="0"/>
              </a:rPr>
              <a:t>Luo</a:t>
            </a:r>
            <a:r>
              <a:rPr lang="en-US" sz="1200" dirty="0">
                <a:solidFill>
                  <a:srgbClr val="0000FF"/>
                </a:solidFill>
                <a:latin typeface="Candara" pitchFamily="34" charset="0"/>
              </a:rPr>
              <a:t>, </a:t>
            </a:r>
            <a:r>
              <a:rPr lang="en-US" sz="1200" i="1" dirty="0">
                <a:solidFill>
                  <a:srgbClr val="0000FF"/>
                </a:solidFill>
                <a:latin typeface="Candara" pitchFamily="34" charset="0"/>
              </a:rPr>
              <a:t>Current </a:t>
            </a:r>
            <a:r>
              <a:rPr lang="en-US" sz="1200" i="1" dirty="0" smtClean="0">
                <a:solidFill>
                  <a:srgbClr val="0000FF"/>
                </a:solidFill>
                <a:latin typeface="Candara" pitchFamily="34" charset="0"/>
              </a:rPr>
              <a:t>Opinion in Solid State &amp; Materials Science </a:t>
            </a:r>
            <a:r>
              <a:rPr lang="en-US" sz="1200" dirty="0" smtClean="0">
                <a:solidFill>
                  <a:srgbClr val="0000FF"/>
                </a:solidFill>
                <a:latin typeface="Candara" pitchFamily="34" charset="0"/>
              </a:rPr>
              <a:t>2008</a:t>
            </a:r>
            <a:endParaRPr lang="en-US" sz="1200" dirty="0">
              <a:solidFill>
                <a:srgbClr val="0000FF"/>
              </a:solidFill>
              <a:latin typeface="Candara" pitchFamily="34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" b="1"/>
          <a:stretch/>
        </p:blipFill>
        <p:spPr bwMode="auto">
          <a:xfrm>
            <a:off x="2133599" y="3048995"/>
            <a:ext cx="6924677" cy="358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8341" name="Rectangle 5"/>
          <p:cNvSpPr>
            <a:spLocks noChangeArrowheads="1"/>
          </p:cNvSpPr>
          <p:nvPr/>
        </p:nvSpPr>
        <p:spPr bwMode="auto">
          <a:xfrm>
            <a:off x="0" y="3187494"/>
            <a:ext cx="2209800" cy="1431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Times New Roman" pitchFamily="18" charset="0"/>
              </a:rPr>
              <a:t>C</a:t>
            </a:r>
            <a:r>
              <a:rPr lang="en-US" sz="1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Times New Roman" pitchFamily="18" charset="0"/>
              </a:rPr>
              <a:t>omplexions in </a:t>
            </a:r>
            <a:r>
              <a:rPr lang="en-US" sz="1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Times New Roman" pitchFamily="18" charset="0"/>
              </a:rPr>
              <a:t>doped </a:t>
            </a:r>
            <a:r>
              <a:rPr lang="en-US" sz="1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Times New Roman" pitchFamily="18" charset="0"/>
              </a:rPr>
              <a:t>Al</a:t>
            </a:r>
            <a:r>
              <a:rPr lang="en-US" sz="1800" baseline="-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Times New Roman" pitchFamily="18" charset="0"/>
              </a:rPr>
              <a:t>2</a:t>
            </a:r>
            <a:r>
              <a:rPr lang="en-US" sz="1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Times New Roman" pitchFamily="18" charset="0"/>
              </a:rPr>
              <a:t>O</a:t>
            </a:r>
            <a:r>
              <a:rPr lang="en-US" sz="1800" baseline="-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Times New Roman" pitchFamily="18" charset="0"/>
              </a:rPr>
              <a:t>3</a:t>
            </a:r>
            <a:endParaRPr lang="en-US" sz="1800" b="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Times New Roman" pitchFamily="18" charset="0"/>
            </a:endParaRPr>
          </a:p>
          <a:p>
            <a:pPr>
              <a:defRPr/>
            </a:pPr>
            <a:endParaRPr lang="en-US" sz="12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sz="1300" dirty="0">
                <a:solidFill>
                  <a:srgbClr val="0000CC"/>
                </a:solidFill>
                <a:latin typeface="Candara" pitchFamily="34" charset="0"/>
                <a:cs typeface="Times New Roman" pitchFamily="18" charset="0"/>
              </a:rPr>
              <a:t>Dillon, Tang, </a:t>
            </a:r>
            <a:r>
              <a:rPr lang="en-US" sz="1300" dirty="0" smtClean="0">
                <a:solidFill>
                  <a:srgbClr val="0000CC"/>
                </a:solidFill>
                <a:latin typeface="Candara" pitchFamily="34" charset="0"/>
                <a:cs typeface="Times New Roman" pitchFamily="18" charset="0"/>
              </a:rPr>
              <a:t>Carter &amp; Harmer</a:t>
            </a:r>
            <a:r>
              <a:rPr lang="en-US" sz="1300" dirty="0" smtClean="0">
                <a:solidFill>
                  <a:schemeClr val="hlink"/>
                </a:solidFill>
                <a:latin typeface="Candara" pitchFamily="34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1300" i="1" dirty="0" err="1" smtClean="0">
                <a:solidFill>
                  <a:srgbClr val="0000CC"/>
                </a:solidFill>
                <a:latin typeface="Candara" pitchFamily="34" charset="0"/>
                <a:cs typeface="Times New Roman" pitchFamily="18" charset="0"/>
              </a:rPr>
              <a:t>Acta</a:t>
            </a:r>
            <a:r>
              <a:rPr lang="en-US" sz="1300" i="1" dirty="0" smtClean="0">
                <a:solidFill>
                  <a:srgbClr val="0000CC"/>
                </a:solidFill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300" i="1" dirty="0">
                <a:solidFill>
                  <a:srgbClr val="0000CC"/>
                </a:solidFill>
                <a:latin typeface="Candara" pitchFamily="34" charset="0"/>
                <a:cs typeface="Times New Roman" pitchFamily="18" charset="0"/>
              </a:rPr>
              <a:t>Mater.</a:t>
            </a:r>
            <a:r>
              <a:rPr lang="en-US" sz="1300" dirty="0">
                <a:solidFill>
                  <a:srgbClr val="0000CC"/>
                </a:solidFill>
                <a:latin typeface="Candara" pitchFamily="34" charset="0"/>
                <a:cs typeface="Times New Roman" pitchFamily="18" charset="0"/>
              </a:rPr>
              <a:t> </a:t>
            </a:r>
            <a:r>
              <a:rPr lang="en-US" altLang="zh-CN" sz="1300" dirty="0">
                <a:solidFill>
                  <a:srgbClr val="0000CC"/>
                </a:solidFill>
                <a:latin typeface="Candara" pitchFamily="34" charset="0"/>
                <a:ea typeface="SimSun" pitchFamily="2" charset="-122"/>
                <a:cs typeface="Times New Roman" pitchFamily="18" charset="0"/>
              </a:rPr>
              <a:t>55: 6208 (2007</a:t>
            </a:r>
            <a:r>
              <a:rPr lang="en-US" altLang="zh-CN" sz="1300" dirty="0" smtClean="0">
                <a:solidFill>
                  <a:srgbClr val="0000CC"/>
                </a:solidFill>
                <a:latin typeface="Candara" pitchFamily="34" charset="0"/>
                <a:ea typeface="SimSun" pitchFamily="2" charset="-122"/>
                <a:cs typeface="Times New Roman" pitchFamily="18" charset="0"/>
              </a:rPr>
              <a:t>)</a:t>
            </a:r>
            <a:endParaRPr lang="en-US" altLang="zh-CN" sz="1300" dirty="0">
              <a:solidFill>
                <a:srgbClr val="0000CC"/>
              </a:solidFill>
              <a:latin typeface="Candara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038357" name="Rectangle 21"/>
          <p:cNvSpPr>
            <a:spLocks noChangeArrowheads="1"/>
          </p:cNvSpPr>
          <p:nvPr/>
        </p:nvSpPr>
        <p:spPr bwMode="auto">
          <a:xfrm>
            <a:off x="0" y="3032551"/>
            <a:ext cx="9115425" cy="3825449"/>
          </a:xfrm>
          <a:prstGeom prst="rect">
            <a:avLst/>
          </a:prstGeom>
          <a:noFill/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5334000"/>
            <a:ext cx="21335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Simpler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Metals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ess equivocal!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02590" y="6580098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Recent Lehigh-Clemson finding fills a gap…</a:t>
            </a:r>
            <a:endParaRPr lang="en-US" sz="12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723900" y="4757155"/>
            <a:ext cx="762000" cy="603629"/>
          </a:xfrm>
          <a:prstGeom prst="downArrow">
            <a:avLst/>
          </a:prstGeom>
          <a:solidFill>
            <a:srgbClr val="CCFF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495800" y="4419600"/>
            <a:ext cx="2057400" cy="228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65230" y="4402418"/>
            <a:ext cx="54616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US" sz="1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nterfacial Width </a:t>
            </a:r>
            <a:r>
              <a:rPr lang="en-US" sz="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        </a:t>
            </a:r>
            <a:r>
              <a:rPr lang="en-US" sz="1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Adsorption </a:t>
            </a:r>
            <a:r>
              <a:rPr lang="en-US" sz="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        </a:t>
            </a:r>
            <a:r>
              <a:rPr lang="en-US" sz="1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Structural Order </a:t>
            </a:r>
            <a:r>
              <a:rPr lang="en-US" sz="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</a:t>
            </a:r>
            <a:endParaRPr lang="en-US" sz="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219151"/>
      </p:ext>
    </p:extLst>
  </p:cSld>
  <p:clrMapOvr>
    <a:masterClrMapping/>
  </p:clrMapOvr>
  <p:transition xmlns:p14="http://schemas.microsoft.com/office/powerpoint/2010/main" advTm="124619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434" y="1828800"/>
            <a:ext cx="6773566" cy="430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" y="990600"/>
            <a:ext cx="9143999" cy="518523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825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Motivations: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“Old” Materials Science Problems </a:t>
            </a:r>
            <a:endParaRPr lang="en-US" sz="22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28600" y="6272080"/>
            <a:ext cx="5334000" cy="445653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0188" indent="-230188" defTabSz="849313">
              <a:spcAft>
                <a:spcPts val="300"/>
              </a:spcAft>
            </a:pP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elated to interfacial “complexions”? 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82880" y="3474720"/>
            <a:ext cx="5758540" cy="25685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167" tIns="45583" rIns="91167" bIns="45583" numCol="1" anchor="t" anchorCtr="0" compatLnSpc="1">
            <a:prstTxWarp prst="textNoShape">
              <a:avLst/>
            </a:prstTxWarp>
          </a:bodyPr>
          <a:lstStyle>
            <a:lvl1pPr marL="342900" indent="-342900" algn="l" defTabSz="903288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tabLst>
                <a:tab pos="3046413" algn="l"/>
              </a:tabLst>
              <a:defRPr sz="20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615950" indent="-206375" algn="l" defTabSz="9032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100000"/>
              <a:buChar char="•"/>
              <a:tabLst>
                <a:tab pos="3046413" algn="l"/>
              </a:tabLst>
              <a:defRPr sz="1900">
                <a:solidFill>
                  <a:schemeClr val="tx1"/>
                </a:solidFill>
                <a:latin typeface="+mn-lt"/>
              </a:defRPr>
            </a:lvl2pPr>
            <a:lvl3pPr marL="1028700" indent="-225425" algn="l" defTabSz="9032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100000"/>
              <a:buChar char="–"/>
              <a:tabLst>
                <a:tab pos="3046413" algn="l"/>
              </a:tabLst>
              <a:defRPr sz="1700">
                <a:solidFill>
                  <a:schemeClr val="tx1"/>
                </a:solidFill>
                <a:latin typeface="+mn-lt"/>
              </a:defRPr>
            </a:lvl3pPr>
            <a:lvl4pPr marL="1371600" indent="-166688" algn="l" defTabSz="903288" rtl="0" eaLnBrk="0" fontAlgn="base" hangingPunct="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har char="•"/>
              <a:tabLst>
                <a:tab pos="3046413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16541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1113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5685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0257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4829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b="1" u="sng" dirty="0" smtClean="0"/>
              <a:t>“Unpredictable” Properties</a:t>
            </a:r>
            <a:r>
              <a:rPr lang="en-US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346075" lvl="1" indent="-230188">
              <a:lnSpc>
                <a:spcPct val="85000"/>
              </a:lnSpc>
              <a:spcAft>
                <a:spcPts val="0"/>
              </a:spcAft>
              <a:tabLst>
                <a:tab pos="346075" algn="l"/>
                <a:tab pos="3046413" algn="l"/>
              </a:tabLst>
            </a:pPr>
            <a:r>
              <a:rPr lang="en-US" b="1" dirty="0" smtClean="0"/>
              <a:t>Mechanical properties </a:t>
            </a:r>
            <a:r>
              <a:rPr lang="en-US" dirty="0" smtClean="0"/>
              <a:t>of Si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4</a:t>
            </a:r>
            <a:r>
              <a:rPr lang="en-US" dirty="0" smtClean="0"/>
              <a:t>, </a:t>
            </a:r>
            <a:r>
              <a:rPr lang="en-US" dirty="0" err="1" smtClean="0"/>
              <a:t>SiC</a:t>
            </a:r>
            <a:r>
              <a:rPr lang="en-US" dirty="0" smtClean="0"/>
              <a:t> </a:t>
            </a:r>
            <a:r>
              <a:rPr lang="en-US" i="1" dirty="0" smtClean="0"/>
              <a:t>etc.</a:t>
            </a:r>
          </a:p>
          <a:p>
            <a:pPr marL="346075" lvl="1" indent="-230188">
              <a:lnSpc>
                <a:spcPct val="85000"/>
              </a:lnSpc>
              <a:spcAft>
                <a:spcPts val="0"/>
              </a:spcAft>
              <a:tabLst>
                <a:tab pos="346075" algn="l"/>
                <a:tab pos="3046413" algn="l"/>
              </a:tabLst>
            </a:pPr>
            <a:r>
              <a:rPr lang="en-US" dirty="0"/>
              <a:t>Grain boundary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embrittlement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of metals  </a:t>
            </a:r>
            <a:endParaRPr lang="en-US" dirty="0">
              <a:solidFill>
                <a:srgbClr val="FF33CC"/>
              </a:solidFill>
              <a:sym typeface="Wingdings" pitchFamily="2" charset="2"/>
            </a:endParaRPr>
          </a:p>
          <a:p>
            <a:pPr marL="115887" lvl="1" indent="0">
              <a:lnSpc>
                <a:spcPct val="85000"/>
              </a:lnSpc>
              <a:spcAft>
                <a:spcPts val="0"/>
              </a:spcAft>
              <a:buFontTx/>
              <a:buNone/>
              <a:tabLst>
                <a:tab pos="346075" algn="l"/>
                <a:tab pos="3046413" algn="l"/>
              </a:tabLst>
            </a:pPr>
            <a:r>
              <a:rPr lang="en-US" dirty="0">
                <a:solidFill>
                  <a:srgbClr val="FF33CC"/>
                </a:solidFill>
                <a:sym typeface="Wingdings" pitchFamily="2" charset="2"/>
              </a:rPr>
              <a:t>     Mystery: </a:t>
            </a:r>
            <a:r>
              <a:rPr lang="en-US" dirty="0"/>
              <a:t>Liquid metal embrittlement</a:t>
            </a:r>
            <a:r>
              <a:rPr lang="en-US" dirty="0">
                <a:solidFill>
                  <a:srgbClr val="FF00FF"/>
                </a:solidFill>
                <a:sym typeface="Wingdings" pitchFamily="2" charset="2"/>
              </a:rPr>
              <a:t>?</a:t>
            </a:r>
            <a:endParaRPr lang="en-US" dirty="0">
              <a:solidFill>
                <a:srgbClr val="FF00FF"/>
              </a:solidFill>
            </a:endParaRPr>
          </a:p>
          <a:p>
            <a:pPr marL="346075" lvl="1" indent="-230188">
              <a:lnSpc>
                <a:spcPct val="95000"/>
              </a:lnSpc>
              <a:spcAft>
                <a:spcPts val="0"/>
              </a:spcAft>
              <a:tabLst>
                <a:tab pos="346075" algn="l"/>
                <a:tab pos="3046413" algn="l"/>
              </a:tabLst>
            </a:pPr>
            <a:r>
              <a:rPr lang="en-US" dirty="0" smtClean="0"/>
              <a:t>Electronic &amp; </a:t>
            </a:r>
            <a:r>
              <a:rPr lang="en-US" b="1" dirty="0" smtClean="0"/>
              <a:t>Physical Properties</a:t>
            </a:r>
            <a:r>
              <a:rPr lang="en-US" dirty="0"/>
              <a:t>:</a:t>
            </a:r>
            <a:r>
              <a:rPr lang="en-US" b="1" dirty="0" smtClean="0"/>
              <a:t> </a:t>
            </a:r>
          </a:p>
          <a:p>
            <a:pPr marL="341313" lvl="1" indent="-227013">
              <a:lnSpc>
                <a:spcPct val="95000"/>
              </a:lnSpc>
              <a:spcAft>
                <a:spcPts val="0"/>
              </a:spcAft>
              <a:buNone/>
              <a:tabLst>
                <a:tab pos="346075" algn="l"/>
                <a:tab pos="3046413" algn="l"/>
              </a:tabLst>
            </a:pP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ionic conductivity</a:t>
            </a:r>
            <a:r>
              <a:rPr lang="en-US" b="1" dirty="0" smtClean="0"/>
              <a:t>; superconductivity of YBCO; non-linear I-V; electrical or thermal conductivity, </a:t>
            </a:r>
            <a:r>
              <a:rPr lang="en-US" b="1" i="1" dirty="0" smtClean="0"/>
              <a:t>etc</a:t>
            </a:r>
            <a:r>
              <a:rPr lang="en-US" b="1" dirty="0" smtClean="0"/>
              <a:t>.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82880" y="2011680"/>
            <a:ext cx="5758540" cy="1545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167" tIns="45583" rIns="91167" bIns="45583" numCol="1" anchor="t" anchorCtr="0" compatLnSpc="1">
            <a:prstTxWarp prst="textNoShape">
              <a:avLst/>
            </a:prstTxWarp>
          </a:bodyPr>
          <a:lstStyle>
            <a:lvl1pPr marL="342900" indent="-342900" algn="l" defTabSz="903288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tabLst>
                <a:tab pos="3046413" algn="l"/>
              </a:tabLst>
              <a:defRPr sz="20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615950" indent="-206375" algn="l" defTabSz="9032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100000"/>
              <a:buChar char="•"/>
              <a:tabLst>
                <a:tab pos="3046413" algn="l"/>
              </a:tabLst>
              <a:defRPr sz="1900">
                <a:solidFill>
                  <a:schemeClr val="tx1"/>
                </a:solidFill>
                <a:latin typeface="+mn-lt"/>
              </a:defRPr>
            </a:lvl2pPr>
            <a:lvl3pPr marL="1028700" indent="-225425" algn="l" defTabSz="9032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SzPct val="100000"/>
              <a:buChar char="–"/>
              <a:tabLst>
                <a:tab pos="3046413" algn="l"/>
              </a:tabLst>
              <a:defRPr sz="1700">
                <a:solidFill>
                  <a:schemeClr val="tx1"/>
                </a:solidFill>
                <a:latin typeface="+mn-lt"/>
              </a:defRPr>
            </a:lvl3pPr>
            <a:lvl4pPr marL="1371600" indent="-166688" algn="l" defTabSz="903288" rtl="0" eaLnBrk="0" fontAlgn="base" hangingPunct="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har char="•"/>
              <a:tabLst>
                <a:tab pos="3046413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16541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1113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5685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0257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482975" indent="-166688" algn="l" defTabSz="903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6413" algn="l"/>
              </a:tabLs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b="1" u="sng" dirty="0" smtClean="0"/>
              <a:t>Grain Growth</a:t>
            </a:r>
          </a:p>
          <a:p>
            <a:pPr marL="346075" lvl="1" indent="-23018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346075" algn="l"/>
                <a:tab pos="3046413" algn="l"/>
              </a:tabLst>
            </a:pPr>
            <a:r>
              <a:rPr lang="en-US" b="1" dirty="0" smtClean="0">
                <a:solidFill>
                  <a:srgbClr val="0000FF"/>
                </a:solidFill>
              </a:rPr>
              <a:t>Solute-drag (Cahn) </a:t>
            </a:r>
            <a:r>
              <a:rPr lang="en-US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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0375" lvl="2" indent="0">
              <a:lnSpc>
                <a:spcPct val="85000"/>
              </a:lnSpc>
              <a:buFontTx/>
              <a:buNone/>
              <a:tabLst>
                <a:tab pos="684213" algn="l"/>
                <a:tab pos="3046413" algn="l"/>
              </a:tabLst>
            </a:pPr>
            <a:r>
              <a:rPr lang="en-US" sz="1900" b="1" dirty="0" smtClean="0">
                <a:solidFill>
                  <a:srgbClr val="FF33CC"/>
                </a:solidFill>
              </a:rPr>
              <a:t>Mystery:</a:t>
            </a:r>
            <a:r>
              <a:rPr lang="en-US" sz="1900" b="1" dirty="0" smtClean="0"/>
              <a:t> Fast “dirty” GBs in </a:t>
            </a:r>
            <a:r>
              <a:rPr lang="en-US" sz="1900" b="1" u="sng" dirty="0" smtClean="0"/>
              <a:t>Al</a:t>
            </a:r>
            <a:r>
              <a:rPr lang="en-US" sz="1900" b="1" dirty="0" smtClean="0"/>
              <a:t>-</a:t>
            </a:r>
            <a:r>
              <a:rPr lang="en-US" sz="1900" b="1" dirty="0" err="1" smtClean="0"/>
              <a:t>Ga</a:t>
            </a:r>
            <a:r>
              <a:rPr lang="en-US" sz="1900" b="1" dirty="0" smtClean="0"/>
              <a:t>, Al</a:t>
            </a:r>
            <a:r>
              <a:rPr lang="en-US" sz="1900" b="1" baseline="-25000" dirty="0" smtClean="0"/>
              <a:t>2</a:t>
            </a:r>
            <a:r>
              <a:rPr lang="en-US" sz="1900" b="1" dirty="0" smtClean="0"/>
              <a:t>O</a:t>
            </a:r>
            <a:r>
              <a:rPr lang="en-US" sz="1900" b="1" baseline="-25000" dirty="0" smtClean="0"/>
              <a:t>3</a:t>
            </a:r>
            <a:r>
              <a:rPr lang="en-US" sz="19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271463" lvl="1" indent="-223838">
              <a:lnSpc>
                <a:spcPct val="85000"/>
              </a:lnSpc>
              <a:buNone/>
              <a:tabLst>
                <a:tab pos="684213" algn="l"/>
                <a:tab pos="3046413" algn="l"/>
              </a:tabLst>
            </a:pPr>
            <a:r>
              <a:rPr lang="en-US" b="1" dirty="0" smtClean="0">
                <a:solidFill>
                  <a:srgbClr val="FF33CC"/>
                </a:solidFill>
              </a:rPr>
              <a:t>    50 Yr Mystery:</a:t>
            </a:r>
            <a:r>
              <a:rPr lang="en-US" b="1" dirty="0" smtClean="0"/>
              <a:t> Abnormal grain growth</a:t>
            </a:r>
            <a:r>
              <a:rPr lang="en-US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dirty="0">
              <a:solidFill>
                <a:srgbClr val="FF00FF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900055" y="1971845"/>
            <a:ext cx="3200400" cy="2286000"/>
            <a:chOff x="5900055" y="1971845"/>
            <a:chExt cx="3200400" cy="22860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5900055" y="1971845"/>
              <a:ext cx="3200400" cy="228600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rgbClr val="FF99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49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r="4286"/>
            <a:stretch>
              <a:fillRect/>
            </a:stretch>
          </p:blipFill>
          <p:spPr bwMode="auto">
            <a:xfrm>
              <a:off x="6052455" y="2048045"/>
              <a:ext cx="2916907" cy="21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5976255" y="3724446"/>
              <a:ext cx="1600200" cy="4616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28" tIns="45714" rIns="91428" bIns="45714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charset="0"/>
                </a:rPr>
                <a:t>Dillon &amp; Harmer</a:t>
              </a:r>
            </a:p>
            <a:p>
              <a:r>
                <a:rPr lang="en-US" sz="12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charset="0"/>
                </a:rPr>
                <a:t>Lehigh University</a:t>
              </a:r>
              <a:endParaRPr lang="en-US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000617"/>
            <a:ext cx="6294120" cy="1209184"/>
          </a:xfrm>
        </p:spPr>
        <p:txBody>
          <a:bodyPr/>
          <a:lstStyle/>
          <a:p>
            <a:pPr marL="271463" lvl="1" indent="-223838">
              <a:lnSpc>
                <a:spcPct val="85000"/>
              </a:lnSpc>
              <a:spcBef>
                <a:spcPts val="1200"/>
              </a:spcBef>
              <a:buNone/>
              <a:tabLst>
                <a:tab pos="684213" algn="l"/>
                <a:tab pos="3046413" algn="l"/>
              </a:tabLst>
            </a:pPr>
            <a:r>
              <a:rPr lang="en-US" sz="2000" b="1" u="sng" dirty="0">
                <a:solidFill>
                  <a:srgbClr val="800000"/>
                </a:solidFill>
                <a:sym typeface="Wingdings" pitchFamily="2" charset="2"/>
              </a:rPr>
              <a:t>S</a:t>
            </a:r>
            <a:r>
              <a:rPr lang="en-US" sz="2000" b="1" u="sng" dirty="0" smtClean="0">
                <a:solidFill>
                  <a:srgbClr val="800000"/>
                </a:solidFill>
                <a:sym typeface="Wingdings" pitchFamily="2" charset="2"/>
              </a:rPr>
              <a:t>intering Aids</a:t>
            </a:r>
            <a:r>
              <a:rPr lang="en-US" sz="2000" b="1" dirty="0">
                <a:solidFill>
                  <a:srgbClr val="800000"/>
                </a:solidFill>
                <a:sym typeface="Wingdings" pitchFamily="2" charset="2"/>
              </a:rPr>
              <a:t>?</a:t>
            </a:r>
            <a:r>
              <a:rPr lang="en-US" sz="2000" b="1" dirty="0" smtClean="0">
                <a:solidFill>
                  <a:srgbClr val="800000"/>
                </a:solidFill>
                <a:sym typeface="Wingdings" pitchFamily="2" charset="2"/>
              </a:rPr>
              <a:t> </a:t>
            </a:r>
            <a:endParaRPr lang="en-US" sz="2000" b="1" u="sng" dirty="0" smtClean="0">
              <a:sym typeface="Wingdings" pitchFamily="2" charset="2"/>
            </a:endParaRPr>
          </a:p>
          <a:p>
            <a:pPr marL="271463" lvl="1" indent="-223838">
              <a:lnSpc>
                <a:spcPct val="85000"/>
              </a:lnSpc>
              <a:tabLst>
                <a:tab pos="684213" algn="l"/>
                <a:tab pos="3046413" algn="l"/>
              </a:tabLst>
            </a:pPr>
            <a:r>
              <a:rPr lang="en-US" b="1" dirty="0" smtClean="0">
                <a:solidFill>
                  <a:srgbClr val="0000FF"/>
                </a:solidFill>
                <a:sym typeface="Wingdings" pitchFamily="2" charset="2"/>
              </a:rPr>
              <a:t>Liquid-phase sintering (</a:t>
            </a:r>
            <a:r>
              <a:rPr lang="en-US" b="1" dirty="0" err="1" smtClean="0">
                <a:solidFill>
                  <a:srgbClr val="0000FF"/>
                </a:solidFill>
                <a:sym typeface="Wingdings" pitchFamily="2" charset="2"/>
              </a:rPr>
              <a:t>Kingery</a:t>
            </a:r>
            <a:r>
              <a:rPr lang="en-US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b="1" i="1" dirty="0" smtClean="0">
                <a:solidFill>
                  <a:srgbClr val="0000FF"/>
                </a:solidFill>
                <a:sym typeface="Wingdings" pitchFamily="2" charset="2"/>
              </a:rPr>
              <a:t>et al.</a:t>
            </a:r>
            <a:r>
              <a:rPr lang="en-US" b="1" dirty="0" smtClean="0">
                <a:solidFill>
                  <a:srgbClr val="0000FF"/>
                </a:solidFill>
                <a:sym typeface="Wingdings" pitchFamily="2" charset="2"/>
              </a:rPr>
              <a:t>) </a:t>
            </a:r>
            <a:r>
              <a:rPr lang="en-US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</a:t>
            </a:r>
            <a:r>
              <a:rPr lang="en-US" b="1" dirty="0" smtClean="0">
                <a:sym typeface="Wingdings" pitchFamily="2" charset="2"/>
              </a:rPr>
              <a:t> </a:t>
            </a:r>
          </a:p>
          <a:p>
            <a:pPr marL="460375" lvl="2" indent="0">
              <a:lnSpc>
                <a:spcPct val="85000"/>
              </a:lnSpc>
              <a:buNone/>
              <a:tabLst>
                <a:tab pos="684213" algn="l"/>
                <a:tab pos="3046413" algn="l"/>
              </a:tabLst>
            </a:pPr>
            <a:r>
              <a:rPr lang="en-US" sz="1900" b="1" dirty="0" smtClean="0">
                <a:solidFill>
                  <a:srgbClr val="FF33CC"/>
                </a:solidFill>
                <a:sym typeface="Wingdings" pitchFamily="2" charset="2"/>
              </a:rPr>
              <a:t>50 Yr Mystery: </a:t>
            </a:r>
            <a:r>
              <a:rPr lang="en-US" sz="1900" b="1" dirty="0" smtClean="0">
                <a:sym typeface="Wingdings" pitchFamily="2" charset="2"/>
              </a:rPr>
              <a:t>“Solid-state” activated sintering</a:t>
            </a:r>
            <a:r>
              <a:rPr lang="en-US" sz="19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?</a:t>
            </a:r>
            <a:r>
              <a:rPr lang="en-US" sz="1900" b="1" dirty="0" smtClean="0">
                <a:sym typeface="Wingdings" pitchFamily="2" charset="2"/>
              </a:rPr>
              <a:t>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900055" y="4424520"/>
            <a:ext cx="3222135" cy="2314871"/>
            <a:chOff x="5900055" y="4424520"/>
            <a:chExt cx="3222135" cy="2314871"/>
          </a:xfrm>
        </p:grpSpPr>
        <p:sp>
          <p:nvSpPr>
            <p:cNvPr id="36" name="Rectangle 35"/>
            <p:cNvSpPr/>
            <p:nvPr/>
          </p:nvSpPr>
          <p:spPr bwMode="auto">
            <a:xfrm>
              <a:off x="5900055" y="4424520"/>
              <a:ext cx="3200400" cy="2314871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rgbClr val="FF99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49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00055" y="4424520"/>
              <a:ext cx="320039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Embrittlement?</a:t>
              </a:r>
            </a:p>
          </p:txBody>
        </p:sp>
        <p:pic>
          <p:nvPicPr>
            <p:cNvPr id="40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 l="7607" t="4348" r="9255" b="4348"/>
            <a:stretch>
              <a:fillRect/>
            </a:stretch>
          </p:blipFill>
          <p:spPr bwMode="auto">
            <a:xfrm>
              <a:off x="6124759" y="4793851"/>
              <a:ext cx="1303191" cy="1824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" name="TextBox 40"/>
            <p:cNvSpPr txBox="1"/>
            <p:nvPr/>
          </p:nvSpPr>
          <p:spPr>
            <a:xfrm>
              <a:off x="7427950" y="6175839"/>
              <a:ext cx="169424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Our HAADF STEM </a:t>
              </a:r>
            </a:p>
            <a:p>
              <a:r>
                <a:rPr lang="en-US" sz="12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(Lehigh &amp; Clemson) </a:t>
              </a:r>
              <a:endParaRPr lang="en-US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924"/>
            <a:stretch/>
          </p:blipFill>
          <p:spPr bwMode="auto">
            <a:xfrm>
              <a:off x="7620956" y="4817017"/>
              <a:ext cx="1251855" cy="1294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Right Brace 42"/>
            <p:cNvSpPr/>
            <p:nvPr/>
          </p:nvSpPr>
          <p:spPr bwMode="auto">
            <a:xfrm rot="5400000">
              <a:off x="8239847" y="5484425"/>
              <a:ext cx="76199" cy="1382829"/>
            </a:xfrm>
            <a:prstGeom prst="rightBrac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49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120318" y="990600"/>
            <a:ext cx="5848012" cy="5185239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0188" indent="-230188" defTabSz="849313">
              <a:spcAft>
                <a:spcPts val="600"/>
              </a:spcAft>
            </a:pPr>
            <a:r>
              <a:rPr lang="en-US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 classical “materials science trick”</a:t>
            </a:r>
          </a:p>
          <a:p>
            <a:pPr marL="230188" indent="-230188" defTabSz="849313">
              <a:spcAft>
                <a:spcPts val="600"/>
              </a:spcAft>
            </a:pP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ooking”</a:t>
            </a:r>
          </a:p>
          <a:p>
            <a:pPr marL="230188" indent="-230188" defTabSz="849313"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= Doping +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28600" indent="-228600" algn="l" defTabSz="8493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How it affects bulk properties </a:t>
            </a:r>
            <a:r>
              <a:rPr lang="en-US" sz="18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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</a:p>
          <a:p>
            <a:pPr marL="228600" lvl="2" indent="-228600" algn="l" defTabSz="8493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Leads to interfacial “phase” behaviors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 mysterious phenomena &amp; unpredictable behaviors</a:t>
            </a:r>
            <a:r>
              <a:rPr lang="en-US" sz="1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228600" lvl="2" indent="-228600" algn="l" defTabSz="849313">
              <a:spcAft>
                <a:spcPts val="600"/>
              </a:spcAft>
              <a:buFont typeface="Arial" pitchFamily="34" charset="0"/>
              <a:buChar char="•"/>
            </a:pPr>
            <a:endParaRPr lang="en-US" sz="1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28600" lvl="2" indent="-228600" algn="l" defTabSz="8493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Our MURI goal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 Develop predictive models to help to understand such mysterious phenomena &amp; further develop a new “materials science tool” – </a:t>
            </a:r>
          </a:p>
          <a:p>
            <a:pPr marL="457200" lvl="3" algn="l" defTabSz="849313">
              <a:spcAft>
                <a:spcPts val="600"/>
              </a:spcAft>
            </a:pPr>
            <a:r>
              <a:rPr lang="en-US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“Grain Boundary (GB) Complexion/Phase Diagrams” </a:t>
            </a:r>
          </a:p>
          <a:p>
            <a:pPr marL="228600" lvl="2" indent="-228600" algn="l" defTabSz="8493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Sample problems:</a:t>
            </a:r>
          </a:p>
          <a:p>
            <a:pPr marL="742950" lvl="3" indent="-285750" algn="l" defTabSz="849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Embrittlement of Ni &amp; Cu alloys</a:t>
            </a:r>
          </a:p>
          <a:p>
            <a:pPr marL="742950" lvl="3" indent="-285750" algn="l" defTabSz="849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Ionic conduction of ZrO</a:t>
            </a:r>
            <a:r>
              <a:rPr lang="en-US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based ceramics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21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6616191" y="1060051"/>
            <a:ext cx="2373248" cy="2292749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6200" y="1060051"/>
            <a:ext cx="3884363" cy="1987949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1524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Task I: 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Re-appraisal of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GB Embrittlement in Metals </a:t>
            </a:r>
          </a:p>
          <a:p>
            <a:r>
              <a:rPr lang="en-US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high-</a:t>
            </a:r>
            <a:r>
              <a:rPr lang="en-US" sz="2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en-US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’s and/or high dopant/impurity activities?</a:t>
            </a:r>
            <a:endParaRPr lang="en-US" sz="2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TextBox 72"/>
          <p:cNvSpPr txBox="1"/>
          <p:nvPr/>
        </p:nvSpPr>
        <p:spPr>
          <a:xfrm>
            <a:off x="74362" y="1060051"/>
            <a:ext cx="388620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Classical GB Embrittlement Models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Built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on Langmuir-McLean Adsorption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69800" y="4059259"/>
            <a:ext cx="4218153" cy="2450390"/>
          </a:xfrm>
          <a:prstGeom prst="rect">
            <a:avLst/>
          </a:prstGeom>
          <a:noFill/>
          <a:ln w="57150" cap="rnd" cmpd="sng" algn="ctr">
            <a:solidFill>
              <a:srgbClr val="FFC000"/>
            </a:solidFill>
            <a:prstDash val="sysDash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983864" y="4156851"/>
            <a:ext cx="1305396" cy="1911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37"/>
          <p:cNvSpPr txBox="1"/>
          <p:nvPr/>
        </p:nvSpPr>
        <p:spPr>
          <a:xfrm>
            <a:off x="4469799" y="4091364"/>
            <a:ext cx="4218153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Nanometer “Equilibrium”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Thickness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42" name="Picture 41" descr="E_h0.jpg"/>
          <p:cNvPicPr>
            <a:picLocks noChangeAspect="1"/>
          </p:cNvPicPr>
          <p:nvPr/>
        </p:nvPicPr>
        <p:blipFill rotWithShape="1">
          <a:blip r:embed="rId2" cstate="print"/>
          <a:srcRect t="18379" b="17147"/>
          <a:stretch/>
        </p:blipFill>
        <p:spPr>
          <a:xfrm>
            <a:off x="6651744" y="4435841"/>
            <a:ext cx="1858782" cy="1752602"/>
          </a:xfrm>
          <a:prstGeom prst="rect">
            <a:avLst/>
          </a:prstGeom>
          <a:ln w="25400">
            <a:noFill/>
          </a:ln>
        </p:spPr>
      </p:pic>
      <p:pic>
        <p:nvPicPr>
          <p:cNvPr id="43" name="Picture 42" descr="Long2546_F3_B"/>
          <p:cNvPicPr>
            <a:picLocks noChangeAspect="1" noChangeArrowheads="1"/>
          </p:cNvPicPr>
          <p:nvPr/>
        </p:nvPicPr>
        <p:blipFill rotWithShape="1">
          <a:blip r:embed="rId3" cstate="print"/>
          <a:srcRect l="15015" t="34661" r="62445" b="32600"/>
          <a:stretch/>
        </p:blipFill>
        <p:spPr bwMode="auto">
          <a:xfrm>
            <a:off x="4647702" y="4435842"/>
            <a:ext cx="181947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Line 29"/>
          <p:cNvSpPr>
            <a:spLocks noChangeShapeType="1"/>
          </p:cNvSpPr>
          <p:nvPr/>
        </p:nvSpPr>
        <p:spPr bwMode="auto">
          <a:xfrm>
            <a:off x="5757828" y="5181848"/>
            <a:ext cx="598338" cy="0"/>
          </a:xfrm>
          <a:prstGeom prst="line">
            <a:avLst/>
          </a:prstGeom>
          <a:noFill/>
          <a:ln w="25400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Line 30"/>
          <p:cNvSpPr>
            <a:spLocks noChangeShapeType="1"/>
          </p:cNvSpPr>
          <p:nvPr/>
        </p:nvSpPr>
        <p:spPr bwMode="auto">
          <a:xfrm>
            <a:off x="5757828" y="5366844"/>
            <a:ext cx="598338" cy="0"/>
          </a:xfrm>
          <a:prstGeom prst="line">
            <a:avLst/>
          </a:prstGeom>
          <a:noFill/>
          <a:ln w="25400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Line 32"/>
          <p:cNvSpPr>
            <a:spLocks noChangeShapeType="1"/>
          </p:cNvSpPr>
          <p:nvPr/>
        </p:nvSpPr>
        <p:spPr bwMode="auto">
          <a:xfrm>
            <a:off x="4700834" y="4783098"/>
            <a:ext cx="713232" cy="0"/>
          </a:xfrm>
          <a:prstGeom prst="line">
            <a:avLst/>
          </a:prstGeom>
          <a:noFill/>
          <a:ln w="31750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 Box 63"/>
          <p:cNvSpPr txBox="1">
            <a:spLocks noChangeArrowheads="1"/>
          </p:cNvSpPr>
          <p:nvPr/>
        </p:nvSpPr>
        <p:spPr bwMode="auto">
          <a:xfrm>
            <a:off x="4645970" y="4420996"/>
            <a:ext cx="7232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49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nm</a:t>
            </a:r>
          </a:p>
        </p:txBody>
      </p:sp>
      <p:sp>
        <p:nvSpPr>
          <p:cNvPr id="48" name="Line 29"/>
          <p:cNvSpPr>
            <a:spLocks noChangeShapeType="1"/>
          </p:cNvSpPr>
          <p:nvPr/>
        </p:nvSpPr>
        <p:spPr bwMode="auto">
          <a:xfrm>
            <a:off x="7645212" y="5182601"/>
            <a:ext cx="598338" cy="0"/>
          </a:xfrm>
          <a:prstGeom prst="line">
            <a:avLst/>
          </a:prstGeom>
          <a:noFill/>
          <a:ln w="25400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>
            <a:off x="7645212" y="5471610"/>
            <a:ext cx="598338" cy="0"/>
          </a:xfrm>
          <a:prstGeom prst="line">
            <a:avLst/>
          </a:prstGeom>
          <a:noFill/>
          <a:ln w="25400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Line 32"/>
          <p:cNvSpPr>
            <a:spLocks noChangeShapeType="1"/>
          </p:cNvSpPr>
          <p:nvPr/>
        </p:nvSpPr>
        <p:spPr bwMode="auto">
          <a:xfrm>
            <a:off x="6808952" y="4781133"/>
            <a:ext cx="54864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 Box 63"/>
          <p:cNvSpPr txBox="1">
            <a:spLocks noChangeArrowheads="1"/>
          </p:cNvSpPr>
          <p:nvPr/>
        </p:nvSpPr>
        <p:spPr bwMode="auto">
          <a:xfrm>
            <a:off x="6706742" y="4420996"/>
            <a:ext cx="7232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9313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nm</a:t>
            </a:r>
          </a:p>
        </p:txBody>
      </p:sp>
      <p:sp>
        <p:nvSpPr>
          <p:cNvPr id="52" name="TextBox 33"/>
          <p:cNvSpPr txBox="1"/>
          <p:nvPr/>
        </p:nvSpPr>
        <p:spPr>
          <a:xfrm>
            <a:off x="7692186" y="5765716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Mo-Ni</a:t>
            </a:r>
            <a:endParaRPr kumimoji="0" lang="en-US" sz="2000" b="1" i="0" u="none" strike="noStrike" kern="1200" cap="none" spc="0" normalizeH="0" baseline="3000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53" name="TextBox 34"/>
          <p:cNvSpPr txBox="1"/>
          <p:nvPr/>
        </p:nvSpPr>
        <p:spPr>
          <a:xfrm>
            <a:off x="5794354" y="5776149"/>
            <a:ext cx="763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W-Ni</a:t>
            </a:r>
            <a:endParaRPr kumimoji="0" lang="en-US" sz="2000" b="1" i="0" u="none" strike="noStrike" kern="1200" cap="none" spc="0" normalizeH="0" baseline="3000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54" name="TextBox 45"/>
          <p:cNvSpPr txBox="1"/>
          <p:nvPr/>
        </p:nvSpPr>
        <p:spPr>
          <a:xfrm>
            <a:off x="4632730" y="6194171"/>
            <a:ext cx="2026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Acta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Mater.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55, 3131 (2007)</a:t>
            </a:r>
          </a:p>
        </p:txBody>
      </p:sp>
      <p:sp>
        <p:nvSpPr>
          <p:cNvPr id="55" name="TextBox 45"/>
          <p:cNvSpPr txBox="1"/>
          <p:nvPr/>
        </p:nvSpPr>
        <p:spPr>
          <a:xfrm>
            <a:off x="6616191" y="6194171"/>
            <a:ext cx="1863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marR="0" lvl="0" indent="-22701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7013" algn="l"/>
              </a:tabLst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94, 251908 (2009)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960563" y="2256723"/>
            <a:ext cx="2651760" cy="0"/>
          </a:xfrm>
          <a:prstGeom prst="straightConnector1">
            <a:avLst/>
          </a:prstGeom>
          <a:noFill/>
          <a:ln w="101600" cap="rnd" cmpd="sng" algn="ctr">
            <a:solidFill>
              <a:srgbClr val="F79646"/>
            </a:solidFill>
            <a:prstDash val="sysDash"/>
            <a:tailEnd type="stealth" w="med" len="lg"/>
          </a:ln>
          <a:effectLst/>
        </p:spPr>
      </p:cxnSp>
      <p:sp>
        <p:nvSpPr>
          <p:cNvPr id="59" name="TextBox 47"/>
          <p:cNvSpPr txBox="1"/>
          <p:nvPr/>
        </p:nvSpPr>
        <p:spPr>
          <a:xfrm>
            <a:off x="3960564" y="1175250"/>
            <a:ext cx="2635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Beyond Monolayer?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81" name="TextBox 37"/>
          <p:cNvSpPr txBox="1"/>
          <p:nvPr/>
        </p:nvSpPr>
        <p:spPr>
          <a:xfrm>
            <a:off x="584790" y="3869733"/>
            <a:ext cx="2895600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Discrete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Thickness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28600" y="3805530"/>
            <a:ext cx="3731964" cy="2689165"/>
          </a:xfrm>
          <a:prstGeom prst="rect">
            <a:avLst/>
          </a:prstGeom>
          <a:noFill/>
          <a:ln w="57150" cap="rnd" cmpd="sng" algn="ctr">
            <a:solidFill>
              <a:srgbClr val="FFC000"/>
            </a:solidFill>
            <a:prstDash val="sysDash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45"/>
          <p:cNvSpPr txBox="1"/>
          <p:nvPr/>
        </p:nvSpPr>
        <p:spPr>
          <a:xfrm>
            <a:off x="710433" y="6008216"/>
            <a:ext cx="2895600" cy="48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0" indent="-169863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solidFill>
                  <a:sysClr val="windowText" lastClr="000000"/>
                </a:solidFill>
                <a:latin typeface="Calibri"/>
              </a:rPr>
              <a:t>Luo, Cheng, </a:t>
            </a:r>
            <a:r>
              <a:rPr lang="en-US" sz="1500" dirty="0" err="1" smtClean="0">
                <a:solidFill>
                  <a:sysClr val="windowText" lastClr="000000"/>
                </a:solidFill>
                <a:latin typeface="Calibri"/>
              </a:rPr>
              <a:t>Meshinchi</a:t>
            </a:r>
            <a:r>
              <a:rPr lang="en-US" sz="1500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1500" dirty="0" err="1" smtClean="0">
                <a:solidFill>
                  <a:sysClr val="windowText" lastClr="000000"/>
                </a:solidFill>
                <a:latin typeface="Calibri"/>
              </a:rPr>
              <a:t>Asl</a:t>
            </a:r>
            <a:r>
              <a:rPr lang="en-US" sz="1500" dirty="0" smtClean="0">
                <a:solidFill>
                  <a:sysClr val="windowText" lastClr="000000"/>
                </a:solidFill>
                <a:latin typeface="Calibri"/>
              </a:rPr>
              <a:t>, Kiely &amp; Harmer (submitted) </a:t>
            </a:r>
            <a:endParaRPr lang="en-US" sz="15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67" name="Curved Connector 66"/>
          <p:cNvCxnSpPr>
            <a:endCxn id="39" idx="0"/>
          </p:cNvCxnSpPr>
          <p:nvPr/>
        </p:nvCxnSpPr>
        <p:spPr bwMode="auto">
          <a:xfrm rot="16200000" flipH="1">
            <a:off x="5082238" y="2562620"/>
            <a:ext cx="1783648" cy="1209630"/>
          </a:xfrm>
          <a:prstGeom prst="curvedConnector3">
            <a:avLst/>
          </a:prstGeom>
          <a:solidFill>
            <a:schemeClr val="bg1"/>
          </a:solidFill>
          <a:ln w="76200" cap="flat" cmpd="sng" algn="ctr">
            <a:solidFill>
              <a:srgbClr val="FF9900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90" name="Curved Connector 89"/>
          <p:cNvCxnSpPr/>
          <p:nvPr/>
        </p:nvCxnSpPr>
        <p:spPr bwMode="auto">
          <a:xfrm rot="10800000" flipV="1">
            <a:off x="3960564" y="2912125"/>
            <a:ext cx="1596878" cy="974076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76200" cap="flat" cmpd="sng" algn="ctr">
            <a:solidFill>
              <a:srgbClr val="FF9900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95" name="Rectangle 94"/>
          <p:cNvSpPr/>
          <p:nvPr/>
        </p:nvSpPr>
        <p:spPr>
          <a:xfrm>
            <a:off x="228600" y="2237509"/>
            <a:ext cx="1280160" cy="609600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28600" y="1627909"/>
            <a:ext cx="1280160" cy="609600"/>
          </a:xfrm>
          <a:prstGeom prst="rect">
            <a:avLst/>
          </a:prstGeom>
          <a:blipFill dpi="0"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228600" y="2199409"/>
            <a:ext cx="76200" cy="76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57187" y="2199409"/>
            <a:ext cx="76200" cy="76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00062" y="2199409"/>
            <a:ext cx="76200" cy="76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28662" y="2199409"/>
            <a:ext cx="76200" cy="76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857249" y="2199409"/>
            <a:ext cx="76200" cy="76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000124" y="2199409"/>
            <a:ext cx="76200" cy="76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1147762" y="2199409"/>
            <a:ext cx="76200" cy="76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295400" y="2199409"/>
            <a:ext cx="76200" cy="76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1423987" y="2199409"/>
            <a:ext cx="76200" cy="76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 noChangeArrowheads="1"/>
          </p:cNvPicPr>
          <p:nvPr/>
        </p:nvPicPr>
        <p:blipFill rotWithShape="1">
          <a:blip r:embed="rId8" cstate="print"/>
          <a:srcRect l="22930" t="17439" r="32209" b="19315"/>
          <a:stretch/>
        </p:blipFill>
        <p:spPr bwMode="auto">
          <a:xfrm>
            <a:off x="2149894" y="4300741"/>
            <a:ext cx="1722395" cy="166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Straight Connector 56"/>
          <p:cNvCxnSpPr/>
          <p:nvPr/>
        </p:nvCxnSpPr>
        <p:spPr>
          <a:xfrm>
            <a:off x="2214363" y="4642552"/>
            <a:ext cx="5029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2113166" y="4302968"/>
            <a:ext cx="66396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9313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nm</a:t>
            </a:r>
          </a:p>
        </p:txBody>
      </p:sp>
      <p:sp>
        <p:nvSpPr>
          <p:cNvPr id="61" name="TextBox 66"/>
          <p:cNvSpPr txBox="1"/>
          <p:nvPr/>
        </p:nvSpPr>
        <p:spPr>
          <a:xfrm>
            <a:off x="3118557" y="5573952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Ni-Bi</a:t>
            </a:r>
            <a:endParaRPr lang="en-US" sz="2000" b="1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" name="Picture 64"/>
          <p:cNvPicPr>
            <a:picLocks noChangeAspect="1" noChangeArrowheads="1"/>
          </p:cNvPicPr>
          <p:nvPr/>
        </p:nvPicPr>
        <p:blipFill rotWithShape="1">
          <a:blip r:embed="rId9" cstate="print"/>
          <a:srcRect l="18821" t="4346" r="39712" b="4625"/>
          <a:stretch/>
        </p:blipFill>
        <p:spPr bwMode="auto">
          <a:xfrm>
            <a:off x="371834" y="4300739"/>
            <a:ext cx="1548295" cy="1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6" name="Straight Connector 65"/>
          <p:cNvCxnSpPr/>
          <p:nvPr/>
        </p:nvCxnSpPr>
        <p:spPr>
          <a:xfrm>
            <a:off x="448034" y="4642552"/>
            <a:ext cx="5029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63"/>
          <p:cNvSpPr txBox="1">
            <a:spLocks noChangeArrowheads="1"/>
          </p:cNvSpPr>
          <p:nvPr/>
        </p:nvSpPr>
        <p:spPr bwMode="auto">
          <a:xfrm>
            <a:off x="367512" y="4302968"/>
            <a:ext cx="66396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9313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nm</a:t>
            </a:r>
          </a:p>
        </p:txBody>
      </p:sp>
      <p:sp>
        <p:nvSpPr>
          <p:cNvPr id="69" name="TextBox 35"/>
          <p:cNvSpPr txBox="1"/>
          <p:nvPr/>
        </p:nvSpPr>
        <p:spPr>
          <a:xfrm>
            <a:off x="1145981" y="5556952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Ni-Bi</a:t>
            </a:r>
            <a:endParaRPr lang="en-US" sz="2000" b="1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616192" y="1062489"/>
            <a:ext cx="2373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 </a:t>
            </a:r>
            <a:r>
              <a:rPr lang="en-US" sz="1600" b="1" dirty="0" smtClean="0">
                <a:solidFill>
                  <a:srgbClr val="0000FF"/>
                </a:solidFill>
              </a:rPr>
              <a:t>(Indirect Evidence)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7383" y="2451255"/>
            <a:ext cx="242835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rgbClr val="0000FF"/>
                </a:solidFill>
                <a:latin typeface="+mn-lt"/>
              </a:rPr>
              <a:t>S 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s</a:t>
            </a:r>
            <a:r>
              <a:rPr lang="en-US" sz="1200" b="1" dirty="0" smtClean="0">
                <a:solidFill>
                  <a:srgbClr val="0000FF"/>
                </a:solidFill>
                <a:latin typeface="+mn-lt"/>
              </a:rPr>
              <a:t>egregation </a:t>
            </a:r>
          </a:p>
          <a:p>
            <a:pPr marL="171450" indent="-171450" algn="ctr">
              <a:lnSpc>
                <a:spcPct val="90000"/>
              </a:lnSpc>
              <a:buFont typeface="Wingdings"/>
              <a:buChar char="à"/>
            </a:pPr>
            <a:r>
              <a:rPr lang="en-US" sz="1200" b="1" dirty="0" smtClean="0">
                <a:solidFill>
                  <a:srgbClr val="0000FF"/>
                </a:solidFill>
                <a:latin typeface="+mn-lt"/>
              </a:rPr>
              <a:t>GB “melting” if </a:t>
            </a:r>
            <a:r>
              <a:rPr lang="en-US" sz="1200" b="1" i="1" dirty="0" smtClean="0">
                <a:solidFill>
                  <a:srgbClr val="0000FF"/>
                </a:solidFill>
                <a:latin typeface="+mn-lt"/>
              </a:rPr>
              <a:t>C</a:t>
            </a:r>
            <a:r>
              <a:rPr lang="en-US" sz="1200" b="1" baseline="-25000" dirty="0" smtClean="0">
                <a:solidFill>
                  <a:srgbClr val="0000FF"/>
                </a:solidFill>
                <a:latin typeface="+mn-lt"/>
              </a:rPr>
              <a:t>S</a:t>
            </a:r>
            <a:r>
              <a:rPr lang="en-US" sz="1200" b="1" baseline="30000" dirty="0" smtClean="0">
                <a:solidFill>
                  <a:srgbClr val="0000FF"/>
                </a:solidFill>
                <a:latin typeface="+mn-lt"/>
              </a:rPr>
              <a:t>GB</a:t>
            </a:r>
            <a:r>
              <a:rPr lang="en-US" sz="12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&gt; 15</a:t>
            </a:r>
            <a:r>
              <a:rPr lang="en-US" sz="1200" b="1" dirty="0" smtClean="0">
                <a:solidFill>
                  <a:srgbClr val="0000FF"/>
                </a:solidFill>
                <a:latin typeface="+mn-lt"/>
              </a:rPr>
              <a:t>% </a:t>
            </a:r>
          </a:p>
          <a:p>
            <a:pPr marL="171450" indent="-171450" algn="ctr">
              <a:lnSpc>
                <a:spcPct val="90000"/>
              </a:lnSpc>
              <a:buFont typeface="Wingdings"/>
              <a:buChar char="à"/>
            </a:pPr>
            <a:r>
              <a:rPr lang="en-US" sz="1200" b="1" dirty="0" smtClean="0">
                <a:solidFill>
                  <a:srgbClr val="0000FF"/>
                </a:solidFill>
                <a:latin typeface="+mn-lt"/>
                <a:sym typeface="Wingdings" pitchFamily="2" charset="2"/>
              </a:rPr>
              <a:t> GB Embrittl</a:t>
            </a:r>
            <a:r>
              <a:rPr lang="en-US" sz="1200" dirty="0" smtClean="0">
                <a:solidFill>
                  <a:srgbClr val="0000FF"/>
                </a:solidFill>
                <a:latin typeface="+mn-lt"/>
                <a:sym typeface="Wingdings" pitchFamily="2" charset="2"/>
              </a:rPr>
              <a:t>ement</a:t>
            </a:r>
            <a:endParaRPr lang="en-US" sz="1200" b="1" dirty="0">
              <a:solidFill>
                <a:srgbClr val="0000FF"/>
              </a:solidFill>
              <a:latin typeface="+mn-lt"/>
            </a:endParaRPr>
          </a:p>
          <a:p>
            <a:pPr algn="ctr">
              <a:lnSpc>
                <a:spcPct val="90000"/>
              </a:lnSpc>
            </a:pPr>
            <a:r>
              <a:rPr lang="en-US" sz="900" b="1" u="sng" dirty="0" smtClean="0"/>
              <a:t>Atomistic Simulation</a:t>
            </a:r>
            <a:r>
              <a:rPr lang="en-US" sz="900" b="1" dirty="0" smtClean="0"/>
              <a:t>: Chen </a:t>
            </a:r>
            <a:r>
              <a:rPr lang="en-US" sz="900" b="1" i="1" dirty="0" smtClean="0"/>
              <a:t>et al., PRL</a:t>
            </a:r>
            <a:r>
              <a:rPr lang="en-US" sz="900" b="1" dirty="0" smtClean="0"/>
              <a:t> 2010</a:t>
            </a:r>
          </a:p>
          <a:p>
            <a:pPr algn="ctr">
              <a:lnSpc>
                <a:spcPct val="90000"/>
              </a:lnSpc>
            </a:pPr>
            <a:r>
              <a:rPr lang="en-US" sz="900" b="1" u="sng" dirty="0" err="1" smtClean="0"/>
              <a:t>FrAuger</a:t>
            </a:r>
            <a:r>
              <a:rPr lang="en-US" sz="900" b="1" dirty="0" smtClean="0"/>
              <a:t>: </a:t>
            </a:r>
            <a:r>
              <a:rPr lang="en-US" sz="900" b="1" dirty="0" err="1"/>
              <a:t>Heuer</a:t>
            </a:r>
            <a:r>
              <a:rPr lang="en-US" sz="900" b="1" dirty="0"/>
              <a:t> </a:t>
            </a:r>
            <a:r>
              <a:rPr lang="en-US" sz="900" b="1" i="1" dirty="0"/>
              <a:t>et al</a:t>
            </a:r>
            <a:r>
              <a:rPr lang="en-US" sz="900" b="1" i="1" dirty="0" smtClean="0"/>
              <a:t>.</a:t>
            </a:r>
            <a:r>
              <a:rPr lang="en-US" sz="900" b="1" dirty="0" smtClean="0"/>
              <a:t>, </a:t>
            </a:r>
            <a:r>
              <a:rPr lang="en-US" sz="900" b="1" i="1" dirty="0" smtClean="0"/>
              <a:t>J. </a:t>
            </a:r>
            <a:r>
              <a:rPr lang="en-US" sz="900" b="1" i="1" dirty="0"/>
              <a:t>Nuclear </a:t>
            </a:r>
            <a:r>
              <a:rPr lang="en-US" sz="900" b="1" i="1" dirty="0" smtClean="0"/>
              <a:t>Mater. </a:t>
            </a:r>
            <a:r>
              <a:rPr lang="en-US" sz="900" b="1" dirty="0" smtClean="0"/>
              <a:t>2002</a:t>
            </a:r>
            <a:endParaRPr lang="en-US" sz="900" b="1" dirty="0"/>
          </a:p>
        </p:txBody>
      </p:sp>
      <p:pic>
        <p:nvPicPr>
          <p:cNvPr id="72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4" t="57701" r="1689" b="5691"/>
          <a:stretch/>
        </p:blipFill>
        <p:spPr bwMode="auto">
          <a:xfrm>
            <a:off x="7052621" y="1415353"/>
            <a:ext cx="1630015" cy="103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7580968" y="1434010"/>
            <a:ext cx="117648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induced</a:t>
            </a:r>
          </a:p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 “melting”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7635599" y="1722886"/>
            <a:ext cx="117443" cy="127176"/>
          </a:xfrm>
          <a:prstGeom prst="straightConnector1">
            <a:avLst/>
          </a:prstGeom>
          <a:ln w="15875">
            <a:solidFill>
              <a:srgbClr val="FFFF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7596450" y="1627909"/>
            <a:ext cx="156592" cy="94977"/>
          </a:xfrm>
          <a:prstGeom prst="straightConnector1">
            <a:avLst/>
          </a:prstGeom>
          <a:ln w="15875">
            <a:solidFill>
              <a:srgbClr val="FFFF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508760" y="1656577"/>
            <a:ext cx="2460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eduction of cohesion due to:</a:t>
            </a:r>
          </a:p>
          <a:p>
            <a:pPr marL="114300" indent="-114300" algn="l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Electronic effect (weakening the bonds);</a:t>
            </a:r>
          </a:p>
          <a:p>
            <a:pPr marL="114300" indent="-114300" algn="l">
              <a:buFont typeface="Arial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Atomic size (strain)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effect; or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14300" indent="-114300" algn="l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Changing relative </a:t>
            </a:r>
            <a:r>
              <a:rPr lang="en-US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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’s (the Rice-Wang Model)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40995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158"/>
          <a:stretch/>
        </p:blipFill>
        <p:spPr bwMode="auto">
          <a:xfrm>
            <a:off x="141697" y="3500348"/>
            <a:ext cx="8860606" cy="3281452"/>
          </a:xfrm>
          <a:prstGeom prst="rect">
            <a:avLst/>
          </a:prstGeom>
          <a:solidFill>
            <a:schemeClr val="bg1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73" name="TextBox 72"/>
          <p:cNvSpPr txBox="1"/>
          <p:nvPr/>
        </p:nvSpPr>
        <p:spPr>
          <a:xfrm>
            <a:off x="141697" y="6324983"/>
            <a:ext cx="884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 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Striking Example:</a:t>
            </a:r>
            <a:r>
              <a:rPr lang="en-US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en-U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GBs can undergo </a:t>
            </a:r>
            <a:r>
              <a:rPr lang="en-US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 “phase</a:t>
            </a:r>
            <a:r>
              <a:rPr lang="en-U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” </a:t>
            </a:r>
            <a:r>
              <a:rPr lang="en-US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transition </a:t>
            </a:r>
            <a:r>
              <a:rPr lang="en-US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drastic </a:t>
            </a:r>
            <a:r>
              <a:rPr lang="en-U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changes in properties.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4" grpId="0" animBg="1"/>
      <p:bldP spid="45" grpId="0" animBg="1"/>
      <p:bldP spid="46" grpId="0" animBg="1"/>
      <p:bldP spid="47" grpId="0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81" grpId="0"/>
      <p:bldP spid="84" grpId="0" animBg="1"/>
      <p:bldP spid="85" grpId="0"/>
      <p:bldP spid="60" grpId="0"/>
      <p:bldP spid="61" grpId="0"/>
      <p:bldP spid="68" grpId="0"/>
      <p:bldP spid="69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/>
          <p:cNvSpPr/>
          <p:nvPr/>
        </p:nvSpPr>
        <p:spPr bwMode="auto">
          <a:xfrm>
            <a:off x="5257800" y="1313642"/>
            <a:ext cx="3779027" cy="4205511"/>
          </a:xfrm>
          <a:prstGeom prst="rect">
            <a:avLst/>
          </a:prstGeom>
          <a:solidFill>
            <a:srgbClr val="CCFFFF"/>
          </a:solidFill>
          <a:ln w="28575" cap="flat" cmpd="sng" algn="ctr">
            <a:solidFill>
              <a:srgbClr val="FFC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42020" name="Picture 4" descr="http://themedicalbiochemistrypage.org/images/lipid-bilay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3" y="322385"/>
            <a:ext cx="2547799" cy="95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76635" y="1019295"/>
            <a:ext cx="4876800" cy="4497621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FFC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98563"/>
            <a:ext cx="9144001" cy="126083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 rot="5400000" flipV="1">
            <a:off x="3776249" y="3234043"/>
            <a:ext cx="1176527" cy="508557"/>
          </a:xfrm>
          <a:prstGeom prst="rect">
            <a:avLst/>
          </a:prstGeom>
          <a:blipFill dpi="0" rotWithShape="1"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7259"/>
            </a:stretch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5400000">
            <a:off x="2752121" y="3196476"/>
            <a:ext cx="1135380" cy="609600"/>
          </a:xfrm>
          <a:prstGeom prst="rect">
            <a:avLst/>
          </a:prstGeom>
          <a:blipFill dpi="0" rotWithShape="1"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54"/>
            </a:stretch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621114" y="2933586"/>
            <a:ext cx="202086" cy="76200"/>
            <a:chOff x="2340864" y="1295400"/>
            <a:chExt cx="202086" cy="762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340864" y="1333500"/>
              <a:ext cx="137160" cy="0"/>
            </a:xfrm>
            <a:prstGeom prst="line">
              <a:avLst/>
            </a:prstGeom>
            <a:ln w="22225">
              <a:solidFill>
                <a:srgbClr val="0000FF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2466750" y="1295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21114" y="3085986"/>
            <a:ext cx="202086" cy="76200"/>
            <a:chOff x="2340864" y="1295400"/>
            <a:chExt cx="202086" cy="762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340864" y="1333500"/>
              <a:ext cx="137160" cy="0"/>
            </a:xfrm>
            <a:prstGeom prst="line">
              <a:avLst/>
            </a:prstGeom>
            <a:ln w="22225">
              <a:solidFill>
                <a:srgbClr val="0000FF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466750" y="1295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21114" y="3238386"/>
            <a:ext cx="202086" cy="76200"/>
            <a:chOff x="2340864" y="1295400"/>
            <a:chExt cx="202086" cy="762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340864" y="1333500"/>
              <a:ext cx="137160" cy="0"/>
            </a:xfrm>
            <a:prstGeom prst="line">
              <a:avLst/>
            </a:prstGeom>
            <a:ln w="22225">
              <a:solidFill>
                <a:srgbClr val="0000FF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466750" y="1295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621114" y="3390786"/>
            <a:ext cx="202086" cy="76200"/>
            <a:chOff x="2340864" y="1295400"/>
            <a:chExt cx="202086" cy="762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340864" y="1333500"/>
              <a:ext cx="137160" cy="0"/>
            </a:xfrm>
            <a:prstGeom prst="line">
              <a:avLst/>
            </a:prstGeom>
            <a:ln w="22225">
              <a:solidFill>
                <a:srgbClr val="0000FF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2466750" y="1295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621114" y="3543186"/>
            <a:ext cx="202086" cy="76200"/>
            <a:chOff x="2340864" y="1295400"/>
            <a:chExt cx="202086" cy="762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2340864" y="1333500"/>
              <a:ext cx="137160" cy="0"/>
            </a:xfrm>
            <a:prstGeom prst="line">
              <a:avLst/>
            </a:prstGeom>
            <a:ln w="22225">
              <a:solidFill>
                <a:srgbClr val="0000FF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2466750" y="1295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21114" y="3695586"/>
            <a:ext cx="202086" cy="76200"/>
            <a:chOff x="2340864" y="1295400"/>
            <a:chExt cx="202086" cy="7620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340864" y="1333500"/>
              <a:ext cx="137160" cy="0"/>
            </a:xfrm>
            <a:prstGeom prst="line">
              <a:avLst/>
            </a:prstGeom>
            <a:ln w="22225">
              <a:solidFill>
                <a:srgbClr val="0000FF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2466750" y="1295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621114" y="3847986"/>
            <a:ext cx="202086" cy="76200"/>
            <a:chOff x="2340864" y="1295400"/>
            <a:chExt cx="202086" cy="762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340864" y="1333500"/>
              <a:ext cx="137160" cy="0"/>
            </a:xfrm>
            <a:prstGeom prst="line">
              <a:avLst/>
            </a:prstGeom>
            <a:ln w="22225">
              <a:solidFill>
                <a:srgbClr val="0000FF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2466750" y="1295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621114" y="4000386"/>
            <a:ext cx="202086" cy="76200"/>
            <a:chOff x="2340864" y="1295400"/>
            <a:chExt cx="202086" cy="7620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340864" y="1333500"/>
              <a:ext cx="137160" cy="0"/>
            </a:xfrm>
            <a:prstGeom prst="line">
              <a:avLst/>
            </a:prstGeom>
            <a:ln w="22225">
              <a:solidFill>
                <a:srgbClr val="0000FF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466750" y="1295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Straight Connector 52"/>
          <p:cNvCxnSpPr/>
          <p:nvPr/>
        </p:nvCxnSpPr>
        <p:spPr>
          <a:xfrm rot="10800000">
            <a:off x="3981237" y="2939727"/>
            <a:ext cx="137160" cy="0"/>
          </a:xfrm>
          <a:prstGeom prst="line">
            <a:avLst/>
          </a:prstGeom>
          <a:ln w="222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3981237" y="3122607"/>
            <a:ext cx="137160" cy="0"/>
          </a:xfrm>
          <a:prstGeom prst="line">
            <a:avLst/>
          </a:prstGeom>
          <a:ln w="222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3981237" y="3305487"/>
            <a:ext cx="137160" cy="0"/>
          </a:xfrm>
          <a:prstGeom prst="line">
            <a:avLst/>
          </a:prstGeom>
          <a:ln w="222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3981237" y="3488367"/>
            <a:ext cx="137160" cy="0"/>
          </a:xfrm>
          <a:prstGeom prst="line">
            <a:avLst/>
          </a:prstGeom>
          <a:ln w="222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>
            <a:off x="3981237" y="3671247"/>
            <a:ext cx="137160" cy="0"/>
          </a:xfrm>
          <a:prstGeom prst="line">
            <a:avLst/>
          </a:prstGeom>
          <a:ln w="222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3981237" y="3854127"/>
            <a:ext cx="137160" cy="0"/>
          </a:xfrm>
          <a:prstGeom prst="line">
            <a:avLst/>
          </a:prstGeom>
          <a:ln w="222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3981237" y="4037007"/>
            <a:ext cx="137160" cy="0"/>
          </a:xfrm>
          <a:prstGeom prst="line">
            <a:avLst/>
          </a:prstGeom>
          <a:ln w="222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 rot="5400000" flipV="1">
            <a:off x="1180230" y="3266002"/>
            <a:ext cx="1176527" cy="508557"/>
          </a:xfrm>
          <a:prstGeom prst="rect">
            <a:avLst/>
          </a:prstGeom>
          <a:blipFill dpi="0" rotWithShape="1"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7259"/>
            </a:stretch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rot="5400000">
            <a:off x="284118" y="3228434"/>
            <a:ext cx="1135380" cy="609600"/>
          </a:xfrm>
          <a:prstGeom prst="rect">
            <a:avLst/>
          </a:prstGeom>
          <a:blipFill dpi="0" rotWithShape="1"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54"/>
            </a:stretch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rot="10800000">
            <a:off x="1353506" y="2971686"/>
            <a:ext cx="155448" cy="0"/>
          </a:xfrm>
          <a:prstGeom prst="line">
            <a:avLst/>
          </a:prstGeom>
          <a:ln w="9525" cap="rnd">
            <a:solidFill>
              <a:srgbClr val="0000FF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>
            <a:off x="1353506" y="3154566"/>
            <a:ext cx="155448" cy="0"/>
          </a:xfrm>
          <a:prstGeom prst="line">
            <a:avLst/>
          </a:prstGeom>
          <a:ln w="9525" cap="rnd">
            <a:solidFill>
              <a:srgbClr val="0000FF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>
            <a:off x="1353506" y="3337446"/>
            <a:ext cx="155448" cy="0"/>
          </a:xfrm>
          <a:prstGeom prst="line">
            <a:avLst/>
          </a:prstGeom>
          <a:ln w="9525" cap="rnd">
            <a:solidFill>
              <a:srgbClr val="0000FF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>
            <a:off x="1353506" y="3520326"/>
            <a:ext cx="155448" cy="0"/>
          </a:xfrm>
          <a:prstGeom prst="line">
            <a:avLst/>
          </a:prstGeom>
          <a:ln w="9525" cap="rnd">
            <a:solidFill>
              <a:srgbClr val="0000FF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>
            <a:off x="1353506" y="3703206"/>
            <a:ext cx="155448" cy="0"/>
          </a:xfrm>
          <a:prstGeom prst="line">
            <a:avLst/>
          </a:prstGeom>
          <a:ln w="9525" cap="rnd">
            <a:solidFill>
              <a:srgbClr val="0000FF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1353506" y="3886086"/>
            <a:ext cx="155448" cy="0"/>
          </a:xfrm>
          <a:prstGeom prst="line">
            <a:avLst/>
          </a:prstGeom>
          <a:ln w="9525" cap="rnd">
            <a:solidFill>
              <a:srgbClr val="0000FF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1353506" y="4068966"/>
            <a:ext cx="155448" cy="0"/>
          </a:xfrm>
          <a:prstGeom prst="line">
            <a:avLst/>
          </a:prstGeom>
          <a:ln w="9525" cap="rnd">
            <a:solidFill>
              <a:srgbClr val="0000FF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1152843" y="2965544"/>
            <a:ext cx="202086" cy="76200"/>
            <a:chOff x="2340864" y="1295400"/>
            <a:chExt cx="202086" cy="76200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340864" y="1333500"/>
              <a:ext cx="137160" cy="0"/>
            </a:xfrm>
            <a:prstGeom prst="line">
              <a:avLst/>
            </a:prstGeom>
            <a:ln w="22225">
              <a:solidFill>
                <a:srgbClr val="0000FF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2466750" y="1295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152843" y="3117944"/>
            <a:ext cx="202086" cy="76200"/>
            <a:chOff x="2340864" y="1295400"/>
            <a:chExt cx="202086" cy="7620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2340864" y="1333500"/>
              <a:ext cx="137160" cy="0"/>
            </a:xfrm>
            <a:prstGeom prst="line">
              <a:avLst/>
            </a:prstGeom>
            <a:ln w="22225">
              <a:solidFill>
                <a:srgbClr val="0000FF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2466750" y="1295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152843" y="3270344"/>
            <a:ext cx="202086" cy="76200"/>
            <a:chOff x="2340864" y="1295400"/>
            <a:chExt cx="202086" cy="7620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340864" y="1333500"/>
              <a:ext cx="137160" cy="0"/>
            </a:xfrm>
            <a:prstGeom prst="line">
              <a:avLst/>
            </a:prstGeom>
            <a:ln w="22225">
              <a:solidFill>
                <a:srgbClr val="0000FF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2466750" y="1295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152843" y="3422744"/>
            <a:ext cx="202086" cy="76200"/>
            <a:chOff x="2340864" y="1295400"/>
            <a:chExt cx="202086" cy="762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2340864" y="1333500"/>
              <a:ext cx="137160" cy="0"/>
            </a:xfrm>
            <a:prstGeom prst="line">
              <a:avLst/>
            </a:prstGeom>
            <a:ln w="22225">
              <a:solidFill>
                <a:srgbClr val="0000FF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2466750" y="1295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152843" y="3575144"/>
            <a:ext cx="202086" cy="76200"/>
            <a:chOff x="2340864" y="1295400"/>
            <a:chExt cx="202086" cy="76200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2340864" y="1333500"/>
              <a:ext cx="137160" cy="0"/>
            </a:xfrm>
            <a:prstGeom prst="line">
              <a:avLst/>
            </a:prstGeom>
            <a:ln w="22225">
              <a:solidFill>
                <a:srgbClr val="0000FF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2466750" y="1295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152843" y="3727544"/>
            <a:ext cx="202086" cy="76200"/>
            <a:chOff x="2340864" y="1295400"/>
            <a:chExt cx="202086" cy="762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2340864" y="1333500"/>
              <a:ext cx="137160" cy="0"/>
            </a:xfrm>
            <a:prstGeom prst="line">
              <a:avLst/>
            </a:prstGeom>
            <a:ln w="22225">
              <a:solidFill>
                <a:srgbClr val="0000FF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2466750" y="1295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152843" y="3879944"/>
            <a:ext cx="202086" cy="76200"/>
            <a:chOff x="2340864" y="1295400"/>
            <a:chExt cx="202086" cy="76200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2340864" y="1333500"/>
              <a:ext cx="137160" cy="0"/>
            </a:xfrm>
            <a:prstGeom prst="line">
              <a:avLst/>
            </a:prstGeom>
            <a:ln w="22225">
              <a:solidFill>
                <a:srgbClr val="0000FF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2466750" y="1295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152843" y="4032344"/>
            <a:ext cx="202086" cy="76200"/>
            <a:chOff x="2340864" y="1295400"/>
            <a:chExt cx="202086" cy="76200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2340864" y="1333500"/>
              <a:ext cx="137160" cy="0"/>
            </a:xfrm>
            <a:prstGeom prst="line">
              <a:avLst/>
            </a:prstGeom>
            <a:ln w="22225">
              <a:solidFill>
                <a:srgbClr val="0000FF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2466750" y="1295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6" name="Straight Arrow Connector 175"/>
          <p:cNvCxnSpPr/>
          <p:nvPr/>
        </p:nvCxnSpPr>
        <p:spPr>
          <a:xfrm flipV="1">
            <a:off x="3862831" y="4076586"/>
            <a:ext cx="0" cy="185266"/>
          </a:xfrm>
          <a:prstGeom prst="straightConnector1">
            <a:avLst/>
          </a:prstGeom>
          <a:ln w="28575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 flipV="1">
            <a:off x="1410599" y="4104732"/>
            <a:ext cx="1" cy="187651"/>
          </a:xfrm>
          <a:prstGeom prst="straightConnector1">
            <a:avLst/>
          </a:prstGeom>
          <a:ln w="28575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3008270" y="4171786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+mn-lt"/>
              </a:rPr>
              <a:t>incoherent</a:t>
            </a:r>
          </a:p>
          <a:p>
            <a:pPr algn="ctr"/>
            <a:r>
              <a:rPr lang="en-US" sz="1200" b="1" dirty="0" smtClean="0">
                <a:solidFill>
                  <a:srgbClr val="00B050"/>
                </a:solidFill>
                <a:latin typeface="+mn-lt"/>
              </a:rPr>
              <a:t>(broken </a:t>
            </a:r>
            <a:r>
              <a:rPr lang="en-US" sz="1200" b="1" dirty="0" smtClean="0">
                <a:solidFill>
                  <a:srgbClr val="FF3300"/>
                </a:solidFill>
                <a:latin typeface="+mn-lt"/>
              </a:rPr>
              <a:t>Bi</a:t>
            </a:r>
            <a:r>
              <a:rPr lang="en-US" sz="1200" b="1" dirty="0" smtClean="0">
                <a:solidFill>
                  <a:srgbClr val="00B050"/>
                </a:solidFill>
                <a:latin typeface="+mn-lt"/>
              </a:rPr>
              <a:t>-</a:t>
            </a:r>
            <a:r>
              <a:rPr lang="en-US" sz="1200" b="1" dirty="0" smtClean="0">
                <a:solidFill>
                  <a:srgbClr val="FF3300"/>
                </a:solidFill>
                <a:latin typeface="+mn-lt"/>
              </a:rPr>
              <a:t>Bi</a:t>
            </a:r>
            <a:r>
              <a:rPr lang="en-US" sz="1200" b="1" dirty="0" smtClean="0">
                <a:solidFill>
                  <a:srgbClr val="00B050"/>
                </a:solidFill>
                <a:latin typeface="+mn-lt"/>
              </a:rPr>
              <a:t> bonds)</a:t>
            </a:r>
            <a:endParaRPr lang="en-US" sz="1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563753" y="4171786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+mn-lt"/>
              </a:rPr>
              <a:t>incoherent</a:t>
            </a:r>
          </a:p>
          <a:p>
            <a:pPr algn="ctr"/>
            <a:r>
              <a:rPr lang="en-US" sz="1200" b="1" dirty="0" smtClean="0">
                <a:solidFill>
                  <a:srgbClr val="00B050"/>
                </a:solidFill>
                <a:latin typeface="+mn-lt"/>
              </a:rPr>
              <a:t>(broken </a:t>
            </a:r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Bi</a:t>
            </a:r>
            <a:r>
              <a:rPr lang="en-US" sz="1200" b="1" dirty="0" smtClean="0">
                <a:solidFill>
                  <a:srgbClr val="00B050"/>
                </a:solidFill>
                <a:latin typeface="+mn-lt"/>
              </a:rPr>
              <a:t>-</a:t>
            </a:r>
            <a:r>
              <a:rPr lang="en-US" sz="1200" b="1" dirty="0" smtClean="0">
                <a:solidFill>
                  <a:srgbClr val="0000FF"/>
                </a:solidFill>
                <a:latin typeface="+mn-lt"/>
              </a:rPr>
              <a:t>Ni</a:t>
            </a:r>
            <a:r>
              <a:rPr lang="en-US" sz="1200" b="1" dirty="0" smtClean="0">
                <a:solidFill>
                  <a:srgbClr val="00B050"/>
                </a:solidFill>
                <a:latin typeface="+mn-lt"/>
              </a:rPr>
              <a:t> bonds)</a:t>
            </a:r>
            <a:endParaRPr lang="en-US" sz="1200" b="1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187" name="Straight Connector 186"/>
          <p:cNvCxnSpPr/>
          <p:nvPr/>
        </p:nvCxnSpPr>
        <p:spPr>
          <a:xfrm rot="10800000">
            <a:off x="3798963" y="2941206"/>
            <a:ext cx="155448" cy="0"/>
          </a:xfrm>
          <a:prstGeom prst="line">
            <a:avLst/>
          </a:prstGeom>
          <a:ln w="9525" cap="rnd">
            <a:solidFill>
              <a:srgbClr val="FF0000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rot="10800000">
            <a:off x="3798963" y="3124086"/>
            <a:ext cx="155448" cy="0"/>
          </a:xfrm>
          <a:prstGeom prst="line">
            <a:avLst/>
          </a:prstGeom>
          <a:ln w="9525" cap="rnd">
            <a:solidFill>
              <a:srgbClr val="FF0000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10800000">
            <a:off x="3798963" y="3306966"/>
            <a:ext cx="155448" cy="0"/>
          </a:xfrm>
          <a:prstGeom prst="line">
            <a:avLst/>
          </a:prstGeom>
          <a:ln w="9525" cap="rnd">
            <a:solidFill>
              <a:srgbClr val="FF0000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10800000">
            <a:off x="3798963" y="3489846"/>
            <a:ext cx="155448" cy="0"/>
          </a:xfrm>
          <a:prstGeom prst="line">
            <a:avLst/>
          </a:prstGeom>
          <a:ln w="9525" cap="rnd">
            <a:solidFill>
              <a:srgbClr val="FF0000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10800000">
            <a:off x="3798963" y="3672726"/>
            <a:ext cx="155448" cy="0"/>
          </a:xfrm>
          <a:prstGeom prst="line">
            <a:avLst/>
          </a:prstGeom>
          <a:ln w="9525" cap="rnd">
            <a:solidFill>
              <a:srgbClr val="FF0000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10800000">
            <a:off x="3798963" y="3855606"/>
            <a:ext cx="155448" cy="0"/>
          </a:xfrm>
          <a:prstGeom prst="line">
            <a:avLst/>
          </a:prstGeom>
          <a:ln w="9525" cap="rnd">
            <a:solidFill>
              <a:srgbClr val="FF0000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10800000">
            <a:off x="3798963" y="4038486"/>
            <a:ext cx="155448" cy="0"/>
          </a:xfrm>
          <a:prstGeom prst="line">
            <a:avLst/>
          </a:prstGeom>
          <a:ln w="9525" cap="rnd">
            <a:solidFill>
              <a:srgbClr val="FF0000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8" name="Picture 19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755" y="1862282"/>
            <a:ext cx="2880003" cy="2763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3" name="TextBox 92"/>
          <p:cNvSpPr txBox="1"/>
          <p:nvPr/>
        </p:nvSpPr>
        <p:spPr>
          <a:xfrm>
            <a:off x="0" y="152400"/>
            <a:ext cx="670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Bilayer Stability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“High-Temperature Lipids”?</a:t>
            </a:r>
            <a:endParaRPr lang="en-US" sz="2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Left Brace 1"/>
          <p:cNvSpPr/>
          <p:nvPr/>
        </p:nvSpPr>
        <p:spPr bwMode="auto">
          <a:xfrm>
            <a:off x="5470071" y="457200"/>
            <a:ext cx="228600" cy="685800"/>
          </a:xfrm>
          <a:prstGeom prst="leftBrace">
            <a:avLst/>
          </a:prstGeom>
          <a:solidFill>
            <a:schemeClr val="bg1"/>
          </a:solidFill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4111" y="3226711"/>
            <a:ext cx="57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9526" y="1450072"/>
            <a:ext cx="1850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Energetically </a:t>
            </a:r>
          </a:p>
          <a:p>
            <a:r>
              <a:rPr lang="en-US" sz="2000" dirty="0" smtClean="0">
                <a:latin typeface="+mn-lt"/>
              </a:rPr>
              <a:t>The Most</a:t>
            </a:r>
          </a:p>
          <a:p>
            <a:r>
              <a:rPr lang="en-US" sz="2000" dirty="0" smtClean="0">
                <a:latin typeface="+mn-lt"/>
              </a:rPr>
              <a:t>Favored!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837" y="4722852"/>
            <a:ext cx="487680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tabLst>
                <a:tab pos="1601788" algn="l"/>
              </a:tabLst>
            </a:pPr>
            <a:r>
              <a:rPr lang="en-US" dirty="0" smtClean="0">
                <a:latin typeface="+mn-lt"/>
              </a:rPr>
              <a:t>Strong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Ni</a:t>
            </a:r>
            <a:r>
              <a:rPr lang="en-US" dirty="0" smtClean="0">
                <a:latin typeface="+mn-lt"/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Bi</a:t>
            </a:r>
            <a:r>
              <a:rPr lang="en-US" dirty="0" smtClean="0">
                <a:latin typeface="+mn-lt"/>
              </a:rPr>
              <a:t>:	½|</a:t>
            </a:r>
            <a:r>
              <a:rPr lang="en-US" dirty="0">
                <a:latin typeface="+mn-lt"/>
              </a:rPr>
              <a:t>E</a:t>
            </a:r>
            <a:r>
              <a:rPr lang="en-US" baseline="-25000" dirty="0">
                <a:solidFill>
                  <a:srgbClr val="0000FF"/>
                </a:solidFill>
                <a:latin typeface="+mn-lt"/>
              </a:rPr>
              <a:t>Ni</a:t>
            </a:r>
            <a:r>
              <a:rPr lang="en-US" baseline="-25000" dirty="0">
                <a:latin typeface="+mn-lt"/>
              </a:rPr>
              <a:t>-</a:t>
            </a:r>
            <a:r>
              <a:rPr lang="en-US" baseline="-25000" dirty="0">
                <a:solidFill>
                  <a:srgbClr val="0000FF"/>
                </a:solidFill>
                <a:latin typeface="+mn-lt"/>
              </a:rPr>
              <a:t>Ni</a:t>
            </a:r>
            <a:r>
              <a:rPr lang="en-US" dirty="0">
                <a:latin typeface="+mn-lt"/>
              </a:rPr>
              <a:t>| + ½|</a:t>
            </a:r>
            <a:r>
              <a:rPr lang="en-US" dirty="0" smtClean="0">
                <a:latin typeface="+mn-lt"/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  <a:latin typeface="+mn-lt"/>
              </a:rPr>
              <a:t>Bi</a:t>
            </a:r>
            <a:r>
              <a:rPr lang="en-US" baseline="-25000" dirty="0" smtClean="0">
                <a:latin typeface="+mn-lt"/>
              </a:rPr>
              <a:t>-</a:t>
            </a:r>
            <a:r>
              <a:rPr lang="en-US" baseline="-25000" dirty="0" smtClean="0">
                <a:solidFill>
                  <a:srgbClr val="FF0000"/>
                </a:solidFill>
                <a:latin typeface="+mn-lt"/>
              </a:rPr>
              <a:t>Bi</a:t>
            </a:r>
            <a:r>
              <a:rPr lang="en-US" dirty="0" smtClean="0">
                <a:latin typeface="+mn-lt"/>
              </a:rPr>
              <a:t>| &lt; </a:t>
            </a:r>
            <a:r>
              <a:rPr lang="en-US" dirty="0">
                <a:latin typeface="+mn-lt"/>
              </a:rPr>
              <a:t>|</a:t>
            </a:r>
            <a:r>
              <a:rPr lang="en-US" dirty="0" err="1">
                <a:latin typeface="+mn-lt"/>
              </a:rPr>
              <a:t>E</a:t>
            </a:r>
            <a:r>
              <a:rPr lang="en-US" baseline="-25000" dirty="0" err="1">
                <a:solidFill>
                  <a:srgbClr val="0000FF"/>
                </a:solidFill>
                <a:latin typeface="+mn-lt"/>
              </a:rPr>
              <a:t>Ni</a:t>
            </a:r>
            <a:r>
              <a:rPr lang="en-US" baseline="-25000" dirty="0">
                <a:latin typeface="+mn-lt"/>
              </a:rPr>
              <a:t>-</a:t>
            </a:r>
            <a:r>
              <a:rPr lang="en-US" baseline="-25000" dirty="0">
                <a:solidFill>
                  <a:srgbClr val="FF0000"/>
                </a:solidFill>
                <a:latin typeface="+mn-lt"/>
              </a:rPr>
              <a:t>Bi</a:t>
            </a:r>
            <a:r>
              <a:rPr lang="en-US" dirty="0">
                <a:latin typeface="+mn-lt"/>
              </a:rPr>
              <a:t>|</a:t>
            </a:r>
            <a:r>
              <a:rPr lang="en-US" dirty="0"/>
              <a:t> </a:t>
            </a:r>
            <a:endParaRPr lang="en-US" dirty="0" smtClean="0">
              <a:latin typeface="+mn-lt"/>
            </a:endParaRPr>
          </a:p>
          <a:p>
            <a:pPr algn="l">
              <a:lnSpc>
                <a:spcPct val="120000"/>
              </a:lnSpc>
              <a:tabLst>
                <a:tab pos="1601788" algn="l"/>
              </a:tabLst>
            </a:pPr>
            <a:r>
              <a:rPr lang="en-US" dirty="0" smtClean="0">
                <a:latin typeface="+mn-lt"/>
              </a:rPr>
              <a:t>Weak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Bi</a:t>
            </a:r>
            <a:r>
              <a:rPr lang="en-US" dirty="0" smtClean="0">
                <a:latin typeface="+mn-lt"/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Bi</a:t>
            </a:r>
            <a:r>
              <a:rPr lang="en-US" dirty="0" smtClean="0">
                <a:latin typeface="+mn-lt"/>
              </a:rPr>
              <a:t>:	|</a:t>
            </a:r>
            <a:r>
              <a:rPr lang="en-US" dirty="0" err="1" smtClean="0">
                <a:latin typeface="+mn-lt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  <a:latin typeface="+mn-lt"/>
              </a:rPr>
              <a:t>Bi</a:t>
            </a:r>
            <a:r>
              <a:rPr lang="en-US" baseline="-25000" dirty="0" smtClean="0">
                <a:latin typeface="+mn-lt"/>
              </a:rPr>
              <a:t>-</a:t>
            </a:r>
            <a:r>
              <a:rPr lang="en-US" baseline="-25000" dirty="0" smtClean="0">
                <a:solidFill>
                  <a:srgbClr val="FF0000"/>
                </a:solidFill>
                <a:latin typeface="+mn-lt"/>
              </a:rPr>
              <a:t>Bi</a:t>
            </a:r>
            <a:r>
              <a:rPr lang="en-US" dirty="0">
                <a:latin typeface="+mn-lt"/>
              </a:rPr>
              <a:t>| &lt;&lt; |</a:t>
            </a:r>
            <a:r>
              <a:rPr lang="en-US" dirty="0" err="1" smtClean="0">
                <a:latin typeface="+mn-lt"/>
              </a:rPr>
              <a:t>E</a:t>
            </a:r>
            <a:r>
              <a:rPr lang="en-US" baseline="-25000" dirty="0" err="1" smtClean="0">
                <a:solidFill>
                  <a:srgbClr val="0000FF"/>
                </a:solidFill>
                <a:latin typeface="+mn-lt"/>
              </a:rPr>
              <a:t>Ni</a:t>
            </a:r>
            <a:r>
              <a:rPr lang="en-US" baseline="-25000" dirty="0" smtClean="0">
                <a:latin typeface="+mn-lt"/>
              </a:rPr>
              <a:t>-</a:t>
            </a:r>
            <a:r>
              <a:rPr lang="en-US" baseline="-25000" dirty="0" smtClean="0">
                <a:solidFill>
                  <a:srgbClr val="0000FF"/>
                </a:solidFill>
                <a:latin typeface="+mn-lt"/>
              </a:rPr>
              <a:t>Ni</a:t>
            </a:r>
            <a:r>
              <a:rPr lang="en-US" dirty="0" smtClean="0">
                <a:latin typeface="+mn-lt"/>
              </a:rPr>
              <a:t>| </a:t>
            </a:r>
            <a:endParaRPr lang="en-US" dirty="0">
              <a:latin typeface="+mn-lt"/>
            </a:endParaRPr>
          </a:p>
        </p:txBody>
      </p:sp>
      <p:sp>
        <p:nvSpPr>
          <p:cNvPr id="94" name="Rectangle 93"/>
          <p:cNvSpPr/>
          <p:nvPr/>
        </p:nvSpPr>
        <p:spPr>
          <a:xfrm rot="5400000" flipV="1">
            <a:off x="1076422" y="1425078"/>
            <a:ext cx="1176527" cy="508557"/>
          </a:xfrm>
          <a:prstGeom prst="rect">
            <a:avLst/>
          </a:prstGeom>
          <a:blipFill dpi="0" rotWithShape="1"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7259"/>
            </a:stretch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 rot="5400000">
            <a:off x="355437" y="1370062"/>
            <a:ext cx="1135380" cy="609600"/>
          </a:xfrm>
          <a:prstGeom prst="rect">
            <a:avLst/>
          </a:prstGeom>
          <a:blipFill dpi="0" rotWithShape="1"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54"/>
            </a:stretch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 rot="10800000">
            <a:off x="1249698" y="1130762"/>
            <a:ext cx="155448" cy="0"/>
          </a:xfrm>
          <a:prstGeom prst="line">
            <a:avLst/>
          </a:prstGeom>
          <a:ln w="9525" cap="rnd">
            <a:solidFill>
              <a:srgbClr val="0000FF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>
            <a:off x="1249698" y="1313642"/>
            <a:ext cx="155448" cy="0"/>
          </a:xfrm>
          <a:prstGeom prst="line">
            <a:avLst/>
          </a:prstGeom>
          <a:ln w="9525" cap="rnd">
            <a:solidFill>
              <a:srgbClr val="0000FF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0800000">
            <a:off x="1249698" y="1496522"/>
            <a:ext cx="155448" cy="0"/>
          </a:xfrm>
          <a:prstGeom prst="line">
            <a:avLst/>
          </a:prstGeom>
          <a:ln w="9525" cap="rnd">
            <a:solidFill>
              <a:srgbClr val="0000FF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0800000">
            <a:off x="1249698" y="1679402"/>
            <a:ext cx="155448" cy="0"/>
          </a:xfrm>
          <a:prstGeom prst="line">
            <a:avLst/>
          </a:prstGeom>
          <a:ln w="9525" cap="rnd">
            <a:solidFill>
              <a:srgbClr val="0000FF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0800000">
            <a:off x="1249698" y="1862282"/>
            <a:ext cx="155448" cy="0"/>
          </a:xfrm>
          <a:prstGeom prst="line">
            <a:avLst/>
          </a:prstGeom>
          <a:ln w="9525" cap="rnd">
            <a:solidFill>
              <a:srgbClr val="0000FF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0800000">
            <a:off x="1249698" y="2045162"/>
            <a:ext cx="155448" cy="0"/>
          </a:xfrm>
          <a:prstGeom prst="line">
            <a:avLst/>
          </a:prstGeom>
          <a:ln w="9525" cap="rnd">
            <a:solidFill>
              <a:srgbClr val="0000FF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0800000">
            <a:off x="1249698" y="2228042"/>
            <a:ext cx="155448" cy="0"/>
          </a:xfrm>
          <a:prstGeom prst="line">
            <a:avLst/>
          </a:prstGeom>
          <a:ln w="9525" cap="rnd">
            <a:solidFill>
              <a:srgbClr val="0000FF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224162" y="1145272"/>
            <a:ext cx="9144" cy="0"/>
          </a:xfrm>
          <a:prstGeom prst="line">
            <a:avLst/>
          </a:prstGeom>
          <a:ln w="222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224162" y="1297672"/>
            <a:ext cx="9144" cy="0"/>
          </a:xfrm>
          <a:prstGeom prst="line">
            <a:avLst/>
          </a:prstGeom>
          <a:ln w="222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224162" y="1450072"/>
            <a:ext cx="9144" cy="0"/>
          </a:xfrm>
          <a:prstGeom prst="line">
            <a:avLst/>
          </a:prstGeom>
          <a:ln w="222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224162" y="1602472"/>
            <a:ext cx="9144" cy="0"/>
          </a:xfrm>
          <a:prstGeom prst="line">
            <a:avLst/>
          </a:prstGeom>
          <a:ln w="222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224162" y="1754872"/>
            <a:ext cx="9144" cy="0"/>
          </a:xfrm>
          <a:prstGeom prst="line">
            <a:avLst/>
          </a:prstGeom>
          <a:ln w="222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224162" y="1907272"/>
            <a:ext cx="9144" cy="0"/>
          </a:xfrm>
          <a:prstGeom prst="line">
            <a:avLst/>
          </a:prstGeom>
          <a:ln w="222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224162" y="2059672"/>
            <a:ext cx="9144" cy="0"/>
          </a:xfrm>
          <a:prstGeom prst="line">
            <a:avLst/>
          </a:prstGeom>
          <a:ln w="222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224162" y="2212072"/>
            <a:ext cx="9144" cy="0"/>
          </a:xfrm>
          <a:prstGeom prst="line">
            <a:avLst/>
          </a:prstGeom>
          <a:ln w="22225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 flipV="1">
            <a:off x="1325544" y="2228042"/>
            <a:ext cx="1" cy="187651"/>
          </a:xfrm>
          <a:prstGeom prst="straightConnector1">
            <a:avLst/>
          </a:prstGeom>
          <a:ln w="28575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478699" y="2302114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+mn-lt"/>
              </a:rPr>
              <a:t>incoherent</a:t>
            </a:r>
          </a:p>
          <a:p>
            <a:pPr algn="ctr"/>
            <a:r>
              <a:rPr lang="en-US" sz="1200" b="1" dirty="0" smtClean="0">
                <a:solidFill>
                  <a:srgbClr val="00B050"/>
                </a:solidFill>
                <a:latin typeface="+mn-lt"/>
              </a:rPr>
              <a:t>(broken </a:t>
            </a:r>
            <a:r>
              <a:rPr lang="en-US" sz="1200" dirty="0" smtClean="0">
                <a:solidFill>
                  <a:srgbClr val="0000FF"/>
                </a:solidFill>
                <a:latin typeface="+mn-lt"/>
              </a:rPr>
              <a:t>Ni</a:t>
            </a:r>
            <a:r>
              <a:rPr lang="en-US" sz="1200" b="1" dirty="0" smtClean="0">
                <a:solidFill>
                  <a:srgbClr val="00B050"/>
                </a:solidFill>
                <a:latin typeface="+mn-lt"/>
              </a:rPr>
              <a:t>-</a:t>
            </a:r>
            <a:r>
              <a:rPr lang="en-US" sz="1200" b="1" dirty="0" smtClean="0">
                <a:solidFill>
                  <a:srgbClr val="0000FF"/>
                </a:solidFill>
                <a:latin typeface="+mn-lt"/>
              </a:rPr>
              <a:t>Ni</a:t>
            </a:r>
            <a:r>
              <a:rPr lang="en-US" sz="1200" b="1" dirty="0" smtClean="0">
                <a:solidFill>
                  <a:srgbClr val="00B050"/>
                </a:solidFill>
                <a:latin typeface="+mn-lt"/>
              </a:rPr>
              <a:t> bonds)</a:t>
            </a:r>
            <a:endParaRPr lang="en-US" sz="1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3524499" y="2446195"/>
            <a:ext cx="631175" cy="379787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76635" y="4760493"/>
            <a:ext cx="48768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TextBox 134"/>
          <p:cNvSpPr txBox="1"/>
          <p:nvPr/>
        </p:nvSpPr>
        <p:spPr>
          <a:xfrm>
            <a:off x="5257800" y="1354450"/>
            <a:ext cx="377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Verified by HAADF STEM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257800" y="4665811"/>
            <a:ext cx="3779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Each Bi layer 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coherently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adsorbed on the adjacent Ni grain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Incoherent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between the 2 Bi layers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050" y="567769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 grain</a:t>
            </a:r>
            <a:endParaRPr lang="en-US" sz="1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58338" y="644509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 grain </a:t>
            </a:r>
            <a:endParaRPr lang="en-US" sz="1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550408" y="5736252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Adsorbed Bi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3064922" y="6058686"/>
            <a:ext cx="116767" cy="174403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cxnSp>
        <p:nvCxnSpPr>
          <p:cNvPr id="142" name="Straight Arrow Connector 141"/>
          <p:cNvCxnSpPr/>
          <p:nvPr/>
        </p:nvCxnSpPr>
        <p:spPr bwMode="auto">
          <a:xfrm flipH="1">
            <a:off x="3181689" y="6058686"/>
            <a:ext cx="40663" cy="174403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>
            <a:off x="3306510" y="6058686"/>
            <a:ext cx="1" cy="174403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cxnSp>
        <p:nvCxnSpPr>
          <p:cNvPr id="146" name="Straight Arrow Connector 145"/>
          <p:cNvCxnSpPr/>
          <p:nvPr/>
        </p:nvCxnSpPr>
        <p:spPr bwMode="auto">
          <a:xfrm>
            <a:off x="3338644" y="6058686"/>
            <a:ext cx="70735" cy="174403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sp>
        <p:nvSpPr>
          <p:cNvPr id="149" name="TextBox 148"/>
          <p:cNvSpPr txBox="1"/>
          <p:nvPr/>
        </p:nvSpPr>
        <p:spPr>
          <a:xfrm>
            <a:off x="2500547" y="6488668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Adsorbed Bi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50" name="Straight Arrow Connector 149"/>
          <p:cNvCxnSpPr/>
          <p:nvPr/>
        </p:nvCxnSpPr>
        <p:spPr bwMode="auto">
          <a:xfrm flipH="1" flipV="1">
            <a:off x="3033365" y="6390310"/>
            <a:ext cx="89940" cy="19366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cxnSp>
        <p:nvCxnSpPr>
          <p:cNvPr id="151" name="Straight Arrow Connector 150"/>
          <p:cNvCxnSpPr/>
          <p:nvPr/>
        </p:nvCxnSpPr>
        <p:spPr bwMode="auto">
          <a:xfrm flipV="1">
            <a:off x="3150132" y="6390310"/>
            <a:ext cx="0" cy="19366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cxnSp>
        <p:nvCxnSpPr>
          <p:cNvPr id="152" name="Straight Arrow Connector 151"/>
          <p:cNvCxnSpPr/>
          <p:nvPr/>
        </p:nvCxnSpPr>
        <p:spPr bwMode="auto">
          <a:xfrm flipV="1">
            <a:off x="3222352" y="6390310"/>
            <a:ext cx="29530" cy="19366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cxnSp>
        <p:nvCxnSpPr>
          <p:cNvPr id="153" name="Straight Arrow Connector 152"/>
          <p:cNvCxnSpPr/>
          <p:nvPr/>
        </p:nvCxnSpPr>
        <p:spPr bwMode="auto">
          <a:xfrm flipV="1">
            <a:off x="3274952" y="6390310"/>
            <a:ext cx="63692" cy="19366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4488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5" grpId="0"/>
      <p:bldP spid="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Experimental Task I: </a:t>
            </a:r>
          </a:p>
          <a:p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Updated Plan for This MURI Project</a:t>
            </a:r>
            <a:endParaRPr lang="en-US" sz="2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653" y="990600"/>
            <a:ext cx="8794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Motivation</a:t>
            </a:r>
          </a:p>
          <a:p>
            <a:pPr marL="227013" indent="-227013" algn="l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W</a:t>
            </a:r>
            <a:r>
              <a:rPr lang="en-US" sz="2000" dirty="0" smtClean="0">
                <a:latin typeface="+mn-lt"/>
              </a:rPr>
              <a:t>e now know bilayers form in Ni-Bi and </a:t>
            </a:r>
            <a:r>
              <a:rPr lang="en-US" sz="2000" dirty="0" err="1" smtClean="0">
                <a:latin typeface="+mn-lt"/>
              </a:rPr>
              <a:t>embrittle</a:t>
            </a:r>
            <a:r>
              <a:rPr lang="en-US" sz="2000" dirty="0" smtClean="0">
                <a:latin typeface="+mn-lt"/>
              </a:rPr>
              <a:t> GBs – So what?  </a:t>
            </a:r>
          </a:p>
          <a:p>
            <a:pPr marL="227013" indent="-227013" algn="l">
              <a:buFont typeface="Arial" pitchFamily="34" charset="0"/>
              <a:buChar char="•"/>
            </a:pPr>
            <a:r>
              <a:rPr lang="en-US" sz="2000" u="sng" dirty="0" smtClean="0">
                <a:latin typeface="+mn-lt"/>
              </a:rPr>
              <a:t>The </a:t>
            </a:r>
            <a:r>
              <a:rPr lang="en-US" sz="2000" u="sng" dirty="0">
                <a:latin typeface="+mn-lt"/>
              </a:rPr>
              <a:t>K</a:t>
            </a:r>
            <a:r>
              <a:rPr lang="en-US" sz="2000" u="sng" dirty="0" smtClean="0">
                <a:latin typeface="+mn-lt"/>
              </a:rPr>
              <a:t>ey </a:t>
            </a:r>
            <a:r>
              <a:rPr lang="en-US" sz="2000" u="sng" dirty="0">
                <a:latin typeface="+mn-lt"/>
              </a:rPr>
              <a:t>Q</a:t>
            </a:r>
            <a:r>
              <a:rPr lang="en-US" sz="2000" u="sng" dirty="0" smtClean="0">
                <a:latin typeface="+mn-lt"/>
              </a:rPr>
              <a:t>uestion</a:t>
            </a:r>
            <a:r>
              <a:rPr lang="en-US" sz="2000" dirty="0" smtClean="0">
                <a:latin typeface="+mn-lt"/>
              </a:rPr>
              <a:t>: How can we control? </a:t>
            </a:r>
          </a:p>
          <a:p>
            <a:pPr algn="l"/>
            <a:endParaRPr lang="en-US" sz="2000" dirty="0">
              <a:solidFill>
                <a:srgbClr val="0000FF"/>
              </a:solidFill>
              <a:latin typeface="+mn-lt"/>
            </a:endParaRPr>
          </a:p>
          <a:p>
            <a:pPr algn="l"/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One Strategy: </a:t>
            </a:r>
            <a:r>
              <a:rPr lang="en-US" sz="2000" dirty="0" smtClean="0">
                <a:latin typeface="+mn-lt"/>
              </a:rPr>
              <a:t>“co-doping” (</a:t>
            </a:r>
            <a:r>
              <a:rPr lang="en-US" sz="2000" dirty="0" smtClean="0">
                <a:solidFill>
                  <a:srgbClr val="7030A0"/>
                </a:solidFill>
                <a:latin typeface="+mn-lt"/>
              </a:rPr>
              <a:t>the classical “MSE trick”!</a:t>
            </a:r>
            <a:r>
              <a:rPr lang="en-US" sz="2000" dirty="0" smtClean="0">
                <a:latin typeface="+mn-lt"/>
              </a:rPr>
              <a:t>)</a:t>
            </a:r>
          </a:p>
          <a:p>
            <a:pPr marL="227013" indent="-227013" algn="l">
              <a:buFont typeface="Arial" pitchFamily="34" charset="0"/>
              <a:buChar char="•"/>
            </a:pPr>
            <a:r>
              <a:rPr lang="en-US" sz="20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-Bi-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</a:t>
            </a:r>
            <a:r>
              <a:rPr lang="en-US" sz="2000" dirty="0" smtClean="0">
                <a:latin typeface="+mn-lt"/>
              </a:rPr>
              <a:t> and </a:t>
            </a:r>
            <a:r>
              <a:rPr lang="en-US" sz="20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-Bi-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</a:t>
            </a:r>
            <a:r>
              <a:rPr lang="en-US" sz="2000" dirty="0" smtClean="0">
                <a:latin typeface="+mn-lt"/>
              </a:rPr>
              <a:t>– Adding a small amount of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  <a:sym typeface="Wingdings" pitchFamily="2" charset="2"/>
              </a:rPr>
              <a:t> how will it </a:t>
            </a:r>
            <a:r>
              <a:rPr lang="en-US" sz="2000" dirty="0" smtClean="0">
                <a:latin typeface="+mn-lt"/>
              </a:rPr>
              <a:t>change the complexion stability, formation &amp; related properties?</a:t>
            </a:r>
          </a:p>
          <a:p>
            <a:pPr algn="l"/>
            <a:endParaRPr lang="en-US" sz="2000" dirty="0" smtClean="0">
              <a:latin typeface="+mn-lt"/>
            </a:endParaRPr>
          </a:p>
          <a:p>
            <a:pPr algn="l"/>
            <a:endParaRPr lang="en-US" sz="2000" dirty="0" smtClean="0">
              <a:latin typeface="+mn-lt"/>
            </a:endParaRPr>
          </a:p>
          <a:p>
            <a:pPr algn="l"/>
            <a:endParaRPr lang="en-US" sz="2000" dirty="0">
              <a:latin typeface="+mn-lt"/>
            </a:endParaRPr>
          </a:p>
          <a:p>
            <a:pPr algn="l"/>
            <a:endParaRPr lang="en-US" sz="2000" dirty="0" smtClean="0">
              <a:latin typeface="+mn-lt"/>
            </a:endParaRPr>
          </a:p>
          <a:p>
            <a:pPr algn="l"/>
            <a:endParaRPr lang="en-US" sz="2000" dirty="0">
              <a:latin typeface="+mn-lt"/>
            </a:endParaRPr>
          </a:p>
          <a:p>
            <a:pPr algn="l"/>
            <a:endParaRPr lang="en-US" sz="2000" dirty="0" smtClean="0">
              <a:latin typeface="+mn-lt"/>
            </a:endParaRPr>
          </a:p>
          <a:p>
            <a:pPr algn="l"/>
            <a:endParaRPr lang="en-US" sz="2000" dirty="0" smtClean="0">
              <a:latin typeface="+mn-lt"/>
            </a:endParaRPr>
          </a:p>
          <a:p>
            <a:pPr algn="l"/>
            <a:endParaRPr lang="en-US" sz="2000" dirty="0" smtClean="0">
              <a:latin typeface="+mn-lt"/>
            </a:endParaRPr>
          </a:p>
          <a:p>
            <a:pPr marL="173038" indent="-173038" algn="l"/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Goal &amp; Approach:</a:t>
            </a:r>
            <a:r>
              <a:rPr lang="en-US" sz="2000" dirty="0" smtClean="0">
                <a:latin typeface="+mn-lt"/>
              </a:rPr>
              <a:t> “Systematical Experiments” + “Modeling” </a:t>
            </a:r>
          </a:p>
          <a:p>
            <a:pPr marL="173038" indent="-173038" algn="l"/>
            <a:r>
              <a:rPr lang="en-US" sz="2000" dirty="0">
                <a:latin typeface="+mn-lt"/>
                <a:sym typeface="Wingdings" pitchFamily="2" charset="2"/>
              </a:rPr>
              <a:t>	</a:t>
            </a:r>
            <a:r>
              <a:rPr lang="en-US" sz="2000" dirty="0" smtClean="0">
                <a:latin typeface="+mn-lt"/>
                <a:sym typeface="Wingdings" pitchFamily="2" charset="2"/>
              </a:rPr>
              <a:t> To develop</a:t>
            </a:r>
            <a:r>
              <a:rPr lang="en-US" sz="2000" dirty="0" smtClean="0">
                <a:latin typeface="+mn-lt"/>
              </a:rPr>
              <a:t> &amp; validate theories, models and strategies to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predict</a:t>
            </a:r>
            <a:r>
              <a:rPr lang="en-US" sz="2000" dirty="0" smtClean="0">
                <a:latin typeface="+mn-lt"/>
              </a:rPr>
              <a:t> useful trends… </a:t>
            </a:r>
            <a:r>
              <a:rPr lang="en-US" sz="2000" dirty="0" smtClean="0">
                <a:solidFill>
                  <a:srgbClr val="7030A0"/>
                </a:solidFill>
                <a:latin typeface="+mn-lt"/>
              </a:rPr>
              <a:t>Better extendable to other materials…  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0531" y="3351142"/>
            <a:ext cx="8794808" cy="210312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FFC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6751" r="1652" b="56750"/>
          <a:stretch/>
        </p:blipFill>
        <p:spPr bwMode="auto">
          <a:xfrm>
            <a:off x="2789582" y="3481544"/>
            <a:ext cx="6016487" cy="1849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701822" y="4611119"/>
            <a:ext cx="947695" cy="72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0.2 % </a:t>
            </a:r>
            <a:r>
              <a:rPr lang="en-US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Mn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pPr algn="l">
              <a:lnSpc>
                <a:spcPct val="85000"/>
              </a:lnSpc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0.1 %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Fe </a:t>
            </a:r>
          </a:p>
          <a:p>
            <a:pPr algn="l">
              <a:lnSpc>
                <a:spcPct val="85000"/>
              </a:lnSpc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0.1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% Si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5669" y="3468250"/>
            <a:ext cx="41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</a:t>
            </a:r>
            <a:endParaRPr lang="en-US" sz="1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7826" y="3497561"/>
            <a:ext cx="41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</a:t>
            </a:r>
            <a:endParaRPr lang="en-US" sz="1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530" y="3422034"/>
            <a:ext cx="26590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Related Example:</a:t>
            </a:r>
          </a:p>
          <a:p>
            <a:r>
              <a:rPr lang="en-US" sz="1600" dirty="0" smtClean="0">
                <a:latin typeface="+mn-lt"/>
              </a:rPr>
              <a:t>Minor impurities can significantly change the intergranular penetration (liquid metal corrosion) –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detrimental</a:t>
            </a:r>
            <a:r>
              <a:rPr lang="en-US" sz="1600" dirty="0" smtClean="0">
                <a:latin typeface="+mn-lt"/>
              </a:rPr>
              <a:t> or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beneficial</a:t>
            </a:r>
            <a:endParaRPr lang="en-US" sz="1600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7030A0"/>
                </a:solidFill>
                <a:latin typeface="+mn-lt"/>
              </a:rPr>
              <a:t>(unpublished results)  </a:t>
            </a:r>
            <a:endParaRPr lang="en-US" sz="1600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833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113"/>
            <a:ext cx="9143999" cy="776287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Task II: </a:t>
            </a:r>
            <a:b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Complexions in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Conduction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592" y="990600"/>
            <a:ext cx="8794808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  <a:latin typeface="+mn-lt"/>
              </a:rPr>
              <a:t>Background &amp; Motivations</a:t>
            </a:r>
          </a:p>
          <a:p>
            <a:pPr marL="227013" indent="-227013" algn="l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onic conductors -- important for </a:t>
            </a:r>
            <a:r>
              <a:rPr lang="en-US" dirty="0">
                <a:latin typeface="+mn-lt"/>
              </a:rPr>
              <a:t>energy storage </a:t>
            </a:r>
            <a:r>
              <a:rPr lang="en-US" dirty="0" smtClean="0">
                <a:latin typeface="+mn-lt"/>
              </a:rPr>
              <a:t>&amp; generation</a:t>
            </a:r>
            <a:r>
              <a:rPr lang="en-US" dirty="0">
                <a:latin typeface="+mn-lt"/>
              </a:rPr>
              <a:t>. </a:t>
            </a:r>
            <a:endParaRPr lang="en-US" dirty="0" smtClean="0">
              <a:latin typeface="+mn-lt"/>
            </a:endParaRPr>
          </a:p>
          <a:p>
            <a:pPr marL="227013" indent="-227013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In ZrO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-Y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O</a:t>
            </a:r>
            <a:r>
              <a:rPr lang="en-US" baseline="-25000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-</a:t>
            </a:r>
            <a:r>
              <a:rPr lang="en-US" dirty="0">
                <a:latin typeface="+mn-lt"/>
              </a:rPr>
              <a:t>(SiO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), </a:t>
            </a:r>
            <a:r>
              <a:rPr lang="en-US" dirty="0">
                <a:latin typeface="+mn-lt"/>
              </a:rPr>
              <a:t>c</a:t>
            </a:r>
            <a:r>
              <a:rPr lang="en-US" dirty="0" smtClean="0">
                <a:latin typeface="+mn-lt"/>
              </a:rPr>
              <a:t>ertain GB complexions </a:t>
            </a:r>
            <a:r>
              <a:rPr lang="en-US" dirty="0" smtClean="0">
                <a:latin typeface="+mn-lt"/>
                <a:sym typeface="Wingdings" pitchFamily="2" charset="2"/>
              </a:rPr>
              <a:t> </a:t>
            </a:r>
            <a:r>
              <a:rPr lang="en-US" dirty="0" smtClean="0">
                <a:latin typeface="+mn-lt"/>
              </a:rPr>
              <a:t>severe </a:t>
            </a:r>
            <a:r>
              <a:rPr lang="en-US" dirty="0">
                <a:latin typeface="+mn-lt"/>
              </a:rPr>
              <a:t>“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blocking effects</a:t>
            </a:r>
            <a:r>
              <a:rPr lang="en-US" dirty="0">
                <a:latin typeface="+mn-lt"/>
              </a:rPr>
              <a:t>” to ionic </a:t>
            </a:r>
            <a:r>
              <a:rPr lang="en-US" dirty="0" smtClean="0">
                <a:latin typeface="+mn-lt"/>
              </a:rPr>
              <a:t>conduction</a:t>
            </a:r>
          </a:p>
          <a:p>
            <a:pPr marL="684213" lvl="1" indent="-227013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Practically,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o-doping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  <a:sym typeface="Wingdings" pitchFamily="2" charset="2"/>
              </a:rPr>
              <a:t></a:t>
            </a:r>
            <a:r>
              <a:rPr lang="en-US" dirty="0" smtClean="0">
                <a:latin typeface="+mn-lt"/>
              </a:rPr>
              <a:t> alleviate the problem </a:t>
            </a:r>
            <a:r>
              <a:rPr lang="en-US" dirty="0">
                <a:latin typeface="+mn-lt"/>
              </a:rPr>
              <a:t>(</a:t>
            </a:r>
            <a:r>
              <a:rPr lang="en-US" dirty="0" smtClean="0">
                <a:latin typeface="+mn-lt"/>
              </a:rPr>
              <a:t>selected empirically)</a:t>
            </a:r>
          </a:p>
          <a:p>
            <a:pPr marL="227013" indent="-227013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Other </a:t>
            </a:r>
            <a:r>
              <a:rPr lang="en-US" dirty="0">
                <a:latin typeface="+mn-lt"/>
              </a:rPr>
              <a:t>GB complexion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  <a:sym typeface="Wingdings" pitchFamily="2" charset="2"/>
              </a:rPr>
              <a:t> </a:t>
            </a:r>
            <a:r>
              <a:rPr lang="en-US" dirty="0" smtClean="0">
                <a:latin typeface="+mn-lt"/>
              </a:rPr>
              <a:t>enhance ion conductivity </a:t>
            </a:r>
          </a:p>
          <a:p>
            <a:pPr marL="227013" indent="-227013" algn="l">
              <a:buFont typeface="Arial" pitchFamily="34" charset="0"/>
              <a:buChar char="•"/>
            </a:pPr>
            <a:endParaRPr lang="en-US" dirty="0">
              <a:latin typeface="+mn-lt"/>
            </a:endParaRPr>
          </a:p>
          <a:p>
            <a:pPr marL="227013" indent="-227013" algn="l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algn="l"/>
            <a:endParaRPr lang="en-US" dirty="0" smtClean="0">
              <a:solidFill>
                <a:srgbClr val="0000FF"/>
              </a:solidFill>
              <a:latin typeface="+mn-lt"/>
            </a:endParaRPr>
          </a:p>
          <a:p>
            <a:pPr algn="l"/>
            <a:endParaRPr lang="en-US" dirty="0">
              <a:solidFill>
                <a:srgbClr val="0000FF"/>
              </a:solidFill>
              <a:latin typeface="+mn-lt"/>
            </a:endParaRPr>
          </a:p>
          <a:p>
            <a:pPr algn="l"/>
            <a:endParaRPr lang="en-US" dirty="0" smtClean="0">
              <a:solidFill>
                <a:srgbClr val="0000FF"/>
              </a:solidFill>
              <a:latin typeface="+mn-lt"/>
            </a:endParaRPr>
          </a:p>
          <a:p>
            <a:pPr algn="l"/>
            <a:endParaRPr lang="en-US" dirty="0">
              <a:solidFill>
                <a:srgbClr val="0000FF"/>
              </a:solidFill>
              <a:latin typeface="+mn-lt"/>
            </a:endParaRPr>
          </a:p>
          <a:p>
            <a:pPr algn="l"/>
            <a:endParaRPr lang="en-US" dirty="0" smtClean="0">
              <a:solidFill>
                <a:srgbClr val="0000FF"/>
              </a:solidFill>
              <a:latin typeface="+mn-lt"/>
            </a:endParaRPr>
          </a:p>
          <a:p>
            <a:pPr algn="l"/>
            <a:endParaRPr lang="en-US" dirty="0">
              <a:solidFill>
                <a:srgbClr val="0000FF"/>
              </a:solidFill>
              <a:latin typeface="+mn-lt"/>
            </a:endParaRPr>
          </a:p>
          <a:p>
            <a:pPr algn="l"/>
            <a:endParaRPr lang="en-US" dirty="0" smtClean="0">
              <a:solidFill>
                <a:srgbClr val="0000FF"/>
              </a:solidFill>
              <a:latin typeface="+mn-lt"/>
            </a:endParaRPr>
          </a:p>
          <a:p>
            <a:pPr algn="l"/>
            <a:r>
              <a:rPr lang="en-US" dirty="0" smtClean="0">
                <a:solidFill>
                  <a:srgbClr val="0000FF"/>
                </a:solidFill>
                <a:latin typeface="+mn-lt"/>
              </a:rPr>
              <a:t>Planned Research: </a:t>
            </a:r>
            <a:r>
              <a:rPr lang="en-US" dirty="0" smtClean="0">
                <a:latin typeface="+mn-lt"/>
              </a:rPr>
              <a:t>Primary </a:t>
            </a:r>
            <a:r>
              <a:rPr lang="en-US" dirty="0">
                <a:latin typeface="+mn-lt"/>
              </a:rPr>
              <a:t>Model System: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ZrO</a:t>
            </a:r>
            <a:r>
              <a:rPr lang="en-US" baseline="-25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-Y</a:t>
            </a:r>
            <a:r>
              <a:rPr lang="en-US" baseline="-25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-(SiO</a:t>
            </a:r>
            <a:r>
              <a:rPr lang="en-US" baseline="-25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)-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  <a:latin typeface="+mn-lt"/>
              </a:rPr>
              <a:t>x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O</a:t>
            </a:r>
            <a:r>
              <a:rPr lang="en-US" baseline="-25000" dirty="0" err="1" smtClean="0">
                <a:solidFill>
                  <a:srgbClr val="FF0000"/>
                </a:solidFill>
                <a:latin typeface="+mn-lt"/>
              </a:rPr>
              <a:t>y</a:t>
            </a:r>
            <a:endParaRPr lang="en-US" baseline="-25000" dirty="0" smtClean="0">
              <a:solidFill>
                <a:srgbClr val="FF0000"/>
              </a:solidFill>
              <a:latin typeface="+mn-lt"/>
            </a:endParaRPr>
          </a:p>
          <a:p>
            <a:pPr marL="227013" indent="-227013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Synthesis, high-</a:t>
            </a:r>
            <a:r>
              <a:rPr lang="en-US" i="1" dirty="0" smtClean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 impedance, HRTEM, HAADF-STEM (Lehigh) </a:t>
            </a:r>
            <a:r>
              <a:rPr lang="en-US" dirty="0" smtClean="0">
                <a:latin typeface="+mn-lt"/>
                <a:sym typeface="Wingdings" pitchFamily="2" charset="2"/>
              </a:rPr>
              <a:t> To understand the complexion formation &amp; roles in ionic conduction…</a:t>
            </a:r>
            <a:r>
              <a:rPr lang="en-US" dirty="0" smtClean="0">
                <a:latin typeface="+mn-lt"/>
              </a:rPr>
              <a:t> </a:t>
            </a:r>
          </a:p>
          <a:p>
            <a:pPr marL="227013" indent="-227013" algn="l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o develop &amp; experimentally validate physics-based predictive models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28600" y="2819400"/>
            <a:ext cx="8534400" cy="251460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FFC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910963"/>
            <a:ext cx="3158162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Enhanced Proton Conduction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9" y="3267321"/>
            <a:ext cx="3158161" cy="1932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133316" y="2928767"/>
            <a:ext cx="4343400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Lithium Ion Battery Cathodes???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16" y="3267321"/>
            <a:ext cx="4343400" cy="1942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4659001" y="4779970"/>
            <a:ext cx="18112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6688" indent="-166688"/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Kayyar, Qian &amp; Luo,</a:t>
            </a:r>
          </a:p>
          <a:p>
            <a:pPr marL="166688" indent="-166688"/>
            <a:r>
              <a:rPr lang="en-US" sz="1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APL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95: 211905 (2009)</a:t>
            </a:r>
          </a:p>
        </p:txBody>
      </p:sp>
    </p:spTree>
    <p:extLst>
      <p:ext uri="{BB962C8B-B14F-4D97-AF65-F5344CB8AC3E}">
        <p14:creationId xmlns:p14="http://schemas.microsoft.com/office/powerpoint/2010/main" val="28318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45" name="Text Box 9"/>
          <p:cNvSpPr txBox="1">
            <a:spLocks noChangeArrowheads="1"/>
          </p:cNvSpPr>
          <p:nvPr/>
        </p:nvSpPr>
        <p:spPr bwMode="auto">
          <a:xfrm>
            <a:off x="610" y="2592387"/>
            <a:ext cx="3429000" cy="684213"/>
          </a:xfrm>
          <a:prstGeom prst="rect">
            <a:avLst/>
          </a:prstGeom>
          <a:solidFill>
            <a:srgbClr val="CCFFFF"/>
          </a:solidFill>
          <a:ln w="190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84884" tIns="42442" rIns="84884" bIns="42442">
            <a:spAutoFit/>
          </a:bodyPr>
          <a:lstStyle/>
          <a:p>
            <a:pPr defTabSz="849313">
              <a:defRPr/>
            </a:pP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Thermodynamically stable at</a:t>
            </a:r>
          </a:p>
          <a:p>
            <a:pPr defTabSz="849313">
              <a:defRPr/>
            </a:pPr>
            <a:r>
              <a:rPr lang="en-US" sz="22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</a:t>
            </a:r>
            <a:r>
              <a:rPr lang="en-US" sz="2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&lt; </a:t>
            </a:r>
            <a:r>
              <a:rPr lang="en-US" sz="22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T</a:t>
            </a:r>
            <a:r>
              <a:rPr lang="en-US" sz="2200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melting</a:t>
            </a:r>
            <a:endParaRPr lang="en-US" sz="2200" baseline="-25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35995" name="Text Box 59"/>
          <p:cNvSpPr txBox="1">
            <a:spLocks noChangeArrowheads="1"/>
          </p:cNvSpPr>
          <p:nvPr/>
        </p:nvSpPr>
        <p:spPr bwMode="auto">
          <a:xfrm>
            <a:off x="21742" y="3465925"/>
            <a:ext cx="3429000" cy="18528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defTabSz="849313">
              <a:lnSpc>
                <a:spcPct val="110000"/>
              </a:lnSpc>
              <a:defRPr/>
            </a:pPr>
            <a:r>
              <a:rPr lang="en-US" sz="2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Multicomponent?</a:t>
            </a:r>
            <a:endParaRPr lang="en-US" sz="22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  <a:p>
            <a:pPr marL="174625" indent="-174625" algn="l" defTabSz="849313">
              <a:lnSpc>
                <a:spcPct val="110000"/>
              </a:lnSpc>
              <a:buFontTx/>
              <a:buChar char="•"/>
              <a:defRPr/>
            </a:pP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  <a:sym typeface="Wingdings" pitchFamily="2" charset="2"/>
              </a:rPr>
              <a:t>Enhanced by concurrent </a:t>
            </a:r>
            <a:r>
              <a:rPr lang="en-US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  <a:sym typeface="Wingdings" pitchFamily="2" charset="2"/>
              </a:rPr>
              <a:t>a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  <a:sym typeface="Wingdings" pitchFamily="2" charset="2"/>
              </a:rPr>
              <a:t>dsorption </a:t>
            </a:r>
          </a:p>
          <a:p>
            <a:pPr marL="174625" indent="-174625" algn="l" defTabSz="849313">
              <a:lnSpc>
                <a:spcPct val="110000"/>
              </a:lnSpc>
              <a:buFontTx/>
              <a:buChar char="•"/>
              <a:defRPr/>
            </a:pP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  <a:sym typeface="Wingdings" pitchFamily="2" charset="2"/>
              </a:rPr>
              <a:t>Coupled GB 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  <a:sym typeface="Wingdings" pitchFamily="2" charset="2"/>
              </a:rPr>
              <a:t>premelting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  <a:sym typeface="Wingdings" pitchFamily="2" charset="2"/>
              </a:rPr>
              <a:t> </a:t>
            </a:r>
            <a:r>
              <a:rPr lang="en-US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  <a:sym typeface="Wingdings" pitchFamily="2" charset="2"/>
              </a:rPr>
              <a:t>&amp;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  <a:sym typeface="Wingdings" pitchFamily="2" charset="2"/>
              </a:rPr>
              <a:t>prewetting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  <a:sym typeface="Wingdings" pitchFamily="2" charset="2"/>
              </a:rPr>
              <a:t>?</a:t>
            </a:r>
          </a:p>
          <a:p>
            <a:pPr defTabSz="849313">
              <a:lnSpc>
                <a:spcPct val="110000"/>
              </a:lnSpc>
              <a:defRPr/>
            </a:pPr>
            <a:r>
              <a:rPr lang="en-US" sz="18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  <a:sym typeface="Wingdings" pitchFamily="2" charset="2"/>
              </a:rPr>
              <a:t>Impurity–enhanced!</a:t>
            </a:r>
            <a:endParaRPr lang="en-US" sz="1800" i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  <a:sym typeface="Wingdings" pitchFamily="2" charset="2"/>
            </a:endParaRPr>
          </a:p>
        </p:txBody>
      </p:sp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3429000" cy="990600"/>
          </a:xfrm>
          <a:solidFill>
            <a:srgbClr val="DDDDDD"/>
          </a:solidFill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Quasi-Liquid Interfacial Films</a:t>
            </a:r>
            <a:endParaRPr lang="en-US" b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5943" name="Text Box 7"/>
          <p:cNvSpPr txBox="1">
            <a:spLocks noChangeArrowheads="1"/>
          </p:cNvSpPr>
          <p:nvPr/>
        </p:nvSpPr>
        <p:spPr bwMode="auto">
          <a:xfrm>
            <a:off x="0" y="5380672"/>
            <a:ext cx="3429000" cy="1446550"/>
          </a:xfrm>
          <a:prstGeom prst="rect">
            <a:avLst/>
          </a:prstGeom>
          <a:solidFill>
            <a:srgbClr val="CCFFFF"/>
          </a:solidFill>
          <a:ln w="190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Thermodynamically stable at</a:t>
            </a:r>
          </a:p>
          <a:p>
            <a:pPr>
              <a:defRPr/>
            </a:pPr>
            <a:r>
              <a:rPr lang="en-US" sz="2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</a:t>
            </a:r>
            <a:r>
              <a:rPr 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&lt; </a:t>
            </a:r>
            <a:r>
              <a:rPr lang="en-US" sz="22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</a:t>
            </a:r>
            <a:r>
              <a:rPr lang="en-US" sz="2200" baseline="-25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solidus</a:t>
            </a:r>
            <a:endParaRPr lang="en-US" sz="2200" baseline="-25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… </a:t>
            </a:r>
            <a:r>
              <a:rPr lang="en-US" sz="1600" dirty="0" smtClean="0">
                <a:latin typeface="Arial" charset="0"/>
                <a:cs typeface="Arial" charset="0"/>
              </a:rPr>
              <a:t>can be more complex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… persist </a:t>
            </a:r>
            <a:r>
              <a:rPr lang="en-US" sz="1600" dirty="0">
                <a:latin typeface="Arial" charset="0"/>
                <a:cs typeface="Arial" charset="0"/>
              </a:rPr>
              <a:t>at</a:t>
            </a:r>
            <a:r>
              <a:rPr lang="en-US" sz="1600" dirty="0">
                <a:solidFill>
                  <a:schemeClr val="hlink"/>
                </a:solidFill>
                <a:latin typeface="Arial" charset="0"/>
                <a:cs typeface="Arial" charset="0"/>
              </a:rPr>
              <a:t> </a:t>
            </a:r>
            <a:r>
              <a:rPr lang="en-US" sz="1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</a:t>
            </a: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&gt; </a:t>
            </a:r>
            <a:r>
              <a:rPr lang="en-US" sz="1800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</a:t>
            </a:r>
            <a:r>
              <a:rPr lang="en-US" sz="1800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solidus</a:t>
            </a:r>
            <a:r>
              <a:rPr lang="en-US" sz="1800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due to attractive </a:t>
            </a:r>
            <a:r>
              <a:rPr lang="en-US" sz="1600" dirty="0" err="1" smtClean="0">
                <a:latin typeface="Arial" charset="0"/>
              </a:rPr>
              <a:t>vdW</a:t>
            </a:r>
            <a:r>
              <a:rPr lang="en-US" sz="1600" dirty="0" smtClean="0">
                <a:latin typeface="Arial" charset="0"/>
              </a:rPr>
              <a:t> forces in ceramics</a:t>
            </a:r>
            <a:endParaRPr lang="en-US" sz="1600" dirty="0">
              <a:latin typeface="Arial" charset="0"/>
            </a:endParaRPr>
          </a:p>
        </p:txBody>
      </p:sp>
      <p:sp>
        <p:nvSpPr>
          <p:cNvPr id="935985" name="Rectangle 49"/>
          <p:cNvSpPr>
            <a:spLocks noChangeArrowheads="1"/>
          </p:cNvSpPr>
          <p:nvPr/>
        </p:nvSpPr>
        <p:spPr bwMode="auto">
          <a:xfrm>
            <a:off x="610" y="1142999"/>
            <a:ext cx="3428390" cy="1449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167" tIns="45583" rIns="91167" bIns="45583"/>
          <a:lstStyle/>
          <a:p>
            <a:pPr marL="214313" indent="-214313" defTabSz="903288" eaLnBrk="0" hangingPunct="0">
              <a:lnSpc>
                <a:spcPct val="110000"/>
              </a:lnSpc>
              <a:tabLst>
                <a:tab pos="3046413" algn="l"/>
              </a:tabLst>
              <a:defRPr/>
            </a:pPr>
            <a:r>
              <a:rPr lang="en-US" sz="2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Unary Systems: </a:t>
            </a:r>
            <a:endParaRPr lang="en-US" sz="22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117475" indent="-117475" algn="l" defTabSz="903288" eaLnBrk="0" hangingPunct="0">
              <a:lnSpc>
                <a:spcPct val="110000"/>
              </a:lnSpc>
              <a:buFont typeface="Arial" pitchFamily="34" charset="0"/>
              <a:buChar char="•"/>
              <a:tabLst>
                <a:tab pos="3046413" algn="l"/>
              </a:tabLst>
              <a:defRPr/>
            </a:pPr>
            <a:r>
              <a:rPr lang="en-US" sz="1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Surface Premelting </a:t>
            </a:r>
            <a:r>
              <a:rPr lang="en-US" sz="1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/>
              </a:rPr>
              <a:t></a:t>
            </a:r>
            <a:r>
              <a:rPr lang="en-US" sz="1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marL="117475" indent="-117475" algn="l" defTabSz="903288" eaLnBrk="0" hangingPunct="0">
              <a:lnSpc>
                <a:spcPct val="110000"/>
              </a:lnSpc>
              <a:buFont typeface="Arial" pitchFamily="34" charset="0"/>
              <a:buChar char="•"/>
              <a:tabLst>
                <a:tab pos="3046413" algn="l"/>
              </a:tabLst>
              <a:defRPr/>
            </a:pPr>
            <a:r>
              <a:rPr lang="en-US" sz="1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GB Premelting </a:t>
            </a:r>
            <a:r>
              <a:rPr lang="en-US" sz="1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???</a:t>
            </a:r>
            <a:endParaRPr lang="en-US" sz="180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27013" indent="-227013" algn="l" defTabSz="903288" eaLnBrk="0" hangingPunct="0">
              <a:lnSpc>
                <a:spcPct val="110000"/>
              </a:lnSpc>
              <a:tabLst>
                <a:tab pos="3046413" algn="l"/>
              </a:tabLst>
              <a:defRPr/>
            </a:pPr>
            <a:r>
              <a:rPr lang="en-US" sz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Late 1980’s: </a:t>
            </a:r>
            <a:r>
              <a:rPr lang="en-US" sz="1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Balluffi</a:t>
            </a:r>
            <a:r>
              <a:rPr 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&amp; co-workers suggested no GB premelting up to 0.999</a:t>
            </a:r>
            <a:r>
              <a:rPr lang="en-US" sz="1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  <a:r>
              <a:rPr lang="en-US" sz="1200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melt </a:t>
            </a:r>
            <a:r>
              <a:rPr lang="en-US" sz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 Al! </a:t>
            </a:r>
            <a:endParaRPr lang="en-US" sz="1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117475" indent="-117475" algn="l" defTabSz="903288" eaLnBrk="0" hangingPunct="0">
              <a:lnSpc>
                <a:spcPct val="110000"/>
              </a:lnSpc>
              <a:buFont typeface="Arial" pitchFamily="34" charset="0"/>
              <a:buChar char="•"/>
              <a:tabLst>
                <a:tab pos="3046413" algn="l"/>
              </a:tabLst>
              <a:defRPr/>
            </a:pPr>
            <a:endParaRPr lang="en-US" sz="1800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5006975" y="5854700"/>
          <a:ext cx="1130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29" name="Equation" r:id="rId4" imgW="1129810" imgH="241195" progId="Equation.3">
                  <p:embed/>
                </p:oleObj>
              </mc:Choice>
              <mc:Fallback>
                <p:oleObj name="Equation" r:id="rId4" imgW="1129810" imgH="241195" progId="Equation.3">
                  <p:embed/>
                  <p:pic>
                    <p:nvPicPr>
                      <p:cNvPr id="0" name="Picture 45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5854700"/>
                        <a:ext cx="11303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7486650" y="3475038"/>
            <a:ext cx="1657350" cy="338296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3382963" y="3475038"/>
            <a:ext cx="4033837" cy="338296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1" name="Object 14"/>
          <p:cNvGraphicFramePr>
            <a:graphicFrameLocks noChangeAspect="1"/>
          </p:cNvGraphicFramePr>
          <p:nvPr/>
        </p:nvGraphicFramePr>
        <p:xfrm>
          <a:off x="3455988" y="3835400"/>
          <a:ext cx="1871662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30" r:id="rId6" imgW="7830643" imgH="5458587" progId="">
                  <p:embed/>
                </p:oleObj>
              </mc:Choice>
              <mc:Fallback>
                <p:oleObj r:id="rId6" imgW="7830643" imgH="5458587" progId="">
                  <p:embed/>
                  <p:pic>
                    <p:nvPicPr>
                      <p:cNvPr id="0" name="Picture 4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911" r="19598" b="-2957"/>
                      <a:stretch>
                        <a:fillRect/>
                      </a:stretch>
                    </p:blipFill>
                    <p:spPr bwMode="auto">
                      <a:xfrm>
                        <a:off x="3455988" y="3835400"/>
                        <a:ext cx="1871662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0" name="Picture 15" descr="ZnO_IGF_700C_rotated"/>
          <p:cNvPicPr>
            <a:picLocks noChangeAspect="1" noChangeArrowheads="1"/>
          </p:cNvPicPr>
          <p:nvPr/>
        </p:nvPicPr>
        <p:blipFill>
          <a:blip r:embed="rId8" cstate="print"/>
          <a:srcRect l="7495" t="18082" r="57446" b="20386"/>
          <a:stretch>
            <a:fillRect/>
          </a:stretch>
        </p:blipFill>
        <p:spPr bwMode="auto">
          <a:xfrm>
            <a:off x="5399088" y="3835400"/>
            <a:ext cx="19446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Line 16"/>
          <p:cNvSpPr>
            <a:spLocks noChangeShapeType="1"/>
          </p:cNvSpPr>
          <p:nvPr/>
        </p:nvSpPr>
        <p:spPr bwMode="auto">
          <a:xfrm>
            <a:off x="4894263" y="5995988"/>
            <a:ext cx="3016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62" name="Picture 17" descr="Long2546_F3_B"/>
          <p:cNvPicPr>
            <a:picLocks noChangeAspect="1" noChangeArrowheads="1"/>
          </p:cNvPicPr>
          <p:nvPr/>
        </p:nvPicPr>
        <p:blipFill>
          <a:blip r:embed="rId9" cstate="print"/>
          <a:srcRect l="15015" t="25328" r="62445" b="23636"/>
          <a:stretch>
            <a:fillRect/>
          </a:stretch>
        </p:blipFill>
        <p:spPr bwMode="auto">
          <a:xfrm>
            <a:off x="7559675" y="3835400"/>
            <a:ext cx="15351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5954" name="Text Box 18"/>
          <p:cNvSpPr txBox="1">
            <a:spLocks noChangeArrowheads="1"/>
          </p:cNvSpPr>
          <p:nvPr/>
        </p:nvSpPr>
        <p:spPr bwMode="auto">
          <a:xfrm>
            <a:off x="3455988" y="5707063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ZnO</a:t>
            </a:r>
          </a:p>
        </p:txBody>
      </p:sp>
      <p:sp>
        <p:nvSpPr>
          <p:cNvPr id="935955" name="Text Box 19"/>
          <p:cNvSpPr txBox="1">
            <a:spLocks noChangeArrowheads="1"/>
          </p:cNvSpPr>
          <p:nvPr/>
        </p:nvSpPr>
        <p:spPr bwMode="auto">
          <a:xfrm>
            <a:off x="6624638" y="5707063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ZnO</a:t>
            </a:r>
          </a:p>
        </p:txBody>
      </p:sp>
      <p:sp>
        <p:nvSpPr>
          <p:cNvPr id="935956" name="Text Box 20"/>
          <p:cNvSpPr txBox="1">
            <a:spLocks noChangeArrowheads="1"/>
          </p:cNvSpPr>
          <p:nvPr/>
        </p:nvSpPr>
        <p:spPr bwMode="auto">
          <a:xfrm>
            <a:off x="6624638" y="3835400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ZnO</a:t>
            </a:r>
          </a:p>
        </p:txBody>
      </p:sp>
      <p:sp>
        <p:nvSpPr>
          <p:cNvPr id="935957" name="Text Box 21"/>
          <p:cNvSpPr txBox="1">
            <a:spLocks noChangeArrowheads="1"/>
          </p:cNvSpPr>
          <p:nvPr/>
        </p:nvSpPr>
        <p:spPr bwMode="auto">
          <a:xfrm>
            <a:off x="3455988" y="3835400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Vapor</a:t>
            </a:r>
          </a:p>
        </p:txBody>
      </p:sp>
      <p:sp>
        <p:nvSpPr>
          <p:cNvPr id="935958" name="Text Box 22"/>
          <p:cNvSpPr txBox="1">
            <a:spLocks noChangeArrowheads="1"/>
          </p:cNvSpPr>
          <p:nvPr/>
        </p:nvSpPr>
        <p:spPr bwMode="auto">
          <a:xfrm>
            <a:off x="8639175" y="5707063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</a:t>
            </a:r>
          </a:p>
        </p:txBody>
      </p:sp>
      <p:sp>
        <p:nvSpPr>
          <p:cNvPr id="935959" name="Text Box 23"/>
          <p:cNvSpPr txBox="1">
            <a:spLocks noChangeArrowheads="1"/>
          </p:cNvSpPr>
          <p:nvPr/>
        </p:nvSpPr>
        <p:spPr bwMode="auto">
          <a:xfrm>
            <a:off x="8639175" y="3835400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</a:t>
            </a:r>
          </a:p>
        </p:txBody>
      </p:sp>
      <p:sp>
        <p:nvSpPr>
          <p:cNvPr id="935960" name="Text Box 24"/>
          <p:cNvSpPr txBox="1">
            <a:spLocks noChangeArrowheads="1"/>
          </p:cNvSpPr>
          <p:nvPr/>
        </p:nvSpPr>
        <p:spPr bwMode="auto">
          <a:xfrm>
            <a:off x="7559675" y="4195763"/>
            <a:ext cx="15113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1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Ni-enriched film</a:t>
            </a:r>
          </a:p>
        </p:txBody>
      </p:sp>
      <p:sp>
        <p:nvSpPr>
          <p:cNvPr id="2070" name="Line 25"/>
          <p:cNvSpPr>
            <a:spLocks noChangeShapeType="1"/>
          </p:cNvSpPr>
          <p:nvPr/>
        </p:nvSpPr>
        <p:spPr bwMode="auto">
          <a:xfrm>
            <a:off x="4751388" y="4673600"/>
            <a:ext cx="504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26"/>
          <p:cNvSpPr>
            <a:spLocks noChangeShapeType="1"/>
          </p:cNvSpPr>
          <p:nvPr/>
        </p:nvSpPr>
        <p:spPr bwMode="auto">
          <a:xfrm>
            <a:off x="4751388" y="5059363"/>
            <a:ext cx="504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27"/>
          <p:cNvSpPr>
            <a:spLocks noChangeShapeType="1"/>
          </p:cNvSpPr>
          <p:nvPr/>
        </p:nvSpPr>
        <p:spPr bwMode="auto">
          <a:xfrm>
            <a:off x="5472113" y="4699000"/>
            <a:ext cx="504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Line 28"/>
          <p:cNvSpPr>
            <a:spLocks noChangeShapeType="1"/>
          </p:cNvSpPr>
          <p:nvPr/>
        </p:nvSpPr>
        <p:spPr bwMode="auto">
          <a:xfrm>
            <a:off x="5472113" y="5059363"/>
            <a:ext cx="504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" name="Line 29"/>
          <p:cNvSpPr>
            <a:spLocks noChangeShapeType="1"/>
          </p:cNvSpPr>
          <p:nvPr/>
        </p:nvSpPr>
        <p:spPr bwMode="auto">
          <a:xfrm>
            <a:off x="8496300" y="4886325"/>
            <a:ext cx="504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" name="Line 30"/>
          <p:cNvSpPr>
            <a:spLocks noChangeShapeType="1"/>
          </p:cNvSpPr>
          <p:nvPr/>
        </p:nvSpPr>
        <p:spPr bwMode="auto">
          <a:xfrm>
            <a:off x="8496300" y="5059363"/>
            <a:ext cx="504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" name="Line 31"/>
          <p:cNvSpPr>
            <a:spLocks noChangeShapeType="1"/>
          </p:cNvSpPr>
          <p:nvPr/>
        </p:nvSpPr>
        <p:spPr bwMode="auto">
          <a:xfrm>
            <a:off x="5470525" y="5995988"/>
            <a:ext cx="3016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" name="Line 32"/>
          <p:cNvSpPr>
            <a:spLocks noChangeShapeType="1"/>
          </p:cNvSpPr>
          <p:nvPr/>
        </p:nvSpPr>
        <p:spPr bwMode="auto">
          <a:xfrm>
            <a:off x="7631113" y="5995988"/>
            <a:ext cx="3016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69" name="Text Box 33"/>
          <p:cNvSpPr txBox="1">
            <a:spLocks noChangeArrowheads="1"/>
          </p:cNvSpPr>
          <p:nvPr/>
        </p:nvSpPr>
        <p:spPr bwMode="auto">
          <a:xfrm>
            <a:off x="3382963" y="6138863"/>
            <a:ext cx="2722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</a:t>
            </a:r>
            <a:r>
              <a:rPr lang="en-US" sz="18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 </a:t>
            </a:r>
            <a:r>
              <a:rPr lang="en-US" sz="18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T</a:t>
            </a:r>
            <a:r>
              <a:rPr lang="en-US" sz="18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eutectic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 – </a:t>
            </a:r>
            <a:r>
              <a:rPr lang="en-US" sz="18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T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 =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140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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935970" name="Text Box 34"/>
          <p:cNvSpPr txBox="1">
            <a:spLocks noChangeArrowheads="1"/>
          </p:cNvSpPr>
          <p:nvPr/>
        </p:nvSpPr>
        <p:spPr bwMode="auto">
          <a:xfrm>
            <a:off x="6202363" y="6142038"/>
            <a:ext cx="1235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</a:t>
            </a:r>
            <a:r>
              <a:rPr lang="en-US" sz="18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</a:t>
            </a: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= 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40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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935971" name="Text Box 35"/>
          <p:cNvSpPr txBox="1">
            <a:spLocks noChangeArrowheads="1"/>
          </p:cNvSpPr>
          <p:nvPr/>
        </p:nvSpPr>
        <p:spPr bwMode="auto">
          <a:xfrm>
            <a:off x="7486650" y="6138863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</a:t>
            </a:r>
            <a:r>
              <a:rPr lang="en-US" sz="18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</a:t>
            </a: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= 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95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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081" name="Freeform 36"/>
          <p:cNvSpPr>
            <a:spLocks/>
          </p:cNvSpPr>
          <p:nvPr/>
        </p:nvSpPr>
        <p:spPr bwMode="auto">
          <a:xfrm>
            <a:off x="5607050" y="4421188"/>
            <a:ext cx="77788" cy="257175"/>
          </a:xfrm>
          <a:custGeom>
            <a:avLst/>
            <a:gdLst>
              <a:gd name="T0" fmla="*/ 2147483647 w 49"/>
              <a:gd name="T1" fmla="*/ 0 h 162"/>
              <a:gd name="T2" fmla="*/ 2147483647 w 49"/>
              <a:gd name="T3" fmla="*/ 2147483647 h 162"/>
              <a:gd name="T4" fmla="*/ 0 w 49"/>
              <a:gd name="T5" fmla="*/ 2147483647 h 162"/>
              <a:gd name="T6" fmla="*/ 0 60000 65536"/>
              <a:gd name="T7" fmla="*/ 0 60000 65536"/>
              <a:gd name="T8" fmla="*/ 0 60000 65536"/>
              <a:gd name="T9" fmla="*/ 0 w 49"/>
              <a:gd name="T10" fmla="*/ 0 h 162"/>
              <a:gd name="T11" fmla="*/ 49 w 49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62">
                <a:moveTo>
                  <a:pt x="12" y="0"/>
                </a:moveTo>
                <a:cubicBezTo>
                  <a:pt x="18" y="11"/>
                  <a:pt x="49" y="33"/>
                  <a:pt x="47" y="60"/>
                </a:cubicBezTo>
                <a:cubicBezTo>
                  <a:pt x="45" y="87"/>
                  <a:pt x="10" y="141"/>
                  <a:pt x="0" y="162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2" name="Freeform 37"/>
          <p:cNvSpPr>
            <a:spLocks/>
          </p:cNvSpPr>
          <p:nvPr/>
        </p:nvSpPr>
        <p:spPr bwMode="auto">
          <a:xfrm>
            <a:off x="8639175" y="4556125"/>
            <a:ext cx="106363" cy="274638"/>
          </a:xfrm>
          <a:custGeom>
            <a:avLst/>
            <a:gdLst>
              <a:gd name="T0" fmla="*/ 0 w 67"/>
              <a:gd name="T1" fmla="*/ 0 h 173"/>
              <a:gd name="T2" fmla="*/ 2147483647 w 67"/>
              <a:gd name="T3" fmla="*/ 2147483647 h 173"/>
              <a:gd name="T4" fmla="*/ 2147483647 w 67"/>
              <a:gd name="T5" fmla="*/ 2147483647 h 173"/>
              <a:gd name="T6" fmla="*/ 0 60000 65536"/>
              <a:gd name="T7" fmla="*/ 0 60000 65536"/>
              <a:gd name="T8" fmla="*/ 0 60000 65536"/>
              <a:gd name="T9" fmla="*/ 0 w 67"/>
              <a:gd name="T10" fmla="*/ 0 h 173"/>
              <a:gd name="T11" fmla="*/ 67 w 67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" h="173">
                <a:moveTo>
                  <a:pt x="0" y="0"/>
                </a:moveTo>
                <a:cubicBezTo>
                  <a:pt x="9" y="12"/>
                  <a:pt x="55" y="42"/>
                  <a:pt x="61" y="71"/>
                </a:cubicBezTo>
                <a:cubicBezTo>
                  <a:pt x="67" y="100"/>
                  <a:pt x="42" y="152"/>
                  <a:pt x="37" y="173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3" name="Freeform 38"/>
          <p:cNvSpPr>
            <a:spLocks/>
          </p:cNvSpPr>
          <p:nvPr/>
        </p:nvSpPr>
        <p:spPr bwMode="auto">
          <a:xfrm>
            <a:off x="5038725" y="4411663"/>
            <a:ext cx="173038" cy="238125"/>
          </a:xfrm>
          <a:custGeom>
            <a:avLst/>
            <a:gdLst>
              <a:gd name="T0" fmla="*/ 2147483647 w 109"/>
              <a:gd name="T1" fmla="*/ 0 h 150"/>
              <a:gd name="T2" fmla="*/ 2147483647 w 109"/>
              <a:gd name="T3" fmla="*/ 2147483647 h 150"/>
              <a:gd name="T4" fmla="*/ 0 w 109"/>
              <a:gd name="T5" fmla="*/ 2147483647 h 150"/>
              <a:gd name="T6" fmla="*/ 0 60000 65536"/>
              <a:gd name="T7" fmla="*/ 0 60000 65536"/>
              <a:gd name="T8" fmla="*/ 0 60000 65536"/>
              <a:gd name="T9" fmla="*/ 0 w 109"/>
              <a:gd name="T10" fmla="*/ 0 h 150"/>
              <a:gd name="T11" fmla="*/ 109 w 109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" h="150">
                <a:moveTo>
                  <a:pt x="99" y="0"/>
                </a:moveTo>
                <a:cubicBezTo>
                  <a:pt x="98" y="9"/>
                  <a:pt x="109" y="35"/>
                  <a:pt x="92" y="60"/>
                </a:cubicBezTo>
                <a:cubicBezTo>
                  <a:pt x="75" y="85"/>
                  <a:pt x="19" y="131"/>
                  <a:pt x="0" y="15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5975" name="Text Box 39"/>
          <p:cNvSpPr txBox="1">
            <a:spLocks noChangeArrowheads="1"/>
          </p:cNvSpPr>
          <p:nvPr/>
        </p:nvSpPr>
        <p:spPr bwMode="auto">
          <a:xfrm>
            <a:off x="4462463" y="3475038"/>
            <a:ext cx="204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Bi</a:t>
            </a:r>
            <a:r>
              <a:rPr lang="en-US" sz="18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</a:t>
            </a:r>
            <a:r>
              <a:rPr lang="en-US" sz="18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-doped ZnO</a:t>
            </a:r>
          </a:p>
        </p:txBody>
      </p:sp>
      <p:sp>
        <p:nvSpPr>
          <p:cNvPr id="935976" name="Text Box 40"/>
          <p:cNvSpPr txBox="1">
            <a:spLocks noChangeArrowheads="1"/>
          </p:cNvSpPr>
          <p:nvPr/>
        </p:nvSpPr>
        <p:spPr bwMode="auto">
          <a:xfrm>
            <a:off x="7559675" y="3475038"/>
            <a:ext cx="152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Ni-doped W</a:t>
            </a:r>
          </a:p>
        </p:txBody>
      </p:sp>
      <p:sp>
        <p:nvSpPr>
          <p:cNvPr id="2086" name="Rectangle 41"/>
          <p:cNvSpPr>
            <a:spLocks noChangeArrowheads="1"/>
          </p:cNvSpPr>
          <p:nvPr/>
        </p:nvSpPr>
        <p:spPr bwMode="auto">
          <a:xfrm>
            <a:off x="3454400" y="3835400"/>
            <a:ext cx="1871663" cy="2303463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Rectangle 42"/>
          <p:cNvSpPr>
            <a:spLocks noChangeArrowheads="1"/>
          </p:cNvSpPr>
          <p:nvPr/>
        </p:nvSpPr>
        <p:spPr bwMode="auto">
          <a:xfrm>
            <a:off x="5399088" y="3835400"/>
            <a:ext cx="1944687" cy="2303463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8" name="Rectangle 43"/>
          <p:cNvSpPr>
            <a:spLocks noChangeArrowheads="1"/>
          </p:cNvSpPr>
          <p:nvPr/>
        </p:nvSpPr>
        <p:spPr bwMode="auto">
          <a:xfrm>
            <a:off x="7559675" y="3835400"/>
            <a:ext cx="1535113" cy="2303463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5980" name="Text Box 44"/>
          <p:cNvSpPr txBox="1">
            <a:spLocks noChangeArrowheads="1"/>
          </p:cNvSpPr>
          <p:nvPr/>
        </p:nvSpPr>
        <p:spPr bwMode="auto">
          <a:xfrm>
            <a:off x="4318000" y="4122738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Bi</a:t>
            </a:r>
            <a:r>
              <a:rPr lang="en-US" sz="1800" baseline="-25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</a:t>
            </a:r>
            <a:r>
              <a:rPr lang="en-US" sz="1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</a:t>
            </a:r>
            <a:r>
              <a:rPr lang="en-US" sz="1800" baseline="-25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</a:t>
            </a:r>
            <a:r>
              <a:rPr lang="en-US" sz="1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-enriched film</a:t>
            </a:r>
          </a:p>
        </p:txBody>
      </p:sp>
      <p:sp>
        <p:nvSpPr>
          <p:cNvPr id="2090" name="Text Box 53"/>
          <p:cNvSpPr txBox="1">
            <a:spLocks noChangeArrowheads="1"/>
          </p:cNvSpPr>
          <p:nvPr/>
        </p:nvSpPr>
        <p:spPr bwMode="auto">
          <a:xfrm>
            <a:off x="7650163" y="6535738"/>
            <a:ext cx="14366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49313"/>
            <a:r>
              <a:rPr lang="en-US" sz="1200" b="0" dirty="0">
                <a:latin typeface="Candara" pitchFamily="34" charset="0"/>
              </a:rPr>
              <a:t>Luo et al,</a:t>
            </a:r>
            <a:r>
              <a:rPr lang="en-US" sz="1200" dirty="0">
                <a:latin typeface="Candara" pitchFamily="34" charset="0"/>
              </a:rPr>
              <a:t> </a:t>
            </a:r>
            <a:r>
              <a:rPr lang="en-US" sz="1200" i="1" dirty="0">
                <a:latin typeface="Candara" pitchFamily="34" charset="0"/>
              </a:rPr>
              <a:t>APL </a:t>
            </a:r>
            <a:r>
              <a:rPr lang="en-US" sz="1200" dirty="0">
                <a:latin typeface="Candara" pitchFamily="34" charset="0"/>
              </a:rPr>
              <a:t>2005</a:t>
            </a:r>
          </a:p>
        </p:txBody>
      </p:sp>
      <p:sp>
        <p:nvSpPr>
          <p:cNvPr id="2091" name="Text Box 54"/>
          <p:cNvSpPr txBox="1">
            <a:spLocks noChangeArrowheads="1"/>
          </p:cNvSpPr>
          <p:nvPr/>
        </p:nvSpPr>
        <p:spPr bwMode="auto">
          <a:xfrm>
            <a:off x="5287963" y="6535738"/>
            <a:ext cx="221456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49313"/>
            <a:r>
              <a:rPr lang="en-US" sz="1200" b="0" dirty="0">
                <a:latin typeface="Candara" pitchFamily="34" charset="0"/>
              </a:rPr>
              <a:t>Wang &amp; Chiang,</a:t>
            </a:r>
            <a:r>
              <a:rPr lang="en-US" sz="1200" dirty="0">
                <a:latin typeface="Candara" pitchFamily="34" charset="0"/>
              </a:rPr>
              <a:t> </a:t>
            </a:r>
            <a:r>
              <a:rPr lang="en-US" sz="1200" i="1" dirty="0" err="1">
                <a:latin typeface="Candara" pitchFamily="34" charset="0"/>
              </a:rPr>
              <a:t>JAmCerS</a:t>
            </a:r>
            <a:r>
              <a:rPr lang="en-US" sz="1200" i="1" dirty="0">
                <a:latin typeface="Candara" pitchFamily="34" charset="0"/>
              </a:rPr>
              <a:t> </a:t>
            </a:r>
            <a:r>
              <a:rPr lang="en-US" sz="1200" dirty="0">
                <a:latin typeface="Candara" pitchFamily="34" charset="0"/>
              </a:rPr>
              <a:t>1998</a:t>
            </a:r>
          </a:p>
        </p:txBody>
      </p:sp>
      <p:sp>
        <p:nvSpPr>
          <p:cNvPr id="2092" name="Text Box 55"/>
          <p:cNvSpPr txBox="1">
            <a:spLocks noChangeArrowheads="1"/>
          </p:cNvSpPr>
          <p:nvPr/>
        </p:nvSpPr>
        <p:spPr bwMode="auto">
          <a:xfrm>
            <a:off x="3459163" y="6535738"/>
            <a:ext cx="182086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49313"/>
            <a:r>
              <a:rPr lang="en-US" sz="1200" b="0" dirty="0">
                <a:latin typeface="Candara" pitchFamily="34" charset="0"/>
              </a:rPr>
              <a:t>Luo et al.,</a:t>
            </a:r>
            <a:r>
              <a:rPr lang="en-US" sz="1200" dirty="0">
                <a:latin typeface="Candara" pitchFamily="34" charset="0"/>
              </a:rPr>
              <a:t> </a:t>
            </a:r>
            <a:r>
              <a:rPr lang="en-US" sz="1200" i="1" dirty="0">
                <a:latin typeface="Candara" pitchFamily="34" charset="0"/>
              </a:rPr>
              <a:t>Langmuir </a:t>
            </a:r>
            <a:r>
              <a:rPr lang="en-US" sz="1200" dirty="0">
                <a:latin typeface="Candara" pitchFamily="34" charset="0"/>
              </a:rPr>
              <a:t>2005</a:t>
            </a:r>
          </a:p>
        </p:txBody>
      </p:sp>
      <p:sp>
        <p:nvSpPr>
          <p:cNvPr id="2093" name="Text Box 61"/>
          <p:cNvSpPr txBox="1">
            <a:spLocks noChangeArrowheads="1"/>
          </p:cNvSpPr>
          <p:nvPr/>
        </p:nvSpPr>
        <p:spPr bwMode="auto">
          <a:xfrm>
            <a:off x="4678363" y="5608638"/>
            <a:ext cx="6588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49313"/>
            <a:r>
              <a:rPr lang="en-US" sz="1600">
                <a:solidFill>
                  <a:schemeClr val="bg1"/>
                </a:solidFill>
                <a:latin typeface="Arial" charset="0"/>
              </a:rPr>
              <a:t>1 nm</a:t>
            </a:r>
          </a:p>
        </p:txBody>
      </p:sp>
      <p:sp>
        <p:nvSpPr>
          <p:cNvPr id="2094" name="Text Box 62"/>
          <p:cNvSpPr txBox="1">
            <a:spLocks noChangeArrowheads="1"/>
          </p:cNvSpPr>
          <p:nvPr/>
        </p:nvSpPr>
        <p:spPr bwMode="auto">
          <a:xfrm>
            <a:off x="5364163" y="5608638"/>
            <a:ext cx="6588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9313"/>
            <a:r>
              <a:rPr lang="en-US" sz="1600">
                <a:solidFill>
                  <a:schemeClr val="bg1"/>
                </a:solidFill>
                <a:latin typeface="Arial" charset="0"/>
              </a:rPr>
              <a:t>1 nm</a:t>
            </a:r>
          </a:p>
        </p:txBody>
      </p:sp>
      <p:sp>
        <p:nvSpPr>
          <p:cNvPr id="2095" name="Text Box 63"/>
          <p:cNvSpPr txBox="1">
            <a:spLocks noChangeArrowheads="1"/>
          </p:cNvSpPr>
          <p:nvPr/>
        </p:nvSpPr>
        <p:spPr bwMode="auto">
          <a:xfrm>
            <a:off x="7573963" y="5608638"/>
            <a:ext cx="6588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49313"/>
            <a:r>
              <a:rPr lang="en-US" sz="1600">
                <a:solidFill>
                  <a:schemeClr val="bg1"/>
                </a:solidFill>
                <a:latin typeface="Arial" charset="0"/>
              </a:rPr>
              <a:t>1 nm</a:t>
            </a:r>
          </a:p>
        </p:txBody>
      </p:sp>
      <p:sp>
        <p:nvSpPr>
          <p:cNvPr id="2096" name="Rectangle 57"/>
          <p:cNvSpPr>
            <a:spLocks noChangeArrowheads="1"/>
          </p:cNvSpPr>
          <p:nvPr/>
        </p:nvSpPr>
        <p:spPr bwMode="auto">
          <a:xfrm>
            <a:off x="3384550" y="381000"/>
            <a:ext cx="5759450" cy="2895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97" name="Picture 8" descr="GB_premelti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6863" y="541338"/>
            <a:ext cx="23622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8" name="Picture 48" descr="Ice-Premelting"/>
          <p:cNvPicPr>
            <a:picLocks noChangeAspect="1" noChangeArrowheads="1"/>
          </p:cNvPicPr>
          <p:nvPr/>
        </p:nvPicPr>
        <p:blipFill>
          <a:blip r:embed="rId11" cstate="print"/>
          <a:srcRect l="46576" t="2844" r="1335" b="4919"/>
          <a:stretch>
            <a:fillRect/>
          </a:stretch>
        </p:blipFill>
        <p:spPr bwMode="auto">
          <a:xfrm>
            <a:off x="3522663" y="533400"/>
            <a:ext cx="3048000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" name="Text Box 52"/>
          <p:cNvSpPr txBox="1">
            <a:spLocks noChangeArrowheads="1"/>
          </p:cNvSpPr>
          <p:nvPr/>
        </p:nvSpPr>
        <p:spPr bwMode="auto">
          <a:xfrm>
            <a:off x="3751263" y="2819400"/>
            <a:ext cx="24082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49313"/>
            <a:r>
              <a:rPr lang="da-DK" sz="1200" dirty="0">
                <a:sym typeface="Wingdings" pitchFamily="2" charset="2"/>
              </a:rPr>
              <a:t>Ice Surface (MD simultaion)</a:t>
            </a:r>
          </a:p>
          <a:p>
            <a:pPr defTabSz="849313"/>
            <a:r>
              <a:rPr lang="da-DK" sz="1200" b="0" dirty="0">
                <a:latin typeface="Candara" pitchFamily="34" charset="0"/>
                <a:sym typeface="Wingdings" pitchFamily="2" charset="2"/>
              </a:rPr>
              <a:t>Dash et al, </a:t>
            </a:r>
            <a:r>
              <a:rPr lang="da-DK" sz="1200" i="1" dirty="0">
                <a:latin typeface="Candara" pitchFamily="34" charset="0"/>
                <a:sym typeface="Wingdings" pitchFamily="2" charset="2"/>
              </a:rPr>
              <a:t>Rev. Modern Phys.</a:t>
            </a:r>
            <a:r>
              <a:rPr lang="da-DK" sz="1200" dirty="0">
                <a:latin typeface="Candara" pitchFamily="34" charset="0"/>
                <a:sym typeface="Wingdings" pitchFamily="2" charset="2"/>
              </a:rPr>
              <a:t> 2006</a:t>
            </a:r>
            <a:endParaRPr lang="en-US" sz="1200" b="0" dirty="0">
              <a:latin typeface="Candara" pitchFamily="34" charset="0"/>
              <a:sym typeface="Wingdings" pitchFamily="2" charset="2"/>
            </a:endParaRPr>
          </a:p>
        </p:txBody>
      </p:sp>
      <p:sp>
        <p:nvSpPr>
          <p:cNvPr id="2100" name="Text Box 10"/>
          <p:cNvSpPr txBox="1">
            <a:spLocks noChangeArrowheads="1"/>
          </p:cNvSpPr>
          <p:nvPr/>
        </p:nvSpPr>
        <p:spPr bwMode="auto">
          <a:xfrm>
            <a:off x="6313488" y="2819400"/>
            <a:ext cx="2830512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4884" tIns="42442" rIns="84884" bIns="42442">
            <a:spAutoFit/>
          </a:bodyPr>
          <a:lstStyle/>
          <a:p>
            <a:pPr defTabSz="849313"/>
            <a:r>
              <a:rPr lang="en-US" sz="1200" dirty="0">
                <a:latin typeface="Arial" charset="0"/>
              </a:rPr>
              <a:t>GB premelting in a colloidal crystal</a:t>
            </a:r>
          </a:p>
          <a:p>
            <a:pPr defTabSz="849313"/>
            <a:r>
              <a:rPr lang="en-US" sz="1200" b="0" dirty="0" err="1">
                <a:latin typeface="Candara" pitchFamily="34" charset="0"/>
              </a:rPr>
              <a:t>Alsayed</a:t>
            </a:r>
            <a:r>
              <a:rPr lang="en-US" sz="1200" b="0" dirty="0">
                <a:latin typeface="Candara" pitchFamily="34" charset="0"/>
              </a:rPr>
              <a:t> et al, </a:t>
            </a:r>
            <a:r>
              <a:rPr lang="en-US" sz="1200" i="1" dirty="0">
                <a:latin typeface="Candara" pitchFamily="34" charset="0"/>
              </a:rPr>
              <a:t>Science</a:t>
            </a:r>
            <a:r>
              <a:rPr lang="en-US" sz="1200" dirty="0">
                <a:latin typeface="Candara" pitchFamily="34" charset="0"/>
              </a:rPr>
              <a:t> 2005</a:t>
            </a:r>
          </a:p>
        </p:txBody>
      </p:sp>
    </p:spTree>
  </p:cSld>
  <p:clrMapOvr>
    <a:masterClrMapping/>
  </p:clrMapOvr>
  <p:transition xmlns:p14="http://schemas.microsoft.com/office/powerpoint/2010/main" advTm="25927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|4.5|17.7|45.3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49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49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26357</TotalTime>
  <Words>2251</Words>
  <Application>Microsoft Macintosh PowerPoint</Application>
  <PresentationFormat>On-screen Show (4:3)</PresentationFormat>
  <Paragraphs>409</Paragraphs>
  <Slides>16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Equation</vt:lpstr>
      <vt:lpstr>MURI Clemson Tasks (Jian Luo, co-PI)</vt:lpstr>
      <vt:lpstr>PowerPoint Presentation</vt:lpstr>
      <vt:lpstr>Origin of Dillon-Harmer Complexions in a Phenomenological Model </vt:lpstr>
      <vt:lpstr>Motivations: “Old” Materials Science Problems </vt:lpstr>
      <vt:lpstr>PowerPoint Presentation</vt:lpstr>
      <vt:lpstr>PowerPoint Presentation</vt:lpstr>
      <vt:lpstr>PowerPoint Presentation</vt:lpstr>
      <vt:lpstr>Experimental Task II:  Roles of Complexions in Ionic Conduction</vt:lpstr>
      <vt:lpstr>Quasi-Liquid Interfacial Films</vt:lpstr>
      <vt:lpstr>PowerPoint Presentation</vt:lpstr>
      <vt:lpstr>Computed Lines of Constant : GB Diagrams</vt:lpstr>
      <vt:lpstr>Counterintuitive Prediction: Decreasing GB Diffusivity w. Increasing T?  Shi &amp; Luo, Phys. Rev. Lett. 105:236102 (2010)</vt:lpstr>
      <vt:lpstr>PowerPoint Presentation</vt:lpstr>
      <vt:lpstr>Construct GB “Phase” Diagrams </vt:lpstr>
      <vt:lpstr>PowerPoint Presentation</vt:lpstr>
      <vt:lpstr>MURI Clemson Tasks (Jian Luo, co-PI)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emlab</dc:creator>
  <cp:lastModifiedBy>Andrea Harmer</cp:lastModifiedBy>
  <cp:revision>2197</cp:revision>
  <cp:lastPrinted>2011-06-18T18:10:09Z</cp:lastPrinted>
  <dcterms:created xsi:type="dcterms:W3CDTF">2000-04-23T05:33:04Z</dcterms:created>
  <dcterms:modified xsi:type="dcterms:W3CDTF">2011-06-20T20:57:52Z</dcterms:modified>
</cp:coreProperties>
</file>