
<file path=[Content_Types].xml><?xml version="1.0" encoding="utf-8"?>
<Types xmlns="http://schemas.openxmlformats.org/package/2006/content-types">
  <Override PartName="/ppt/slideLayouts/slideLayout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embeddings/oleObject2.bin" ContentType="application/vnd.openxmlformats-officedocument.oleObject"/>
  <Default Extension="bin" ContentType="application/vnd.openxmlformats-officedocument.presentationml.printerSettings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slides/slide28.xml" ContentType="application/vnd.openxmlformats-officedocument.presentationml.slide+xml"/>
  <Default Extension="vml" ContentType="application/vnd.openxmlformats-officedocument.vmlDrawing"/>
  <Override PartName="/ppt/embeddings/oleObject4.bin" ContentType="application/vnd.openxmlformats-officedocument.oleObject"/>
  <Override PartName="/ppt/embeddings/oleObject6.bin" ContentType="application/vnd.openxmlformats-officedocument.oleObject"/>
  <Override PartName="/ppt/embeddings/Microsoft_Equation2.bin" ContentType="application/vnd.openxmlformats-officedocument.oleObject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Default Extension="png" ContentType="image/png"/>
  <Default Extension="wmf" ContentType="image/x-wmf"/>
  <Override PartName="/ppt/notesMasters/notesMaster1.xml" ContentType="application/vnd.openxmlformats-officedocument.presentationml.notesMaster+xml"/>
  <Default Extension="gif" ContentType="image/gif"/>
  <Override PartName="/docProps/core.xml" ContentType="application/vnd.openxmlformats-package.core-properties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3.bin" ContentType="application/vnd.openxmlformats-officedocument.oleObject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embeddings/oleObject5.bin" ContentType="application/vnd.openxmlformats-officedocument.oleObject"/>
  <Override PartName="/ppt/embeddings/Microsoft_Equation1.bin" ContentType="application/vnd.openxmlformats-officedocument.oleObject"/>
  <Override PartName="/ppt/embeddings/Microsoft_Equation3.bin" ContentType="application/vnd.openxmlformats-officedocument.oleObject"/>
  <Override PartName="/ppt/slideMasters/slideMaster1.xml" ContentType="application/vnd.openxmlformats-officedocument.presentationml.slideMaster+xml"/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3.xml" ContentType="application/vnd.openxmlformats-officedocument.presentationml.slide+xml"/>
  <Override PartName="/ppt/tableStyles.xml" ContentType="application/vnd.openxmlformats-officedocument.presentationml.tableStyles+xml"/>
  <Override PartName="/ppt/slides/slide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48" r:id="rId1"/>
  </p:sldMasterIdLst>
  <p:notesMasterIdLst>
    <p:notesMasterId r:id="rId30"/>
  </p:notesMasterIdLst>
  <p:sldIdLst>
    <p:sldId id="281" r:id="rId2"/>
    <p:sldId id="256" r:id="rId3"/>
    <p:sldId id="282" r:id="rId4"/>
    <p:sldId id="257" r:id="rId5"/>
    <p:sldId id="258" r:id="rId6"/>
    <p:sldId id="259" r:id="rId7"/>
    <p:sldId id="263" r:id="rId8"/>
    <p:sldId id="261" r:id="rId9"/>
    <p:sldId id="260" r:id="rId10"/>
    <p:sldId id="262" r:id="rId11"/>
    <p:sldId id="283" r:id="rId12"/>
    <p:sldId id="284" r:id="rId13"/>
    <p:sldId id="264" r:id="rId14"/>
    <p:sldId id="280" r:id="rId15"/>
    <p:sldId id="265" r:id="rId16"/>
    <p:sldId id="266" r:id="rId17"/>
    <p:sldId id="267" r:id="rId18"/>
    <p:sldId id="268" r:id="rId19"/>
    <p:sldId id="269" r:id="rId20"/>
    <p:sldId id="270" r:id="rId21"/>
    <p:sldId id="273" r:id="rId22"/>
    <p:sldId id="279" r:id="rId23"/>
    <p:sldId id="272" r:id="rId24"/>
    <p:sldId id="274" r:id="rId25"/>
    <p:sldId id="275" r:id="rId26"/>
    <p:sldId id="271" r:id="rId27"/>
    <p:sldId id="276" r:id="rId28"/>
    <p:sldId id="27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4516D"/>
    <a:srgbClr val="000000"/>
    <a:srgbClr val="08A1D9"/>
    <a:srgbClr val="F96A1B"/>
    <a:srgbClr val="FFFFFF"/>
    <a:srgbClr val="0000FF"/>
    <a:srgbClr val="D2EAF1"/>
    <a:srgbClr val="A5D5E2"/>
    <a:srgbClr val="D9F7FB"/>
    <a:srgbClr val="E8F8FE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8882" autoAdjust="0"/>
    <p:restoredTop sz="94660"/>
  </p:normalViewPr>
  <p:slideViewPr>
    <p:cSldViewPr showGuides="1">
      <p:cViewPr varScale="1">
        <p:scale>
          <a:sx n="154" d="100"/>
          <a:sy n="154" d="100"/>
        </p:scale>
        <p:origin x="-1592" y="-104"/>
      </p:cViewPr>
      <p:guideLst>
        <p:guide orient="horz" pos="2160"/>
        <p:guide orient="horz" pos="4032"/>
        <p:guide orient="horz" pos="960"/>
        <p:guide pos="2880"/>
        <p:guide pos="5280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19" Type="http://schemas.openxmlformats.org/officeDocument/2006/relationships/slide" Target="slides/slide18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Relationship Id="rId2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03556-CCE9-40E6-AB1D-5511083060BC}" type="datetimeFigureOut">
              <a:rPr lang="en-US" smtClean="0"/>
              <a:pPr/>
              <a:t>9/6/11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F75CA-EEF1-46AA-AE48-73BB1712E7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19900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F75CA-EEF1-46AA-AE48-73BB1712E75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85331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F75CA-EEF1-46AA-AE48-73BB1712E75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1198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2">
                  <a:tint val="80000"/>
                  <a:satMod val="300000"/>
                  <a:alpha val="50000"/>
                </a:schemeClr>
              </a:gs>
              <a:gs pos="100000">
                <a:schemeClr val="bg2">
                  <a:lumMod val="50000"/>
                  <a:alpha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95600"/>
            <a:ext cx="9144000" cy="1470025"/>
          </a:xfrm>
        </p:spPr>
        <p:txBody>
          <a:bodyPr/>
          <a:lstStyle>
            <a:lvl1pPr algn="l">
              <a:defRPr b="0">
                <a:solidFill>
                  <a:schemeClr val="accent3">
                    <a:lumMod val="50000"/>
                  </a:schemeClr>
                </a:solidFill>
                <a:latin typeface="Helvetica LT Std UltCompresse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4419600"/>
            <a:ext cx="6400800" cy="457200"/>
          </a:xfrm>
        </p:spPr>
        <p:txBody>
          <a:bodyPr>
            <a:noAutofit/>
          </a:bodyPr>
          <a:lstStyle>
            <a:lvl1pPr marL="0" indent="0" algn="r">
              <a:buNone/>
              <a:defRPr sz="3600" b="0">
                <a:solidFill>
                  <a:schemeClr val="accent3">
                    <a:lumMod val="50000"/>
                  </a:schemeClr>
                </a:solidFill>
                <a:effectLst/>
                <a:latin typeface="Helvetica LT Std UltCompresse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3368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9065C-3240-45CE-869A-00F9915224E9}" type="datetime3">
              <a:rPr lang="en-US" smtClean="0"/>
              <a:pPr/>
              <a:t>September 6,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MURI Kickoff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51766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41D3A-1640-4245-A819-CE200675F606}" type="datetime3">
              <a:rPr lang="en-US" smtClean="0"/>
              <a:pPr/>
              <a:t>September 6,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MURI Kickoff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3823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48A1-95A3-4F30-A44A-FE1A70030B69}" type="datetime3">
              <a:rPr lang="en-US" smtClean="0"/>
              <a:pPr/>
              <a:t>September 6,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MURI Kickoff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34723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8D1A2-A06C-44BC-B752-B7D1D9EFDC0E}" type="datetime3">
              <a:rPr lang="en-US" smtClean="0"/>
              <a:pPr/>
              <a:t>September 6,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MURI Kickoff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8489" y="6510779"/>
            <a:ext cx="2133600" cy="365125"/>
          </a:xfrm>
        </p:spPr>
        <p:txBody>
          <a:bodyPr/>
          <a:lstStyle/>
          <a:p>
            <a:fld id="{DDD3C4FC-F306-4350-A70C-63615A422B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72111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717DF-B1B7-49BD-8370-4C7F5E127802}" type="datetime3">
              <a:rPr lang="en-US" smtClean="0"/>
              <a:pPr/>
              <a:t>September 6, 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MURI Kickoff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69193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1E0EF-6AE3-4840-8081-4325A2E466CE}" type="datetime3">
              <a:rPr lang="en-US" smtClean="0"/>
              <a:pPr/>
              <a:t>September 6, 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MURI Kickoff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63065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>
            <a:lvl1pPr>
              <a:defRPr sz="1200" b="0" baseline="0">
                <a:solidFill>
                  <a:schemeClr val="accent2">
                    <a:lumMod val="20000"/>
                    <a:lumOff val="80000"/>
                  </a:schemeClr>
                </a:solidFill>
                <a:latin typeface="Candara" pitchFamily="34" charset="0"/>
              </a:defRPr>
            </a:lvl1pPr>
          </a:lstStyle>
          <a:p>
            <a:fld id="{2AF88400-96F0-435E-8222-76DECA2699CC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11927"/>
            <a:ext cx="2895600" cy="365125"/>
          </a:xfrm>
        </p:spPr>
        <p:txBody>
          <a:bodyPr/>
          <a:lstStyle>
            <a:lvl1pPr>
              <a:defRPr sz="1200" b="0" i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55954" y="6509653"/>
            <a:ext cx="2133600" cy="365125"/>
          </a:xfrm>
        </p:spPr>
        <p:txBody>
          <a:bodyPr/>
          <a:lstStyle>
            <a:lvl1pPr>
              <a:defRPr baseline="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DDD3C4FC-F306-4350-A70C-63615A422B2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190" y="478536"/>
            <a:ext cx="9146380" cy="54864"/>
            <a:chOff x="-2380" y="6443133"/>
            <a:chExt cx="9146380" cy="418449"/>
          </a:xfrm>
        </p:grpSpPr>
        <p:sp>
          <p:nvSpPr>
            <p:cNvPr id="8" name="Freeform 7"/>
            <p:cNvSpPr/>
            <p:nvPr userDrawn="1"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 userDrawn="1"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1945"/>
            <a:ext cx="9144000" cy="609600"/>
          </a:xfrm>
        </p:spPr>
        <p:txBody>
          <a:bodyPr>
            <a:noAutofit/>
          </a:bodyPr>
          <a:lstStyle>
            <a:lvl1pPr algn="l">
              <a:defRPr sz="4400" b="0">
                <a:solidFill>
                  <a:schemeClr val="accent3">
                    <a:lumMod val="50000"/>
                  </a:schemeClr>
                </a:solidFill>
                <a:latin typeface="Helvetica LT Std UltCompresse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97340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8662C-F530-4400-859F-27DD202A632C}" type="datetime3">
              <a:rPr lang="en-US" smtClean="0"/>
              <a:pPr/>
              <a:t>September 6, 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MURI Kickoff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70727" y="6515537"/>
            <a:ext cx="2133600" cy="365125"/>
          </a:xfrm>
        </p:spPr>
        <p:txBody>
          <a:bodyPr/>
          <a:lstStyle/>
          <a:p>
            <a:fld id="{DDD3C4FC-F306-4350-A70C-63615A422B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8383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556FD-592B-4EA7-BDA5-57CBDE50CFEC}" type="datetime3">
              <a:rPr lang="en-US" smtClean="0"/>
              <a:pPr/>
              <a:t>September 6, 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MURI Kickoff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5929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E1915-AD36-40B5-B429-461458FC1CD4}" type="datetime3">
              <a:rPr lang="en-US" smtClean="0"/>
              <a:pPr/>
              <a:t>September 6, 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MURI Kickoff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6947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>
            <a:off x="0" y="6558513"/>
            <a:ext cx="3575050" cy="27432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rgbClr val="F96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96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2079" y="65098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DDD3C4FC-F306-4350-A70C-63615A422B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76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baseline="0">
                <a:solidFill>
                  <a:schemeClr val="bg1"/>
                </a:solidFill>
                <a:latin typeface="Candara" pitchFamily="34" charset="0"/>
              </a:defRPr>
            </a:lvl1pPr>
          </a:lstStyle>
          <a:p>
            <a:fld id="{D1440B6C-B696-4661-B1E6-D24372F8A121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9" name="Oval 8"/>
          <p:cNvSpPr>
            <a:spLocks noChangeAspect="1"/>
          </p:cNvSpPr>
          <p:nvPr userDrawn="1"/>
        </p:nvSpPr>
        <p:spPr>
          <a:xfrm>
            <a:off x="8793480" y="6558513"/>
            <a:ext cx="274320" cy="274320"/>
          </a:xfrm>
          <a:prstGeom prst="ellipse">
            <a:avLst/>
          </a:prstGeom>
          <a:noFill/>
          <a:ln>
            <a:solidFill>
              <a:srgbClr val="0070C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-1588" y="6558513"/>
            <a:ext cx="9145588" cy="27432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rgbClr val="08A1D9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0616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tiff"/><Relationship Id="rId3" Type="http://schemas.openxmlformats.org/officeDocument/2006/relationships/image" Target="../media/image26.png"/><Relationship Id="rId4" Type="http://schemas.openxmlformats.org/officeDocument/2006/relationships/image" Target="../media/image27.tiff"/><Relationship Id="rId5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0.jpeg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oleObject" Target="../embeddings/Microsoft_Equation2.bin"/><Relationship Id="rId6" Type="http://schemas.openxmlformats.org/officeDocument/2006/relationships/oleObject" Target="../embeddings/Microsoft_Equation3.bin"/><Relationship Id="rId7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gif"/><Relationship Id="rId3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Relationship Id="rId3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video" Target="file:///\\localhost\Users\martinharmer\Desktop\2010-10-05-DOE%20ESPM%20Contractors'%20Meeting\2xl-ortho.avi" TargetMode="Externa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9.jpeg"/><Relationship Id="rId5" Type="http://schemas.openxmlformats.org/officeDocument/2006/relationships/oleObject" Target="../embeddings/oleObject2.bin"/><Relationship Id="rId6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8" Type="http://schemas.openxmlformats.org/officeDocument/2006/relationships/oleObject" Target="../embeddings/oleObject5.bin"/><Relationship Id="rId9" Type="http://schemas.openxmlformats.org/officeDocument/2006/relationships/oleObject" Target="../embeddings/oleObject6.bin"/><Relationship Id="rId10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0562" y="-685800"/>
            <a:ext cx="914400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7800" b="1" spc="600" dirty="0" smtClean="0">
                <a:ln>
                  <a:solidFill>
                    <a:srgbClr val="D9F7FB"/>
                  </a:solidFill>
                </a:ln>
                <a:noFill/>
                <a:latin typeface="Candara" pitchFamily="34" charset="0"/>
              </a:rPr>
              <a:t>AGENDA</a:t>
            </a:r>
            <a:endParaRPr lang="en-US" sz="17800" b="1" spc="600" dirty="0">
              <a:ln>
                <a:solidFill>
                  <a:srgbClr val="D9F7FB"/>
                </a:solidFill>
              </a:ln>
              <a:noFill/>
              <a:latin typeface="Candara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40869593"/>
              </p:ext>
            </p:extLst>
          </p:nvPr>
        </p:nvGraphicFramePr>
        <p:xfrm>
          <a:off x="169045" y="457200"/>
          <a:ext cx="8805909" cy="5977127"/>
        </p:xfrm>
        <a:graphic>
          <a:graphicData uri="http://schemas.openxmlformats.org/drawingml/2006/table">
            <a:tbl>
              <a:tblPr firstRow="1" firstCol="1" bandRow="1"/>
              <a:tblGrid>
                <a:gridCol w="1100739"/>
                <a:gridCol w="956660"/>
                <a:gridCol w="6748510"/>
              </a:tblGrid>
              <a:tr h="27432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8:15-8:30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07" marR="40807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Self introductions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</a:tr>
              <a:tr h="27432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8:30-8:45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07" marR="40807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David </a:t>
                      </a:r>
                      <a:r>
                        <a:rPr lang="en-US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Shifler</a:t>
                      </a: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, Introductory remarks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</a:tr>
              <a:tr h="27432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8:45-9:30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07" marR="40807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Martin Harmer, Overview of MURI project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</a:tr>
              <a:tr h="27432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9:30-11:45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07" marR="40807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Presentations by individual MURI team members plus guest scientist, Alexis Lewis.  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</a:tr>
              <a:tr h="274320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Note: Anthony </a:t>
                      </a:r>
                      <a:r>
                        <a:rPr lang="en-US" sz="1400" b="1" i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Rollett</a:t>
                      </a:r>
                      <a:r>
                        <a:rPr lang="en-US" sz="1400" b="1" i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 from Carnegie Mellon University will be in Europe, but </a:t>
                      </a:r>
                      <a:r>
                        <a:rPr lang="en-US" sz="1400" b="1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will </a:t>
                      </a:r>
                      <a:r>
                        <a:rPr lang="en-US" sz="1400" b="1" i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participate remotely. </a:t>
                      </a:r>
                      <a:endParaRPr lang="en-US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07" marR="40807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9:30-9:45</a:t>
                      </a:r>
                    </a:p>
                  </a:txBody>
                  <a:tcPr marL="40807" marR="4080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Andrea Harmer, Kutztown University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9:45-10:00</a:t>
                      </a:r>
                    </a:p>
                  </a:txBody>
                  <a:tcPr marL="40807" marR="4080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Helen Chan, Lehigh University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10:00-10:15</a:t>
                      </a:r>
                    </a:p>
                  </a:txBody>
                  <a:tcPr marL="40807" marR="4080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Jeffrey Rickman, Lehigh University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10:15-10:30</a:t>
                      </a:r>
                    </a:p>
                  </a:txBody>
                  <a:tcPr marL="40807" marR="4080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Michael </a:t>
                      </a:r>
                      <a:r>
                        <a:rPr lang="en-US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Widom</a:t>
                      </a: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, Carnegie Mellon University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</a:tr>
              <a:tr h="27432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10:30-10:45   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07" marR="40807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Break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10:45-11:00</a:t>
                      </a:r>
                    </a:p>
                  </a:txBody>
                  <a:tcPr marL="40807" marR="4080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Jian</a:t>
                      </a: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Luo</a:t>
                      </a: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, Clemson University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11:00-11:15</a:t>
                      </a:r>
                    </a:p>
                  </a:txBody>
                  <a:tcPr marL="40807" marR="4080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Greg Rohrer, Carnegie Mellon University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11:15-11:30</a:t>
                      </a:r>
                    </a:p>
                  </a:txBody>
                  <a:tcPr marL="40807" marR="4080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Shen</a:t>
                      </a: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 Dillon, University of Illinois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11:30-11:45</a:t>
                      </a:r>
                    </a:p>
                  </a:txBody>
                  <a:tcPr marL="40807" marR="4080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Alexis Lewis, Naval Research Laboratory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</a:tr>
              <a:tr h="27432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12:00-1:00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07" marR="40807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Lunch and discussion, Tower Room, Mountaintop Campus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</a:tr>
              <a:tr h="27432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1:00-1:45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07" marR="40807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Alan </a:t>
                      </a:r>
                      <a:r>
                        <a:rPr lang="en-US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Pense</a:t>
                      </a: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* Tour </a:t>
                      </a: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of ATLSS national earthquake testing laboratory and composite ship building laboratory, Mountaintop Campus.  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</a:tr>
              <a:tr h="27432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1:45-2:15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07" marR="40807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Private meeting for review team -ATLSS Conference Room B144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</a:tr>
              <a:tr h="27432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2:15-2:30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07" marR="40807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Feedback and discussion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</a:tr>
              <a:tr h="27432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2:45-3:00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07" marR="40807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Demonstration of Spark Plasma Sintering, 3</a:t>
                      </a:r>
                      <a:r>
                        <a:rPr lang="en-US" sz="1400" b="1" baseline="30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rd</a:t>
                      </a: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 floor Whitaker Lab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</a:tr>
              <a:tr h="27432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3:00-3:30 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07" marR="40807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Tour of Electron Microscopy Laboratory, 1</a:t>
                      </a:r>
                      <a:r>
                        <a:rPr lang="en-US" sz="1400" b="1" baseline="30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st</a:t>
                      </a: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 floor Whitaker Lab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>
                        <a:alpha val="50196"/>
                      </a:srgbClr>
                    </a:solidFill>
                  </a:tcPr>
                </a:tc>
              </a:tr>
              <a:tr h="274320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3:30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07" marR="40807" marT="0" marB="0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Candara" pitchFamily="34" charset="0"/>
                          <a:ea typeface="Calibri"/>
                          <a:cs typeface="Times New Roman"/>
                        </a:rPr>
                        <a:t>Depart</a:t>
                      </a:r>
                    </a:p>
                  </a:txBody>
                  <a:tcPr marL="40807" marR="40807" marT="0" marB="0" anchor="ctr">
                    <a:lnL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8C0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AF1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6200" y="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AGENDA</a:t>
            </a:r>
            <a:endParaRPr lang="en-US" sz="2800" b="1" dirty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7067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E4E14-D802-4528-BB68-1856F8C5D434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 Properties of Complexions (Alumina)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81672" y="6093023"/>
            <a:ext cx="83248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algn="r" eaLnBrk="1" hangingPunct="1"/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S.J. Dillon, M. Tang, W.C. Carter, M.P. Harmer, </a:t>
            </a:r>
            <a:r>
              <a:rPr lang="en-US" sz="1400" b="1" i="1" dirty="0" err="1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Acta</a:t>
            </a:r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 </a:t>
            </a:r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Mater. </a:t>
            </a:r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2007 </a:t>
            </a:r>
            <a:endParaRPr lang="en-US" sz="1400" b="1" i="1" dirty="0">
              <a:solidFill>
                <a:schemeClr val="accent3">
                  <a:lumMod val="50000"/>
                </a:schemeClr>
              </a:solidFill>
              <a:latin typeface="Candara" pitchFamily="-107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500" t="6446" r="2500" b="3045"/>
          <a:stretch/>
        </p:blipFill>
        <p:spPr>
          <a:xfrm>
            <a:off x="228600" y="774404"/>
            <a:ext cx="8686800" cy="5092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5895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8400-96F0-435E-8222-76DECA2699CC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Copper Oxide Doped </a:t>
            </a:r>
            <a:r>
              <a:rPr lang="en-US" dirty="0" err="1"/>
              <a:t>Titania</a:t>
            </a:r>
            <a:r>
              <a:rPr lang="en-US" dirty="0"/>
              <a:t>-complexion Type </a:t>
            </a:r>
            <a:r>
              <a:rPr lang="en-US" dirty="0" smtClean="0"/>
              <a:t>III, Bilayer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97693" y="651748"/>
            <a:ext cx="8322775" cy="5859304"/>
            <a:chOff x="457200" y="453628"/>
            <a:chExt cx="8322775" cy="5859304"/>
          </a:xfrm>
        </p:grpSpPr>
        <p:pic>
          <p:nvPicPr>
            <p:cNvPr id="7" name="Picture 3" descr="C:\research\TiO2\final TEM\CT 850-24Q\0.35nm\04.t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3383280"/>
              <a:ext cx="2560320" cy="25603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1280343" y="5943600"/>
              <a:ext cx="9140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3">
                      <a:lumMod val="50000"/>
                    </a:schemeClr>
                  </a:solidFill>
                  <a:latin typeface="Candara" pitchFamily="34" charset="0"/>
                </a:rPr>
                <a:t>HRTEM</a:t>
              </a:r>
            </a:p>
          </p:txBody>
        </p:sp>
        <p:pic>
          <p:nvPicPr>
            <p:cNvPr id="9" name="Picture 2" descr="F:\0013.t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640080"/>
              <a:ext cx="2560320" cy="25603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4267200" y="5757148"/>
              <a:ext cx="45127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3">
                      <a:lumMod val="50000"/>
                    </a:schemeClr>
                  </a:solidFill>
                  <a:latin typeface="Candara" pitchFamily="34" charset="0"/>
                </a:rPr>
                <a:t>HAADF-STEM (smoothed and </a:t>
              </a:r>
              <a:r>
                <a:rPr lang="en-US" b="1" dirty="0" err="1" smtClean="0">
                  <a:solidFill>
                    <a:schemeClr val="accent3">
                      <a:lumMod val="50000"/>
                    </a:schemeClr>
                  </a:solidFill>
                  <a:latin typeface="Candara" pitchFamily="34" charset="0"/>
                </a:rPr>
                <a:t>deconvoluted</a:t>
              </a:r>
              <a:r>
                <a:rPr lang="en-US" b="1" dirty="0" smtClean="0">
                  <a:solidFill>
                    <a:schemeClr val="accent3">
                      <a:lumMod val="50000"/>
                    </a:schemeClr>
                  </a:solidFill>
                  <a:latin typeface="Candara" pitchFamily="34" charset="0"/>
                </a:rPr>
                <a:t>)</a:t>
              </a:r>
            </a:p>
          </p:txBody>
        </p:sp>
        <p:pic>
          <p:nvPicPr>
            <p:cNvPr id="11" name="Picture 2" descr="C:\Users\Shuailei Ma\Desktop\color\RL of HAADF-0006 color.t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99879" y="453628"/>
              <a:ext cx="5303520" cy="53035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5537674" y="640080"/>
              <a:ext cx="1320326" cy="5303520"/>
              <a:chOff x="5541264" y="990600"/>
              <a:chExt cx="1359025" cy="5458968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541264" y="990600"/>
                <a:ext cx="1038039" cy="5458968"/>
                <a:chOff x="5541264" y="990600"/>
                <a:chExt cx="1038039" cy="5458968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 rot="5400000">
                  <a:off x="3543495" y="3413760"/>
                  <a:ext cx="5458968" cy="612648"/>
                </a:xfrm>
                <a:prstGeom prst="line">
                  <a:avLst/>
                </a:prstGeom>
                <a:ln w="28575">
                  <a:solidFill>
                    <a:srgbClr val="FF9933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rot="5400000">
                  <a:off x="3127248" y="3404616"/>
                  <a:ext cx="5458968" cy="630936"/>
                </a:xfrm>
                <a:prstGeom prst="line">
                  <a:avLst/>
                </a:prstGeom>
                <a:ln w="28575">
                  <a:solidFill>
                    <a:srgbClr val="FF9933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Oval 16"/>
                <p:cNvSpPr/>
                <p:nvPr/>
              </p:nvSpPr>
              <p:spPr>
                <a:xfrm>
                  <a:off x="6017793" y="2409259"/>
                  <a:ext cx="164592" cy="164592"/>
                </a:xfrm>
                <a:prstGeom prst="ellipse">
                  <a:avLst/>
                </a:prstGeom>
                <a:noFill/>
                <a:ln w="12700">
                  <a:solidFill>
                    <a:srgbClr val="FF9933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6246393" y="2283630"/>
                  <a:ext cx="164592" cy="164592"/>
                </a:xfrm>
                <a:prstGeom prst="ellipse">
                  <a:avLst/>
                </a:prstGeom>
                <a:noFill/>
                <a:ln w="12700">
                  <a:solidFill>
                    <a:srgbClr val="FF9933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6187609" y="2612228"/>
                  <a:ext cx="164592" cy="164592"/>
                </a:xfrm>
                <a:prstGeom prst="ellipse">
                  <a:avLst/>
                </a:prstGeom>
                <a:noFill/>
                <a:ln w="12700">
                  <a:solidFill>
                    <a:srgbClr val="FF9933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5959009" y="2864867"/>
                  <a:ext cx="164592" cy="164592"/>
                </a:xfrm>
                <a:prstGeom prst="ellipse">
                  <a:avLst/>
                </a:prstGeom>
                <a:noFill/>
                <a:ln w="12700">
                  <a:solidFill>
                    <a:srgbClr val="FF9933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5909689" y="1295400"/>
                <a:ext cx="990600" cy="323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b="1" dirty="0" smtClean="0">
                    <a:solidFill>
                      <a:srgbClr val="FFFF99"/>
                    </a:solidFill>
                    <a:latin typeface="Times New Roman" pitchFamily="18" charset="0"/>
                    <a:cs typeface="Times New Roman" pitchFamily="18" charset="0"/>
                  </a:rPr>
                  <a:t>0.4 nm</a:t>
                </a:r>
                <a:endParaRPr lang="en-US" sz="1500" b="1" dirty="0">
                  <a:solidFill>
                    <a:srgbClr val="FFFF99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6781800" y="6321623"/>
            <a:ext cx="2499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Courtesy of </a:t>
            </a:r>
            <a:r>
              <a:rPr lang="en-US" sz="1400" b="1" i="1" dirty="0" err="1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ShuaiLei</a:t>
            </a:r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 Ma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4717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8400-96F0-435E-8222-76DECA2699CC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Copper Oxide Doped </a:t>
            </a:r>
            <a:r>
              <a:rPr lang="en-US" dirty="0" err="1"/>
              <a:t>Titania</a:t>
            </a:r>
            <a:r>
              <a:rPr lang="en-US" dirty="0"/>
              <a:t>-complexion Type </a:t>
            </a:r>
            <a:r>
              <a:rPr lang="en-US" dirty="0" smtClean="0"/>
              <a:t>IV, </a:t>
            </a:r>
            <a:r>
              <a:rPr lang="en-US" dirty="0" err="1" smtClean="0"/>
              <a:t>Trilayer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56543" y="6077188"/>
            <a:ext cx="914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HRTEM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4419600" y="5867400"/>
            <a:ext cx="4512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HAADF-STEM (smoothed and </a:t>
            </a:r>
            <a:r>
              <a:rPr lang="en-US" b="1" dirty="0" err="1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deconvoluted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)</a:t>
            </a:r>
          </a:p>
        </p:txBody>
      </p:sp>
      <p:pic>
        <p:nvPicPr>
          <p:cNvPr id="8" name="Picture 4" descr="C:\research\TiO2\final TEM\color STEM pics\CuO-TiO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9480" y="609600"/>
            <a:ext cx="5303520" cy="5303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F:\Plane 0 of tf 1.5M marked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568" y="3496020"/>
            <a:ext cx="2560320" cy="256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F:\Plane 2 of tf 800k marked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568" y="762000"/>
            <a:ext cx="2560320" cy="256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5627992" y="617220"/>
            <a:ext cx="1268010" cy="5303520"/>
            <a:chOff x="5512910" y="990600"/>
            <a:chExt cx="1305175" cy="5458968"/>
          </a:xfrm>
        </p:grpSpPr>
        <p:grpSp>
          <p:nvGrpSpPr>
            <p:cNvPr id="12" name="Group 11"/>
            <p:cNvGrpSpPr/>
            <p:nvPr/>
          </p:nvGrpSpPr>
          <p:grpSpPr>
            <a:xfrm>
              <a:off x="5512910" y="990600"/>
              <a:ext cx="1192690" cy="5458968"/>
              <a:chOff x="5512910" y="990600"/>
              <a:chExt cx="1192690" cy="5458968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rot="5400000">
                <a:off x="3724656" y="3468624"/>
                <a:ext cx="5458968" cy="502920"/>
              </a:xfrm>
              <a:prstGeom prst="line">
                <a:avLst/>
              </a:prstGeom>
              <a:ln w="28575">
                <a:solidFill>
                  <a:srgbClr val="FF9933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/>
              <p:cNvSpPr/>
              <p:nvPr/>
            </p:nvSpPr>
            <p:spPr>
              <a:xfrm>
                <a:off x="5978442" y="6109023"/>
                <a:ext cx="201168" cy="201168"/>
              </a:xfrm>
              <a:prstGeom prst="ellipse">
                <a:avLst/>
              </a:prstGeom>
              <a:noFill/>
              <a:ln w="12700">
                <a:solidFill>
                  <a:srgbClr val="FF9933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rot="5400000">
                <a:off x="3034886" y="3468624"/>
                <a:ext cx="5458968" cy="502920"/>
              </a:xfrm>
              <a:prstGeom prst="line">
                <a:avLst/>
              </a:prstGeom>
              <a:ln w="28575">
                <a:solidFill>
                  <a:srgbClr val="FF9933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/>
              <p:cNvSpPr/>
              <p:nvPr/>
            </p:nvSpPr>
            <p:spPr>
              <a:xfrm>
                <a:off x="5697856" y="6190713"/>
                <a:ext cx="201168" cy="201168"/>
              </a:xfrm>
              <a:prstGeom prst="ellipse">
                <a:avLst/>
              </a:prstGeom>
              <a:noFill/>
              <a:ln w="12700">
                <a:solidFill>
                  <a:srgbClr val="FF9933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5569877" y="5929745"/>
                <a:ext cx="201168" cy="201168"/>
              </a:xfrm>
              <a:prstGeom prst="ellipse">
                <a:avLst/>
              </a:prstGeom>
              <a:noFill/>
              <a:ln w="12700">
                <a:solidFill>
                  <a:srgbClr val="FF9933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827485" y="1295400"/>
              <a:ext cx="99060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 smtClean="0">
                  <a:solidFill>
                    <a:srgbClr val="FFCC66"/>
                  </a:solidFill>
                  <a:latin typeface="Times New Roman" pitchFamily="18" charset="0"/>
                  <a:cs typeface="Times New Roman" pitchFamily="18" charset="0"/>
                </a:rPr>
                <a:t>0.6 nm</a:t>
              </a:r>
              <a:endParaRPr lang="en-US" sz="1500" b="1" dirty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934200" y="6236732"/>
            <a:ext cx="2499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Courtesy of </a:t>
            </a:r>
            <a:r>
              <a:rPr lang="en-US" sz="1400" b="1" i="1" dirty="0" err="1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ShuaiLei</a:t>
            </a:r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 Ma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6545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59DD-9CCC-494D-A847-D6D045702B00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GB Complexions In Metal Systems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81000" y="735366"/>
            <a:ext cx="8305800" cy="5165420"/>
            <a:chOff x="381000" y="609600"/>
            <a:chExt cx="8305800" cy="5165420"/>
          </a:xfrm>
        </p:grpSpPr>
        <p:sp>
          <p:nvSpPr>
            <p:cNvPr id="7" name="Rectangle 6"/>
            <p:cNvSpPr/>
            <p:nvPr/>
          </p:nvSpPr>
          <p:spPr>
            <a:xfrm>
              <a:off x="381000" y="609600"/>
              <a:ext cx="8305800" cy="510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40"/>
            <p:cNvGrpSpPr>
              <a:grpSpLocks/>
            </p:cNvGrpSpPr>
            <p:nvPr/>
          </p:nvGrpSpPr>
          <p:grpSpPr bwMode="auto">
            <a:xfrm>
              <a:off x="585788" y="838200"/>
              <a:ext cx="7915275" cy="4936820"/>
              <a:chOff x="514350" y="1114425"/>
              <a:chExt cx="7915275" cy="4936820"/>
            </a:xfrm>
          </p:grpSpPr>
          <p:grpSp>
            <p:nvGrpSpPr>
              <p:cNvPr id="11" name="Group 26"/>
              <p:cNvGrpSpPr>
                <a:grpSpLocks/>
              </p:cNvGrpSpPr>
              <p:nvPr/>
            </p:nvGrpSpPr>
            <p:grpSpPr bwMode="auto">
              <a:xfrm>
                <a:off x="514350" y="1114425"/>
                <a:ext cx="7915275" cy="4743450"/>
                <a:chOff x="514352" y="1114178"/>
                <a:chExt cx="7915300" cy="4743714"/>
              </a:xfrm>
            </p:grpSpPr>
            <p:grpSp>
              <p:nvGrpSpPr>
                <p:cNvPr id="22" name="Group 31"/>
                <p:cNvGrpSpPr>
                  <a:grpSpLocks/>
                </p:cNvGrpSpPr>
                <p:nvPr/>
              </p:nvGrpSpPr>
              <p:grpSpPr bwMode="auto">
                <a:xfrm>
                  <a:off x="514352" y="1114178"/>
                  <a:ext cx="7915300" cy="4743714"/>
                  <a:chOff x="228600" y="908050"/>
                  <a:chExt cx="8736013" cy="5235594"/>
                </a:xfrm>
              </p:grpSpPr>
              <p:pic>
                <p:nvPicPr>
                  <p:cNvPr id="24" name="Picture 2" descr="D:\meetings\Sosman-award-symposia\schematic.tif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    </a:ext>
                    </a:extLst>
                  </a:blip>
                  <a:srcRect b="7256"/>
                  <a:stretch>
                    <a:fillRect/>
                  </a:stretch>
                </p:blipFill>
                <p:spPr bwMode="auto">
                  <a:xfrm>
                    <a:off x="228600" y="908050"/>
                    <a:ext cx="8736013" cy="52355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5" name="Rectangle 24"/>
                  <p:cNvSpPr/>
                  <p:nvPr/>
                </p:nvSpPr>
                <p:spPr>
                  <a:xfrm>
                    <a:off x="356503" y="1286527"/>
                    <a:ext cx="2430175" cy="20711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  <a:cs typeface="Arial" pitchFamily="34" charset="0"/>
                    </a:endParaRPr>
                  </a:p>
                </p:txBody>
              </p:sp>
              <p:sp>
                <p:nvSpPr>
                  <p:cNvPr id="26" name="Text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15140" y="3000372"/>
                    <a:ext cx="1757854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sz="1800"/>
                      <a:t>VI. Wetting IGF</a:t>
                    </a:r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>
                    <a:off x="428340" y="3928855"/>
                    <a:ext cx="2428422" cy="20711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  <a:cs typeface="Arial" pitchFamily="34" charset="0"/>
                    </a:endParaRPr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>
                    <a:off x="6215554" y="1286527"/>
                    <a:ext cx="2428422" cy="20711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  <a:cs typeface="Arial" pitchFamily="34" charset="0"/>
                    </a:endParaRPr>
                  </a:p>
                </p:txBody>
              </p:sp>
              <p:sp>
                <p:nvSpPr>
                  <p:cNvPr id="29" name="Rectangle 28"/>
                  <p:cNvSpPr/>
                  <p:nvPr/>
                </p:nvSpPr>
                <p:spPr>
                  <a:xfrm>
                    <a:off x="3429702" y="1286527"/>
                    <a:ext cx="2428422" cy="20711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  <a:cs typeface="Arial" pitchFamily="34" charset="0"/>
                    </a:endParaRPr>
                  </a:p>
                </p:txBody>
              </p:sp>
              <p:pic>
                <p:nvPicPr>
                  <p:cNvPr id="30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    </a:ext>
                    </a:extLst>
                  </a:blip>
                  <a:srcRect l="19830" t="4012" r="9856" b="11765"/>
                  <a:stretch>
                    <a:fillRect/>
                  </a:stretch>
                </p:blipFill>
                <p:spPr bwMode="auto">
                  <a:xfrm>
                    <a:off x="346953" y="1571622"/>
                    <a:ext cx="2653411" cy="14287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1" name="Text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42975" y="3068499"/>
                    <a:ext cx="819502" cy="4076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sz="1800" b="1" dirty="0">
                        <a:latin typeface="Candara" pitchFamily="34" charset="0"/>
                      </a:rPr>
                      <a:t>Cu-Bi</a:t>
                    </a:r>
                    <a:r>
                      <a:rPr lang="en-US" sz="1800" b="1" baseline="30000" dirty="0">
                        <a:latin typeface="Candara" pitchFamily="34" charset="0"/>
                      </a:rPr>
                      <a:t>1</a:t>
                    </a:r>
                  </a:p>
                </p:txBody>
              </p:sp>
              <p:pic>
                <p:nvPicPr>
                  <p:cNvPr id="32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    </a:ext>
                    </a:extLst>
                  </a:blip>
                  <a:srcRect l="17606" t="4121" r="48944" b="39462"/>
                  <a:stretch>
                    <a:fillRect/>
                  </a:stretch>
                </p:blipFill>
                <p:spPr bwMode="auto">
                  <a:xfrm>
                    <a:off x="571473" y="3974190"/>
                    <a:ext cx="2000263" cy="17659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3" name="Text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14414" y="5643578"/>
                    <a:ext cx="860195" cy="4076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sz="1800" b="1" dirty="0" smtClean="0">
                        <a:latin typeface="Candara" pitchFamily="34" charset="0"/>
                      </a:rPr>
                      <a:t>Al-Ga</a:t>
                    </a:r>
                    <a:r>
                      <a:rPr lang="en-US" sz="1800" b="1" baseline="30000" dirty="0" smtClean="0">
                        <a:latin typeface="Candara" pitchFamily="34" charset="0"/>
                      </a:rPr>
                      <a:t>2</a:t>
                    </a:r>
                    <a:endParaRPr lang="en-US" sz="1800" b="1" baseline="30000" dirty="0">
                      <a:latin typeface="Candara" pitchFamily="34" charset="0"/>
                    </a:endParaRPr>
                  </a:p>
                </p:txBody>
              </p:sp>
              <p:sp>
                <p:nvSpPr>
                  <p:cNvPr id="34" name="Rectangle 33"/>
                  <p:cNvSpPr/>
                  <p:nvPr/>
                </p:nvSpPr>
                <p:spPr>
                  <a:xfrm>
                    <a:off x="3357866" y="3928855"/>
                    <a:ext cx="2428422" cy="20711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  <a:cs typeface="Arial" pitchFamily="34" charset="0"/>
                    </a:endParaRPr>
                  </a:p>
                </p:txBody>
              </p:sp>
              <p:pic>
                <p:nvPicPr>
                  <p:cNvPr id="35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    </a:ext>
                    </a:extLst>
                  </a:blip>
                  <a:srcRect l="20021" t="36671" r="12218" b="27840"/>
                  <a:stretch>
                    <a:fillRect/>
                  </a:stretch>
                </p:blipFill>
                <p:spPr bwMode="auto">
                  <a:xfrm>
                    <a:off x="3286116" y="3929066"/>
                    <a:ext cx="2643206" cy="18021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6" name="Text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50772" y="5643578"/>
                    <a:ext cx="826579" cy="4076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sz="1800" b="1" dirty="0" smtClean="0">
                        <a:latin typeface="Candara" pitchFamily="34" charset="0"/>
                      </a:rPr>
                      <a:t>W-Ni</a:t>
                    </a:r>
                    <a:r>
                      <a:rPr lang="en-US" sz="1800" b="1" baseline="30000" dirty="0" smtClean="0">
                        <a:latin typeface="Candara" pitchFamily="34" charset="0"/>
                      </a:rPr>
                      <a:t>3</a:t>
                    </a:r>
                    <a:endParaRPr lang="en-US" sz="1800" b="1" baseline="30000" dirty="0">
                      <a:latin typeface="Candara" pitchFamily="34" charset="0"/>
                    </a:endParaRPr>
                  </a:p>
                </p:txBody>
              </p:sp>
              <p:sp>
                <p:nvSpPr>
                  <p:cNvPr id="37" name="Rectangle 36"/>
                  <p:cNvSpPr/>
                  <p:nvPr/>
                </p:nvSpPr>
                <p:spPr>
                  <a:xfrm>
                    <a:off x="6285639" y="3928855"/>
                    <a:ext cx="2430175" cy="20711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en-US">
                      <a:solidFill>
                        <a:srgbClr val="FFFFFF"/>
                      </a:solidFill>
                      <a:cs typeface="Arial" pitchFamily="34" charset="0"/>
                    </a:endParaRPr>
                  </a:p>
                </p:txBody>
              </p:sp>
              <p:pic>
                <p:nvPicPr>
                  <p:cNvPr id="38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    </a:ext>
                    </a:extLst>
                  </a:blip>
                  <a:srcRect l="49529" b="26610"/>
                  <a:stretch>
                    <a:fillRect/>
                  </a:stretch>
                </p:blipFill>
                <p:spPr bwMode="auto">
                  <a:xfrm>
                    <a:off x="6858016" y="3892028"/>
                    <a:ext cx="1292603" cy="18573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9" name="Text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72330" y="5643578"/>
                    <a:ext cx="953963" cy="4076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sz="1800" b="1" dirty="0" smtClean="0">
                        <a:latin typeface="Candara" pitchFamily="34" charset="0"/>
                      </a:rPr>
                      <a:t>Mo-Ni</a:t>
                    </a:r>
                    <a:r>
                      <a:rPr lang="en-US" sz="1800" b="1" baseline="30000" dirty="0" smtClean="0">
                        <a:latin typeface="Candara" pitchFamily="34" charset="0"/>
                      </a:rPr>
                      <a:t>4</a:t>
                    </a:r>
                    <a:endParaRPr lang="en-US" sz="1800" b="1" baseline="30000" dirty="0">
                      <a:latin typeface="Candara" pitchFamily="34" charset="0"/>
                    </a:endParaRPr>
                  </a:p>
                </p:txBody>
              </p:sp>
            </p:grpSp>
            <p:pic>
              <p:nvPicPr>
                <p:cNvPr id="23" name="Picture 2" descr="D:\meetings\Sosman-award-symposia\schematic.tif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  </a:ext>
                  </a:extLst>
                </a:blip>
                <a:srcRect l="69315" t="46654" r="3610" b="46362"/>
                <a:stretch>
                  <a:fillRect/>
                </a:stretch>
              </p:blipFill>
              <p:spPr bwMode="auto">
                <a:xfrm>
                  <a:off x="6000760" y="3500438"/>
                  <a:ext cx="2143140" cy="35719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" name="Group 31"/>
              <p:cNvGrpSpPr>
                <a:grpSpLocks/>
              </p:cNvGrpSpPr>
              <p:nvPr/>
            </p:nvGrpSpPr>
            <p:grpSpPr bwMode="auto">
              <a:xfrm>
                <a:off x="3589111" y="1569331"/>
                <a:ext cx="1628113" cy="1573917"/>
                <a:chOff x="3589110" y="1572370"/>
                <a:chExt cx="1699651" cy="1643074"/>
              </a:xfrm>
            </p:grpSpPr>
            <p:grpSp>
              <p:nvGrpSpPr>
                <p:cNvPr id="18" name="Group 29"/>
                <p:cNvGrpSpPr>
                  <a:grpSpLocks/>
                </p:cNvGrpSpPr>
                <p:nvPr/>
              </p:nvGrpSpPr>
              <p:grpSpPr bwMode="auto">
                <a:xfrm>
                  <a:off x="3645687" y="1572370"/>
                  <a:ext cx="1643074" cy="1643074"/>
                  <a:chOff x="2508166" y="952916"/>
                  <a:chExt cx="5429288" cy="5429288"/>
                </a:xfrm>
              </p:grpSpPr>
              <p:pic>
                <p:nvPicPr>
                  <p:cNvPr id="20" name="Picture 28" descr="O.tif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08166" y="952916"/>
                    <a:ext cx="5429288" cy="5429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21" name="Straight Connector 20"/>
                  <p:cNvCxnSpPr/>
                  <p:nvPr/>
                </p:nvCxnSpPr>
                <p:spPr>
                  <a:xfrm>
                    <a:off x="2645089" y="5856501"/>
                    <a:ext cx="925466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589110" y="2786058"/>
                  <a:ext cx="482824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chemeClr val="bg1"/>
                      </a:solidFill>
                    </a:rPr>
                    <a:t>2nm</a:t>
                  </a:r>
                </a:p>
              </p:txBody>
            </p:sp>
          </p:grpSp>
          <p:grpSp>
            <p:nvGrpSpPr>
              <p:cNvPr id="13" name="Group 39"/>
              <p:cNvGrpSpPr>
                <a:grpSpLocks/>
              </p:cNvGrpSpPr>
              <p:nvPr/>
            </p:nvGrpSpPr>
            <p:grpSpPr bwMode="auto">
              <a:xfrm>
                <a:off x="6200898" y="2817773"/>
                <a:ext cx="442799" cy="3233472"/>
                <a:chOff x="6166399" y="2803291"/>
                <a:chExt cx="462502" cy="3377347"/>
              </a:xfrm>
            </p:grpSpPr>
            <p:cxnSp>
              <p:nvCxnSpPr>
                <p:cNvPr id="17" name="Straight Connector 16"/>
                <p:cNvCxnSpPr/>
                <p:nvPr/>
              </p:nvCxnSpPr>
              <p:spPr bwMode="auto">
                <a:xfrm>
                  <a:off x="6270727" y="6180638"/>
                  <a:ext cx="222191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38"/>
                <p:cNvSpPr txBox="1">
                  <a:spLocks noChangeArrowheads="1"/>
                </p:cNvSpPr>
                <p:nvPr/>
              </p:nvSpPr>
              <p:spPr bwMode="auto">
                <a:xfrm>
                  <a:off x="6166399" y="2803291"/>
                  <a:ext cx="462502" cy="2653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chemeClr val="bg1"/>
                      </a:solidFill>
                    </a:rPr>
                    <a:t>2nm</a:t>
                  </a:r>
                </a:p>
              </p:txBody>
            </p:sp>
          </p:grpSp>
        </p:grpSp>
        <p:sp>
          <p:nvSpPr>
            <p:cNvPr id="9" name="TextBox 12"/>
            <p:cNvSpPr txBox="1">
              <a:spLocks noChangeArrowheads="1"/>
            </p:cNvSpPr>
            <p:nvPr/>
          </p:nvSpPr>
          <p:spPr bwMode="auto">
            <a:xfrm>
              <a:off x="4311650" y="2819400"/>
              <a:ext cx="4032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800" b="1" dirty="0">
                  <a:latin typeface="Candara" pitchFamily="34" charset="0"/>
                </a:rPr>
                <a:t>Ni</a:t>
              </a:r>
              <a:endParaRPr lang="en-US" sz="1800" b="1" baseline="30000" dirty="0">
                <a:latin typeface="Candara" pitchFamily="34" charset="0"/>
              </a:endParaRPr>
            </a:p>
          </p:txBody>
        </p:sp>
      </p:grpSp>
      <p:sp>
        <p:nvSpPr>
          <p:cNvPr id="40" name="TextBox 5"/>
          <p:cNvSpPr txBox="1">
            <a:spLocks noChangeArrowheads="1"/>
          </p:cNvSpPr>
          <p:nvPr/>
        </p:nvSpPr>
        <p:spPr bwMode="auto">
          <a:xfrm>
            <a:off x="381000" y="5867400"/>
            <a:ext cx="262123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1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18" charset="0"/>
              </a:rPr>
              <a:t>1. G</a:t>
            </a:r>
            <a:r>
              <a:rPr lang="en-US" sz="1100" b="1" i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18" charset="0"/>
              </a:rPr>
              <a:t>. </a:t>
            </a:r>
            <a:r>
              <a:rPr lang="en-US" sz="1100" b="1" i="1" dirty="0" err="1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18" charset="0"/>
              </a:rPr>
              <a:t>Duscher</a:t>
            </a:r>
            <a:r>
              <a:rPr lang="en-US" sz="1100" b="1" i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18" charset="0"/>
              </a:rPr>
              <a:t> et al. Nature </a:t>
            </a:r>
            <a:r>
              <a:rPr lang="en-US" sz="11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18" charset="0"/>
              </a:rPr>
              <a:t>Materials, 2004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714875" y="5867400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18" charset="0"/>
              </a:rPr>
              <a:t>2. </a:t>
            </a:r>
            <a:r>
              <a:rPr lang="en-US" sz="1100" b="1" i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18" charset="0"/>
              </a:rPr>
              <a:t>W. </a:t>
            </a:r>
            <a:r>
              <a:rPr lang="en-US" sz="1100" b="1" i="1" dirty="0" err="1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18" charset="0"/>
              </a:rPr>
              <a:t>Sigle</a:t>
            </a:r>
            <a:r>
              <a:rPr lang="en-US" sz="1100" b="1" i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18" charset="0"/>
              </a:rPr>
              <a:t> et al. Applied Physics Letters, 2006</a:t>
            </a:r>
          </a:p>
          <a:p>
            <a:r>
              <a:rPr lang="en-US" sz="11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18" charset="0"/>
              </a:rPr>
              <a:t>3. J</a:t>
            </a:r>
            <a:r>
              <a:rPr lang="en-US" sz="1100" b="1" i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18" charset="0"/>
              </a:rPr>
              <a:t>. </a:t>
            </a:r>
            <a:r>
              <a:rPr lang="en-US" sz="1100" b="1" i="1" dirty="0" err="1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18" charset="0"/>
              </a:rPr>
              <a:t>Luo</a:t>
            </a:r>
            <a:r>
              <a:rPr lang="en-US" sz="1100" b="1" i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18" charset="0"/>
              </a:rPr>
              <a:t> et al. Applied Physics Letters, 2005</a:t>
            </a:r>
          </a:p>
          <a:p>
            <a:r>
              <a:rPr lang="en-US" sz="11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18" charset="0"/>
              </a:rPr>
              <a:t>4. </a:t>
            </a:r>
            <a:r>
              <a:rPr lang="en-US" sz="1100" b="1" i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18" charset="0"/>
              </a:rPr>
              <a:t>X. Shi et al. Applied Physics Letters, </a:t>
            </a:r>
            <a:r>
              <a:rPr lang="en-US" sz="11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18" charset="0"/>
              </a:rPr>
              <a:t>2009</a:t>
            </a:r>
            <a:endParaRPr lang="en-US" sz="1100" b="1" i="1" dirty="0">
              <a:solidFill>
                <a:schemeClr val="accent3">
                  <a:lumMod val="50000"/>
                </a:schemeClr>
              </a:solidFill>
              <a:latin typeface="Candara" pitchFamily="34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53397" y="1574691"/>
            <a:ext cx="780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Candara" pitchFamily="34" charset="0"/>
              </a:rPr>
              <a:t>?</a:t>
            </a:r>
            <a:endParaRPr lang="en-US" sz="6000" b="1" dirty="0">
              <a:latin typeface="Candar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3352800"/>
            <a:ext cx="188854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Trilayer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3558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8400-96F0-435E-8222-76DECA2699CC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GB Complexions in Ni-Bi Alloys</a:t>
            </a:r>
            <a:endParaRPr lang="en-US" dirty="0"/>
          </a:p>
        </p:txBody>
      </p:sp>
      <p:grpSp>
        <p:nvGrpSpPr>
          <p:cNvPr id="51" name="Group 31"/>
          <p:cNvGrpSpPr>
            <a:grpSpLocks/>
          </p:cNvGrpSpPr>
          <p:nvPr/>
        </p:nvGrpSpPr>
        <p:grpSpPr bwMode="auto">
          <a:xfrm>
            <a:off x="785813" y="762000"/>
            <a:ext cx="7358062" cy="5500687"/>
            <a:chOff x="785786" y="1000108"/>
            <a:chExt cx="7358114" cy="5500726"/>
          </a:xfrm>
        </p:grpSpPr>
        <p:pic>
          <p:nvPicPr>
            <p:cNvPr id="52" name="Picture 2" descr="C:\Life in US\Study and work\1-postdoc project\2-TEM\JEOL2200\2010\0118\3 to 2 layers\L.t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7488" y="1785926"/>
              <a:ext cx="3240000" cy="32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3" name="Picture 3" descr="C:\Life in US\Study and work\1-postdoc project\2-TEM\JEOL2200\2010\0118\3 to 2 layers\C.tif"/>
            <p:cNvPicPr>
              <a:picLocks noChangeAspect="1" noChangeArrowheads="1"/>
            </p:cNvPicPr>
            <p:nvPr/>
          </p:nvPicPr>
          <p:blipFill>
            <a:blip r:embed="rId3"/>
            <a:srcRect r="37988"/>
            <a:stretch>
              <a:fillRect/>
            </a:stretch>
          </p:blipFill>
          <p:spPr bwMode="auto">
            <a:xfrm>
              <a:off x="6357950" y="1000108"/>
              <a:ext cx="1785950" cy="28797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54" name="Group 19"/>
            <p:cNvGrpSpPr/>
            <p:nvPr/>
          </p:nvGrpSpPr>
          <p:grpSpPr>
            <a:xfrm>
              <a:off x="785786" y="3571876"/>
              <a:ext cx="1785950" cy="2880000"/>
              <a:chOff x="6286512" y="714356"/>
              <a:chExt cx="1785950" cy="2880000"/>
            </a:xfrm>
            <a:effectLst>
              <a:glow rad="101600">
                <a:schemeClr val="bg1">
                  <a:lumMod val="65000"/>
                  <a:alpha val="60000"/>
                </a:schemeClr>
              </a:glow>
            </a:effectLst>
          </p:grpSpPr>
          <p:grpSp>
            <p:nvGrpSpPr>
              <p:cNvPr id="61" name="Group 17"/>
              <p:cNvGrpSpPr/>
              <p:nvPr/>
            </p:nvGrpSpPr>
            <p:grpSpPr>
              <a:xfrm>
                <a:off x="6286512" y="714356"/>
                <a:ext cx="1785950" cy="2880000"/>
                <a:chOff x="6286512" y="714356"/>
                <a:chExt cx="1785950" cy="2880000"/>
              </a:xfrm>
            </p:grpSpPr>
            <p:pic>
              <p:nvPicPr>
                <p:cNvPr id="63" name="Picture 4" descr="C:\Life in US\Study and work\1-postdoc project\2-TEM\JEOL2200\2010\0118\3 to 2 layers\G.tif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27285" r="10703"/>
                <a:stretch>
                  <a:fillRect/>
                </a:stretch>
              </p:blipFill>
              <p:spPr bwMode="auto">
                <a:xfrm>
                  <a:off x="6286512" y="714356"/>
                  <a:ext cx="1785950" cy="28800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cxnSp>
              <p:nvCxnSpPr>
                <p:cNvPr id="64" name="Straight Connector 63"/>
                <p:cNvCxnSpPr/>
                <p:nvPr/>
              </p:nvCxnSpPr>
              <p:spPr>
                <a:xfrm>
                  <a:off x="7500958" y="3429000"/>
                  <a:ext cx="428628" cy="0"/>
                </a:xfrm>
                <a:prstGeom prst="line">
                  <a:avLst/>
                </a:prstGeom>
                <a:ln w="317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2" name="TextBox 61"/>
              <p:cNvSpPr txBox="1"/>
              <p:nvPr/>
            </p:nvSpPr>
            <p:spPr>
              <a:xfrm>
                <a:off x="7429520" y="3143248"/>
                <a:ext cx="567784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 nm</a:t>
                </a:r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4643438" y="1785926"/>
              <a:ext cx="357190" cy="78581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357686" y="4214818"/>
              <a:ext cx="357190" cy="78581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Arial" pitchFamily="34" charset="0"/>
              </a:endParaRPr>
            </a:p>
          </p:txBody>
        </p:sp>
        <p:cxnSp>
          <p:nvCxnSpPr>
            <p:cNvPr id="57" name="Straight Arrow Connector 56"/>
            <p:cNvCxnSpPr>
              <a:cxnSpLocks noChangeShapeType="1"/>
            </p:cNvCxnSpPr>
            <p:nvPr/>
          </p:nvCxnSpPr>
          <p:spPr bwMode="auto">
            <a:xfrm flipV="1">
              <a:off x="5000628" y="1000108"/>
              <a:ext cx="1357323" cy="785818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58" name="Straight Arrow Connector 57"/>
            <p:cNvCxnSpPr>
              <a:cxnSpLocks noChangeShapeType="1"/>
            </p:cNvCxnSpPr>
            <p:nvPr/>
          </p:nvCxnSpPr>
          <p:spPr bwMode="auto">
            <a:xfrm rot="16200000" flipH="1">
              <a:off x="5000629" y="2571743"/>
              <a:ext cx="1357322" cy="1357323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59" name="Straight Arrow Connector 58"/>
            <p:cNvCxnSpPr>
              <a:cxnSpLocks noChangeShapeType="1"/>
            </p:cNvCxnSpPr>
            <p:nvPr/>
          </p:nvCxnSpPr>
          <p:spPr bwMode="auto">
            <a:xfrm rot="10800000">
              <a:off x="2571736" y="3571876"/>
              <a:ext cx="1785951" cy="642942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60" name="Straight Arrow Connector 59"/>
            <p:cNvCxnSpPr>
              <a:cxnSpLocks noChangeShapeType="1"/>
            </p:cNvCxnSpPr>
            <p:nvPr/>
          </p:nvCxnSpPr>
          <p:spPr bwMode="auto">
            <a:xfrm rot="10800000" flipV="1">
              <a:off x="2571736" y="5000636"/>
              <a:ext cx="1785951" cy="1500198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pic>
        <p:nvPicPr>
          <p:cNvPr id="65" name="Picture 11" descr="areaB-DF.t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8781" y="589343"/>
            <a:ext cx="5669280" cy="566928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523968" y="6321623"/>
            <a:ext cx="65532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latin typeface="Candara" pitchFamily="34" charset="0"/>
              </a:rPr>
              <a:t>J. </a:t>
            </a:r>
            <a:r>
              <a:rPr lang="en-US" sz="1400" b="1" i="1" dirty="0" err="1" smtClean="0">
                <a:latin typeface="Candara" pitchFamily="34" charset="0"/>
              </a:rPr>
              <a:t>Luo</a:t>
            </a:r>
            <a:r>
              <a:rPr lang="en-US" sz="1400" b="1" i="1" dirty="0" smtClean="0">
                <a:latin typeface="Candara" pitchFamily="34" charset="0"/>
              </a:rPr>
              <a:t>, H. Cheng, K. </a:t>
            </a:r>
            <a:r>
              <a:rPr lang="en-US" sz="1400" b="1" i="1" dirty="0" err="1">
                <a:latin typeface="Candara" pitchFamily="34" charset="0"/>
              </a:rPr>
              <a:t>Meshinchi</a:t>
            </a:r>
            <a:r>
              <a:rPr lang="en-US" sz="1400" b="1" i="1" dirty="0">
                <a:latin typeface="Candara" pitchFamily="34" charset="0"/>
              </a:rPr>
              <a:t> </a:t>
            </a:r>
            <a:r>
              <a:rPr lang="en-US" sz="1400" b="1" i="1" dirty="0" err="1" smtClean="0">
                <a:latin typeface="Candara" pitchFamily="34" charset="0"/>
              </a:rPr>
              <a:t>Asl</a:t>
            </a:r>
            <a:r>
              <a:rPr lang="en-US" sz="1400" b="1" i="1" dirty="0" smtClean="0">
                <a:latin typeface="Candara" pitchFamily="34" charset="0"/>
              </a:rPr>
              <a:t>, C. </a:t>
            </a:r>
            <a:r>
              <a:rPr lang="en-US" sz="1400" b="1" i="1" dirty="0">
                <a:latin typeface="Candara" pitchFamily="34" charset="0"/>
              </a:rPr>
              <a:t>J. </a:t>
            </a:r>
            <a:r>
              <a:rPr lang="en-US" sz="1400" b="1" i="1" dirty="0" err="1" smtClean="0">
                <a:latin typeface="Candara" pitchFamily="34" charset="0"/>
              </a:rPr>
              <a:t>Kiely</a:t>
            </a:r>
            <a:r>
              <a:rPr lang="en-US" sz="1400" b="1" i="1" dirty="0" smtClean="0">
                <a:latin typeface="Candara" pitchFamily="34" charset="0"/>
              </a:rPr>
              <a:t>, M. </a:t>
            </a:r>
            <a:r>
              <a:rPr lang="en-US" sz="1400" b="1" i="1" dirty="0">
                <a:latin typeface="Candara" pitchFamily="34" charset="0"/>
              </a:rPr>
              <a:t>P. </a:t>
            </a:r>
            <a:r>
              <a:rPr lang="en-US" sz="1400" b="1" i="1" dirty="0" smtClean="0">
                <a:latin typeface="Candara" pitchFamily="34" charset="0"/>
              </a:rPr>
              <a:t>Harmer, submitted to Science</a:t>
            </a:r>
            <a:endParaRPr lang="en-US" sz="1400" b="1" i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5527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B1BC7-43E1-4A44-83D7-19E778517218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Thermodynamic </a:t>
            </a:r>
            <a:r>
              <a:rPr lang="en-US" dirty="0" err="1" smtClean="0"/>
              <a:t>Modelling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91000" y="3276600"/>
            <a:ext cx="4796139" cy="29825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:\meetings\Sosman-award-symposia\sosman\Luo-phase diagr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24609"/>
            <a:ext cx="4448556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34105610"/>
              </p:ext>
            </p:extLst>
          </p:nvPr>
        </p:nvGraphicFramePr>
        <p:xfrm>
          <a:off x="4929188" y="1066800"/>
          <a:ext cx="2309812" cy="457200"/>
        </p:xfrm>
        <a:graphic>
          <a:graphicData uri="http://schemas.openxmlformats.org/presentationml/2006/ole">
            <p:oleObj spid="_x0000_s6172" name="Equation" r:id="rId4" imgW="1218960" imgH="241200" progId="Equation.3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>
          <a:xfrm>
            <a:off x="6053739" y="1524000"/>
            <a:ext cx="457200" cy="160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07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82339" y="1524000"/>
            <a:ext cx="457200" cy="160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07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96627" y="1524000"/>
            <a:ext cx="225425" cy="1600200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07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88539" y="1524000"/>
            <a:ext cx="457200" cy="160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07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40939" y="1524000"/>
            <a:ext cx="457200" cy="160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-107" charset="-128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4574983" y="2316956"/>
            <a:ext cx="1587500" cy="1588"/>
          </a:xfrm>
          <a:prstGeom prst="line">
            <a:avLst/>
          </a:prstGeom>
          <a:ln w="63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4932964" y="800893"/>
            <a:ext cx="18133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/>
            <a:r>
              <a:rPr lang="en-US" sz="1600" b="1" dirty="0">
                <a:latin typeface="Candara" pitchFamily="-107" charset="0"/>
              </a:rPr>
              <a:t>Stability Condition</a:t>
            </a: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5075839" y="2159000"/>
            <a:ext cx="328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/>
            <a:r>
              <a:rPr lang="en-US" sz="1800">
                <a:latin typeface="Symbol" pitchFamily="-107" charset="2"/>
              </a:rPr>
              <a:t>a</a:t>
            </a:r>
          </a:p>
        </p:txBody>
      </p: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5367939" y="2144713"/>
            <a:ext cx="3286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/>
            <a:r>
              <a:rPr lang="en-US" sz="1800">
                <a:latin typeface="Symbol" pitchFamily="-107" charset="2"/>
              </a:rPr>
              <a:t>a</a:t>
            </a: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6015639" y="2133600"/>
            <a:ext cx="328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/>
            <a:r>
              <a:rPr lang="en-US" sz="1800">
                <a:latin typeface="Symbol" pitchFamily="-107" charset="2"/>
              </a:rPr>
              <a:t>a</a:t>
            </a:r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6460139" y="2133600"/>
            <a:ext cx="328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/>
            <a:r>
              <a:rPr lang="en-US" sz="1800">
                <a:latin typeface="Symbol" pitchFamily="-107" charset="2"/>
              </a:rPr>
              <a:t>a</a:t>
            </a: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6256939" y="2146300"/>
            <a:ext cx="309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/>
            <a:r>
              <a:rPr lang="en-US" sz="1800">
                <a:latin typeface="Symbol" pitchFamily="-107" charset="2"/>
              </a:rPr>
              <a:t>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4800" y="800893"/>
            <a:ext cx="3751263" cy="30853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7"/>
          <p:cNvGrpSpPr>
            <a:grpSpLocks/>
          </p:cNvGrpSpPr>
          <p:nvPr/>
        </p:nvGrpSpPr>
        <p:grpSpPr bwMode="auto">
          <a:xfrm>
            <a:off x="322263" y="965993"/>
            <a:ext cx="3733800" cy="2376012"/>
            <a:chOff x="2133600" y="1030312"/>
            <a:chExt cx="3823005" cy="2702410"/>
          </a:xfrm>
        </p:grpSpPr>
        <p:pic>
          <p:nvPicPr>
            <p:cNvPr id="24" name="Picture 3" descr="D:\meetings\Sosman-award-symposia\sosman\carter_phasediagram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50082"/>
            <a:stretch>
              <a:fillRect/>
            </a:stretch>
          </p:blipFill>
          <p:spPr bwMode="auto">
            <a:xfrm>
              <a:off x="2133600" y="1030312"/>
              <a:ext cx="3823005" cy="2702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3186877" y="2985211"/>
              <a:ext cx="609536" cy="1511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pitchFamily="-107" charset="-128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103981" y="1891572"/>
              <a:ext cx="541267" cy="1430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pitchFamily="-107" charset="-128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2733383" y="1490192"/>
              <a:ext cx="414483" cy="172252"/>
            </a:xfrm>
            <a:custGeom>
              <a:avLst/>
              <a:gdLst>
                <a:gd name="connsiteX0" fmla="*/ 0 w 414338"/>
                <a:gd name="connsiteY0" fmla="*/ 23812 h 171450"/>
                <a:gd name="connsiteX1" fmla="*/ 76200 w 414338"/>
                <a:gd name="connsiteY1" fmla="*/ 171450 h 171450"/>
                <a:gd name="connsiteX2" fmla="*/ 414338 w 414338"/>
                <a:gd name="connsiteY2" fmla="*/ 171450 h 171450"/>
                <a:gd name="connsiteX3" fmla="*/ 390525 w 414338"/>
                <a:gd name="connsiteY3" fmla="*/ 71437 h 171450"/>
                <a:gd name="connsiteX4" fmla="*/ 271463 w 414338"/>
                <a:gd name="connsiteY4" fmla="*/ 0 h 171450"/>
                <a:gd name="connsiteX5" fmla="*/ 0 w 414338"/>
                <a:gd name="connsiteY5" fmla="*/ 23812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338" h="171450">
                  <a:moveTo>
                    <a:pt x="0" y="23812"/>
                  </a:moveTo>
                  <a:lnTo>
                    <a:pt x="76200" y="171450"/>
                  </a:lnTo>
                  <a:lnTo>
                    <a:pt x="414338" y="171450"/>
                  </a:lnTo>
                  <a:cubicBezTo>
                    <a:pt x="390140" y="74660"/>
                    <a:pt x="390525" y="108927"/>
                    <a:pt x="390525" y="71437"/>
                  </a:cubicBezTo>
                  <a:lnTo>
                    <a:pt x="271463" y="0"/>
                  </a:lnTo>
                  <a:lnTo>
                    <a:pt x="0" y="2381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pitchFamily="-107" charset="-128"/>
              </a:endParaRPr>
            </a:p>
          </p:txBody>
        </p:sp>
      </p:grp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344295" y="3547646"/>
            <a:ext cx="40753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/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C. Bishop et al., Mat. Sci. Eng. A</a:t>
            </a:r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., 2006.</a:t>
            </a:r>
            <a:endParaRPr lang="en-US" sz="1400" b="1" i="1" dirty="0">
              <a:solidFill>
                <a:schemeClr val="accent3">
                  <a:lumMod val="50000"/>
                </a:schemeClr>
              </a:solidFill>
              <a:latin typeface="Candara" pitchFamily="-107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191000" y="5969611"/>
            <a:ext cx="43576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/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J. </a:t>
            </a:r>
            <a:r>
              <a:rPr lang="en-US" sz="1400" b="1" i="1" dirty="0" err="1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Luo</a:t>
            </a:r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, X. Shi, Appl. Phys. </a:t>
            </a:r>
            <a:r>
              <a:rPr lang="en-US" sz="1400" b="1" i="1" dirty="0" err="1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Lett</a:t>
            </a:r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., 2008.</a:t>
            </a:r>
            <a:endParaRPr lang="en-US" sz="1400" b="1" i="1" dirty="0">
              <a:solidFill>
                <a:schemeClr val="accent3">
                  <a:lumMod val="50000"/>
                </a:schemeClr>
              </a:solidFill>
              <a:latin typeface="Candara" pitchFamily="-107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8600" y="46482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4516D"/>
                </a:solidFill>
                <a:latin typeface="Candara"/>
                <a:cs typeface="Candara"/>
              </a:rPr>
              <a:t>No Atomistic/</a:t>
            </a:r>
            <a:r>
              <a:rPr lang="en-US" sz="2000" b="1" smtClean="0">
                <a:solidFill>
                  <a:srgbClr val="04516D"/>
                </a:solidFill>
                <a:latin typeface="Candara"/>
                <a:cs typeface="Candara"/>
              </a:rPr>
              <a:t>First Principles </a:t>
            </a:r>
            <a:r>
              <a:rPr lang="en-US" sz="2000" b="1" dirty="0" smtClean="0">
                <a:solidFill>
                  <a:srgbClr val="04516D"/>
                </a:solidFill>
                <a:latin typeface="Candara"/>
                <a:cs typeface="Candara"/>
              </a:rPr>
              <a:t>Calculations of IC’s and their transitions to date</a:t>
            </a:r>
            <a:endParaRPr lang="en-US" sz="2000" b="1" dirty="0">
              <a:solidFill>
                <a:srgbClr val="04516D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7312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>
            <a:spLocks noChangeAspect="1"/>
          </p:cNvSpPr>
          <p:nvPr/>
        </p:nvSpPr>
        <p:spPr>
          <a:xfrm>
            <a:off x="4795426" y="608228"/>
            <a:ext cx="4254958" cy="58846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46FA0-7FBB-4A94-A285-E0E340BFE321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 Rules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70596" y="3110138"/>
            <a:ext cx="4276214" cy="3298600"/>
            <a:chOff x="990600" y="685800"/>
            <a:chExt cx="7127023" cy="5497666"/>
          </a:xfrm>
        </p:grpSpPr>
        <p:sp>
          <p:nvSpPr>
            <p:cNvPr id="7" name="Rectangle 6"/>
            <p:cNvSpPr>
              <a:spLocks noChangeAspect="1"/>
            </p:cNvSpPr>
            <p:nvPr/>
          </p:nvSpPr>
          <p:spPr>
            <a:xfrm>
              <a:off x="990600" y="685800"/>
              <a:ext cx="7127023" cy="5497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X:\MURI 2010\MURI 2010\Figure 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852" y="773266"/>
              <a:ext cx="6986592" cy="523994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76200" y="685800"/>
            <a:ext cx="4710113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163" indent="-284163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Complexion formation favored by:</a:t>
            </a:r>
          </a:p>
          <a:p>
            <a:pPr marL="284163" indent="-284163"/>
            <a:endParaRPr lang="en-US" sz="1000" b="1" dirty="0" smtClean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  <a:p>
            <a:pPr marL="284163" indent="-284163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•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High energy grain boundaries in the host</a:t>
            </a:r>
          </a:p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• Compositions near deep eutectics</a:t>
            </a:r>
          </a:p>
          <a:p>
            <a:pPr marL="230188" indent="-230188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• Systems that produce second phases with large interphase boundary energies</a:t>
            </a:r>
          </a:p>
          <a:p>
            <a:pPr marL="230188" indent="-230188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• Alloy systems with low solubility and high segregation</a:t>
            </a:r>
          </a:p>
          <a:p>
            <a:endParaRPr lang="en-US" b="1" dirty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 bwMode="auto">
          <a:xfrm>
            <a:off x="0" y="6492875"/>
            <a:ext cx="457200" cy="36512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0" latinLnBrk="0" hangingPunct="0">
              <a:defRPr sz="1200" b="0" i="0" kern="1200" baseline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pPr eaLnBrk="1" hangingPunct="1"/>
            <a:fld id="{FEF96C6C-6DB2-4B11-9776-07E21A462EF5}" type="slidenum">
              <a:rPr lang="en-US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16</a:t>
            </a:fld>
            <a:endParaRPr lang="en-US" smtClean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3" name="Picture 1" descr="D:\resume\Urbana\seminar\groove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9322"/>
          <a:stretch/>
        </p:blipFill>
        <p:spPr bwMode="auto">
          <a:xfrm>
            <a:off x="4888453" y="3733800"/>
            <a:ext cx="3247531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57"/>
          <p:cNvGrpSpPr>
            <a:grpSpLocks noChangeAspect="1"/>
          </p:cNvGrpSpPr>
          <p:nvPr/>
        </p:nvGrpSpPr>
        <p:grpSpPr bwMode="auto">
          <a:xfrm>
            <a:off x="4648200" y="533400"/>
            <a:ext cx="2801984" cy="1944109"/>
            <a:chOff x="4500407" y="1821515"/>
            <a:chExt cx="4177902" cy="2896926"/>
          </a:xfrm>
        </p:grpSpPr>
        <p:grpSp>
          <p:nvGrpSpPr>
            <p:cNvPr id="15" name="Group 46"/>
            <p:cNvGrpSpPr>
              <a:grpSpLocks/>
            </p:cNvGrpSpPr>
            <p:nvPr/>
          </p:nvGrpSpPr>
          <p:grpSpPr bwMode="auto">
            <a:xfrm>
              <a:off x="4500407" y="1933018"/>
              <a:ext cx="4177902" cy="2785423"/>
              <a:chOff x="2233471" y="3786377"/>
              <a:chExt cx="4177902" cy="2785423"/>
            </a:xfrm>
          </p:grpSpPr>
          <p:sp>
            <p:nvSpPr>
              <p:cNvPr id="20" name="Figura a mano libera 38"/>
              <p:cNvSpPr/>
              <p:nvPr/>
            </p:nvSpPr>
            <p:spPr>
              <a:xfrm>
                <a:off x="4560868" y="4590069"/>
                <a:ext cx="1842744" cy="738048"/>
              </a:xfrm>
              <a:custGeom>
                <a:avLst/>
                <a:gdLst>
                  <a:gd name="connsiteX0" fmla="*/ 0 w 1841863"/>
                  <a:gd name="connsiteY0" fmla="*/ 738052 h 738052"/>
                  <a:gd name="connsiteX1" fmla="*/ 509452 w 1841863"/>
                  <a:gd name="connsiteY1" fmla="*/ 84909 h 738052"/>
                  <a:gd name="connsiteX2" fmla="*/ 1162594 w 1841863"/>
                  <a:gd name="connsiteY2" fmla="*/ 228600 h 738052"/>
                  <a:gd name="connsiteX3" fmla="*/ 1841863 w 1841863"/>
                  <a:gd name="connsiteY3" fmla="*/ 241663 h 738052"/>
                  <a:gd name="connsiteX4" fmla="*/ 1841863 w 1841863"/>
                  <a:gd name="connsiteY4" fmla="*/ 241663 h 738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863" h="738052">
                    <a:moveTo>
                      <a:pt x="0" y="738052"/>
                    </a:moveTo>
                    <a:cubicBezTo>
                      <a:pt x="157843" y="453935"/>
                      <a:pt x="315686" y="169818"/>
                      <a:pt x="509452" y="84909"/>
                    </a:cubicBezTo>
                    <a:cubicBezTo>
                      <a:pt x="703218" y="0"/>
                      <a:pt x="940526" y="202474"/>
                      <a:pt x="1162594" y="228600"/>
                    </a:cubicBezTo>
                    <a:cubicBezTo>
                      <a:pt x="1384662" y="254726"/>
                      <a:pt x="1841863" y="241663"/>
                      <a:pt x="1841863" y="241663"/>
                    </a:cubicBezTo>
                    <a:lnTo>
                      <a:pt x="1841863" y="241663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ea typeface="ＭＳ Ｐゴシック" pitchFamily="-106" charset="-128"/>
                </a:endParaRPr>
              </a:p>
            </p:txBody>
          </p:sp>
          <p:sp>
            <p:nvSpPr>
              <p:cNvPr id="21" name="Figura a mano libera 39"/>
              <p:cNvSpPr/>
              <p:nvPr/>
            </p:nvSpPr>
            <p:spPr>
              <a:xfrm flipH="1">
                <a:off x="2718124" y="4570553"/>
                <a:ext cx="1856946" cy="739823"/>
              </a:xfrm>
              <a:custGeom>
                <a:avLst/>
                <a:gdLst>
                  <a:gd name="connsiteX0" fmla="*/ 0 w 1841863"/>
                  <a:gd name="connsiteY0" fmla="*/ 738052 h 738052"/>
                  <a:gd name="connsiteX1" fmla="*/ 509452 w 1841863"/>
                  <a:gd name="connsiteY1" fmla="*/ 84909 h 738052"/>
                  <a:gd name="connsiteX2" fmla="*/ 1162594 w 1841863"/>
                  <a:gd name="connsiteY2" fmla="*/ 228600 h 738052"/>
                  <a:gd name="connsiteX3" fmla="*/ 1841863 w 1841863"/>
                  <a:gd name="connsiteY3" fmla="*/ 241663 h 738052"/>
                  <a:gd name="connsiteX4" fmla="*/ 1841863 w 1841863"/>
                  <a:gd name="connsiteY4" fmla="*/ 241663 h 738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863" h="738052">
                    <a:moveTo>
                      <a:pt x="0" y="738052"/>
                    </a:moveTo>
                    <a:cubicBezTo>
                      <a:pt x="157843" y="453935"/>
                      <a:pt x="315686" y="169818"/>
                      <a:pt x="509452" y="84909"/>
                    </a:cubicBezTo>
                    <a:cubicBezTo>
                      <a:pt x="703218" y="0"/>
                      <a:pt x="940526" y="202474"/>
                      <a:pt x="1162594" y="228600"/>
                    </a:cubicBezTo>
                    <a:cubicBezTo>
                      <a:pt x="1384662" y="254726"/>
                      <a:pt x="1841863" y="241663"/>
                      <a:pt x="1841863" y="241663"/>
                    </a:cubicBezTo>
                    <a:lnTo>
                      <a:pt x="1841863" y="241663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ea typeface="ＭＳ Ｐゴシック" pitchFamily="-106" charset="-128"/>
                </a:endParaRPr>
              </a:p>
            </p:txBody>
          </p:sp>
          <p:cxnSp>
            <p:nvCxnSpPr>
              <p:cNvPr id="22" name="Connettore 1 41"/>
              <p:cNvCxnSpPr>
                <a:stCxn id="21" idx="0"/>
              </p:cNvCxnSpPr>
              <p:nvPr/>
            </p:nvCxnSpPr>
            <p:spPr>
              <a:xfrm rot="10800000" flipV="1">
                <a:off x="4575070" y="5310376"/>
                <a:ext cx="1775" cy="54821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CasellaDiTesto 42"/>
              <p:cNvSpPr txBox="1">
                <a:spLocks noChangeArrowheads="1"/>
              </p:cNvSpPr>
              <p:nvPr/>
            </p:nvSpPr>
            <p:spPr bwMode="auto">
              <a:xfrm>
                <a:off x="5689950" y="4501361"/>
                <a:ext cx="721423" cy="309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sz="1200" i="1" dirty="0">
                    <a:latin typeface="Calibri" pitchFamily="34" charset="0"/>
                  </a:rPr>
                  <a:t>Surface</a:t>
                </a:r>
              </a:p>
            </p:txBody>
          </p:sp>
          <p:sp>
            <p:nvSpPr>
              <p:cNvPr id="24" name="CasellaDiTesto 43"/>
              <p:cNvSpPr txBox="1">
                <a:spLocks noChangeArrowheads="1"/>
              </p:cNvSpPr>
              <p:nvPr/>
            </p:nvSpPr>
            <p:spPr bwMode="auto">
              <a:xfrm>
                <a:off x="5577491" y="5092608"/>
                <a:ext cx="807252" cy="309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sz="1200" i="1" dirty="0">
                    <a:latin typeface="Calibri" pitchFamily="34" charset="0"/>
                  </a:rPr>
                  <a:t>Crystal 2</a:t>
                </a:r>
              </a:p>
            </p:txBody>
          </p:sp>
          <p:cxnSp>
            <p:nvCxnSpPr>
              <p:cNvPr id="26" name="Connettore 1 46"/>
              <p:cNvCxnSpPr/>
              <p:nvPr/>
            </p:nvCxnSpPr>
            <p:spPr>
              <a:xfrm rot="5400000" flipH="1" flipV="1">
                <a:off x="3629959" y="4143869"/>
                <a:ext cx="713210" cy="177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1 47"/>
              <p:cNvCxnSpPr/>
              <p:nvPr/>
            </p:nvCxnSpPr>
            <p:spPr>
              <a:xfrm rot="5400000" flipH="1" flipV="1">
                <a:off x="4812297" y="4142094"/>
                <a:ext cx="713210" cy="177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2 49"/>
              <p:cNvCxnSpPr/>
              <p:nvPr/>
            </p:nvCxnSpPr>
            <p:spPr>
              <a:xfrm>
                <a:off x="4805857" y="3878633"/>
                <a:ext cx="379911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2 50"/>
              <p:cNvCxnSpPr/>
              <p:nvPr/>
            </p:nvCxnSpPr>
            <p:spPr>
              <a:xfrm>
                <a:off x="4015856" y="3876859"/>
                <a:ext cx="381686" cy="177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1 52"/>
              <p:cNvCxnSpPr>
                <a:stCxn id="21" idx="0"/>
              </p:cNvCxnSpPr>
              <p:nvPr/>
            </p:nvCxnSpPr>
            <p:spPr>
              <a:xfrm rot="10800000" flipH="1">
                <a:off x="4575070" y="4499587"/>
                <a:ext cx="353281" cy="81078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1 54"/>
              <p:cNvCxnSpPr/>
              <p:nvPr/>
            </p:nvCxnSpPr>
            <p:spPr>
              <a:xfrm rot="16200000" flipV="1">
                <a:off x="3980602" y="4708814"/>
                <a:ext cx="791273" cy="39056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Figura a mano libera 58"/>
              <p:cNvSpPr/>
              <p:nvPr/>
            </p:nvSpPr>
            <p:spPr>
              <a:xfrm>
                <a:off x="4296350" y="4529748"/>
                <a:ext cx="537911" cy="186286"/>
              </a:xfrm>
              <a:custGeom>
                <a:avLst/>
                <a:gdLst>
                  <a:gd name="connsiteX0" fmla="*/ 0 w 535577"/>
                  <a:gd name="connsiteY0" fmla="*/ 185057 h 185057"/>
                  <a:gd name="connsiteX1" fmla="*/ 261257 w 535577"/>
                  <a:gd name="connsiteY1" fmla="*/ 2177 h 185057"/>
                  <a:gd name="connsiteX2" fmla="*/ 535577 w 535577"/>
                  <a:gd name="connsiteY2" fmla="*/ 171995 h 185057"/>
                  <a:gd name="connsiteX3" fmla="*/ 535577 w 535577"/>
                  <a:gd name="connsiteY3" fmla="*/ 171995 h 185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577" h="185057">
                    <a:moveTo>
                      <a:pt x="0" y="185057"/>
                    </a:moveTo>
                    <a:cubicBezTo>
                      <a:pt x="85997" y="94705"/>
                      <a:pt x="171994" y="4354"/>
                      <a:pt x="261257" y="2177"/>
                    </a:cubicBezTo>
                    <a:cubicBezTo>
                      <a:pt x="350520" y="0"/>
                      <a:pt x="535577" y="171995"/>
                      <a:pt x="535577" y="171995"/>
                    </a:cubicBezTo>
                    <a:lnTo>
                      <a:pt x="535577" y="171995"/>
                    </a:lnTo>
                  </a:path>
                </a:pathLst>
              </a:custGeom>
              <a:ln w="19050">
                <a:solidFill>
                  <a:schemeClr val="tx1"/>
                </a:solidFill>
                <a:headEnd type="triangl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ea typeface="ＭＳ Ｐゴシック" pitchFamily="-106" charset="-128"/>
                </a:endParaRPr>
              </a:p>
            </p:txBody>
          </p:sp>
          <p:sp>
            <p:nvSpPr>
              <p:cNvPr id="33" name="CasellaDiTesto 59"/>
              <p:cNvSpPr txBox="1">
                <a:spLocks noChangeArrowheads="1"/>
              </p:cNvSpPr>
              <p:nvPr/>
            </p:nvSpPr>
            <p:spPr bwMode="auto">
              <a:xfrm>
                <a:off x="4351384" y="4193312"/>
                <a:ext cx="507193" cy="4127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l-GR" sz="1200" dirty="0">
                    <a:latin typeface="Calibri" pitchFamily="34" charset="0"/>
                    <a:cs typeface="Times New Roman" pitchFamily="18" charset="0"/>
                  </a:rPr>
                  <a:t>Ψ</a:t>
                </a:r>
                <a:r>
                  <a:rPr lang="en-US" sz="1200" baseline="-25000" dirty="0">
                    <a:latin typeface="Calibri" pitchFamily="34" charset="0"/>
                    <a:cs typeface="Times New Roman" pitchFamily="18" charset="0"/>
                  </a:rPr>
                  <a:t>s</a:t>
                </a:r>
              </a:p>
            </p:txBody>
          </p:sp>
          <p:sp>
            <p:nvSpPr>
              <p:cNvPr id="34" name="CasellaDiTesto 60"/>
              <p:cNvSpPr txBox="1">
                <a:spLocks noChangeArrowheads="1"/>
              </p:cNvSpPr>
              <p:nvPr/>
            </p:nvSpPr>
            <p:spPr bwMode="auto">
              <a:xfrm>
                <a:off x="2584977" y="5367813"/>
                <a:ext cx="807252" cy="309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sz="1200" i="1" dirty="0">
                    <a:latin typeface="Calibri" pitchFamily="34" charset="0"/>
                  </a:rPr>
                  <a:t>Crystal 1</a:t>
                </a:r>
              </a:p>
            </p:txBody>
          </p:sp>
          <p:cxnSp>
            <p:nvCxnSpPr>
              <p:cNvPr id="35" name="Connettore 1 61"/>
              <p:cNvCxnSpPr/>
              <p:nvPr/>
            </p:nvCxnSpPr>
            <p:spPr>
              <a:xfrm rot="10800000">
                <a:off x="3213427" y="4641519"/>
                <a:ext cx="781125" cy="3548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ttore 1 63"/>
              <p:cNvCxnSpPr/>
              <p:nvPr/>
            </p:nvCxnSpPr>
            <p:spPr>
              <a:xfrm rot="10800000" flipV="1">
                <a:off x="3213427" y="5313925"/>
                <a:ext cx="1358092" cy="3548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ttore 2 66"/>
              <p:cNvCxnSpPr/>
              <p:nvPr/>
            </p:nvCxnSpPr>
            <p:spPr>
              <a:xfrm>
                <a:off x="3265799" y="4637969"/>
                <a:ext cx="0" cy="66241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ttore 2 67"/>
              <p:cNvCxnSpPr/>
              <p:nvPr/>
            </p:nvCxnSpPr>
            <p:spPr>
              <a:xfrm rot="16200000" flipH="1">
                <a:off x="3138945" y="4758611"/>
                <a:ext cx="248382" cy="710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CasellaDiTesto 74"/>
              <p:cNvSpPr txBox="1">
                <a:spLocks noChangeArrowheads="1"/>
              </p:cNvSpPr>
              <p:nvPr/>
            </p:nvSpPr>
            <p:spPr bwMode="auto">
              <a:xfrm>
                <a:off x="2896896" y="4721622"/>
                <a:ext cx="326616" cy="378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r>
                  <a:rPr lang="en-US" sz="1600" dirty="0">
                    <a:latin typeface="Calibri" pitchFamily="34" charset="0"/>
                    <a:cs typeface="Times New Roman" pitchFamily="18" charset="0"/>
                  </a:rPr>
                  <a:t>d</a:t>
                </a:r>
              </a:p>
            </p:txBody>
          </p:sp>
          <p:sp>
            <p:nvSpPr>
              <p:cNvPr id="40" name="CasellaDiTesto 78"/>
              <p:cNvSpPr txBox="1">
                <a:spLocks noChangeArrowheads="1"/>
              </p:cNvSpPr>
              <p:nvPr/>
            </p:nvSpPr>
            <p:spPr bwMode="auto">
              <a:xfrm>
                <a:off x="2233471" y="5855042"/>
                <a:ext cx="205933" cy="716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sz="3600">
                  <a:latin typeface="Calibri" pitchFamily="34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934321" y="3423308"/>
              <a:ext cx="83793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/>
            <p:cNvSpPr/>
            <p:nvPr/>
          </p:nvSpPr>
          <p:spPr>
            <a:xfrm>
              <a:off x="7113624" y="3031220"/>
              <a:ext cx="339080" cy="361928"/>
            </a:xfrm>
            <a:custGeom>
              <a:avLst/>
              <a:gdLst>
                <a:gd name="connsiteX0" fmla="*/ 0 w 339144"/>
                <a:gd name="connsiteY0" fmla="*/ 12879 h 360608"/>
                <a:gd name="connsiteX1" fmla="*/ 90152 w 339144"/>
                <a:gd name="connsiteY1" fmla="*/ 12879 h 360608"/>
                <a:gd name="connsiteX2" fmla="*/ 218941 w 339144"/>
                <a:gd name="connsiteY2" fmla="*/ 90152 h 360608"/>
                <a:gd name="connsiteX3" fmla="*/ 321972 w 339144"/>
                <a:gd name="connsiteY3" fmla="*/ 231820 h 360608"/>
                <a:gd name="connsiteX4" fmla="*/ 321972 w 339144"/>
                <a:gd name="connsiteY4" fmla="*/ 360608 h 36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144" h="360608">
                  <a:moveTo>
                    <a:pt x="0" y="12879"/>
                  </a:moveTo>
                  <a:cubicBezTo>
                    <a:pt x="26831" y="6439"/>
                    <a:pt x="53662" y="0"/>
                    <a:pt x="90152" y="12879"/>
                  </a:cubicBezTo>
                  <a:cubicBezTo>
                    <a:pt x="126642" y="25758"/>
                    <a:pt x="180304" y="53662"/>
                    <a:pt x="218941" y="90152"/>
                  </a:cubicBezTo>
                  <a:cubicBezTo>
                    <a:pt x="257578" y="126642"/>
                    <a:pt x="304800" y="186744"/>
                    <a:pt x="321972" y="231820"/>
                  </a:cubicBezTo>
                  <a:cubicBezTo>
                    <a:pt x="339144" y="276896"/>
                    <a:pt x="330558" y="318752"/>
                    <a:pt x="321972" y="360608"/>
                  </a:cubicBezTo>
                </a:path>
              </a:pathLst>
            </a:cu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>
                <a:ea typeface="ＭＳ Ｐゴシック" pitchFamily="-106" charset="-128"/>
              </a:endParaRPr>
            </a:p>
          </p:txBody>
        </p:sp>
        <p:sp>
          <p:nvSpPr>
            <p:cNvPr id="18" name="TextBox 12"/>
            <p:cNvSpPr txBox="1">
              <a:spLocks noChangeArrowheads="1"/>
            </p:cNvSpPr>
            <p:nvPr/>
          </p:nvSpPr>
          <p:spPr bwMode="auto">
            <a:xfrm>
              <a:off x="7417198" y="2965576"/>
              <a:ext cx="342630" cy="409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l-GR">
                  <a:latin typeface="Calibri" pitchFamily="34" charset="0"/>
                </a:rPr>
                <a:t>β</a:t>
              </a:r>
              <a:endParaRPr lang="en-US">
                <a:latin typeface="Calibri" pitchFamily="34" charset="0"/>
              </a:endParaRPr>
            </a:p>
          </p:txBody>
        </p:sp>
        <p:sp>
          <p:nvSpPr>
            <p:cNvPr id="19" name="TextBox 56"/>
            <p:cNvSpPr txBox="1">
              <a:spLocks noChangeArrowheads="1"/>
            </p:cNvSpPr>
            <p:nvPr/>
          </p:nvSpPr>
          <p:spPr bwMode="auto">
            <a:xfrm>
              <a:off x="6577362" y="1821515"/>
              <a:ext cx="595627" cy="41275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sz="1200" dirty="0">
                  <a:latin typeface="Calibri" pitchFamily="34" charset="0"/>
                </a:rPr>
                <a:t>2W</a:t>
              </a:r>
            </a:p>
          </p:txBody>
        </p:sp>
      </p:grpSp>
      <p:graphicFrame>
        <p:nvGraphicFramePr>
          <p:cNvPr id="4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32913133"/>
              </p:ext>
            </p:extLst>
          </p:nvPr>
        </p:nvGraphicFramePr>
        <p:xfrm>
          <a:off x="4940072" y="2756261"/>
          <a:ext cx="1379537" cy="627834"/>
        </p:xfrm>
        <a:graphic>
          <a:graphicData uri="http://schemas.openxmlformats.org/presentationml/2006/ole">
            <p:oleObj spid="_x0000_s9258" name="Equation" r:id="rId5" imgW="711000" imgH="419040" progId="Equation.3">
              <p:embed/>
            </p:oleObj>
          </a:graphicData>
        </a:graphic>
      </p:graphicFrame>
      <p:graphicFrame>
        <p:nvGraphicFramePr>
          <p:cNvPr id="4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6028003"/>
              </p:ext>
            </p:extLst>
          </p:nvPr>
        </p:nvGraphicFramePr>
        <p:xfrm>
          <a:off x="4890598" y="2133600"/>
          <a:ext cx="1276349" cy="513323"/>
        </p:xfrm>
        <a:graphic>
          <a:graphicData uri="http://schemas.openxmlformats.org/presentationml/2006/ole">
            <p:oleObj spid="_x0000_s9259" name="Equation" r:id="rId6" imgW="1104840" imgH="444240" progId="Equation.3">
              <p:embed/>
            </p:oleObj>
          </a:graphicData>
        </a:graphic>
      </p:graphicFrame>
      <p:pic>
        <p:nvPicPr>
          <p:cNvPr id="12" name="Picture 2" descr="D:\meetings\Sosman-award-symposia\AF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999105" y="1692581"/>
            <a:ext cx="1972705" cy="208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9285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FE95-1FB6-4E20-A671-96B4B1B8467D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MURI Kickoff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Tailorable</a:t>
            </a:r>
            <a:r>
              <a:rPr lang="en-US" dirty="0" smtClean="0"/>
              <a:t> Properties - Examples</a:t>
            </a:r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834902" y="2978467"/>
            <a:ext cx="3817615" cy="3101340"/>
            <a:chOff x="381000" y="762000"/>
            <a:chExt cx="4772025" cy="3876675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762000"/>
              <a:ext cx="4772025" cy="3876675"/>
            </a:xfrm>
            <a:prstGeom prst="rect">
              <a:avLst/>
            </a:prstGeom>
            <a:noFill/>
            <a:ln>
              <a:noFill/>
            </a:ln>
            <a:effectLst>
              <a:outerShdw blurRad="190500" algn="ctr" rotWithShape="0">
                <a:schemeClr val="tx1">
                  <a:alpha val="70000"/>
                </a:scheme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008466"/>
              <a:ext cx="3960495" cy="1577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43" name="Picture 3" descr="C:\Users\Alpha\Desktop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71800"/>
            <a:ext cx="2505075" cy="3230562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7592" y="6145727"/>
            <a:ext cx="2801408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 b="1" i="1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defRPr>
            </a:lvl1pPr>
          </a:lstStyle>
          <a:p>
            <a:r>
              <a:rPr lang="en-US" dirty="0"/>
              <a:t>S.C. </a:t>
            </a:r>
            <a:r>
              <a:rPr lang="en-US" dirty="0" err="1"/>
              <a:t>Carniglia</a:t>
            </a:r>
            <a:r>
              <a:rPr lang="en-US" dirty="0"/>
              <a:t>, J. Am. </a:t>
            </a:r>
            <a:r>
              <a:rPr lang="en-US" dirty="0" err="1"/>
              <a:t>Cer</a:t>
            </a:r>
            <a:r>
              <a:rPr lang="en-US" dirty="0"/>
              <a:t>. Soc., 1972 </a:t>
            </a:r>
          </a:p>
        </p:txBody>
      </p:sp>
      <p:sp>
        <p:nvSpPr>
          <p:cNvPr id="7" name="Rectangle 6"/>
          <p:cNvSpPr/>
          <p:nvPr/>
        </p:nvSpPr>
        <p:spPr>
          <a:xfrm>
            <a:off x="5257800" y="6078953"/>
            <a:ext cx="3201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Nakamura et al, Nature </a:t>
            </a:r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Materials </a:t>
            </a:r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(2003)</a:t>
            </a:r>
          </a:p>
        </p:txBody>
      </p:sp>
      <mc:AlternateContent>
        <mc:Choic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c="http://schemas.openxmlformats.org/markup-compatibility/2006" xmlns:mv="urn:schemas-microsoft-com:mac:vml"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7011644"/>
                  </p:ext>
                </p:extLst>
              </p:nvPr>
            </p:nvGraphicFramePr>
            <p:xfrm>
              <a:off x="152400" y="762000"/>
              <a:ext cx="8839200" cy="2083435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743200"/>
                    <a:gridCol w="2209800"/>
                    <a:gridCol w="388620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Phenomenon</a:t>
                          </a:r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Properties</a:t>
                          </a:r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Examples</a:t>
                          </a:r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</a:tr>
                  <a:tr h="391160"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Grain Growth</a:t>
                          </a:r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Atomic diffusivity,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1" i="1" kern="1200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 kern="120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sz="1600" b="1" i="1" kern="120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𝒃</m:t>
                                  </m:r>
                                </m:sub>
                                <m:sup>
                                  <m:r>
                                    <a:rPr lang="en-US" sz="1600" b="1" kern="120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  <a:sym typeface="Symbol"/>
                                    </a:rPr>
                                    <m:t></m:t>
                                  </m:r>
                                </m:sup>
                              </m:sSubSup>
                            </m:oMath>
                          </a14:m>
                          <a:endParaRPr lang="en-US" sz="1600" b="1" kern="1200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ndara" pitchFamily="34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Al</a:t>
                          </a:r>
                          <a:r>
                            <a:rPr lang="en-US" sz="1600" b="1" baseline="-2500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2</a:t>
                          </a:r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O</a:t>
                          </a:r>
                          <a:r>
                            <a:rPr lang="en-US" sz="1600" b="1" baseline="-2500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3</a:t>
                          </a:r>
                          <a:endParaRPr lang="en-US" sz="1600" b="1" baseline="-25000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</a:tr>
                  <a:tr h="419163"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Creep, Oxidation, </a:t>
                          </a:r>
                          <a:r>
                            <a:rPr lang="en-US" sz="1600" b="1" baseline="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Densification</a:t>
                          </a:r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Atomic Diffusivity,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1" i="1" kern="1200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1" i="1" kern="120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sz="1600" b="1" i="1" kern="120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+mn-lt"/>
                                      <a:ea typeface="+mn-ea"/>
                                      <a:cs typeface="+mn-cs"/>
                                    </a:rPr>
                                    <m:t>𝒃</m:t>
                                  </m:r>
                                </m:sub>
                                <m:sup>
                                  <m:r>
                                    <a:rPr lang="en-US" sz="1600" b="1" i="0" kern="1200" smtClean="0">
                                      <a:solidFill>
                                        <a:schemeClr val="accent3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/>
                                      <a:ea typeface="+mn-ea"/>
                                      <a:cs typeface="+mn-cs"/>
                                      <a:sym typeface="Symbol"/>
                                    </a:rPr>
                                    <m:t>||</m:t>
                                  </m:r>
                                </m:sup>
                              </m:sSubSup>
                            </m:oMath>
                          </a14:m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Refractory Metals</a:t>
                          </a:r>
                          <a:r>
                            <a:rPr lang="en-US" sz="1600" b="1" baseline="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 (W, Mo), Al</a:t>
                          </a:r>
                          <a:r>
                            <a:rPr lang="en-US" sz="1600" b="1" baseline="-2500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2</a:t>
                          </a:r>
                          <a:r>
                            <a:rPr lang="en-US" sz="1600" b="1" baseline="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O</a:t>
                          </a:r>
                          <a:r>
                            <a:rPr lang="en-US" sz="1600" b="1" baseline="-2500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3</a:t>
                          </a:r>
                          <a:r>
                            <a:rPr lang="en-US" sz="1600" b="1" baseline="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, Si</a:t>
                          </a:r>
                          <a:r>
                            <a:rPr lang="en-US" sz="1600" b="1" baseline="-2500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3</a:t>
                          </a:r>
                          <a:r>
                            <a:rPr lang="en-US" sz="1600" b="1" baseline="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N</a:t>
                          </a:r>
                          <a:r>
                            <a:rPr lang="en-US" sz="1600" b="1" baseline="-2500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4</a:t>
                          </a:r>
                          <a:endParaRPr lang="en-US" sz="1600" b="1" baseline="-25000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Electrical Conduction</a:t>
                          </a:r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Conductivity,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oMath>
                          </a14:m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Al</a:t>
                          </a:r>
                          <a:r>
                            <a:rPr lang="en-US" sz="1600" b="1" baseline="-2500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2</a:t>
                          </a:r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O</a:t>
                          </a:r>
                          <a:r>
                            <a:rPr lang="en-US" sz="1600" b="1" baseline="-2500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3</a:t>
                          </a:r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-Ti</a:t>
                          </a:r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Mechanical </a:t>
                          </a:r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Strength, Toughness</a:t>
                          </a:r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Al</a:t>
                          </a:r>
                          <a:r>
                            <a:rPr lang="en-US" sz="1600" b="1" baseline="-2500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2</a:t>
                          </a:r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O</a:t>
                          </a:r>
                          <a:r>
                            <a:rPr lang="en-US" sz="1600" b="1" baseline="-2500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3</a:t>
                          </a:r>
                          <a:r>
                            <a:rPr lang="en-US" sz="1600" b="1" baseline="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, WC-Co</a:t>
                          </a:r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=""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p14="http://schemas.microsoft.com/office/powerpoint/2010/main" xmlns:mv="urn:schemas-microsoft-com:mac:vml" val="2917011644"/>
                  </p:ext>
                </p:extLst>
              </p:nvPr>
            </p:nvGraphicFramePr>
            <p:xfrm>
              <a:off x="152400" y="762000"/>
              <a:ext cx="8839200" cy="2083435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743200"/>
                    <a:gridCol w="2209800"/>
                    <a:gridCol w="3886200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Phenomenon</a:t>
                          </a:r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Properties</a:t>
                          </a:r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Examples</a:t>
                          </a:r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</a:tr>
                  <a:tr h="391795"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Grain Growth</a:t>
                          </a:r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5"/>
                          <a:stretch>
                            <a:fillRect l="-124309" t="-95313" r="-176243" b="-354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Al</a:t>
                          </a:r>
                          <a:r>
                            <a:rPr lang="en-US" sz="1600" b="1" baseline="-2500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2</a:t>
                          </a:r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O</a:t>
                          </a:r>
                          <a:r>
                            <a:rPr lang="en-US" sz="1600" b="1" baseline="-2500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3</a:t>
                          </a:r>
                          <a:endParaRPr lang="en-US" sz="1600" b="1" baseline="-25000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Creep, Oxidation, </a:t>
                          </a:r>
                          <a:r>
                            <a:rPr lang="en-US" sz="1600" b="1" baseline="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Densification</a:t>
                          </a:r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5"/>
                          <a:stretch>
                            <a:fillRect l="-124309" t="-131579" r="-176243" b="-1389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Refractory Metals</a:t>
                          </a:r>
                          <a:r>
                            <a:rPr lang="en-US" sz="1600" b="1" baseline="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 (W, Mo), Al</a:t>
                          </a:r>
                          <a:r>
                            <a:rPr lang="en-US" sz="1600" b="1" baseline="-2500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2</a:t>
                          </a:r>
                          <a:r>
                            <a:rPr lang="en-US" sz="1600" b="1" baseline="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O</a:t>
                          </a:r>
                          <a:r>
                            <a:rPr lang="en-US" sz="1600" b="1" baseline="-2500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3</a:t>
                          </a:r>
                          <a:r>
                            <a:rPr lang="en-US" sz="1600" b="1" baseline="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, Si</a:t>
                          </a:r>
                          <a:r>
                            <a:rPr lang="en-US" sz="1600" b="1" baseline="-2500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3</a:t>
                          </a:r>
                          <a:r>
                            <a:rPr lang="en-US" sz="1600" b="1" baseline="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N</a:t>
                          </a:r>
                          <a:r>
                            <a:rPr lang="en-US" sz="1600" b="1" baseline="-2500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4</a:t>
                          </a:r>
                          <a:endParaRPr lang="en-US" sz="1600" b="1" baseline="-25000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Electrical Conduction</a:t>
                          </a:r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5"/>
                          <a:stretch>
                            <a:fillRect l="-124309" t="-360656" r="-176243" b="-1163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Al</a:t>
                          </a:r>
                          <a:r>
                            <a:rPr lang="en-US" sz="1600" b="1" baseline="-2500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2</a:t>
                          </a:r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O</a:t>
                          </a:r>
                          <a:r>
                            <a:rPr lang="en-US" sz="1600" b="1" baseline="-2500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3</a:t>
                          </a:r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-Ti</a:t>
                          </a:r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Mechanical </a:t>
                          </a:r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Strength, Toughness</a:t>
                          </a:r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Al</a:t>
                          </a:r>
                          <a:r>
                            <a:rPr lang="en-US" sz="1600" b="1" baseline="-2500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2</a:t>
                          </a:r>
                          <a:r>
                            <a:rPr lang="en-US" sz="1600" b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O</a:t>
                          </a:r>
                          <a:r>
                            <a:rPr lang="en-US" sz="1600" b="1" baseline="-2500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3</a:t>
                          </a:r>
                          <a:r>
                            <a:rPr lang="en-US" sz="1600" b="1" baseline="0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ndara" pitchFamily="34" charset="0"/>
                            </a:rPr>
                            <a:t>, WC-Co</a:t>
                          </a:r>
                          <a:endParaRPr lang="en-US" sz="1600" b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ndara" pitchFamily="34" charset="0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6340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88777" y="4343399"/>
            <a:ext cx="4407024" cy="21336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52400" y="831431"/>
            <a:ext cx="3886200" cy="30547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82897" y="594805"/>
            <a:ext cx="4863449" cy="2757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48200" y="3508177"/>
            <a:ext cx="4419600" cy="2971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4E48D-C8D9-490D-94D2-2C4B8F82CD6C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WC - Co Complexion-Property Relationship?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724400" y="3590508"/>
            <a:ext cx="4290134" cy="2581692"/>
            <a:chOff x="2971801" y="2743200"/>
            <a:chExt cx="4290134" cy="2581692"/>
          </a:xfrm>
        </p:grpSpPr>
        <p:pic>
          <p:nvPicPr>
            <p:cNvPr id="11269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r="29898"/>
            <a:stretch/>
          </p:blipFill>
          <p:spPr bwMode="auto">
            <a:xfrm>
              <a:off x="2971801" y="2743200"/>
              <a:ext cx="4290134" cy="2428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69728" b="47042"/>
            <a:stretch/>
          </p:blipFill>
          <p:spPr bwMode="auto">
            <a:xfrm>
              <a:off x="5409322" y="4038600"/>
              <a:ext cx="1852613" cy="1286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39925" b="57631"/>
          <a:stretch/>
        </p:blipFill>
        <p:spPr bwMode="auto">
          <a:xfrm>
            <a:off x="5142409" y="609599"/>
            <a:ext cx="3925391" cy="215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7134"/>
          <a:stretch/>
        </p:blipFill>
        <p:spPr bwMode="auto">
          <a:xfrm>
            <a:off x="4182897" y="1899820"/>
            <a:ext cx="2993231" cy="142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629401" y="3074634"/>
            <a:ext cx="2514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/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J. </a:t>
            </a:r>
            <a:r>
              <a:rPr lang="en-US" sz="1400" b="1" i="1" dirty="0" err="1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Vicens</a:t>
            </a:r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 et al, J. Mat. Sci., 1994</a:t>
            </a:r>
            <a:endParaRPr lang="en-US" sz="1400" b="1" i="1" dirty="0">
              <a:solidFill>
                <a:schemeClr val="accent3">
                  <a:lumMod val="50000"/>
                </a:schemeClr>
              </a:solidFill>
              <a:latin typeface="Candara" pitchFamily="-107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095999" y="6172200"/>
            <a:ext cx="30480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/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E</a:t>
            </a:r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. </a:t>
            </a:r>
            <a:r>
              <a:rPr lang="en-US" sz="1400" b="1" i="1" dirty="0" err="1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Breval</a:t>
            </a:r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 et al, Mat. Sci. &amp; </a:t>
            </a:r>
            <a:r>
              <a:rPr lang="en-US" sz="1400" b="1" i="1" dirty="0" err="1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Engg</a:t>
            </a:r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., 2005</a:t>
            </a:r>
            <a:endParaRPr lang="en-US" sz="1400" b="1" i="1" dirty="0">
              <a:solidFill>
                <a:schemeClr val="accent3">
                  <a:lumMod val="50000"/>
                </a:schemeClr>
              </a:solidFill>
              <a:latin typeface="Candara" pitchFamily="-107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0" y="3429000"/>
            <a:ext cx="40697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algn="ctr" eaLnBrk="1" hangingPunct="1"/>
            <a:r>
              <a:rPr lang="en-US" sz="135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Z. Z. Fang et al, Int. J. </a:t>
            </a:r>
            <a:r>
              <a:rPr lang="en-US" sz="1350" b="1" i="1" dirty="0" err="1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Refr</a:t>
            </a:r>
            <a:r>
              <a:rPr lang="en-US" sz="135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. Met. &amp; Hard Mat., 2009 </a:t>
            </a:r>
            <a:endParaRPr lang="en-US" sz="1350" b="1" i="1" dirty="0">
              <a:solidFill>
                <a:schemeClr val="accent3">
                  <a:lumMod val="50000"/>
                </a:schemeClr>
              </a:solidFill>
              <a:latin typeface="Candara" pitchFamily="-107" charset="0"/>
            </a:endParaRPr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4558"/>
          <a:stretch/>
        </p:blipFill>
        <p:spPr bwMode="auto">
          <a:xfrm>
            <a:off x="2590799" y="4402515"/>
            <a:ext cx="1828801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14064"/>
            <a:ext cx="2395538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555790" y="6172200"/>
            <a:ext cx="30924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/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V. </a:t>
            </a:r>
            <a:r>
              <a:rPr lang="en-US" sz="1400" b="1" i="1" dirty="0" err="1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Jayaram</a:t>
            </a:r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 et al, J. Am. </a:t>
            </a:r>
            <a:r>
              <a:rPr lang="en-US" sz="1400" b="1" i="1" dirty="0" err="1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Cer</a:t>
            </a:r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. Soc., 1983</a:t>
            </a:r>
            <a:endParaRPr lang="en-US" sz="1400" b="1" i="1" dirty="0">
              <a:solidFill>
                <a:schemeClr val="accent3">
                  <a:lumMod val="50000"/>
                </a:schemeClr>
              </a:solidFill>
              <a:latin typeface="Candara" pitchFamily="-107" charset="0"/>
            </a:endParaRPr>
          </a:p>
        </p:txBody>
      </p:sp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3874294" cy="238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607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016F-D8BD-400E-AD7B-95B81F26DB20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Approach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97512" y="650747"/>
            <a:ext cx="7544181" cy="5750053"/>
            <a:chOff x="1066800" y="914400"/>
            <a:chExt cx="6998313" cy="5334001"/>
          </a:xfrm>
        </p:grpSpPr>
        <p:sp>
          <p:nvSpPr>
            <p:cNvPr id="7" name="Rectangle 6"/>
            <p:cNvSpPr>
              <a:spLocks noChangeAspect="1"/>
            </p:cNvSpPr>
            <p:nvPr/>
          </p:nvSpPr>
          <p:spPr>
            <a:xfrm>
              <a:off x="1066800" y="914400"/>
              <a:ext cx="6998313" cy="5334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X:\MURI 2010\MURI 2010\Figure 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909" y="1048931"/>
              <a:ext cx="6861091" cy="5047071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708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304800" y="2286000"/>
            <a:ext cx="8534400" cy="2308225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Tailoring of Atomic-Scale Interphase Complexions</a:t>
            </a:r>
            <a:br>
              <a:rPr lang="en-US" sz="5400" dirty="0" smtClean="0"/>
            </a:br>
            <a:r>
              <a:rPr lang="en-US" sz="5400" dirty="0" smtClean="0"/>
              <a:t>for Mechanism-Informed Material Design </a:t>
            </a:r>
            <a:endParaRPr lang="en-US" sz="5400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2895600" y="4648200"/>
            <a:ext cx="5943600" cy="762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Martin P. Harmer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-16276" y="228600"/>
            <a:ext cx="9169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Office of Naval Research Multidisciplinary </a:t>
            </a:r>
            <a:r>
              <a:rPr lang="en-US" sz="2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University </a:t>
            </a:r>
            <a:r>
              <a:rPr lang="en-US" sz="2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Research Initiative Project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Kickoff Meeting, Thursday June 23</a:t>
            </a:r>
            <a:r>
              <a:rPr lang="en-US" sz="2200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rd </a:t>
            </a:r>
            <a:r>
              <a:rPr lang="en-US" sz="2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2011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ONR Topic Chief</a:t>
            </a:r>
            <a:r>
              <a:rPr lang="en-US" sz="2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David </a:t>
            </a:r>
            <a:r>
              <a:rPr lang="en-US" sz="22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Shifler</a:t>
            </a:r>
            <a:endParaRPr lang="en-US" sz="2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22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22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2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3185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87BD2-6580-4760-B678-2036AFCD208E}" type="datetime3">
              <a:rPr lang="en-US" smtClean="0"/>
              <a:pPr/>
              <a:t>September 6, 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457200"/>
            <a:ext cx="8534400" cy="609600"/>
          </a:xfrm>
        </p:spPr>
        <p:txBody>
          <a:bodyPr/>
          <a:lstStyle/>
          <a:p>
            <a:pPr algn="r"/>
            <a:r>
              <a:rPr lang="en-US" sz="3200" dirty="0" smtClean="0"/>
              <a:t>             Creation of New Classes of Materials with Tailored Properties</a:t>
            </a:r>
            <a:endParaRPr lang="en-US" sz="3200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-53268" y="-49566"/>
            <a:ext cx="4701468" cy="609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accent3">
                    <a:lumMod val="50000"/>
                  </a:schemeClr>
                </a:solidFill>
                <a:latin typeface="Helvetica LT Std UltCompressed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63500" sx="102000" sy="102000" algn="ctr" rotWithShape="0">
                    <a:schemeClr val="bg2">
                      <a:lumMod val="75000"/>
                      <a:alpha val="40000"/>
                    </a:schemeClr>
                  </a:outerShdw>
                </a:effectLst>
              </a:rPr>
              <a:t>THRUST 1: OBJECTIVES</a:t>
            </a:r>
            <a:endParaRPr lang="en-US" sz="3200" dirty="0">
              <a:effectLst>
                <a:outerShdw blurRad="63500" sx="102000" sy="102000" algn="ctr" rotWithShape="0">
                  <a:schemeClr val="bg2">
                    <a:lumMod val="75000"/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600200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 smtClean="0">
                <a:latin typeface="Candara" pitchFamily="34" charset="0"/>
              </a:rPr>
              <a:t>• Establish a set of “Selection Rules” for metal-complexionized ceramics (MCC). </a:t>
            </a:r>
          </a:p>
          <a:p>
            <a:pPr>
              <a:lnSpc>
                <a:spcPct val="140000"/>
              </a:lnSpc>
            </a:pPr>
            <a:r>
              <a:rPr lang="en-US" sz="2000" b="1" dirty="0" smtClean="0">
                <a:latin typeface="Candara" pitchFamily="34" charset="0"/>
              </a:rPr>
              <a:t>• Develop complexion phase diagrams for MCC. </a:t>
            </a:r>
          </a:p>
          <a:p>
            <a:pPr>
              <a:lnSpc>
                <a:spcPct val="140000"/>
              </a:lnSpc>
            </a:pPr>
            <a:r>
              <a:rPr lang="en-US" sz="2000" b="1" dirty="0" smtClean="0">
                <a:latin typeface="Candara" pitchFamily="34" charset="0"/>
              </a:rPr>
              <a:t>• Correlate individual complexion types with each of their associated physical properties (thermo-mechanical, diffusivity).</a:t>
            </a:r>
          </a:p>
          <a:p>
            <a:pPr>
              <a:lnSpc>
                <a:spcPct val="140000"/>
              </a:lnSpc>
            </a:pPr>
            <a:r>
              <a:rPr lang="en-US" sz="2000" b="1" dirty="0" smtClean="0">
                <a:latin typeface="Candara" pitchFamily="34" charset="0"/>
              </a:rPr>
              <a:t>• Develop Ashby-type property maps incorporating important grain size (</a:t>
            </a:r>
            <a:r>
              <a:rPr lang="en-US" sz="2000" b="1" dirty="0" err="1" smtClean="0">
                <a:latin typeface="Candara" pitchFamily="34" charset="0"/>
              </a:rPr>
              <a:t>nanoscale</a:t>
            </a:r>
            <a:r>
              <a:rPr lang="en-US" sz="2000" b="1" dirty="0" smtClean="0">
                <a:latin typeface="Candara" pitchFamily="34" charset="0"/>
              </a:rPr>
              <a:t>) effects.</a:t>
            </a:r>
          </a:p>
          <a:p>
            <a:pPr>
              <a:lnSpc>
                <a:spcPct val="140000"/>
              </a:lnSpc>
            </a:pPr>
            <a:r>
              <a:rPr lang="en-US" sz="2000" b="1" dirty="0" smtClean="0">
                <a:latin typeface="Candara" pitchFamily="34" charset="0"/>
              </a:rPr>
              <a:t>• Correlate individual boundary effects with distributions in polycrystalline microstructures.</a:t>
            </a:r>
          </a:p>
          <a:p>
            <a:pPr>
              <a:lnSpc>
                <a:spcPct val="140000"/>
              </a:lnSpc>
            </a:pPr>
            <a:r>
              <a:rPr lang="en-US" sz="2000" b="1" dirty="0" smtClean="0">
                <a:latin typeface="Candara" pitchFamily="34" charset="0"/>
              </a:rPr>
              <a:t>• Develop processing strategies for controlling polycrystalline grain structures (e.g. </a:t>
            </a:r>
            <a:r>
              <a:rPr lang="en-US" sz="2000" b="1" dirty="0" err="1" smtClean="0">
                <a:latin typeface="Candara" pitchFamily="34" charset="0"/>
              </a:rPr>
              <a:t>unimodal</a:t>
            </a:r>
            <a:r>
              <a:rPr lang="en-US" sz="2000" b="1" dirty="0" smtClean="0">
                <a:latin typeface="Candara" pitchFamily="34" charset="0"/>
              </a:rPr>
              <a:t> vs. multi-modal, </a:t>
            </a:r>
            <a:r>
              <a:rPr lang="en-US" sz="2000" b="1" dirty="0" err="1" smtClean="0">
                <a:latin typeface="Candara" pitchFamily="34" charset="0"/>
              </a:rPr>
              <a:t>nano</a:t>
            </a:r>
            <a:r>
              <a:rPr lang="en-US" sz="2000" b="1" dirty="0" smtClean="0">
                <a:latin typeface="Candara" pitchFamily="34" charset="0"/>
              </a:rPr>
              <a:t> grain size vs. micron grain size </a:t>
            </a:r>
            <a:r>
              <a:rPr lang="en-US" sz="2000" b="1" dirty="0" err="1" smtClean="0">
                <a:latin typeface="Candara" pitchFamily="34" charset="0"/>
              </a:rPr>
              <a:t>etc</a:t>
            </a:r>
            <a:r>
              <a:rPr lang="en-US" sz="2000" b="1" dirty="0" smtClean="0">
                <a:latin typeface="Candara" pitchFamily="34" charset="0"/>
              </a:rPr>
              <a:t>).</a:t>
            </a:r>
            <a:endParaRPr lang="en-US" sz="2000" b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838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7583-FDDE-4CE7-B9EA-82C81E2FA755}" type="datetime3">
              <a:rPr lang="en-US" smtClean="0"/>
              <a:pPr/>
              <a:t>September 6, 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457200"/>
            <a:ext cx="8534400" cy="609600"/>
          </a:xfrm>
        </p:spPr>
        <p:txBody>
          <a:bodyPr/>
          <a:lstStyle/>
          <a:p>
            <a:pPr algn="r"/>
            <a:r>
              <a:rPr lang="en-US" sz="3200" dirty="0" smtClean="0"/>
              <a:t>             Creation of New Classes of Materials with Tailored Properties</a:t>
            </a:r>
            <a:endParaRPr lang="en-US" sz="3200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-58444" y="-58444"/>
            <a:ext cx="5240044" cy="609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accent3">
                    <a:lumMod val="50000"/>
                  </a:schemeClr>
                </a:solidFill>
                <a:latin typeface="Helvetica LT Std UltCompressed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63500" sx="102000" sy="102000" algn="ctr" rotWithShape="0">
                    <a:schemeClr val="bg2">
                      <a:lumMod val="75000"/>
                      <a:alpha val="40000"/>
                    </a:schemeClr>
                  </a:outerShdw>
                </a:effectLst>
              </a:rPr>
              <a:t>THRUST 1: TECHNICAL APPROCH</a:t>
            </a:r>
            <a:endParaRPr lang="en-US" sz="3200" dirty="0">
              <a:effectLst>
                <a:outerShdw blurRad="63500" sx="102000" sy="102000" algn="ctr" rotWithShape="0">
                  <a:schemeClr val="bg2">
                    <a:lumMod val="75000"/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465" y="3810000"/>
            <a:ext cx="69342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latin typeface="Candara" pitchFamily="34" charset="0"/>
              </a:rPr>
              <a:t>Characterization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000" b="1" dirty="0" smtClean="0">
                <a:latin typeface="Candara" pitchFamily="34" charset="0"/>
              </a:rPr>
              <a:t>HREM (structure, chemistry), </a:t>
            </a:r>
            <a:r>
              <a:rPr lang="en-US" sz="2000" b="1" dirty="0">
                <a:latin typeface="Candara" pitchFamily="34" charset="0"/>
              </a:rPr>
              <a:t>ELNES (local bonding)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000" b="1" dirty="0" smtClean="0">
                <a:latin typeface="Candara" pitchFamily="34" charset="0"/>
              </a:rPr>
              <a:t>SPM - Conduction Mode (conductivity of individual IC’s)</a:t>
            </a:r>
            <a:endParaRPr lang="en-US" sz="2000" b="1" dirty="0">
              <a:latin typeface="Candara" pitchFamily="34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US" sz="2000" b="1" dirty="0" smtClean="0">
                <a:latin typeface="Candara" pitchFamily="34" charset="0"/>
              </a:rPr>
              <a:t>Nano-indentation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000" b="1" dirty="0" smtClean="0">
                <a:latin typeface="Candara" pitchFamily="34" charset="0"/>
              </a:rPr>
              <a:t>GB character and energy distribution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000" b="1" dirty="0" smtClean="0">
                <a:latin typeface="Candara" pitchFamily="34" charset="0"/>
              </a:rPr>
              <a:t>Thermal Properties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000" b="1" dirty="0" smtClean="0">
                <a:latin typeface="Candara" pitchFamily="34" charset="0"/>
              </a:rPr>
              <a:t>SIMS, GB diffusivity</a:t>
            </a:r>
            <a:endParaRPr lang="en-US" sz="2000" b="1" dirty="0">
              <a:latin typeface="Candara" pitchFamily="34" charset="0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645465" y="1431495"/>
            <a:ext cx="5839701" cy="2087653"/>
            <a:chOff x="823783" y="1182883"/>
            <a:chExt cx="6952024" cy="2485301"/>
          </a:xfrm>
        </p:grpSpPr>
        <p:sp>
          <p:nvSpPr>
            <p:cNvPr id="10" name="Rounded Rectangle 9"/>
            <p:cNvSpPr/>
            <p:nvPr/>
          </p:nvSpPr>
          <p:spPr>
            <a:xfrm>
              <a:off x="5562600" y="1225865"/>
              <a:ext cx="2057400" cy="201000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895491" y="1182883"/>
              <a:ext cx="2209910" cy="2086701"/>
              <a:chOff x="1685880" y="609600"/>
              <a:chExt cx="6484983" cy="5349434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3896591" y="685801"/>
                <a:ext cx="2403764" cy="519545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5" name="Hexagon 44"/>
              <p:cNvSpPr/>
              <p:nvPr/>
            </p:nvSpPr>
            <p:spPr>
              <a:xfrm>
                <a:off x="3744191" y="990601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" name="Hexagon 45"/>
              <p:cNvSpPr/>
              <p:nvPr/>
            </p:nvSpPr>
            <p:spPr>
              <a:xfrm>
                <a:off x="3744191" y="2216728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" name="Hexagon 46"/>
              <p:cNvSpPr/>
              <p:nvPr/>
            </p:nvSpPr>
            <p:spPr>
              <a:xfrm>
                <a:off x="3744191" y="1600201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8" name="Hexagon 47"/>
              <p:cNvSpPr/>
              <p:nvPr/>
            </p:nvSpPr>
            <p:spPr>
              <a:xfrm>
                <a:off x="4353791" y="685801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9" name="Hexagon 48"/>
              <p:cNvSpPr/>
              <p:nvPr/>
            </p:nvSpPr>
            <p:spPr>
              <a:xfrm>
                <a:off x="4353791" y="1911928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0" name="Hexagon 49"/>
              <p:cNvSpPr/>
              <p:nvPr/>
            </p:nvSpPr>
            <p:spPr>
              <a:xfrm>
                <a:off x="4353791" y="1295401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1" name="Hexagon 50"/>
              <p:cNvSpPr/>
              <p:nvPr/>
            </p:nvSpPr>
            <p:spPr>
              <a:xfrm>
                <a:off x="4963391" y="990601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2" name="Hexagon 51"/>
              <p:cNvSpPr/>
              <p:nvPr/>
            </p:nvSpPr>
            <p:spPr>
              <a:xfrm>
                <a:off x="4963391" y="2216728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3" name="Hexagon 52"/>
              <p:cNvSpPr/>
              <p:nvPr/>
            </p:nvSpPr>
            <p:spPr>
              <a:xfrm>
                <a:off x="4963391" y="1600201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4" name="Hexagon 53"/>
              <p:cNvSpPr/>
              <p:nvPr/>
            </p:nvSpPr>
            <p:spPr>
              <a:xfrm>
                <a:off x="3744191" y="2798619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5" name="Hexagon 54"/>
              <p:cNvSpPr/>
              <p:nvPr/>
            </p:nvSpPr>
            <p:spPr>
              <a:xfrm>
                <a:off x="3744191" y="4024746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6" name="Hexagon 55"/>
              <p:cNvSpPr/>
              <p:nvPr/>
            </p:nvSpPr>
            <p:spPr>
              <a:xfrm>
                <a:off x="3744191" y="3408219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7" name="Hexagon 56"/>
              <p:cNvSpPr/>
              <p:nvPr/>
            </p:nvSpPr>
            <p:spPr>
              <a:xfrm>
                <a:off x="4353791" y="2493819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8" name="Hexagon 57"/>
              <p:cNvSpPr/>
              <p:nvPr/>
            </p:nvSpPr>
            <p:spPr>
              <a:xfrm>
                <a:off x="4353791" y="3719946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9" name="Hexagon 58"/>
              <p:cNvSpPr/>
              <p:nvPr/>
            </p:nvSpPr>
            <p:spPr>
              <a:xfrm>
                <a:off x="4353791" y="3103419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0" name="Hexagon 59"/>
              <p:cNvSpPr/>
              <p:nvPr/>
            </p:nvSpPr>
            <p:spPr>
              <a:xfrm>
                <a:off x="4963391" y="2798619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1" name="Hexagon 60"/>
              <p:cNvSpPr/>
              <p:nvPr/>
            </p:nvSpPr>
            <p:spPr>
              <a:xfrm>
                <a:off x="4963391" y="4024746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2" name="Hexagon 61"/>
              <p:cNvSpPr/>
              <p:nvPr/>
            </p:nvSpPr>
            <p:spPr>
              <a:xfrm>
                <a:off x="4963391" y="3408219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3" name="Hexagon 62"/>
              <p:cNvSpPr/>
              <p:nvPr/>
            </p:nvSpPr>
            <p:spPr>
              <a:xfrm>
                <a:off x="5538355" y="685801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4" name="Hexagon 63"/>
              <p:cNvSpPr/>
              <p:nvPr/>
            </p:nvSpPr>
            <p:spPr>
              <a:xfrm>
                <a:off x="5538355" y="1911928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5" name="Hexagon 64"/>
              <p:cNvSpPr/>
              <p:nvPr/>
            </p:nvSpPr>
            <p:spPr>
              <a:xfrm>
                <a:off x="5538355" y="1295401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6" name="Hexagon 65"/>
              <p:cNvSpPr/>
              <p:nvPr/>
            </p:nvSpPr>
            <p:spPr>
              <a:xfrm>
                <a:off x="5538355" y="2493819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7" name="Hexagon 66"/>
              <p:cNvSpPr/>
              <p:nvPr/>
            </p:nvSpPr>
            <p:spPr>
              <a:xfrm>
                <a:off x="5538355" y="3719946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8" name="Hexagon 67"/>
              <p:cNvSpPr/>
              <p:nvPr/>
            </p:nvSpPr>
            <p:spPr>
              <a:xfrm>
                <a:off x="5538355" y="3103419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9" name="Hexagon 68"/>
              <p:cNvSpPr/>
              <p:nvPr/>
            </p:nvSpPr>
            <p:spPr>
              <a:xfrm>
                <a:off x="3744191" y="5271654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0" name="Hexagon 69"/>
              <p:cNvSpPr/>
              <p:nvPr/>
            </p:nvSpPr>
            <p:spPr>
              <a:xfrm>
                <a:off x="3744191" y="4655127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1" name="Hexagon 70"/>
              <p:cNvSpPr/>
              <p:nvPr/>
            </p:nvSpPr>
            <p:spPr>
              <a:xfrm>
                <a:off x="4353791" y="4966854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2" name="Hexagon 71"/>
              <p:cNvSpPr/>
              <p:nvPr/>
            </p:nvSpPr>
            <p:spPr>
              <a:xfrm>
                <a:off x="4353791" y="4350327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3" name="Hexagon 72"/>
              <p:cNvSpPr/>
              <p:nvPr/>
            </p:nvSpPr>
            <p:spPr>
              <a:xfrm>
                <a:off x="4963391" y="5271654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4" name="Hexagon 73"/>
              <p:cNvSpPr/>
              <p:nvPr/>
            </p:nvSpPr>
            <p:spPr>
              <a:xfrm>
                <a:off x="4963391" y="4634346"/>
                <a:ext cx="762000" cy="630381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5" name="Hexagon 74"/>
              <p:cNvSpPr/>
              <p:nvPr/>
            </p:nvSpPr>
            <p:spPr>
              <a:xfrm>
                <a:off x="5538355" y="4966854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6" name="Hexagon 75"/>
              <p:cNvSpPr/>
              <p:nvPr/>
            </p:nvSpPr>
            <p:spPr>
              <a:xfrm>
                <a:off x="5538355" y="4350327"/>
                <a:ext cx="762000" cy="609600"/>
              </a:xfrm>
              <a:prstGeom prst="hexag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685880" y="659959"/>
                <a:ext cx="2219325" cy="52990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78" name="Straight Connector 77"/>
              <p:cNvCxnSpPr>
                <a:endCxn id="69" idx="2"/>
              </p:cNvCxnSpPr>
              <p:nvPr/>
            </p:nvCxnSpPr>
            <p:spPr>
              <a:xfrm>
                <a:off x="3773488" y="699656"/>
                <a:ext cx="0" cy="5181598"/>
              </a:xfrm>
              <a:prstGeom prst="line">
                <a:avLst/>
              </a:prstGeom>
              <a:ln w="19050"/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Rectangle 78"/>
              <p:cNvSpPr/>
              <p:nvPr/>
            </p:nvSpPr>
            <p:spPr>
              <a:xfrm>
                <a:off x="6010275" y="609600"/>
                <a:ext cx="2160588" cy="531336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>
                <a:off x="6010275" y="699656"/>
                <a:ext cx="0" cy="5195452"/>
              </a:xfrm>
              <a:prstGeom prst="line">
                <a:avLst/>
              </a:prstGeom>
              <a:ln w="19050"/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843329" y="1220445"/>
              <a:ext cx="1201336" cy="2015424"/>
              <a:chOff x="1524000" y="685368"/>
              <a:chExt cx="3013234" cy="5313363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1524000" y="699656"/>
                <a:ext cx="1533525" cy="5299075"/>
              </a:xfrm>
              <a:prstGeom prst="rect">
                <a:avLst/>
              </a:prstGeom>
              <a:pattFill prst="dkHorz">
                <a:fgClr>
                  <a:schemeClr val="tx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 flipH="1">
                <a:off x="3057525" y="699656"/>
                <a:ext cx="21884" cy="5299075"/>
              </a:xfrm>
              <a:prstGeom prst="line">
                <a:avLst/>
              </a:prstGeom>
              <a:ln w="19050"/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/>
              <p:cNvSpPr/>
              <p:nvPr/>
            </p:nvSpPr>
            <p:spPr>
              <a:xfrm>
                <a:off x="3104464" y="685368"/>
                <a:ext cx="1432770" cy="5313363"/>
              </a:xfrm>
              <a:prstGeom prst="rect">
                <a:avLst/>
              </a:prstGeom>
              <a:pattFill prst="wdDnDiag">
                <a:fgClr>
                  <a:schemeClr val="tx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3" name="Decagon 12"/>
            <p:cNvSpPr/>
            <p:nvPr/>
          </p:nvSpPr>
          <p:spPr>
            <a:xfrm>
              <a:off x="5715000" y="1569295"/>
              <a:ext cx="533400" cy="478287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ecagon 13"/>
            <p:cNvSpPr/>
            <p:nvPr/>
          </p:nvSpPr>
          <p:spPr>
            <a:xfrm>
              <a:off x="6179321" y="1748990"/>
              <a:ext cx="575773" cy="532160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ecagon 14"/>
            <p:cNvSpPr/>
            <p:nvPr/>
          </p:nvSpPr>
          <p:spPr>
            <a:xfrm>
              <a:off x="6070539" y="2236055"/>
              <a:ext cx="381001" cy="359391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Decagon 15"/>
            <p:cNvSpPr/>
            <p:nvPr/>
          </p:nvSpPr>
          <p:spPr>
            <a:xfrm>
              <a:off x="5867400" y="2047582"/>
              <a:ext cx="311921" cy="287781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ecagon 16"/>
            <p:cNvSpPr/>
            <p:nvPr/>
          </p:nvSpPr>
          <p:spPr>
            <a:xfrm>
              <a:off x="6450294" y="2312205"/>
              <a:ext cx="255306" cy="240494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ecagon 17"/>
            <p:cNvSpPr/>
            <p:nvPr/>
          </p:nvSpPr>
          <p:spPr>
            <a:xfrm>
              <a:off x="6741563" y="1758902"/>
              <a:ext cx="381000" cy="359391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ecagon 18"/>
            <p:cNvSpPr/>
            <p:nvPr/>
          </p:nvSpPr>
          <p:spPr>
            <a:xfrm>
              <a:off x="6647202" y="2073061"/>
              <a:ext cx="381000" cy="359391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ecagon 19"/>
            <p:cNvSpPr/>
            <p:nvPr/>
          </p:nvSpPr>
          <p:spPr>
            <a:xfrm>
              <a:off x="6564594" y="1455813"/>
              <a:ext cx="381000" cy="359391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ecagon 20"/>
            <p:cNvSpPr/>
            <p:nvPr/>
          </p:nvSpPr>
          <p:spPr>
            <a:xfrm>
              <a:off x="6216886" y="1450399"/>
              <a:ext cx="347708" cy="298591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ecagon 21"/>
            <p:cNvSpPr/>
            <p:nvPr/>
          </p:nvSpPr>
          <p:spPr>
            <a:xfrm>
              <a:off x="5914934" y="1377922"/>
              <a:ext cx="381000" cy="359391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Decagon 22"/>
            <p:cNvSpPr/>
            <p:nvPr/>
          </p:nvSpPr>
          <p:spPr>
            <a:xfrm>
              <a:off x="6251426" y="2577208"/>
              <a:ext cx="425154" cy="367497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Decagon 23"/>
            <p:cNvSpPr/>
            <p:nvPr/>
          </p:nvSpPr>
          <p:spPr>
            <a:xfrm>
              <a:off x="7036031" y="1950997"/>
              <a:ext cx="507767" cy="453290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ecagon 24"/>
            <p:cNvSpPr/>
            <p:nvPr/>
          </p:nvSpPr>
          <p:spPr>
            <a:xfrm>
              <a:off x="6655033" y="2411962"/>
              <a:ext cx="381000" cy="359391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ecagon 25"/>
            <p:cNvSpPr/>
            <p:nvPr/>
          </p:nvSpPr>
          <p:spPr>
            <a:xfrm>
              <a:off x="5735829" y="2521101"/>
              <a:ext cx="533400" cy="483690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ecagon 26"/>
            <p:cNvSpPr/>
            <p:nvPr/>
          </p:nvSpPr>
          <p:spPr>
            <a:xfrm>
              <a:off x="6932062" y="1377922"/>
              <a:ext cx="459337" cy="448345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Decagon 27"/>
            <p:cNvSpPr/>
            <p:nvPr/>
          </p:nvSpPr>
          <p:spPr>
            <a:xfrm>
              <a:off x="5638800" y="2236054"/>
              <a:ext cx="457200" cy="407367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ecagon 28"/>
            <p:cNvSpPr/>
            <p:nvPr/>
          </p:nvSpPr>
          <p:spPr>
            <a:xfrm>
              <a:off x="7028202" y="2404287"/>
              <a:ext cx="515596" cy="478269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ecagon 29"/>
            <p:cNvSpPr/>
            <p:nvPr/>
          </p:nvSpPr>
          <p:spPr>
            <a:xfrm>
              <a:off x="6642398" y="2699739"/>
              <a:ext cx="198329" cy="186451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Decagon 30"/>
            <p:cNvSpPr/>
            <p:nvPr/>
          </p:nvSpPr>
          <p:spPr>
            <a:xfrm>
              <a:off x="6719842" y="2710650"/>
              <a:ext cx="381000" cy="359391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23783" y="3265143"/>
              <a:ext cx="1220882" cy="40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>
                  <a:solidFill>
                    <a:schemeClr val="accent2"/>
                  </a:solidFill>
                  <a:latin typeface="Candara" pitchFamily="34" charset="0"/>
                </a:rPr>
                <a:t>Bicrystals</a:t>
              </a:r>
              <a:endParaRPr lang="en-US" sz="1600" b="1" dirty="0">
                <a:solidFill>
                  <a:schemeClr val="accent2"/>
                </a:solidFill>
                <a:latin typeface="Candara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16111" y="3259055"/>
              <a:ext cx="3725828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accent2"/>
                  </a:solidFill>
                  <a:latin typeface="Candara" pitchFamily="34" charset="0"/>
                </a:rPr>
                <a:t>Model Sandwich Structures</a:t>
              </a:r>
              <a:endParaRPr lang="en-US" sz="1600" b="1" dirty="0">
                <a:solidFill>
                  <a:schemeClr val="accent2"/>
                </a:solidFill>
                <a:latin typeface="Candara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635393" y="3265144"/>
              <a:ext cx="2140414" cy="403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 smtClean="0">
                  <a:solidFill>
                    <a:schemeClr val="accent2"/>
                  </a:solidFill>
                  <a:latin typeface="Candara" pitchFamily="34" charset="0"/>
                </a:rPr>
                <a:t>Nanophase</a:t>
              </a:r>
              <a:r>
                <a:rPr lang="en-US" sz="1600" b="1" dirty="0" smtClean="0">
                  <a:solidFill>
                    <a:schemeClr val="accent2"/>
                  </a:solidFill>
                  <a:latin typeface="Candara" pitchFamily="34" charset="0"/>
                </a:rPr>
                <a:t> MCCs</a:t>
              </a:r>
              <a:endParaRPr lang="en-US" sz="1600" b="1" dirty="0">
                <a:solidFill>
                  <a:schemeClr val="accent2"/>
                </a:solidFill>
                <a:latin typeface="Candara" pitchFamily="34" charset="0"/>
              </a:endParaRPr>
            </a:p>
          </p:txBody>
        </p:sp>
        <p:sp>
          <p:nvSpPr>
            <p:cNvPr id="35" name="Decagon 34"/>
            <p:cNvSpPr/>
            <p:nvPr/>
          </p:nvSpPr>
          <p:spPr>
            <a:xfrm>
              <a:off x="7078760" y="2731918"/>
              <a:ext cx="381000" cy="359391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Decagon 35"/>
            <p:cNvSpPr/>
            <p:nvPr/>
          </p:nvSpPr>
          <p:spPr>
            <a:xfrm>
              <a:off x="6078729" y="2757264"/>
              <a:ext cx="381000" cy="359391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Decagon 36"/>
            <p:cNvSpPr/>
            <p:nvPr/>
          </p:nvSpPr>
          <p:spPr>
            <a:xfrm>
              <a:off x="7243919" y="1737313"/>
              <a:ext cx="288428" cy="256168"/>
            </a:xfrm>
            <a:prstGeom prst="decagon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282626" y="2583983"/>
              <a:ext cx="303196" cy="29587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124000" y="2710650"/>
              <a:ext cx="303196" cy="29587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6858534" y="2009518"/>
              <a:ext cx="303196" cy="29587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3111" y="934472"/>
            <a:ext cx="5464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MCC material system:   Alumina – (Cu, Cu-Ti, Ni)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2" name="Picture 81" descr="3omega_sample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333" t="38889" r="2500" b="21111"/>
          <a:stretch/>
        </p:blipFill>
        <p:spPr>
          <a:xfrm>
            <a:off x="5430108" y="5181600"/>
            <a:ext cx="3587763" cy="1143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982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7F722-7BCE-43FA-BAEE-C76C31CEC046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609600" y="457200"/>
            <a:ext cx="8534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accent3">
                    <a:lumMod val="50000"/>
                  </a:schemeClr>
                </a:solidFill>
                <a:latin typeface="Helvetica LT Std UltCompressed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3200" smtClean="0"/>
              <a:t>             Creation of New Classes of Materials with Tailored Properties</a:t>
            </a:r>
            <a:endParaRPr lang="en-US" sz="3200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-58444" y="-58444"/>
            <a:ext cx="5925844" cy="609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accent3">
                    <a:lumMod val="50000"/>
                  </a:schemeClr>
                </a:solidFill>
                <a:latin typeface="Helvetica LT Std UltCompressed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63500" sx="102000" sy="102000" algn="ctr" rotWithShape="0">
                    <a:schemeClr val="bg2">
                      <a:lumMod val="75000"/>
                      <a:alpha val="40000"/>
                    </a:schemeClr>
                  </a:outerShdw>
                </a:effectLst>
              </a:rPr>
              <a:t>THRUST 1: MODELLING</a:t>
            </a:r>
            <a:endParaRPr lang="en-US" sz="3200" dirty="0">
              <a:effectLst>
                <a:outerShdw blurRad="63500" sx="102000" sy="102000" algn="ctr" rotWithShape="0">
                  <a:schemeClr val="bg2">
                    <a:lumMod val="75000"/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363" y="1371600"/>
            <a:ext cx="4343400" cy="2315528"/>
          </a:xfrm>
          <a:prstGeom prst="roundRect">
            <a:avLst>
              <a:gd name="adj" fmla="val 10641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363" y="2163128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Developing Interatomic Potentials</a:t>
            </a:r>
          </a:p>
          <a:p>
            <a:r>
              <a:rPr lang="en-US" b="1" dirty="0">
                <a:solidFill>
                  <a:schemeClr val="bg1"/>
                </a:solidFill>
                <a:latin typeface="Candara" pitchFamily="34" charset="0"/>
              </a:rPr>
              <a:t>	</a:t>
            </a:r>
            <a:r>
              <a:rPr lang="en-US" b="1" i="1" dirty="0" smtClean="0">
                <a:solidFill>
                  <a:schemeClr val="bg1"/>
                </a:solidFill>
                <a:latin typeface="Candara" pitchFamily="34" charset="0"/>
              </a:rPr>
              <a:t>-- Phase Stability</a:t>
            </a:r>
          </a:p>
          <a:p>
            <a:r>
              <a:rPr lang="en-US" b="1" i="1" dirty="0">
                <a:solidFill>
                  <a:schemeClr val="bg1"/>
                </a:solidFill>
                <a:latin typeface="Candara" pitchFamily="34" charset="0"/>
              </a:rPr>
              <a:t>	</a:t>
            </a:r>
            <a:r>
              <a:rPr lang="en-US" b="1" i="1" dirty="0" smtClean="0">
                <a:solidFill>
                  <a:schemeClr val="bg1"/>
                </a:solidFill>
                <a:latin typeface="Candara" pitchFamily="34" charset="0"/>
              </a:rPr>
              <a:t>-- Segregation Energies</a:t>
            </a:r>
          </a:p>
          <a:p>
            <a:r>
              <a:rPr lang="en-US" b="1" i="1" dirty="0">
                <a:solidFill>
                  <a:schemeClr val="bg1"/>
                </a:solidFill>
                <a:latin typeface="Candara" pitchFamily="34" charset="0"/>
              </a:rPr>
              <a:t>	</a:t>
            </a:r>
            <a:r>
              <a:rPr lang="en-US" b="1" i="1" dirty="0" smtClean="0">
                <a:solidFill>
                  <a:schemeClr val="bg1"/>
                </a:solidFill>
                <a:latin typeface="Candara" pitchFamily="34" charset="0"/>
              </a:rPr>
              <a:t>-- GB Energies</a:t>
            </a:r>
          </a:p>
          <a:p>
            <a:r>
              <a:rPr lang="en-US" b="1" i="1" dirty="0">
                <a:solidFill>
                  <a:schemeClr val="bg1"/>
                </a:solidFill>
                <a:latin typeface="Candara" pitchFamily="34" charset="0"/>
              </a:rPr>
              <a:t>	</a:t>
            </a:r>
            <a:r>
              <a:rPr lang="en-US" b="1" i="1" dirty="0" smtClean="0">
                <a:solidFill>
                  <a:schemeClr val="bg1"/>
                </a:solidFill>
                <a:latin typeface="Candara" pitchFamily="34" charset="0"/>
              </a:rPr>
              <a:t>-- Diffusion Barriers</a:t>
            </a:r>
            <a:endParaRPr lang="en-US" b="1" i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363" y="1371600"/>
            <a:ext cx="4343400" cy="519351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First-Principles Calculations</a:t>
            </a:r>
            <a:endParaRPr lang="en-US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648200" y="1371600"/>
            <a:ext cx="4343400" cy="2315528"/>
          </a:xfrm>
          <a:prstGeom prst="roundRect">
            <a:avLst>
              <a:gd name="adj" fmla="val 10641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57078" y="1371600"/>
            <a:ext cx="4343400" cy="519351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Atomic Level </a:t>
            </a:r>
            <a:r>
              <a:rPr lang="en-US" b="1" dirty="0" err="1" smtClean="0">
                <a:solidFill>
                  <a:schemeClr val="bg1"/>
                </a:solidFill>
                <a:latin typeface="Candara" pitchFamily="34" charset="0"/>
              </a:rPr>
              <a:t>Modelling</a:t>
            </a:r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 &amp; Simulations</a:t>
            </a:r>
            <a:endParaRPr lang="en-US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2233" y="1738546"/>
            <a:ext cx="1485530" cy="476071"/>
          </a:xfrm>
          <a:prstGeom prst="roundRect">
            <a:avLst>
              <a:gd name="adj" fmla="val 50000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600" b="1" dirty="0" err="1" smtClean="0">
                <a:solidFill>
                  <a:schemeClr val="tx1"/>
                </a:solidFill>
                <a:latin typeface="Candara" pitchFamily="34" charset="0"/>
              </a:rPr>
              <a:t>Ab</a:t>
            </a:r>
            <a:r>
              <a:rPr lang="en-US" sz="1600" b="1" dirty="0" smtClean="0">
                <a:solidFill>
                  <a:schemeClr val="tx1"/>
                </a:solidFill>
                <a:latin typeface="Candara" pitchFamily="34" charset="0"/>
              </a:rPr>
              <a:t>-Initio  </a:t>
            </a:r>
            <a:endParaRPr lang="en-US" sz="1600" b="1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1600" y="1736623"/>
            <a:ext cx="3810000" cy="476071"/>
          </a:xfrm>
          <a:prstGeom prst="roundRect">
            <a:avLst>
              <a:gd name="adj" fmla="val 50000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tx1"/>
                </a:solidFill>
                <a:latin typeface="Candara" pitchFamily="34" charset="0"/>
              </a:rPr>
              <a:t>Monte Carlo,  Molecular Dynamics </a:t>
            </a:r>
            <a:endParaRPr lang="en-US" sz="1600" b="1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8200" y="2239328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	</a:t>
            </a:r>
            <a:r>
              <a:rPr lang="en-US" b="1" i="1" dirty="0" smtClean="0">
                <a:solidFill>
                  <a:schemeClr val="bg1"/>
                </a:solidFill>
                <a:latin typeface="Candara" pitchFamily="34" charset="0"/>
              </a:rPr>
              <a:t>-- Transport Properties</a:t>
            </a:r>
          </a:p>
          <a:p>
            <a:r>
              <a:rPr lang="en-US" b="1" i="1" dirty="0" smtClean="0">
                <a:solidFill>
                  <a:schemeClr val="bg1"/>
                </a:solidFill>
                <a:latin typeface="Candara" pitchFamily="34" charset="0"/>
              </a:rPr>
              <a:t>	-- Mechanical Behavior</a:t>
            </a:r>
            <a:endParaRPr lang="en-US" b="1" i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48200" y="3886200"/>
            <a:ext cx="4343400" cy="2315528"/>
          </a:xfrm>
          <a:prstGeom prst="roundRect">
            <a:avLst>
              <a:gd name="adj" fmla="val 10641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57078" y="3886200"/>
            <a:ext cx="4343400" cy="519351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Candara" pitchFamily="34" charset="0"/>
              </a:rPr>
              <a:t>Mesoscale</a:t>
            </a:r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 Simulations</a:t>
            </a:r>
            <a:endParaRPr lang="en-US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81600" y="4248329"/>
            <a:ext cx="3810000" cy="476071"/>
          </a:xfrm>
          <a:prstGeom prst="roundRect">
            <a:avLst>
              <a:gd name="adj" fmla="val 50000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tx1"/>
                </a:solidFill>
                <a:latin typeface="Candara" pitchFamily="34" charset="0"/>
              </a:rPr>
              <a:t>Potts Model, Phase-field Method</a:t>
            </a:r>
            <a:endParaRPr lang="en-US" sz="1600" b="1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4753928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	</a:t>
            </a:r>
            <a:r>
              <a:rPr lang="en-US" b="1" i="1" dirty="0" smtClean="0">
                <a:solidFill>
                  <a:schemeClr val="bg1"/>
                </a:solidFill>
                <a:latin typeface="Candara" pitchFamily="34" charset="0"/>
              </a:rPr>
              <a:t>-- Abnormal Grain Growth</a:t>
            </a:r>
            <a:endParaRPr lang="en-US" b="1" i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200" y="3886200"/>
            <a:ext cx="4343400" cy="2315528"/>
          </a:xfrm>
          <a:prstGeom prst="roundRect">
            <a:avLst>
              <a:gd name="adj" fmla="val 10641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6200" y="3878866"/>
            <a:ext cx="4343400" cy="519351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Interphase Thermodynamic </a:t>
            </a:r>
            <a:r>
              <a:rPr lang="en-US" b="1" dirty="0" err="1" smtClean="0">
                <a:solidFill>
                  <a:schemeClr val="bg1"/>
                </a:solidFill>
                <a:latin typeface="Candara" pitchFamily="34" charset="0"/>
              </a:rPr>
              <a:t>Modelling</a:t>
            </a:r>
            <a:endParaRPr lang="en-US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27" name="Up Arrow 26"/>
          <p:cNvSpPr/>
          <p:nvPr/>
        </p:nvSpPr>
        <p:spPr>
          <a:xfrm flipV="1">
            <a:off x="8077200" y="3382328"/>
            <a:ext cx="457200" cy="608524"/>
          </a:xfrm>
          <a:prstGeom prst="upArrow">
            <a:avLst>
              <a:gd name="adj1" fmla="val 50000"/>
              <a:gd name="adj2" fmla="val 84622"/>
            </a:avLst>
          </a:prstGeom>
          <a:solidFill>
            <a:srgbClr val="00B0F0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81000" y="4234577"/>
            <a:ext cx="4038600" cy="476071"/>
          </a:xfrm>
          <a:prstGeom prst="roundRect">
            <a:avLst>
              <a:gd name="adj" fmla="val 50000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tx1"/>
                </a:solidFill>
                <a:latin typeface="Candara" pitchFamily="34" charset="0"/>
              </a:rPr>
              <a:t>Phenomenological, Sharp-Interface Model</a:t>
            </a:r>
            <a:endParaRPr lang="en-US" sz="1600" b="1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34" name="Up Arrow 33"/>
          <p:cNvSpPr/>
          <p:nvPr/>
        </p:nvSpPr>
        <p:spPr>
          <a:xfrm flipV="1">
            <a:off x="457200" y="3376070"/>
            <a:ext cx="457200" cy="608524"/>
          </a:xfrm>
          <a:prstGeom prst="upArrow">
            <a:avLst>
              <a:gd name="adj1" fmla="val 50000"/>
              <a:gd name="adj2" fmla="val 80738"/>
            </a:avLst>
          </a:prstGeom>
          <a:solidFill>
            <a:srgbClr val="00B0F0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 rot="16200000" flipV="1">
            <a:off x="4266662" y="2849466"/>
            <a:ext cx="457200" cy="608524"/>
          </a:xfrm>
          <a:prstGeom prst="upArrow">
            <a:avLst>
              <a:gd name="adj1" fmla="val 50000"/>
              <a:gd name="adj2" fmla="val 84622"/>
            </a:avLst>
          </a:prstGeom>
          <a:solidFill>
            <a:srgbClr val="00B0F0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6201" y="4906328"/>
            <a:ext cx="4331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	</a:t>
            </a:r>
            <a:r>
              <a:rPr lang="en-US" b="1" i="1" dirty="0" smtClean="0">
                <a:solidFill>
                  <a:schemeClr val="bg1"/>
                </a:solidFill>
                <a:latin typeface="Candara" pitchFamily="34" charset="0"/>
              </a:rPr>
              <a:t>-- Compute Complexion Phase 	    Diagrams</a:t>
            </a:r>
            <a:endParaRPr lang="en-US" b="1" i="1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1410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28600" y="2209800"/>
            <a:ext cx="3878429" cy="411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29200" y="2209800"/>
            <a:ext cx="3878429" cy="411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1E3-0C6D-4FA2-AE56-865F07B8743C}" type="datetime3">
              <a:rPr lang="en-US" smtClean="0"/>
              <a:pPr/>
              <a:t>September 6, 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609600"/>
          </a:xfrm>
        </p:spPr>
        <p:txBody>
          <a:bodyPr/>
          <a:lstStyle/>
          <a:p>
            <a:pPr algn="r"/>
            <a:r>
              <a:rPr lang="en-US" sz="3200" dirty="0" smtClean="0"/>
              <a:t>Exploitation of Complexions in the Processing of Bulk Nano-grain Materials</a:t>
            </a:r>
            <a:endParaRPr lang="en-US" sz="3200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-58444" y="-58444"/>
            <a:ext cx="1828800" cy="609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accent3">
                    <a:lumMod val="50000"/>
                  </a:schemeClr>
                </a:solidFill>
                <a:latin typeface="Helvetica LT Std UltCompressed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63500" sx="102000" sy="102000" algn="ctr" rotWithShape="0">
                    <a:schemeClr val="bg2">
                      <a:lumMod val="75000"/>
                      <a:alpha val="40000"/>
                    </a:schemeClr>
                  </a:outerShdw>
                </a:effectLst>
              </a:rPr>
              <a:t>THRUST 2</a:t>
            </a:r>
            <a:endParaRPr lang="en-US" sz="3200" dirty="0">
              <a:effectLst>
                <a:outerShdw blurRad="63500" sx="102000" sy="102000" algn="ctr" rotWithShape="0">
                  <a:schemeClr val="bg2">
                    <a:lumMod val="75000"/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618" y="1219200"/>
            <a:ext cx="91632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Determine the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critical role of IC’s in the application of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fabrication processes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for producing bulk nano-grain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materials.	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2209800"/>
            <a:ext cx="2695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Two Step Sintering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41634" y="2209800"/>
            <a:ext cx="3165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Spark Plasma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</a:rPr>
              <a:t>Sintering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Picture 2" descr="X:\MURI 2010\MURI 2010\Figure 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3543300" cy="299085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X:\MURI 2010\MURI 2010\Pict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40448"/>
            <a:ext cx="3213546" cy="358415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5724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609600"/>
          </a:xfrm>
        </p:spPr>
        <p:txBody>
          <a:bodyPr/>
          <a:lstStyle/>
          <a:p>
            <a:pPr algn="r"/>
            <a:r>
              <a:rPr lang="en-US" sz="3200" dirty="0" smtClean="0"/>
              <a:t>Exploitation of Complexions in the Processing of Bulk Nano-grain Materials</a:t>
            </a:r>
            <a:endParaRPr lang="en-US" sz="3200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-58444" y="-58444"/>
            <a:ext cx="1828800" cy="609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accent3">
                    <a:lumMod val="50000"/>
                  </a:schemeClr>
                </a:solidFill>
                <a:latin typeface="Helvetica LT Std UltCompressed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63500" sx="102000" sy="102000" algn="ctr" rotWithShape="0">
                    <a:schemeClr val="bg2">
                      <a:lumMod val="75000"/>
                      <a:alpha val="40000"/>
                    </a:schemeClr>
                  </a:outerShdw>
                </a:effectLst>
              </a:rPr>
              <a:t>THRUST 2</a:t>
            </a:r>
            <a:endParaRPr lang="en-US" sz="3200" dirty="0">
              <a:effectLst>
                <a:outerShdw blurRad="63500" sx="102000" sy="102000" algn="ctr" rotWithShape="0">
                  <a:schemeClr val="bg2">
                    <a:lumMod val="75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Picture 14" descr="C:\research\Yttria\all kinetic plots\AE\new after 09-2010\4 6 Y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1628" y="990600"/>
            <a:ext cx="5142004" cy="3757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70B98-1383-44FD-BD8C-2511214159B2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5181600" y="2228047"/>
            <a:ext cx="1210591" cy="956461"/>
            <a:chOff x="3272509" y="2310614"/>
            <a:chExt cx="1210591" cy="956461"/>
          </a:xfrm>
        </p:grpSpPr>
        <p:pic>
          <p:nvPicPr>
            <p:cNvPr id="10" name="Picture 4" descr="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60111" t="27405" r="11256" b="49068"/>
            <a:stretch/>
          </p:blipFill>
          <p:spPr bwMode="auto">
            <a:xfrm>
              <a:off x="3293265" y="2328861"/>
              <a:ext cx="1173958" cy="9239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ame 7"/>
            <p:cNvSpPr>
              <a:spLocks noChangeAspect="1"/>
            </p:cNvSpPr>
            <p:nvPr/>
          </p:nvSpPr>
          <p:spPr>
            <a:xfrm>
              <a:off x="3272509" y="2310614"/>
              <a:ext cx="1210591" cy="956461"/>
            </a:xfrm>
            <a:prstGeom prst="frame">
              <a:avLst>
                <a:gd name="adj1" fmla="val 3110"/>
              </a:avLst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19400" y="3107206"/>
            <a:ext cx="1210591" cy="956461"/>
            <a:chOff x="5728372" y="2453489"/>
            <a:chExt cx="1210591" cy="956461"/>
          </a:xfrm>
        </p:grpSpPr>
        <p:pic>
          <p:nvPicPr>
            <p:cNvPr id="9" name="Picture 4" descr="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7192" t="27430" r="53537" b="48619"/>
            <a:stretch/>
          </p:blipFill>
          <p:spPr bwMode="auto">
            <a:xfrm>
              <a:off x="5734050" y="2466975"/>
              <a:ext cx="1200150" cy="940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ame 11"/>
            <p:cNvSpPr>
              <a:spLocks noChangeAspect="1"/>
            </p:cNvSpPr>
            <p:nvPr/>
          </p:nvSpPr>
          <p:spPr>
            <a:xfrm>
              <a:off x="5728372" y="2453489"/>
              <a:ext cx="1210591" cy="956461"/>
            </a:xfrm>
            <a:prstGeom prst="frame">
              <a:avLst>
                <a:gd name="adj1" fmla="val 3110"/>
              </a:avLst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90225182"/>
              </p:ext>
            </p:extLst>
          </p:nvPr>
        </p:nvGraphicFramePr>
        <p:xfrm>
          <a:off x="685800" y="4938078"/>
          <a:ext cx="7696200" cy="149352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3848100"/>
                <a:gridCol w="3848100"/>
              </a:tblGrid>
              <a:tr h="381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Material Systems for Thrust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Model Systems:</a:t>
                      </a:r>
                      <a:endParaRPr lang="en-US" b="1" dirty="0" smtClean="0">
                        <a:latin typeface="Candar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Alumina – silica/yttria</a:t>
                      </a:r>
                      <a:endParaRPr lang="en-US" b="1" dirty="0" smtClean="0">
                        <a:latin typeface="Candara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New Materials:</a:t>
                      </a:r>
                      <a:endParaRPr lang="en-US" b="1" dirty="0" smtClean="0">
                        <a:latin typeface="Candar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Nano metal-complexionized ceramics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Challenging Conventional Materials:</a:t>
                      </a:r>
                      <a:endParaRPr lang="en-US" b="1" dirty="0" smtClean="0">
                        <a:latin typeface="Candar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WC-Co, YSZ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0" name="Straight Arrow Connector 19"/>
          <p:cNvCxnSpPr/>
          <p:nvPr/>
        </p:nvCxnSpPr>
        <p:spPr>
          <a:xfrm flipH="1">
            <a:off x="4343400" y="2706277"/>
            <a:ext cx="838200" cy="11312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581400" y="2228048"/>
            <a:ext cx="533400" cy="87915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4655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648202" y="1219200"/>
            <a:ext cx="4343397" cy="2567464"/>
            <a:chOff x="4648200" y="1219200"/>
            <a:chExt cx="3581401" cy="2567464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 bwMode="auto">
            <a:xfrm flipH="1" flipV="1">
              <a:off x="4648200" y="1219200"/>
              <a:ext cx="3581400" cy="2567464"/>
            </a:xfrm>
            <a:prstGeom prst="round1Rect">
              <a:avLst>
                <a:gd name="adj" fmla="val 11738"/>
              </a:avLst>
            </a:prstGeom>
            <a:ln>
              <a:solidFill>
                <a:schemeClr val="accent3">
                  <a:lumMod val="50000"/>
                </a:schemeClr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167" tIns="45583" rIns="91167" bIns="45583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903288" rtl="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ts val="600"/>
                </a:spcAft>
                <a:tabLst>
                  <a:tab pos="3046413" algn="l"/>
                </a:tabLst>
                <a:defRPr sz="2000">
                  <a:solidFill>
                    <a:srgbClr val="800000"/>
                  </a:solidFill>
                  <a:latin typeface="+mn-lt"/>
                  <a:ea typeface="+mn-ea"/>
                  <a:cs typeface="+mn-cs"/>
                </a:defRPr>
              </a:lvl1pPr>
              <a:lvl2pPr marL="615950" indent="-206375" algn="l" defTabSz="903288" rtl="0" eaLnBrk="0" fontAlgn="base" hangingPunct="0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Char char="•"/>
                <a:tabLst>
                  <a:tab pos="3046413" algn="l"/>
                </a:tabLst>
                <a:defRPr sz="1900">
                  <a:solidFill>
                    <a:schemeClr val="tx1"/>
                  </a:solidFill>
                  <a:latin typeface="+mn-lt"/>
                </a:defRPr>
              </a:lvl2pPr>
              <a:lvl3pPr marL="1028700" indent="-225425" algn="l" defTabSz="903288" rtl="0" eaLnBrk="0" fontAlgn="base" hangingPunct="0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Char char="–"/>
                <a:tabLst>
                  <a:tab pos="3046413" algn="l"/>
                </a:tabLst>
                <a:defRPr sz="1700">
                  <a:solidFill>
                    <a:schemeClr val="tx1"/>
                  </a:solidFill>
                  <a:latin typeface="+mn-lt"/>
                </a:defRPr>
              </a:lvl3pPr>
              <a:lvl4pPr marL="1371600" indent="-166688" algn="l" defTabSz="903288" rtl="0" eaLnBrk="0" fontAlgn="base" hangingPunct="0">
                <a:lnSpc>
                  <a:spcPts val="1600"/>
                </a:lnSpc>
                <a:spcBef>
                  <a:spcPts val="300"/>
                </a:spcBef>
                <a:spcAft>
                  <a:spcPts val="300"/>
                </a:spcAft>
                <a:buChar char="•"/>
                <a:tabLst>
                  <a:tab pos="3046413" algn="l"/>
                </a:tabLst>
                <a:defRPr sz="1600">
                  <a:solidFill>
                    <a:schemeClr val="tx1"/>
                  </a:solidFill>
                  <a:latin typeface="+mn-lt"/>
                </a:defRPr>
              </a:lvl4pPr>
              <a:lvl5pPr marL="1654175" indent="-166688" algn="l" defTabSz="903288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046413" algn="l"/>
                </a:tabLst>
                <a:defRPr>
                  <a:solidFill>
                    <a:schemeClr val="tx1"/>
                  </a:solidFill>
                  <a:latin typeface="Times" pitchFamily="18" charset="0"/>
                </a:defRPr>
              </a:lvl5pPr>
              <a:lvl6pPr marL="2111375" indent="-166688" algn="l" defTabSz="903288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046413" algn="l"/>
                </a:tabLst>
                <a:defRPr>
                  <a:solidFill>
                    <a:schemeClr val="tx1"/>
                  </a:solidFill>
                  <a:latin typeface="Times" pitchFamily="18" charset="0"/>
                </a:defRPr>
              </a:lvl6pPr>
              <a:lvl7pPr marL="2568575" indent="-166688" algn="l" defTabSz="903288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046413" algn="l"/>
                </a:tabLst>
                <a:defRPr>
                  <a:solidFill>
                    <a:schemeClr val="tx1"/>
                  </a:solidFill>
                  <a:latin typeface="Times" pitchFamily="18" charset="0"/>
                </a:defRPr>
              </a:lvl7pPr>
              <a:lvl8pPr marL="3025775" indent="-166688" algn="l" defTabSz="903288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046413" algn="l"/>
                </a:tabLst>
                <a:defRPr>
                  <a:solidFill>
                    <a:schemeClr val="tx1"/>
                  </a:solidFill>
                  <a:latin typeface="Times" pitchFamily="18" charset="0"/>
                </a:defRPr>
              </a:lvl8pPr>
              <a:lvl9pPr marL="3482975" indent="-166688" algn="l" defTabSz="903288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046413" algn="l"/>
                </a:tabLst>
                <a:defRPr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marL="119062" indent="0" algn="ctr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</a:pPr>
              <a:endPara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endParaRPr>
            </a:p>
          </p:txBody>
        </p:sp>
        <p:sp>
          <p:nvSpPr>
            <p:cNvPr id="14" name="Round Single Corner Rectangle 13"/>
            <p:cNvSpPr/>
            <p:nvPr/>
          </p:nvSpPr>
          <p:spPr>
            <a:xfrm flipH="1">
              <a:off x="4648201" y="1219200"/>
              <a:ext cx="3581400" cy="457200"/>
            </a:xfrm>
            <a:prstGeom prst="round1Rect">
              <a:avLst>
                <a:gd name="adj" fmla="val 0"/>
              </a:avLst>
            </a:prstGeom>
            <a:solidFill>
              <a:schemeClr val="bg2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9062" indent="0" algn="ctr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</a:pPr>
              <a:r>
                <a:rPr lang="en-US" b="1" dirty="0" err="1">
                  <a:solidFill>
                    <a:schemeClr val="accent3">
                      <a:lumMod val="50000"/>
                    </a:schemeClr>
                  </a:solidFill>
                  <a:latin typeface="Candara" pitchFamily="34" charset="0"/>
                </a:rPr>
                <a:t>Embrittlement</a:t>
              </a:r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  <a:latin typeface="Candara" pitchFamily="34" charset="0"/>
                </a:rPr>
                <a:t> of Ni &amp; Cu Alloys</a:t>
              </a: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533400"/>
          </a:xfrm>
        </p:spPr>
        <p:txBody>
          <a:bodyPr/>
          <a:lstStyle/>
          <a:p>
            <a:pPr algn="r"/>
            <a:r>
              <a:rPr lang="en-US" sz="3200" dirty="0" smtClean="0"/>
              <a:t>Exploitation of Complexions in Controlling Properties in Strategic Engineering Materials</a:t>
            </a:r>
            <a:endParaRPr lang="en-US" sz="3200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-58444" y="-58444"/>
            <a:ext cx="1828800" cy="609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accent3">
                    <a:lumMod val="50000"/>
                  </a:schemeClr>
                </a:solidFill>
                <a:latin typeface="Helvetica LT Std UltCompressed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effectLst>
                  <a:outerShdw blurRad="63500" sx="102000" sy="102000" algn="ctr" rotWithShape="0">
                    <a:schemeClr val="bg2">
                      <a:lumMod val="75000"/>
                      <a:alpha val="40000"/>
                    </a:schemeClr>
                  </a:outerShdw>
                </a:effectLst>
              </a:rPr>
              <a:t>THRUST 3</a:t>
            </a:r>
            <a:endParaRPr lang="en-US" sz="3200" dirty="0">
              <a:effectLst>
                <a:outerShdw blurRad="63500" sx="102000" sy="102000" algn="ctr" rotWithShape="0">
                  <a:schemeClr val="bg2">
                    <a:lumMod val="75000"/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4B59A-D2F8-49AA-AA92-4C0013996DF3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3622" t="62552" r="34467" b="8095"/>
          <a:stretch/>
        </p:blipFill>
        <p:spPr bwMode="auto">
          <a:xfrm>
            <a:off x="4702273" y="1767866"/>
            <a:ext cx="2844021" cy="1356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 flipH="1">
            <a:off x="4648200" y="3962400"/>
            <a:ext cx="4343399" cy="2362200"/>
          </a:xfrm>
          <a:prstGeom prst="round1Rect">
            <a:avLst>
              <a:gd name="adj" fmla="val 11738"/>
            </a:avLst>
          </a:prstGeom>
          <a:ln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167" tIns="45583" rIns="91167" bIns="45583" numCol="1" anchor="t" anchorCtr="0" compatLnSpc="1">
            <a:prstTxWarp prst="textNoShape">
              <a:avLst/>
            </a:prstTxWarp>
          </a:bodyPr>
          <a:lstStyle>
            <a:lvl1pPr marL="342900" indent="-342900" algn="l" defTabSz="903288" rtl="0" eaLnBrk="0" fontAlgn="base" hangingPunct="0">
              <a:lnSpc>
                <a:spcPts val="2000"/>
              </a:lnSpc>
              <a:spcBef>
                <a:spcPts val="1200"/>
              </a:spcBef>
              <a:spcAft>
                <a:spcPts val="600"/>
              </a:spcAft>
              <a:tabLst>
                <a:tab pos="3046413" algn="l"/>
              </a:tabLst>
              <a:defRPr sz="20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615950" indent="-206375" algn="l" defTabSz="903288" rtl="0" eaLnBrk="0" fontAlgn="base" hangingPunct="0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SzPct val="100000"/>
              <a:buChar char="•"/>
              <a:tabLst>
                <a:tab pos="3046413" algn="l"/>
              </a:tabLst>
              <a:defRPr sz="1900">
                <a:solidFill>
                  <a:schemeClr val="tx1"/>
                </a:solidFill>
                <a:latin typeface="+mn-lt"/>
              </a:defRPr>
            </a:lvl2pPr>
            <a:lvl3pPr marL="1028700" indent="-225425" algn="l" defTabSz="903288" rtl="0" eaLnBrk="0" fontAlgn="base" hangingPunct="0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SzPct val="100000"/>
              <a:buChar char="–"/>
              <a:tabLst>
                <a:tab pos="3046413" algn="l"/>
              </a:tabLst>
              <a:defRPr sz="1700">
                <a:solidFill>
                  <a:schemeClr val="tx1"/>
                </a:solidFill>
                <a:latin typeface="+mn-lt"/>
              </a:defRPr>
            </a:lvl3pPr>
            <a:lvl4pPr marL="1371600" indent="-166688" algn="l" defTabSz="903288" rtl="0" eaLnBrk="0" fontAlgn="base" hangingPunct="0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buChar char="•"/>
              <a:tabLst>
                <a:tab pos="3046413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1654175" indent="-166688" algn="l" defTabSz="90328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6413" algn="l"/>
              </a:tabLst>
              <a:defRPr>
                <a:solidFill>
                  <a:schemeClr val="tx1"/>
                </a:solidFill>
                <a:latin typeface="Times" pitchFamily="18" charset="0"/>
              </a:defRPr>
            </a:lvl5pPr>
            <a:lvl6pPr marL="2111375" indent="-166688" algn="l" defTabSz="90328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6413" algn="l"/>
              </a:tabLst>
              <a:defRPr>
                <a:solidFill>
                  <a:schemeClr val="tx1"/>
                </a:solidFill>
                <a:latin typeface="Times" pitchFamily="18" charset="0"/>
              </a:defRPr>
            </a:lvl6pPr>
            <a:lvl7pPr marL="2568575" indent="-166688" algn="l" defTabSz="90328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6413" algn="l"/>
              </a:tabLst>
              <a:defRPr>
                <a:solidFill>
                  <a:schemeClr val="tx1"/>
                </a:solidFill>
                <a:latin typeface="Times" pitchFamily="18" charset="0"/>
              </a:defRPr>
            </a:lvl7pPr>
            <a:lvl8pPr marL="3025775" indent="-166688" algn="l" defTabSz="90328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6413" algn="l"/>
              </a:tabLst>
              <a:defRPr>
                <a:solidFill>
                  <a:schemeClr val="tx1"/>
                </a:solidFill>
                <a:latin typeface="Times" pitchFamily="18" charset="0"/>
              </a:defRPr>
            </a:lvl8pPr>
            <a:lvl9pPr marL="3482975" indent="-166688" algn="l" defTabSz="90328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6413" algn="l"/>
              </a:tabLst>
              <a:defRPr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119062" indent="0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endParaRPr lang="en-US" b="1" dirty="0" smtClean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6" name="Round Single Corner Rectangle 15"/>
          <p:cNvSpPr/>
          <p:nvPr/>
        </p:nvSpPr>
        <p:spPr>
          <a:xfrm flipH="1">
            <a:off x="4648201" y="3962400"/>
            <a:ext cx="4343399" cy="457200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062" indent="0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Ionic Conductivity of Oxides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91176" y="4572000"/>
            <a:ext cx="43433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Model System: ZrO</a:t>
            </a:r>
            <a:r>
              <a:rPr lang="en-US" b="1" baseline="-25000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2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-Y</a:t>
            </a:r>
            <a:r>
              <a:rPr lang="en-US" b="1" baseline="-25000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2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O</a:t>
            </a:r>
            <a:r>
              <a:rPr lang="en-US" b="1" baseline="-25000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3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-(SiO</a:t>
            </a:r>
            <a:r>
              <a:rPr lang="en-US" b="1" baseline="-25000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2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)-</a:t>
            </a:r>
            <a:r>
              <a:rPr lang="en-US" b="1" dirty="0" err="1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M</a:t>
            </a:r>
            <a:r>
              <a:rPr lang="en-US" b="1" baseline="-25000" dirty="0" err="1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x</a:t>
            </a:r>
            <a:r>
              <a:rPr lang="en-US" b="1" dirty="0" err="1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O</a:t>
            </a:r>
            <a:r>
              <a:rPr lang="en-US" b="1" baseline="-25000" dirty="0" err="1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y</a:t>
            </a:r>
            <a:endParaRPr lang="en-US" b="1" dirty="0" smtClean="0">
              <a:solidFill>
                <a:schemeClr val="accent3">
                  <a:lumMod val="50000"/>
                </a:schemeClr>
              </a:solidFill>
              <a:latin typeface="Candara" pitchFamily="34" charset="0"/>
              <a:cs typeface="Arial" pitchFamily="34" charset="0"/>
            </a:endParaRPr>
          </a:p>
          <a:p>
            <a:pPr marL="171450" indent="-171450"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Co-dope to control GB resistance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Synthesis of specimens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High-T impedance measurements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HRTEM, HAADF-STEM (Lehigh)… 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00602" y="3163669"/>
            <a:ext cx="4343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Systematic Co-doping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Characterization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152400" y="3963140"/>
            <a:ext cx="4343399" cy="2362200"/>
          </a:xfrm>
          <a:prstGeom prst="round1Rect">
            <a:avLst>
              <a:gd name="adj" fmla="val 11738"/>
            </a:avLst>
          </a:prstGeom>
          <a:ln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167" tIns="45583" rIns="91167" bIns="45583" numCol="1" anchor="t" anchorCtr="0" compatLnSpc="1">
            <a:prstTxWarp prst="textNoShape">
              <a:avLst/>
            </a:prstTxWarp>
          </a:bodyPr>
          <a:lstStyle>
            <a:lvl1pPr marL="342900" indent="-342900" algn="l" defTabSz="903288" rtl="0" eaLnBrk="0" fontAlgn="base" hangingPunct="0">
              <a:lnSpc>
                <a:spcPts val="2000"/>
              </a:lnSpc>
              <a:spcBef>
                <a:spcPts val="1200"/>
              </a:spcBef>
              <a:spcAft>
                <a:spcPts val="600"/>
              </a:spcAft>
              <a:tabLst>
                <a:tab pos="3046413" algn="l"/>
              </a:tabLst>
              <a:defRPr sz="20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615950" indent="-206375" algn="l" defTabSz="903288" rtl="0" eaLnBrk="0" fontAlgn="base" hangingPunct="0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SzPct val="100000"/>
              <a:buChar char="•"/>
              <a:tabLst>
                <a:tab pos="3046413" algn="l"/>
              </a:tabLst>
              <a:defRPr sz="1900">
                <a:solidFill>
                  <a:schemeClr val="tx1"/>
                </a:solidFill>
                <a:latin typeface="+mn-lt"/>
              </a:defRPr>
            </a:lvl2pPr>
            <a:lvl3pPr marL="1028700" indent="-225425" algn="l" defTabSz="903288" rtl="0" eaLnBrk="0" fontAlgn="base" hangingPunct="0">
              <a:lnSpc>
                <a:spcPts val="1800"/>
              </a:lnSpc>
              <a:spcBef>
                <a:spcPts val="400"/>
              </a:spcBef>
              <a:spcAft>
                <a:spcPts val="400"/>
              </a:spcAft>
              <a:buSzPct val="100000"/>
              <a:buChar char="–"/>
              <a:tabLst>
                <a:tab pos="3046413" algn="l"/>
              </a:tabLst>
              <a:defRPr sz="1700">
                <a:solidFill>
                  <a:schemeClr val="tx1"/>
                </a:solidFill>
                <a:latin typeface="+mn-lt"/>
              </a:defRPr>
            </a:lvl3pPr>
            <a:lvl4pPr marL="1371600" indent="-166688" algn="l" defTabSz="903288" rtl="0" eaLnBrk="0" fontAlgn="base" hangingPunct="0">
              <a:lnSpc>
                <a:spcPts val="1600"/>
              </a:lnSpc>
              <a:spcBef>
                <a:spcPts val="300"/>
              </a:spcBef>
              <a:spcAft>
                <a:spcPts val="300"/>
              </a:spcAft>
              <a:buChar char="•"/>
              <a:tabLst>
                <a:tab pos="3046413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1654175" indent="-166688" algn="l" defTabSz="90328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6413" algn="l"/>
              </a:tabLst>
              <a:defRPr>
                <a:solidFill>
                  <a:schemeClr val="tx1"/>
                </a:solidFill>
                <a:latin typeface="Times" pitchFamily="18" charset="0"/>
              </a:defRPr>
            </a:lvl5pPr>
            <a:lvl6pPr marL="2111375" indent="-166688" algn="l" defTabSz="90328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6413" algn="l"/>
              </a:tabLst>
              <a:defRPr>
                <a:solidFill>
                  <a:schemeClr val="tx1"/>
                </a:solidFill>
                <a:latin typeface="Times" pitchFamily="18" charset="0"/>
              </a:defRPr>
            </a:lvl6pPr>
            <a:lvl7pPr marL="2568575" indent="-166688" algn="l" defTabSz="90328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6413" algn="l"/>
              </a:tabLst>
              <a:defRPr>
                <a:solidFill>
                  <a:schemeClr val="tx1"/>
                </a:solidFill>
                <a:latin typeface="Times" pitchFamily="18" charset="0"/>
              </a:defRPr>
            </a:lvl7pPr>
            <a:lvl8pPr marL="3025775" indent="-166688" algn="l" defTabSz="90328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6413" algn="l"/>
              </a:tabLst>
              <a:defRPr>
                <a:solidFill>
                  <a:schemeClr val="tx1"/>
                </a:solidFill>
                <a:latin typeface="Times" pitchFamily="18" charset="0"/>
              </a:defRPr>
            </a:lvl8pPr>
            <a:lvl9pPr marL="3482975" indent="-166688" algn="l" defTabSz="90328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046413" algn="l"/>
              </a:tabLst>
              <a:defRPr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119062" indent="0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endParaRPr lang="en-US" b="1" dirty="0" smtClean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20" name="Round Single Corner Rectangle 19"/>
          <p:cNvSpPr/>
          <p:nvPr/>
        </p:nvSpPr>
        <p:spPr>
          <a:xfrm>
            <a:off x="152401" y="3963140"/>
            <a:ext cx="4343399" cy="457200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062" indent="0" algn="ctr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Other Systems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2" y="4708124"/>
            <a:ext cx="4343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itchFamily="34" charset="0"/>
              <a:buChar char="•"/>
            </a:pPr>
            <a:r>
              <a:rPr lang="en-US" b="1" dirty="0" err="1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Sn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 and </a:t>
            </a:r>
            <a:r>
              <a:rPr lang="en-US" b="1" dirty="0" err="1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Sb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 doped </a:t>
            </a:r>
            <a:r>
              <a:rPr lang="en-US" b="1" dirty="0" err="1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ZnO</a:t>
            </a:r>
            <a:endParaRPr lang="en-US" b="1" dirty="0" smtClean="0">
              <a:solidFill>
                <a:schemeClr val="accent3">
                  <a:lumMod val="50000"/>
                </a:schemeClr>
              </a:solidFill>
              <a:latin typeface="Candara" pitchFamily="34" charset="0"/>
              <a:cs typeface="Arial" pitchFamily="34" charset="0"/>
            </a:endParaRPr>
          </a:p>
          <a:p>
            <a:pPr marL="171450" indent="-171450"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Al-B</a:t>
            </a:r>
            <a:r>
              <a:rPr lang="en-US" b="1" baseline="-25000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4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C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····</a:t>
            </a:r>
          </a:p>
          <a:p>
            <a:pPr marL="171450" indent="-171450" algn="l">
              <a:buFont typeface="Arial" pitchFamily="34" charset="0"/>
              <a:buChar char="•"/>
            </a:pPr>
            <a:endParaRPr lang="en-US" b="1" dirty="0">
              <a:solidFill>
                <a:schemeClr val="accent3">
                  <a:lumMod val="50000"/>
                </a:schemeClr>
              </a:solidFill>
              <a:latin typeface="Candara" pitchFamily="34" charset="0"/>
              <a:cs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 flipH="1">
            <a:off x="138346" y="1273946"/>
            <a:ext cx="4357454" cy="2567464"/>
            <a:chOff x="4648200" y="1219200"/>
            <a:chExt cx="3581401" cy="2567464"/>
          </a:xfrm>
        </p:grpSpPr>
        <p:sp>
          <p:nvSpPr>
            <p:cNvPr id="24" name="Content Placeholder 2"/>
            <p:cNvSpPr txBox="1">
              <a:spLocks/>
            </p:cNvSpPr>
            <p:nvPr/>
          </p:nvSpPr>
          <p:spPr bwMode="auto">
            <a:xfrm flipH="1" flipV="1">
              <a:off x="4648200" y="1219200"/>
              <a:ext cx="3581400" cy="2567464"/>
            </a:xfrm>
            <a:prstGeom prst="round1Rect">
              <a:avLst>
                <a:gd name="adj" fmla="val 11738"/>
              </a:avLst>
            </a:prstGeom>
            <a:ln>
              <a:solidFill>
                <a:schemeClr val="accent3">
                  <a:lumMod val="50000"/>
                </a:schemeClr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167" tIns="45583" rIns="91167" bIns="45583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903288" rtl="0" eaLnBrk="0" fontAlgn="base" hangingPunct="0">
                <a:lnSpc>
                  <a:spcPts val="2000"/>
                </a:lnSpc>
                <a:spcBef>
                  <a:spcPts val="1200"/>
                </a:spcBef>
                <a:spcAft>
                  <a:spcPts val="600"/>
                </a:spcAft>
                <a:tabLst>
                  <a:tab pos="3046413" algn="l"/>
                </a:tabLst>
                <a:defRPr sz="2000">
                  <a:solidFill>
                    <a:srgbClr val="800000"/>
                  </a:solidFill>
                  <a:latin typeface="+mn-lt"/>
                  <a:ea typeface="+mn-ea"/>
                  <a:cs typeface="+mn-cs"/>
                </a:defRPr>
              </a:lvl1pPr>
              <a:lvl2pPr marL="615950" indent="-206375" algn="l" defTabSz="903288" rtl="0" eaLnBrk="0" fontAlgn="base" hangingPunct="0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Char char="•"/>
                <a:tabLst>
                  <a:tab pos="3046413" algn="l"/>
                </a:tabLst>
                <a:defRPr sz="1900">
                  <a:solidFill>
                    <a:schemeClr val="tx1"/>
                  </a:solidFill>
                  <a:latin typeface="+mn-lt"/>
                </a:defRPr>
              </a:lvl2pPr>
              <a:lvl3pPr marL="1028700" indent="-225425" algn="l" defTabSz="903288" rtl="0" eaLnBrk="0" fontAlgn="base" hangingPunct="0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100000"/>
                <a:buChar char="–"/>
                <a:tabLst>
                  <a:tab pos="3046413" algn="l"/>
                </a:tabLst>
                <a:defRPr sz="1700">
                  <a:solidFill>
                    <a:schemeClr val="tx1"/>
                  </a:solidFill>
                  <a:latin typeface="+mn-lt"/>
                </a:defRPr>
              </a:lvl3pPr>
              <a:lvl4pPr marL="1371600" indent="-166688" algn="l" defTabSz="903288" rtl="0" eaLnBrk="0" fontAlgn="base" hangingPunct="0">
                <a:lnSpc>
                  <a:spcPts val="1600"/>
                </a:lnSpc>
                <a:spcBef>
                  <a:spcPts val="300"/>
                </a:spcBef>
                <a:spcAft>
                  <a:spcPts val="300"/>
                </a:spcAft>
                <a:buChar char="•"/>
                <a:tabLst>
                  <a:tab pos="3046413" algn="l"/>
                </a:tabLst>
                <a:defRPr sz="1600">
                  <a:solidFill>
                    <a:schemeClr val="tx1"/>
                  </a:solidFill>
                  <a:latin typeface="+mn-lt"/>
                </a:defRPr>
              </a:lvl4pPr>
              <a:lvl5pPr marL="1654175" indent="-166688" algn="l" defTabSz="903288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046413" algn="l"/>
                </a:tabLst>
                <a:defRPr>
                  <a:solidFill>
                    <a:schemeClr val="tx1"/>
                  </a:solidFill>
                  <a:latin typeface="Times" pitchFamily="18" charset="0"/>
                </a:defRPr>
              </a:lvl5pPr>
              <a:lvl6pPr marL="2111375" indent="-166688" algn="l" defTabSz="903288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046413" algn="l"/>
                </a:tabLst>
                <a:defRPr>
                  <a:solidFill>
                    <a:schemeClr val="tx1"/>
                  </a:solidFill>
                  <a:latin typeface="Times" pitchFamily="18" charset="0"/>
                </a:defRPr>
              </a:lvl6pPr>
              <a:lvl7pPr marL="2568575" indent="-166688" algn="l" defTabSz="903288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046413" algn="l"/>
                </a:tabLst>
                <a:defRPr>
                  <a:solidFill>
                    <a:schemeClr val="tx1"/>
                  </a:solidFill>
                  <a:latin typeface="Times" pitchFamily="18" charset="0"/>
                </a:defRPr>
              </a:lvl7pPr>
              <a:lvl8pPr marL="3025775" indent="-166688" algn="l" defTabSz="903288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046413" algn="l"/>
                </a:tabLst>
                <a:defRPr>
                  <a:solidFill>
                    <a:schemeClr val="tx1"/>
                  </a:solidFill>
                  <a:latin typeface="Times" pitchFamily="18" charset="0"/>
                </a:defRPr>
              </a:lvl8pPr>
              <a:lvl9pPr marL="3482975" indent="-166688" algn="l" defTabSz="903288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046413" algn="l"/>
                </a:tabLst>
                <a:defRPr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marL="119062" indent="0" algn="ctr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</a:pPr>
              <a:endPara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endParaRPr>
            </a:p>
          </p:txBody>
        </p:sp>
        <p:sp>
          <p:nvSpPr>
            <p:cNvPr id="25" name="Round Single Corner Rectangle 24"/>
            <p:cNvSpPr/>
            <p:nvPr/>
          </p:nvSpPr>
          <p:spPr>
            <a:xfrm flipH="1">
              <a:off x="4648201" y="1219200"/>
              <a:ext cx="3581400" cy="457200"/>
            </a:xfrm>
            <a:prstGeom prst="round1Rect">
              <a:avLst>
                <a:gd name="adj" fmla="val 0"/>
              </a:avLst>
            </a:prstGeom>
            <a:solidFill>
              <a:schemeClr val="bg2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9062" indent="0" algn="ctr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</a:pPr>
              <a:r>
                <a:rPr lang="en-US" b="1" dirty="0" smtClean="0">
                  <a:solidFill>
                    <a:schemeClr val="accent3">
                      <a:lumMod val="50000"/>
                    </a:schemeClr>
                  </a:solidFill>
                  <a:latin typeface="Candara" pitchFamily="34" charset="0"/>
                </a:rPr>
                <a:t>Revisit WC-Co</a:t>
              </a:r>
              <a:endParaRPr lang="en-US" b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38347" y="1944274"/>
            <a:ext cx="43433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Systematic investigation of grain boundary mobility and the formation and stability of complexion as a function of temperature chemistry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Arial" pitchFamily="34" charset="0"/>
              </a:rPr>
              <a:t>Develop interphase engineered nano MCC of WC-Co.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Candar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3466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49783-5C52-4BEE-A7D3-D3C0C0429631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5000" y="796409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http:\\muri.cc.lehigh.edu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60020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MURI Research Group Meetings</a:t>
            </a:r>
          </a:p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	Monthly teleconference </a:t>
            </a:r>
          </a:p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	Biyearly face to face meetings: December and Mid-June</a:t>
            </a:r>
          </a:p>
          <a:p>
            <a:endParaRPr lang="en-US" sz="2000" b="1" dirty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Annual ONR Review Meeting </a:t>
            </a:r>
          </a:p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 </a:t>
            </a:r>
          </a:p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Bear Creek International Conference on Interfaces  October 2-6, 2012</a:t>
            </a:r>
          </a:p>
          <a:p>
            <a:endParaRPr lang="en-US" sz="2000" b="1" dirty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Reporting Requirements?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853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EF25-0517-4C4E-AC67-C8236873583E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Student/</a:t>
            </a:r>
            <a:r>
              <a:rPr lang="en-US" dirty="0" err="1" smtClean="0"/>
              <a:t>PostDoc</a:t>
            </a:r>
            <a:r>
              <a:rPr lang="en-US" dirty="0" smtClean="0"/>
              <a:t> Recruitment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200" y="762000"/>
            <a:ext cx="8991600" cy="1323439"/>
          </a:xfrm>
          <a:prstGeom prst="rect">
            <a:avLst/>
          </a:prstGeom>
          <a:ln>
            <a:noFill/>
          </a:ln>
          <a:effectLst>
            <a:outerShdw blurRad="1905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LEHIGH UNIVERSITY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  <a:p>
            <a:pPr algn="r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		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Abigail Lawrence (US citizen), Michael </a:t>
            </a:r>
            <a:r>
              <a:rPr lang="en-US" sz="2000" dirty="0" err="1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K</a:t>
            </a:r>
            <a:r>
              <a:rPr lang="en-US" sz="200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racum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(US citizen),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Denise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Yin (US citizen),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Patrick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Cantwell (US citizen), </a:t>
            </a:r>
            <a:r>
              <a:rPr lang="en-US" sz="2000" dirty="0" err="1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Suxing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Wu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(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US citizen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),</a:t>
            </a:r>
          </a:p>
          <a:p>
            <a:pPr algn="r"/>
            <a:r>
              <a:rPr lang="en-US" sz="2000" dirty="0" err="1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Animesh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en-US" sz="2000" dirty="0" err="1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Kundu</a:t>
            </a:r>
            <a:endParaRPr lang="en-US" sz="2000" dirty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2286000"/>
            <a:ext cx="8962008" cy="707886"/>
          </a:xfrm>
          <a:prstGeom prst="rect">
            <a:avLst/>
          </a:prstGeom>
          <a:ln>
            <a:noFill/>
          </a:ln>
          <a:effectLst>
            <a:outerShdw blurRad="1905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CLEMSON UNIVERSITY</a:t>
            </a:r>
          </a:p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		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Yuanyao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 Zhang, Matthew Williams (US citizen)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" y="3162300"/>
            <a:ext cx="8962008" cy="707886"/>
          </a:xfrm>
          <a:prstGeom prst="rect">
            <a:avLst/>
          </a:prstGeom>
          <a:ln>
            <a:noFill/>
          </a:ln>
          <a:effectLst>
            <a:outerShdw blurRad="1905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CARNEGIE MELLON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UNIVERSITY</a:t>
            </a:r>
          </a:p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		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Stephanie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Bojarski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  (US citizen)</a:t>
            </a:r>
          </a:p>
        </p:txBody>
      </p:sp>
      <p:sp>
        <p:nvSpPr>
          <p:cNvPr id="9" name="Rectangle 8"/>
          <p:cNvSpPr/>
          <p:nvPr/>
        </p:nvSpPr>
        <p:spPr>
          <a:xfrm>
            <a:off x="74720" y="4098786"/>
            <a:ext cx="8962008" cy="707886"/>
          </a:xfrm>
          <a:prstGeom prst="rect">
            <a:avLst/>
          </a:prstGeom>
          <a:ln>
            <a:noFill/>
          </a:ln>
          <a:effectLst>
            <a:outerShdw blurRad="1905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UNIVERSITY of ILLINOIS AT URBANA-CHAMPAIGN</a:t>
            </a:r>
          </a:p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		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 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4599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D0A89-1307-4F1A-908A-BAA0627555CC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MURI-RELATED AFFILIATIONS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200" y="712886"/>
            <a:ext cx="4419600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rgbClr val="04516D"/>
                </a:solidFill>
                <a:latin typeface="Candara" pitchFamily="34" charset="0"/>
              </a:rPr>
              <a:t>DOD PARTNERSHIPS </a:t>
            </a:r>
          </a:p>
          <a:p>
            <a:r>
              <a:rPr lang="en-US" b="1" dirty="0">
                <a:solidFill>
                  <a:srgbClr val="04516D"/>
                </a:solidFill>
                <a:latin typeface="Candara" pitchFamily="34" charset="0"/>
              </a:rPr>
              <a:t>	ARL</a:t>
            </a:r>
          </a:p>
          <a:p>
            <a:r>
              <a:rPr lang="en-US" b="1" dirty="0">
                <a:solidFill>
                  <a:srgbClr val="04516D"/>
                </a:solidFill>
                <a:latin typeface="Candara" pitchFamily="34" charset="0"/>
              </a:rPr>
              <a:t>		James Sands</a:t>
            </a:r>
          </a:p>
          <a:p>
            <a:r>
              <a:rPr lang="en-US" b="1" dirty="0">
                <a:solidFill>
                  <a:srgbClr val="04516D"/>
                </a:solidFill>
                <a:latin typeface="Candara" pitchFamily="34" charset="0"/>
              </a:rPr>
              <a:t>		Michael (Mick) Maher</a:t>
            </a:r>
          </a:p>
          <a:p>
            <a:r>
              <a:rPr lang="en-US" b="1" dirty="0">
                <a:solidFill>
                  <a:srgbClr val="04516D"/>
                </a:solidFill>
                <a:latin typeface="Candara" pitchFamily="34" charset="0"/>
              </a:rPr>
              <a:t>		Gary </a:t>
            </a:r>
            <a:r>
              <a:rPr lang="en-US" b="1" dirty="0" err="1">
                <a:solidFill>
                  <a:srgbClr val="04516D"/>
                </a:solidFill>
                <a:latin typeface="Candara" pitchFamily="34" charset="0"/>
              </a:rPr>
              <a:t>Gilde</a:t>
            </a:r>
            <a:endParaRPr lang="en-US" b="1" dirty="0">
              <a:solidFill>
                <a:srgbClr val="04516D"/>
              </a:solidFill>
              <a:latin typeface="Candara" pitchFamily="34" charset="0"/>
            </a:endParaRPr>
          </a:p>
          <a:p>
            <a:r>
              <a:rPr lang="en-US" b="1" dirty="0" smtClean="0">
                <a:solidFill>
                  <a:srgbClr val="04516D"/>
                </a:solidFill>
                <a:latin typeface="Candara" pitchFamily="34" charset="0"/>
              </a:rPr>
              <a:t>	</a:t>
            </a:r>
          </a:p>
          <a:p>
            <a:r>
              <a:rPr lang="en-US" b="1" dirty="0" smtClean="0">
                <a:solidFill>
                  <a:srgbClr val="04516D"/>
                </a:solidFill>
                <a:latin typeface="Candara" pitchFamily="34" charset="0"/>
              </a:rPr>
              <a:t>	ARO</a:t>
            </a:r>
            <a:endParaRPr lang="en-US" b="1" dirty="0">
              <a:solidFill>
                <a:srgbClr val="04516D"/>
              </a:solidFill>
              <a:latin typeface="Candara" pitchFamily="34" charset="0"/>
            </a:endParaRPr>
          </a:p>
          <a:p>
            <a:r>
              <a:rPr lang="en-US" b="1" dirty="0">
                <a:solidFill>
                  <a:srgbClr val="04516D"/>
                </a:solidFill>
                <a:latin typeface="Candara" pitchFamily="34" charset="0"/>
              </a:rPr>
              <a:t>		David </a:t>
            </a:r>
            <a:r>
              <a:rPr lang="en-US" b="1" dirty="0" err="1">
                <a:solidFill>
                  <a:srgbClr val="04516D"/>
                </a:solidFill>
                <a:latin typeface="Candara" pitchFamily="34" charset="0"/>
              </a:rPr>
              <a:t>Stepp</a:t>
            </a:r>
            <a:endParaRPr lang="en-US" b="1" dirty="0">
              <a:solidFill>
                <a:srgbClr val="04516D"/>
              </a:solidFill>
              <a:latin typeface="Candara" pitchFamily="34" charset="0"/>
            </a:endParaRPr>
          </a:p>
          <a:p>
            <a:r>
              <a:rPr lang="en-US" b="1" dirty="0">
                <a:solidFill>
                  <a:srgbClr val="04516D"/>
                </a:solidFill>
                <a:latin typeface="Candara" pitchFamily="34" charset="0"/>
              </a:rPr>
              <a:t>		Doug </a:t>
            </a:r>
            <a:r>
              <a:rPr lang="en-US" b="1" dirty="0" err="1" smtClean="0">
                <a:solidFill>
                  <a:srgbClr val="04516D"/>
                </a:solidFill>
                <a:latin typeface="Candara" pitchFamily="34" charset="0"/>
              </a:rPr>
              <a:t>Kiserow</a:t>
            </a:r>
            <a:r>
              <a:rPr lang="en-US" b="1" dirty="0" smtClean="0">
                <a:solidFill>
                  <a:srgbClr val="04516D"/>
                </a:solidFill>
                <a:latin typeface="Candara" pitchFamily="34" charset="0"/>
              </a:rPr>
              <a:t>	</a:t>
            </a:r>
            <a:endParaRPr lang="en-US" b="1" dirty="0">
              <a:solidFill>
                <a:srgbClr val="04516D"/>
              </a:solidFill>
              <a:latin typeface="Candara" pitchFamily="34" charset="0"/>
            </a:endParaRPr>
          </a:p>
          <a:p>
            <a:r>
              <a:rPr lang="en-US" b="1" dirty="0" smtClean="0">
                <a:solidFill>
                  <a:srgbClr val="04516D"/>
                </a:solidFill>
                <a:latin typeface="Candara" pitchFamily="34" charset="0"/>
              </a:rPr>
              <a:t>	</a:t>
            </a:r>
          </a:p>
          <a:p>
            <a:r>
              <a:rPr lang="en-US" b="1" dirty="0" smtClean="0">
                <a:solidFill>
                  <a:srgbClr val="04516D"/>
                </a:solidFill>
                <a:latin typeface="Candara" pitchFamily="34" charset="0"/>
              </a:rPr>
              <a:t>	ARDEC </a:t>
            </a:r>
            <a:r>
              <a:rPr lang="en-US" b="1" dirty="0" err="1" smtClean="0">
                <a:solidFill>
                  <a:srgbClr val="04516D"/>
                </a:solidFill>
                <a:latin typeface="Candara" pitchFamily="34" charset="0"/>
              </a:rPr>
              <a:t>Picatinny</a:t>
            </a:r>
            <a:endParaRPr lang="en-US" b="1" dirty="0" smtClean="0">
              <a:solidFill>
                <a:srgbClr val="04516D"/>
              </a:solidFill>
              <a:latin typeface="Candara" pitchFamily="34" charset="0"/>
            </a:endParaRPr>
          </a:p>
          <a:p>
            <a:r>
              <a:rPr lang="en-US" b="1" dirty="0">
                <a:solidFill>
                  <a:srgbClr val="04516D"/>
                </a:solidFill>
                <a:latin typeface="Candara" pitchFamily="34" charset="0"/>
              </a:rPr>
              <a:t>		John </a:t>
            </a:r>
            <a:r>
              <a:rPr lang="en-US" b="1" dirty="0" err="1">
                <a:solidFill>
                  <a:srgbClr val="04516D"/>
                </a:solidFill>
                <a:latin typeface="Candara" pitchFamily="34" charset="0"/>
              </a:rPr>
              <a:t>Theis</a:t>
            </a:r>
            <a:endParaRPr lang="en-US" b="1" dirty="0">
              <a:solidFill>
                <a:srgbClr val="04516D"/>
              </a:solidFill>
              <a:latin typeface="Candara" pitchFamily="34" charset="0"/>
            </a:endParaRPr>
          </a:p>
          <a:p>
            <a:r>
              <a:rPr lang="en-US" b="1" dirty="0">
                <a:solidFill>
                  <a:srgbClr val="04516D"/>
                </a:solidFill>
                <a:latin typeface="Candara" pitchFamily="34" charset="0"/>
              </a:rPr>
              <a:t>  		Stacey </a:t>
            </a:r>
            <a:r>
              <a:rPr lang="en-US" b="1" dirty="0" err="1">
                <a:solidFill>
                  <a:srgbClr val="04516D"/>
                </a:solidFill>
                <a:latin typeface="Candara" pitchFamily="34" charset="0"/>
              </a:rPr>
              <a:t>Kerwein</a:t>
            </a:r>
            <a:endParaRPr lang="en-US" b="1" dirty="0">
              <a:solidFill>
                <a:srgbClr val="04516D"/>
              </a:solidFill>
              <a:latin typeface="Candara" pitchFamily="34" charset="0"/>
            </a:endParaRPr>
          </a:p>
          <a:p>
            <a:r>
              <a:rPr lang="en-US" b="1" dirty="0">
                <a:solidFill>
                  <a:srgbClr val="04516D"/>
                </a:solidFill>
                <a:latin typeface="Candara" pitchFamily="34" charset="0"/>
              </a:rPr>
              <a:t>		Chris </a:t>
            </a:r>
            <a:r>
              <a:rPr lang="en-US" b="1" dirty="0" smtClean="0">
                <a:solidFill>
                  <a:srgbClr val="04516D"/>
                </a:solidFill>
                <a:latin typeface="Candara" pitchFamily="34" charset="0"/>
              </a:rPr>
              <a:t>Haines</a:t>
            </a:r>
          </a:p>
          <a:p>
            <a:r>
              <a:rPr lang="en-US" b="1" dirty="0" smtClean="0">
                <a:solidFill>
                  <a:srgbClr val="04516D"/>
                </a:solidFill>
                <a:latin typeface="Candara" pitchFamily="34" charset="0"/>
              </a:rPr>
              <a:t>	</a:t>
            </a:r>
          </a:p>
          <a:p>
            <a:r>
              <a:rPr lang="en-US" b="1" dirty="0" smtClean="0">
                <a:solidFill>
                  <a:srgbClr val="04516D"/>
                </a:solidFill>
                <a:latin typeface="Candara" pitchFamily="34" charset="0"/>
              </a:rPr>
              <a:t>	AFOSR/WPAFB</a:t>
            </a:r>
          </a:p>
          <a:p>
            <a:r>
              <a:rPr lang="en-US" b="1" dirty="0" smtClean="0">
                <a:solidFill>
                  <a:srgbClr val="04516D"/>
                </a:solidFill>
                <a:latin typeface="Candara" pitchFamily="34" charset="0"/>
              </a:rPr>
              <a:t>		Ali </a:t>
            </a:r>
            <a:r>
              <a:rPr lang="en-US" b="1" dirty="0" err="1" smtClean="0">
                <a:solidFill>
                  <a:srgbClr val="04516D"/>
                </a:solidFill>
                <a:latin typeface="Candara" pitchFamily="34" charset="0"/>
              </a:rPr>
              <a:t>Sayir</a:t>
            </a:r>
            <a:r>
              <a:rPr lang="en-US" b="1" dirty="0" smtClean="0">
                <a:solidFill>
                  <a:srgbClr val="04516D"/>
                </a:solidFill>
                <a:latin typeface="Candara" pitchFamily="34" charset="0"/>
              </a:rPr>
              <a:t>/Randall Hay</a:t>
            </a:r>
          </a:p>
          <a:p>
            <a:r>
              <a:rPr lang="en-US" b="1" dirty="0" smtClean="0">
                <a:solidFill>
                  <a:srgbClr val="04516D"/>
                </a:solidFill>
                <a:latin typeface="Candara" pitchFamily="34" charset="0"/>
              </a:rPr>
              <a:t>	</a:t>
            </a:r>
          </a:p>
          <a:p>
            <a:r>
              <a:rPr lang="en-US" b="1" dirty="0" smtClean="0">
                <a:solidFill>
                  <a:srgbClr val="04516D"/>
                </a:solidFill>
                <a:latin typeface="Candara" pitchFamily="34" charset="0"/>
              </a:rPr>
              <a:t>	NRL</a:t>
            </a:r>
          </a:p>
          <a:p>
            <a:r>
              <a:rPr lang="en-US" b="1" dirty="0" smtClean="0">
                <a:solidFill>
                  <a:srgbClr val="04516D"/>
                </a:solidFill>
                <a:latin typeface="Candara" pitchFamily="34" charset="0"/>
              </a:rPr>
              <a:t>		Alexis Lewis</a:t>
            </a:r>
          </a:p>
          <a:p>
            <a:r>
              <a:rPr lang="en-US" b="1" dirty="0" smtClean="0">
                <a:solidFill>
                  <a:srgbClr val="04516D"/>
                </a:solidFill>
                <a:latin typeface="Candara" pitchFamily="34" charset="0"/>
              </a:rPr>
              <a:t>	</a:t>
            </a:r>
          </a:p>
          <a:p>
            <a:endParaRPr lang="en-US" b="1" dirty="0">
              <a:solidFill>
                <a:srgbClr val="04516D"/>
              </a:solidFill>
              <a:latin typeface="Candar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0" y="762000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 smtClean="0">
                <a:solidFill>
                  <a:srgbClr val="04516D"/>
                </a:solidFill>
                <a:latin typeface="Candara" pitchFamily="34" charset="0"/>
              </a:rPr>
              <a:t>POTENTIAL INDUSTRY PARTNERS </a:t>
            </a:r>
          </a:p>
          <a:p>
            <a:r>
              <a:rPr lang="en-US" b="1" dirty="0" smtClean="0">
                <a:solidFill>
                  <a:srgbClr val="04516D"/>
                </a:solidFill>
                <a:latin typeface="Candara" pitchFamily="34" charset="0"/>
              </a:rPr>
              <a:t>	Material Complexions Inc.</a:t>
            </a:r>
          </a:p>
          <a:p>
            <a:r>
              <a:rPr lang="en-US" b="1" dirty="0" smtClean="0">
                <a:solidFill>
                  <a:srgbClr val="04516D"/>
                </a:solidFill>
                <a:latin typeface="Candara" pitchFamily="34" charset="0"/>
              </a:rPr>
              <a:t>	TA&amp;T</a:t>
            </a:r>
          </a:p>
          <a:p>
            <a:r>
              <a:rPr lang="en-US" b="1" dirty="0" smtClean="0">
                <a:solidFill>
                  <a:srgbClr val="04516D"/>
                </a:solidFill>
                <a:latin typeface="Candara" pitchFamily="34" charset="0"/>
              </a:rPr>
              <a:t>	Thermal Technologies Inc</a:t>
            </a:r>
          </a:p>
          <a:p>
            <a:r>
              <a:rPr lang="en-US" b="1" dirty="0" smtClean="0">
                <a:solidFill>
                  <a:srgbClr val="04516D"/>
                </a:solidFill>
                <a:latin typeface="Candara" pitchFamily="34" charset="0"/>
              </a:rPr>
              <a:t>	</a:t>
            </a:r>
            <a:r>
              <a:rPr lang="en-US" b="1" dirty="0" err="1" smtClean="0">
                <a:solidFill>
                  <a:srgbClr val="04516D"/>
                </a:solidFill>
                <a:latin typeface="Candara" pitchFamily="34" charset="0"/>
              </a:rPr>
              <a:t>Dupont</a:t>
            </a:r>
            <a:endParaRPr lang="en-US" b="1" dirty="0" smtClean="0">
              <a:solidFill>
                <a:srgbClr val="04516D"/>
              </a:solidFill>
              <a:latin typeface="Candara" pitchFamily="34" charset="0"/>
            </a:endParaRPr>
          </a:p>
          <a:p>
            <a:r>
              <a:rPr lang="en-US" b="1" dirty="0" smtClean="0">
                <a:solidFill>
                  <a:srgbClr val="04516D"/>
                </a:solidFill>
                <a:latin typeface="Candara" pitchFamily="34" charset="0"/>
              </a:rPr>
              <a:t>	GE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6739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88400-96F0-435E-8222-76DECA2699CC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" y="685800"/>
            <a:ext cx="88392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163" indent="-284163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• Participants in MURI Program</a:t>
            </a:r>
          </a:p>
          <a:p>
            <a:pPr marL="284163" indent="-284163"/>
            <a:endParaRPr lang="en-US" sz="2000" b="1" dirty="0" smtClean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  <a:p>
            <a:pPr marL="284163" indent="-284163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• Introduction to Interphase Complexions (IC’s) Concept</a:t>
            </a:r>
          </a:p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	• Examples of IC’s in Ceramic and Metal Systems</a:t>
            </a:r>
          </a:p>
          <a:p>
            <a:endParaRPr lang="en-US" sz="2000" b="1" dirty="0" smtClean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  <a:p>
            <a:pPr marL="230188" indent="-230188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•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Objectives and Goals of the MURI Program</a:t>
            </a:r>
          </a:p>
          <a:p>
            <a:pPr marL="230188" indent="-230188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		• Thrust 1: </a:t>
            </a:r>
            <a:r>
              <a:rPr lang="en-US" sz="2000" dirty="0" smtClean="0"/>
              <a:t> 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/>
                <a:cs typeface="Candara"/>
              </a:rPr>
              <a:t>Creation of New Classes of Materials with Tailored 	 	    Properties</a:t>
            </a:r>
          </a:p>
          <a:p>
            <a:pPr marL="230188" indent="-230188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		• Thrust 2: Exploitation of Complexions in the Processing of Bulk Nano-	    grain Materials</a:t>
            </a:r>
          </a:p>
          <a:p>
            <a:pPr marL="230188" indent="-230188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		• Thrust 3: Exploitation of Complexions in Controlling Properties in 	    Strategic Engineering Materials</a:t>
            </a:r>
          </a:p>
          <a:p>
            <a:pPr marL="230188" indent="-230188"/>
            <a:endParaRPr lang="en-US" sz="2000" b="1" dirty="0" smtClean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  <a:p>
            <a:pPr marL="230188" indent="-230188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• Management/Future Meetings</a:t>
            </a:r>
          </a:p>
          <a:p>
            <a:pPr marL="230188" indent="-230188"/>
            <a:endParaRPr lang="en-US" sz="2000" b="1" dirty="0" smtClean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  <a:p>
            <a:pPr marL="230188" indent="-230188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• Recruitment</a:t>
            </a:r>
          </a:p>
          <a:p>
            <a:pPr marL="230188" indent="-230188"/>
            <a:endParaRPr lang="en-US" sz="2000" b="1" dirty="0" smtClean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  <a:p>
            <a:pPr marL="230188" indent="-230188"/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• MURI-Related Affiliations</a:t>
            </a:r>
          </a:p>
          <a:p>
            <a:pPr marL="230188" indent="-230188"/>
            <a:endParaRPr lang="en-US" sz="2000" b="1" dirty="0" smtClean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  <a:p>
            <a:pPr marL="230188" indent="-230188"/>
            <a:r>
              <a:rPr lang="en-US" sz="2000" dirty="0" smtClean="0"/>
              <a:t> </a:t>
            </a:r>
            <a:endParaRPr lang="en-US" sz="2000" b="1" dirty="0" smtClean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  <a:p>
            <a:pPr marL="230188" indent="-230188"/>
            <a:endParaRPr lang="en-US" sz="2000" b="1" dirty="0" smtClean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  <a:p>
            <a:pPr marL="230188" indent="-230188"/>
            <a:endParaRPr lang="en-US" sz="2000" b="1" dirty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4855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Participating Institutions</a:t>
            </a:r>
            <a:endParaRPr lang="en-US" sz="4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4ED8-AF2C-4BD9-BCB9-274FDF542675}" type="datetime3">
              <a:rPr lang="en-US" smtClean="0"/>
              <a:pPr/>
              <a:t>September 6, 11</a:t>
            </a:fld>
            <a:r>
              <a:rPr lang="en-US" smtClean="0"/>
              <a:t>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0" y="1237595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Lehigh University </a:t>
            </a:r>
          </a:p>
          <a:p>
            <a:pPr lvl="1"/>
            <a:r>
              <a:rPr lang="en-US" sz="2400" dirty="0" smtClean="0"/>
              <a:t>Martin P. Harmer (PI),  Helen M. Chan, Jeffrey M. Rickman, Ed Webb</a:t>
            </a:r>
          </a:p>
          <a:p>
            <a:r>
              <a:rPr lang="en-US" sz="2400" dirty="0" smtClean="0"/>
              <a:t> </a:t>
            </a:r>
            <a:r>
              <a:rPr lang="en-US" sz="2400" b="1" dirty="0" smtClean="0"/>
              <a:t>Carnegie Mellon University</a:t>
            </a:r>
          </a:p>
          <a:p>
            <a:pPr lvl="1"/>
            <a:r>
              <a:rPr lang="en-US" sz="2400" dirty="0" smtClean="0"/>
              <a:t>Gregory S. Rohrer, Anthony D. </a:t>
            </a:r>
            <a:r>
              <a:rPr lang="en-US" sz="2400" dirty="0" err="1" smtClean="0"/>
              <a:t>Rollett</a:t>
            </a:r>
            <a:r>
              <a:rPr lang="en-US" sz="2400" dirty="0" smtClean="0"/>
              <a:t>, Michael </a:t>
            </a:r>
            <a:r>
              <a:rPr lang="en-US" sz="2400" dirty="0" err="1" smtClean="0"/>
              <a:t>Widom</a:t>
            </a:r>
            <a:r>
              <a:rPr lang="en-US" sz="2400" dirty="0" smtClean="0"/>
              <a:t>  </a:t>
            </a:r>
          </a:p>
          <a:p>
            <a:r>
              <a:rPr lang="en-US" sz="2400" b="1" dirty="0" smtClean="0"/>
              <a:t>Clemson University</a:t>
            </a:r>
          </a:p>
          <a:p>
            <a:pPr lvl="1"/>
            <a:r>
              <a:rPr lang="en-US" sz="2400" dirty="0" err="1" smtClean="0"/>
              <a:t>Jian</a:t>
            </a:r>
            <a:r>
              <a:rPr lang="en-US" sz="2400" dirty="0" smtClean="0"/>
              <a:t> </a:t>
            </a:r>
            <a:r>
              <a:rPr lang="en-US" sz="2400" dirty="0" err="1" smtClean="0"/>
              <a:t>Luo</a:t>
            </a:r>
            <a:r>
              <a:rPr lang="en-US" sz="2400" dirty="0" smtClean="0"/>
              <a:t> </a:t>
            </a:r>
          </a:p>
          <a:p>
            <a:r>
              <a:rPr lang="en-US" sz="2400" b="1" dirty="0" smtClean="0"/>
              <a:t>University of Illinois Urbana-Champaign </a:t>
            </a:r>
          </a:p>
          <a:p>
            <a:pPr lvl="1"/>
            <a:r>
              <a:rPr lang="en-US" sz="2400" dirty="0" err="1" smtClean="0"/>
              <a:t>Shen</a:t>
            </a:r>
            <a:r>
              <a:rPr lang="en-US" sz="2400" dirty="0" smtClean="0"/>
              <a:t> J. Dillon </a:t>
            </a:r>
            <a:endParaRPr lang="en-US" sz="2400" b="1" dirty="0" smtClean="0"/>
          </a:p>
          <a:p>
            <a:r>
              <a:rPr lang="en-US" sz="2400" b="1" dirty="0" smtClean="0"/>
              <a:t>Kutztown University of Pennsylvania</a:t>
            </a:r>
          </a:p>
          <a:p>
            <a:pPr lvl="1"/>
            <a:r>
              <a:rPr lang="en-US" sz="2400" dirty="0" smtClean="0"/>
              <a:t>Andrea J. Harmer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6823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E1DA-7E3A-4525-BE6C-B85D0D2A2603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28600" y="3050976"/>
            <a:ext cx="868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30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eletype" pitchFamily="2" charset="0"/>
                <a:cs typeface="Arial" charset="0"/>
              </a:rPr>
              <a:t>Complexion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286000" y="300469"/>
            <a:ext cx="6858000" cy="2444219"/>
            <a:chOff x="2286000" y="990600"/>
            <a:chExt cx="6858000" cy="2444219"/>
          </a:xfrm>
        </p:grpSpPr>
        <p:sp>
          <p:nvSpPr>
            <p:cNvPr id="21" name="Rectangle 20"/>
            <p:cNvSpPr/>
            <p:nvPr/>
          </p:nvSpPr>
          <p:spPr>
            <a:xfrm>
              <a:off x="2286000" y="996420"/>
              <a:ext cx="3670720" cy="2438399"/>
            </a:xfrm>
            <a:prstGeom prst="rect">
              <a:avLst/>
            </a:prstGeom>
            <a:gradFill flip="none" rotWithShape="1">
              <a:gsLst>
                <a:gs pos="38000">
                  <a:srgbClr val="4F2608"/>
                </a:gs>
                <a:gs pos="0">
                  <a:srgbClr val="4F2608"/>
                </a:gs>
                <a:gs pos="40000">
                  <a:srgbClr val="D6BF91"/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Teletype" pitchFamily="2" charset="0"/>
                </a:rPr>
                <a:t>  Bulk B</a:t>
              </a:r>
              <a:endParaRPr lang="en-US" sz="2400" dirty="0">
                <a:solidFill>
                  <a:schemeClr val="bg1"/>
                </a:solidFill>
                <a:latin typeface="Teletype" pitchFamily="2" charset="0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3727044" y="995624"/>
              <a:ext cx="2382076" cy="1162732"/>
            </a:xfrm>
            <a:custGeom>
              <a:avLst/>
              <a:gdLst>
                <a:gd name="connsiteX0" fmla="*/ 227594 w 3482830"/>
                <a:gd name="connsiteY0" fmla="*/ 129493 h 1754777"/>
                <a:gd name="connsiteX1" fmla="*/ 3201801 w 3482830"/>
                <a:gd name="connsiteY1" fmla="*/ 139119 h 1754777"/>
                <a:gd name="connsiteX2" fmla="*/ 3201801 w 3482830"/>
                <a:gd name="connsiteY2" fmla="*/ 1621409 h 1754777"/>
                <a:gd name="connsiteX3" fmla="*/ 1815763 w 3482830"/>
                <a:gd name="connsiteY3" fmla="*/ 1582908 h 1754777"/>
                <a:gd name="connsiteX4" fmla="*/ 381599 w 3482830"/>
                <a:gd name="connsiteY4" fmla="*/ 726260 h 1754777"/>
                <a:gd name="connsiteX5" fmla="*/ 227594 w 3482830"/>
                <a:gd name="connsiteY5" fmla="*/ 129493 h 1754777"/>
                <a:gd name="connsiteX0" fmla="*/ 227594 w 3424267"/>
                <a:gd name="connsiteY0" fmla="*/ 129493 h 1754777"/>
                <a:gd name="connsiteX1" fmla="*/ 3201801 w 3424267"/>
                <a:gd name="connsiteY1" fmla="*/ 139119 h 1754777"/>
                <a:gd name="connsiteX2" fmla="*/ 3201801 w 3424267"/>
                <a:gd name="connsiteY2" fmla="*/ 1621409 h 1754777"/>
                <a:gd name="connsiteX3" fmla="*/ 1815763 w 3424267"/>
                <a:gd name="connsiteY3" fmla="*/ 1582908 h 1754777"/>
                <a:gd name="connsiteX4" fmla="*/ 381599 w 3424267"/>
                <a:gd name="connsiteY4" fmla="*/ 726260 h 1754777"/>
                <a:gd name="connsiteX5" fmla="*/ 227594 w 3424267"/>
                <a:gd name="connsiteY5" fmla="*/ 129493 h 1754777"/>
                <a:gd name="connsiteX0" fmla="*/ 227594 w 3205189"/>
                <a:gd name="connsiteY0" fmla="*/ 129493 h 1754777"/>
                <a:gd name="connsiteX1" fmla="*/ 3201801 w 3205189"/>
                <a:gd name="connsiteY1" fmla="*/ 139119 h 1754777"/>
                <a:gd name="connsiteX2" fmla="*/ 3201801 w 3205189"/>
                <a:gd name="connsiteY2" fmla="*/ 1621409 h 1754777"/>
                <a:gd name="connsiteX3" fmla="*/ 1815763 w 3205189"/>
                <a:gd name="connsiteY3" fmla="*/ 1582908 h 1754777"/>
                <a:gd name="connsiteX4" fmla="*/ 381599 w 3205189"/>
                <a:gd name="connsiteY4" fmla="*/ 726260 h 1754777"/>
                <a:gd name="connsiteX5" fmla="*/ 227594 w 3205189"/>
                <a:gd name="connsiteY5" fmla="*/ 129493 h 1754777"/>
                <a:gd name="connsiteX0" fmla="*/ 227594 w 3205189"/>
                <a:gd name="connsiteY0" fmla="*/ 44937 h 1670221"/>
                <a:gd name="connsiteX1" fmla="*/ 3201801 w 3205189"/>
                <a:gd name="connsiteY1" fmla="*/ 54563 h 1670221"/>
                <a:gd name="connsiteX2" fmla="*/ 3201801 w 3205189"/>
                <a:gd name="connsiteY2" fmla="*/ 1536853 h 1670221"/>
                <a:gd name="connsiteX3" fmla="*/ 1815763 w 3205189"/>
                <a:gd name="connsiteY3" fmla="*/ 1498352 h 1670221"/>
                <a:gd name="connsiteX4" fmla="*/ 381599 w 3205189"/>
                <a:gd name="connsiteY4" fmla="*/ 641704 h 1670221"/>
                <a:gd name="connsiteX5" fmla="*/ 227594 w 3205189"/>
                <a:gd name="connsiteY5" fmla="*/ 44937 h 1670221"/>
                <a:gd name="connsiteX0" fmla="*/ 227594 w 3205189"/>
                <a:gd name="connsiteY0" fmla="*/ 0 h 1625284"/>
                <a:gd name="connsiteX1" fmla="*/ 3201801 w 3205189"/>
                <a:gd name="connsiteY1" fmla="*/ 9626 h 1625284"/>
                <a:gd name="connsiteX2" fmla="*/ 3201801 w 3205189"/>
                <a:gd name="connsiteY2" fmla="*/ 1491916 h 1625284"/>
                <a:gd name="connsiteX3" fmla="*/ 1815763 w 3205189"/>
                <a:gd name="connsiteY3" fmla="*/ 1453415 h 1625284"/>
                <a:gd name="connsiteX4" fmla="*/ 381599 w 3205189"/>
                <a:gd name="connsiteY4" fmla="*/ 596767 h 1625284"/>
                <a:gd name="connsiteX5" fmla="*/ 227594 w 3205189"/>
                <a:gd name="connsiteY5" fmla="*/ 0 h 1625284"/>
                <a:gd name="connsiteX0" fmla="*/ 0 w 2977595"/>
                <a:gd name="connsiteY0" fmla="*/ 0 h 1625284"/>
                <a:gd name="connsiteX1" fmla="*/ 2974207 w 2977595"/>
                <a:gd name="connsiteY1" fmla="*/ 9626 h 1625284"/>
                <a:gd name="connsiteX2" fmla="*/ 2974207 w 2977595"/>
                <a:gd name="connsiteY2" fmla="*/ 1491916 h 1625284"/>
                <a:gd name="connsiteX3" fmla="*/ 1588169 w 2977595"/>
                <a:gd name="connsiteY3" fmla="*/ 1453415 h 1625284"/>
                <a:gd name="connsiteX4" fmla="*/ 154005 w 2977595"/>
                <a:gd name="connsiteY4" fmla="*/ 596767 h 1625284"/>
                <a:gd name="connsiteX5" fmla="*/ 0 w 2977595"/>
                <a:gd name="connsiteY5" fmla="*/ 0 h 1625284"/>
                <a:gd name="connsiteX0" fmla="*/ 0 w 2977595"/>
                <a:gd name="connsiteY0" fmla="*/ 0 h 1625284"/>
                <a:gd name="connsiteX1" fmla="*/ 2974207 w 2977595"/>
                <a:gd name="connsiteY1" fmla="*/ 9626 h 1625284"/>
                <a:gd name="connsiteX2" fmla="*/ 2974207 w 2977595"/>
                <a:gd name="connsiteY2" fmla="*/ 1491916 h 1625284"/>
                <a:gd name="connsiteX3" fmla="*/ 1588169 w 2977595"/>
                <a:gd name="connsiteY3" fmla="*/ 1453415 h 1625284"/>
                <a:gd name="connsiteX4" fmla="*/ 154005 w 2977595"/>
                <a:gd name="connsiteY4" fmla="*/ 596767 h 1625284"/>
                <a:gd name="connsiteX5" fmla="*/ 0 w 2977595"/>
                <a:gd name="connsiteY5" fmla="*/ 0 h 1625284"/>
                <a:gd name="connsiteX0" fmla="*/ 0 w 2977595"/>
                <a:gd name="connsiteY0" fmla="*/ 0 h 1625284"/>
                <a:gd name="connsiteX1" fmla="*/ 2974207 w 2977595"/>
                <a:gd name="connsiteY1" fmla="*/ 9626 h 1625284"/>
                <a:gd name="connsiteX2" fmla="*/ 2974207 w 2977595"/>
                <a:gd name="connsiteY2" fmla="*/ 1491916 h 1625284"/>
                <a:gd name="connsiteX3" fmla="*/ 1588169 w 2977595"/>
                <a:gd name="connsiteY3" fmla="*/ 1453415 h 1625284"/>
                <a:gd name="connsiteX4" fmla="*/ 154005 w 2977595"/>
                <a:gd name="connsiteY4" fmla="*/ 596767 h 1625284"/>
                <a:gd name="connsiteX5" fmla="*/ 0 w 2977595"/>
                <a:gd name="connsiteY5" fmla="*/ 0 h 1625284"/>
                <a:gd name="connsiteX0" fmla="*/ 0 w 2977595"/>
                <a:gd name="connsiteY0" fmla="*/ 0 h 1588810"/>
                <a:gd name="connsiteX1" fmla="*/ 2974207 w 2977595"/>
                <a:gd name="connsiteY1" fmla="*/ 9626 h 1588810"/>
                <a:gd name="connsiteX2" fmla="*/ 2974207 w 2977595"/>
                <a:gd name="connsiteY2" fmla="*/ 1491916 h 1588810"/>
                <a:gd name="connsiteX3" fmla="*/ 1588169 w 2977595"/>
                <a:gd name="connsiteY3" fmla="*/ 1453415 h 1588810"/>
                <a:gd name="connsiteX4" fmla="*/ 154005 w 2977595"/>
                <a:gd name="connsiteY4" fmla="*/ 596767 h 1588810"/>
                <a:gd name="connsiteX5" fmla="*/ 0 w 2977595"/>
                <a:gd name="connsiteY5" fmla="*/ 0 h 1588810"/>
                <a:gd name="connsiteX0" fmla="*/ 0 w 2977595"/>
                <a:gd name="connsiteY0" fmla="*/ 0 h 1552185"/>
                <a:gd name="connsiteX1" fmla="*/ 2974207 w 2977595"/>
                <a:gd name="connsiteY1" fmla="*/ 9626 h 1552185"/>
                <a:gd name="connsiteX2" fmla="*/ 2974207 w 2977595"/>
                <a:gd name="connsiteY2" fmla="*/ 1443790 h 1552185"/>
                <a:gd name="connsiteX3" fmla="*/ 1588169 w 2977595"/>
                <a:gd name="connsiteY3" fmla="*/ 1453415 h 1552185"/>
                <a:gd name="connsiteX4" fmla="*/ 154005 w 2977595"/>
                <a:gd name="connsiteY4" fmla="*/ 596767 h 1552185"/>
                <a:gd name="connsiteX5" fmla="*/ 0 w 2977595"/>
                <a:gd name="connsiteY5" fmla="*/ 0 h 1552185"/>
                <a:gd name="connsiteX0" fmla="*/ 0 w 2977595"/>
                <a:gd name="connsiteY0" fmla="*/ 0 h 1453415"/>
                <a:gd name="connsiteX1" fmla="*/ 2974207 w 2977595"/>
                <a:gd name="connsiteY1" fmla="*/ 9626 h 1453415"/>
                <a:gd name="connsiteX2" fmla="*/ 2974207 w 2977595"/>
                <a:gd name="connsiteY2" fmla="*/ 1443790 h 1453415"/>
                <a:gd name="connsiteX3" fmla="*/ 1588169 w 2977595"/>
                <a:gd name="connsiteY3" fmla="*/ 1453415 h 1453415"/>
                <a:gd name="connsiteX4" fmla="*/ 154005 w 2977595"/>
                <a:gd name="connsiteY4" fmla="*/ 596767 h 1453415"/>
                <a:gd name="connsiteX5" fmla="*/ 0 w 2977595"/>
                <a:gd name="connsiteY5" fmla="*/ 0 h 1453415"/>
                <a:gd name="connsiteX0" fmla="*/ 0 w 2977595"/>
                <a:gd name="connsiteY0" fmla="*/ 0 h 1453415"/>
                <a:gd name="connsiteX1" fmla="*/ 2974207 w 2977595"/>
                <a:gd name="connsiteY1" fmla="*/ 9626 h 1453415"/>
                <a:gd name="connsiteX2" fmla="*/ 2974207 w 2977595"/>
                <a:gd name="connsiteY2" fmla="*/ 1443790 h 1453415"/>
                <a:gd name="connsiteX3" fmla="*/ 1588169 w 2977595"/>
                <a:gd name="connsiteY3" fmla="*/ 1453415 h 1453415"/>
                <a:gd name="connsiteX4" fmla="*/ 154005 w 2977595"/>
                <a:gd name="connsiteY4" fmla="*/ 596767 h 1453415"/>
                <a:gd name="connsiteX5" fmla="*/ 0 w 2977595"/>
                <a:gd name="connsiteY5" fmla="*/ 0 h 1453415"/>
                <a:gd name="connsiteX0" fmla="*/ 0 w 2977595"/>
                <a:gd name="connsiteY0" fmla="*/ 0 h 1453415"/>
                <a:gd name="connsiteX1" fmla="*/ 2974207 w 2977595"/>
                <a:gd name="connsiteY1" fmla="*/ 9626 h 1453415"/>
                <a:gd name="connsiteX2" fmla="*/ 2974207 w 2977595"/>
                <a:gd name="connsiteY2" fmla="*/ 1443790 h 1453415"/>
                <a:gd name="connsiteX3" fmla="*/ 1588169 w 2977595"/>
                <a:gd name="connsiteY3" fmla="*/ 1453415 h 1453415"/>
                <a:gd name="connsiteX4" fmla="*/ 154005 w 2977595"/>
                <a:gd name="connsiteY4" fmla="*/ 596767 h 1453415"/>
                <a:gd name="connsiteX5" fmla="*/ 0 w 2977595"/>
                <a:gd name="connsiteY5" fmla="*/ 0 h 1453415"/>
                <a:gd name="connsiteX0" fmla="*/ 0 w 2977595"/>
                <a:gd name="connsiteY0" fmla="*/ 0 h 1453415"/>
                <a:gd name="connsiteX1" fmla="*/ 2974207 w 2977595"/>
                <a:gd name="connsiteY1" fmla="*/ 9626 h 1453415"/>
                <a:gd name="connsiteX2" fmla="*/ 2974207 w 2977595"/>
                <a:gd name="connsiteY2" fmla="*/ 1443790 h 1453415"/>
                <a:gd name="connsiteX3" fmla="*/ 1588169 w 2977595"/>
                <a:gd name="connsiteY3" fmla="*/ 1453415 h 1453415"/>
                <a:gd name="connsiteX4" fmla="*/ 154005 w 2977595"/>
                <a:gd name="connsiteY4" fmla="*/ 596767 h 1453415"/>
                <a:gd name="connsiteX5" fmla="*/ 0 w 2977595"/>
                <a:gd name="connsiteY5" fmla="*/ 0 h 1453415"/>
                <a:gd name="connsiteX0" fmla="*/ 0 w 2977595"/>
                <a:gd name="connsiteY0" fmla="*/ 0 h 1453415"/>
                <a:gd name="connsiteX1" fmla="*/ 2974207 w 2977595"/>
                <a:gd name="connsiteY1" fmla="*/ 9626 h 1453415"/>
                <a:gd name="connsiteX2" fmla="*/ 2974207 w 2977595"/>
                <a:gd name="connsiteY2" fmla="*/ 1443790 h 1453415"/>
                <a:gd name="connsiteX3" fmla="*/ 1588169 w 2977595"/>
                <a:gd name="connsiteY3" fmla="*/ 1453415 h 1453415"/>
                <a:gd name="connsiteX4" fmla="*/ 154005 w 2977595"/>
                <a:gd name="connsiteY4" fmla="*/ 596767 h 1453415"/>
                <a:gd name="connsiteX5" fmla="*/ 0 w 2977595"/>
                <a:gd name="connsiteY5" fmla="*/ 0 h 1453415"/>
                <a:gd name="connsiteX0" fmla="*/ 0 w 2977595"/>
                <a:gd name="connsiteY0" fmla="*/ 0 h 1453415"/>
                <a:gd name="connsiteX1" fmla="*/ 2974207 w 2977595"/>
                <a:gd name="connsiteY1" fmla="*/ 9626 h 1453415"/>
                <a:gd name="connsiteX2" fmla="*/ 2974207 w 2977595"/>
                <a:gd name="connsiteY2" fmla="*/ 1443790 h 1453415"/>
                <a:gd name="connsiteX3" fmla="*/ 1588169 w 2977595"/>
                <a:gd name="connsiteY3" fmla="*/ 1453415 h 1453415"/>
                <a:gd name="connsiteX4" fmla="*/ 154005 w 2977595"/>
                <a:gd name="connsiteY4" fmla="*/ 596767 h 1453415"/>
                <a:gd name="connsiteX5" fmla="*/ 0 w 2977595"/>
                <a:gd name="connsiteY5" fmla="*/ 0 h 1453415"/>
                <a:gd name="connsiteX0" fmla="*/ 0 w 2977595"/>
                <a:gd name="connsiteY0" fmla="*/ 0 h 1453415"/>
                <a:gd name="connsiteX1" fmla="*/ 2974207 w 2977595"/>
                <a:gd name="connsiteY1" fmla="*/ 9626 h 1453415"/>
                <a:gd name="connsiteX2" fmla="*/ 2974207 w 2977595"/>
                <a:gd name="connsiteY2" fmla="*/ 1443790 h 1453415"/>
                <a:gd name="connsiteX3" fmla="*/ 1588169 w 2977595"/>
                <a:gd name="connsiteY3" fmla="*/ 1453415 h 1453415"/>
                <a:gd name="connsiteX4" fmla="*/ 154005 w 2977595"/>
                <a:gd name="connsiteY4" fmla="*/ 596767 h 1453415"/>
                <a:gd name="connsiteX5" fmla="*/ 0 w 2977595"/>
                <a:gd name="connsiteY5" fmla="*/ 0 h 1453415"/>
                <a:gd name="connsiteX0" fmla="*/ 0 w 2977595"/>
                <a:gd name="connsiteY0" fmla="*/ 0 h 1453415"/>
                <a:gd name="connsiteX1" fmla="*/ 2974207 w 2977595"/>
                <a:gd name="connsiteY1" fmla="*/ 9626 h 1453415"/>
                <a:gd name="connsiteX2" fmla="*/ 2974207 w 2977595"/>
                <a:gd name="connsiteY2" fmla="*/ 1443790 h 1453415"/>
                <a:gd name="connsiteX3" fmla="*/ 1588169 w 2977595"/>
                <a:gd name="connsiteY3" fmla="*/ 1453415 h 1453415"/>
                <a:gd name="connsiteX4" fmla="*/ 154005 w 2977595"/>
                <a:gd name="connsiteY4" fmla="*/ 596767 h 1453415"/>
                <a:gd name="connsiteX5" fmla="*/ 0 w 2977595"/>
                <a:gd name="connsiteY5" fmla="*/ 0 h 145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7595" h="1453415">
                  <a:moveTo>
                    <a:pt x="0" y="0"/>
                  </a:moveTo>
                  <a:lnTo>
                    <a:pt x="2974207" y="9626"/>
                  </a:lnTo>
                  <a:cubicBezTo>
                    <a:pt x="2969394" y="672165"/>
                    <a:pt x="2983832" y="1078030"/>
                    <a:pt x="2974207" y="1443790"/>
                  </a:cubicBezTo>
                  <a:lnTo>
                    <a:pt x="1588169" y="1453415"/>
                  </a:lnTo>
                  <a:cubicBezTo>
                    <a:pt x="1195137" y="832585"/>
                    <a:pt x="1070011" y="678580"/>
                    <a:pt x="154005" y="596767"/>
                  </a:cubicBezTo>
                  <a:cubicBezTo>
                    <a:pt x="65774" y="303196"/>
                    <a:pt x="68981" y="309613"/>
                    <a:pt x="0" y="0"/>
                  </a:cubicBez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 </a:t>
              </a:r>
              <a:r>
                <a:rPr lang="en-US" sz="2400" dirty="0" smtClean="0">
                  <a:latin typeface="Teletype" pitchFamily="2" charset="0"/>
                </a:rPr>
                <a:t>Bulk A</a:t>
              </a:r>
              <a:endParaRPr lang="en-US" sz="2400" dirty="0">
                <a:latin typeface="Teletype" pitchFamily="2" charset="0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3688544" y="2272087"/>
              <a:ext cx="2418405" cy="1162732"/>
            </a:xfrm>
            <a:custGeom>
              <a:avLst/>
              <a:gdLst>
                <a:gd name="connsiteX0" fmla="*/ 3235540 w 3520955"/>
                <a:gd name="connsiteY0" fmla="*/ 138517 h 1721151"/>
                <a:gd name="connsiteX1" fmla="*/ 3235540 w 3520955"/>
                <a:gd name="connsiteY1" fmla="*/ 1582307 h 1721151"/>
                <a:gd name="connsiteX2" fmla="*/ 213207 w 3520955"/>
                <a:gd name="connsiteY2" fmla="*/ 1591932 h 1721151"/>
                <a:gd name="connsiteX3" fmla="*/ 424963 w 3520955"/>
                <a:gd name="connsiteY3" fmla="*/ 947039 h 1721151"/>
                <a:gd name="connsiteX4" fmla="*/ 1830251 w 3520955"/>
                <a:gd name="connsiteY4" fmla="*/ 148142 h 1721151"/>
                <a:gd name="connsiteX5" fmla="*/ 3235540 w 3520955"/>
                <a:gd name="connsiteY5" fmla="*/ 138517 h 1721151"/>
                <a:gd name="connsiteX0" fmla="*/ 3235540 w 3457997"/>
                <a:gd name="connsiteY0" fmla="*/ 138517 h 1721151"/>
                <a:gd name="connsiteX1" fmla="*/ 3235540 w 3457997"/>
                <a:gd name="connsiteY1" fmla="*/ 1582307 h 1721151"/>
                <a:gd name="connsiteX2" fmla="*/ 213207 w 3457997"/>
                <a:gd name="connsiteY2" fmla="*/ 1591932 h 1721151"/>
                <a:gd name="connsiteX3" fmla="*/ 424963 w 3457997"/>
                <a:gd name="connsiteY3" fmla="*/ 947039 h 1721151"/>
                <a:gd name="connsiteX4" fmla="*/ 1830251 w 3457997"/>
                <a:gd name="connsiteY4" fmla="*/ 148142 h 1721151"/>
                <a:gd name="connsiteX5" fmla="*/ 3235540 w 3457997"/>
                <a:gd name="connsiteY5" fmla="*/ 138517 h 1721151"/>
                <a:gd name="connsiteX0" fmla="*/ 3235540 w 3236214"/>
                <a:gd name="connsiteY0" fmla="*/ 138517 h 1721151"/>
                <a:gd name="connsiteX1" fmla="*/ 3235540 w 3236214"/>
                <a:gd name="connsiteY1" fmla="*/ 1582307 h 1721151"/>
                <a:gd name="connsiteX2" fmla="*/ 213207 w 3236214"/>
                <a:gd name="connsiteY2" fmla="*/ 1591932 h 1721151"/>
                <a:gd name="connsiteX3" fmla="*/ 424963 w 3236214"/>
                <a:gd name="connsiteY3" fmla="*/ 947039 h 1721151"/>
                <a:gd name="connsiteX4" fmla="*/ 1830251 w 3236214"/>
                <a:gd name="connsiteY4" fmla="*/ 148142 h 1721151"/>
                <a:gd name="connsiteX5" fmla="*/ 3235540 w 3236214"/>
                <a:gd name="connsiteY5" fmla="*/ 138517 h 1721151"/>
                <a:gd name="connsiteX0" fmla="*/ 3235540 w 3236214"/>
                <a:gd name="connsiteY0" fmla="*/ 138517 h 1638990"/>
                <a:gd name="connsiteX1" fmla="*/ 3235540 w 3236214"/>
                <a:gd name="connsiteY1" fmla="*/ 1582307 h 1638990"/>
                <a:gd name="connsiteX2" fmla="*/ 213207 w 3236214"/>
                <a:gd name="connsiteY2" fmla="*/ 1591932 h 1638990"/>
                <a:gd name="connsiteX3" fmla="*/ 424963 w 3236214"/>
                <a:gd name="connsiteY3" fmla="*/ 947039 h 1638990"/>
                <a:gd name="connsiteX4" fmla="*/ 1830251 w 3236214"/>
                <a:gd name="connsiteY4" fmla="*/ 148142 h 1638990"/>
                <a:gd name="connsiteX5" fmla="*/ 3235540 w 3236214"/>
                <a:gd name="connsiteY5" fmla="*/ 138517 h 1638990"/>
                <a:gd name="connsiteX0" fmla="*/ 3235540 w 3236214"/>
                <a:gd name="connsiteY0" fmla="*/ 138517 h 1636944"/>
                <a:gd name="connsiteX1" fmla="*/ 3235540 w 3236214"/>
                <a:gd name="connsiteY1" fmla="*/ 1582307 h 1636944"/>
                <a:gd name="connsiteX2" fmla="*/ 213207 w 3236214"/>
                <a:gd name="connsiteY2" fmla="*/ 1591932 h 1636944"/>
                <a:gd name="connsiteX3" fmla="*/ 424963 w 3236214"/>
                <a:gd name="connsiteY3" fmla="*/ 947039 h 1636944"/>
                <a:gd name="connsiteX4" fmla="*/ 1830251 w 3236214"/>
                <a:gd name="connsiteY4" fmla="*/ 148142 h 1636944"/>
                <a:gd name="connsiteX5" fmla="*/ 3235540 w 3236214"/>
                <a:gd name="connsiteY5" fmla="*/ 138517 h 1636944"/>
                <a:gd name="connsiteX0" fmla="*/ 3235540 w 3236214"/>
                <a:gd name="connsiteY0" fmla="*/ 49554 h 1547981"/>
                <a:gd name="connsiteX1" fmla="*/ 3235540 w 3236214"/>
                <a:gd name="connsiteY1" fmla="*/ 1493344 h 1547981"/>
                <a:gd name="connsiteX2" fmla="*/ 213207 w 3236214"/>
                <a:gd name="connsiteY2" fmla="*/ 1502969 h 1547981"/>
                <a:gd name="connsiteX3" fmla="*/ 424963 w 3236214"/>
                <a:gd name="connsiteY3" fmla="*/ 858076 h 1547981"/>
                <a:gd name="connsiteX4" fmla="*/ 1830251 w 3236214"/>
                <a:gd name="connsiteY4" fmla="*/ 59179 h 1547981"/>
                <a:gd name="connsiteX5" fmla="*/ 3235540 w 3236214"/>
                <a:gd name="connsiteY5" fmla="*/ 49554 h 1547981"/>
                <a:gd name="connsiteX0" fmla="*/ 3235540 w 3236214"/>
                <a:gd name="connsiteY0" fmla="*/ 0 h 1498427"/>
                <a:gd name="connsiteX1" fmla="*/ 3235540 w 3236214"/>
                <a:gd name="connsiteY1" fmla="*/ 1443790 h 1498427"/>
                <a:gd name="connsiteX2" fmla="*/ 213207 w 3236214"/>
                <a:gd name="connsiteY2" fmla="*/ 1453415 h 1498427"/>
                <a:gd name="connsiteX3" fmla="*/ 424963 w 3236214"/>
                <a:gd name="connsiteY3" fmla="*/ 808522 h 1498427"/>
                <a:gd name="connsiteX4" fmla="*/ 1830251 w 3236214"/>
                <a:gd name="connsiteY4" fmla="*/ 9625 h 1498427"/>
                <a:gd name="connsiteX5" fmla="*/ 3235540 w 3236214"/>
                <a:gd name="connsiteY5" fmla="*/ 0 h 1498427"/>
                <a:gd name="connsiteX0" fmla="*/ 3235540 w 3236214"/>
                <a:gd name="connsiteY0" fmla="*/ 0 h 1453415"/>
                <a:gd name="connsiteX1" fmla="*/ 3235540 w 3236214"/>
                <a:gd name="connsiteY1" fmla="*/ 1443790 h 1453415"/>
                <a:gd name="connsiteX2" fmla="*/ 213207 w 3236214"/>
                <a:gd name="connsiteY2" fmla="*/ 1453415 h 1453415"/>
                <a:gd name="connsiteX3" fmla="*/ 424963 w 3236214"/>
                <a:gd name="connsiteY3" fmla="*/ 808522 h 1453415"/>
                <a:gd name="connsiteX4" fmla="*/ 1830251 w 3236214"/>
                <a:gd name="connsiteY4" fmla="*/ 9625 h 1453415"/>
                <a:gd name="connsiteX5" fmla="*/ 3235540 w 3236214"/>
                <a:gd name="connsiteY5" fmla="*/ 0 h 1453415"/>
                <a:gd name="connsiteX0" fmla="*/ 3022333 w 3023007"/>
                <a:gd name="connsiteY0" fmla="*/ 0 h 1453415"/>
                <a:gd name="connsiteX1" fmla="*/ 3022333 w 3023007"/>
                <a:gd name="connsiteY1" fmla="*/ 1443790 h 1453415"/>
                <a:gd name="connsiteX2" fmla="*/ 0 w 3023007"/>
                <a:gd name="connsiteY2" fmla="*/ 1453415 h 1453415"/>
                <a:gd name="connsiteX3" fmla="*/ 211756 w 3023007"/>
                <a:gd name="connsiteY3" fmla="*/ 808522 h 1453415"/>
                <a:gd name="connsiteX4" fmla="*/ 1617044 w 3023007"/>
                <a:gd name="connsiteY4" fmla="*/ 9625 h 1453415"/>
                <a:gd name="connsiteX5" fmla="*/ 3022333 w 3023007"/>
                <a:gd name="connsiteY5" fmla="*/ 0 h 1453415"/>
                <a:gd name="connsiteX0" fmla="*/ 3022333 w 3023007"/>
                <a:gd name="connsiteY0" fmla="*/ 0 h 1453415"/>
                <a:gd name="connsiteX1" fmla="*/ 3022333 w 3023007"/>
                <a:gd name="connsiteY1" fmla="*/ 1443790 h 1453415"/>
                <a:gd name="connsiteX2" fmla="*/ 0 w 3023007"/>
                <a:gd name="connsiteY2" fmla="*/ 1453415 h 1453415"/>
                <a:gd name="connsiteX3" fmla="*/ 211756 w 3023007"/>
                <a:gd name="connsiteY3" fmla="*/ 808522 h 1453415"/>
                <a:gd name="connsiteX4" fmla="*/ 1617044 w 3023007"/>
                <a:gd name="connsiteY4" fmla="*/ 9625 h 1453415"/>
                <a:gd name="connsiteX5" fmla="*/ 3022333 w 3023007"/>
                <a:gd name="connsiteY5" fmla="*/ 0 h 1453415"/>
                <a:gd name="connsiteX0" fmla="*/ 3022333 w 3023007"/>
                <a:gd name="connsiteY0" fmla="*/ 0 h 1453415"/>
                <a:gd name="connsiteX1" fmla="*/ 3022333 w 3023007"/>
                <a:gd name="connsiteY1" fmla="*/ 1443790 h 1453415"/>
                <a:gd name="connsiteX2" fmla="*/ 0 w 3023007"/>
                <a:gd name="connsiteY2" fmla="*/ 1453415 h 1453415"/>
                <a:gd name="connsiteX3" fmla="*/ 211756 w 3023007"/>
                <a:gd name="connsiteY3" fmla="*/ 808522 h 1453415"/>
                <a:gd name="connsiteX4" fmla="*/ 1617044 w 3023007"/>
                <a:gd name="connsiteY4" fmla="*/ 9625 h 1453415"/>
                <a:gd name="connsiteX5" fmla="*/ 3022333 w 3023007"/>
                <a:gd name="connsiteY5" fmla="*/ 0 h 1453415"/>
                <a:gd name="connsiteX0" fmla="*/ 3022333 w 3023007"/>
                <a:gd name="connsiteY0" fmla="*/ 0 h 1453415"/>
                <a:gd name="connsiteX1" fmla="*/ 3022333 w 3023007"/>
                <a:gd name="connsiteY1" fmla="*/ 1443790 h 1453415"/>
                <a:gd name="connsiteX2" fmla="*/ 0 w 3023007"/>
                <a:gd name="connsiteY2" fmla="*/ 1453415 h 1453415"/>
                <a:gd name="connsiteX3" fmla="*/ 211756 w 3023007"/>
                <a:gd name="connsiteY3" fmla="*/ 808522 h 1453415"/>
                <a:gd name="connsiteX4" fmla="*/ 1617044 w 3023007"/>
                <a:gd name="connsiteY4" fmla="*/ 9625 h 1453415"/>
                <a:gd name="connsiteX5" fmla="*/ 3022333 w 3023007"/>
                <a:gd name="connsiteY5" fmla="*/ 0 h 1453415"/>
                <a:gd name="connsiteX0" fmla="*/ 3022333 w 3023007"/>
                <a:gd name="connsiteY0" fmla="*/ 0 h 1453415"/>
                <a:gd name="connsiteX1" fmla="*/ 3022333 w 3023007"/>
                <a:gd name="connsiteY1" fmla="*/ 1443790 h 1453415"/>
                <a:gd name="connsiteX2" fmla="*/ 0 w 3023007"/>
                <a:gd name="connsiteY2" fmla="*/ 1453415 h 1453415"/>
                <a:gd name="connsiteX3" fmla="*/ 211756 w 3023007"/>
                <a:gd name="connsiteY3" fmla="*/ 808522 h 1453415"/>
                <a:gd name="connsiteX4" fmla="*/ 1617044 w 3023007"/>
                <a:gd name="connsiteY4" fmla="*/ 9625 h 1453415"/>
                <a:gd name="connsiteX5" fmla="*/ 3022333 w 3023007"/>
                <a:gd name="connsiteY5" fmla="*/ 0 h 1453415"/>
                <a:gd name="connsiteX0" fmla="*/ 3022333 w 3023007"/>
                <a:gd name="connsiteY0" fmla="*/ 0 h 1453415"/>
                <a:gd name="connsiteX1" fmla="*/ 3022333 w 3023007"/>
                <a:gd name="connsiteY1" fmla="*/ 1443790 h 1453415"/>
                <a:gd name="connsiteX2" fmla="*/ 0 w 3023007"/>
                <a:gd name="connsiteY2" fmla="*/ 1453415 h 1453415"/>
                <a:gd name="connsiteX3" fmla="*/ 211756 w 3023007"/>
                <a:gd name="connsiteY3" fmla="*/ 808522 h 1453415"/>
                <a:gd name="connsiteX4" fmla="*/ 1617044 w 3023007"/>
                <a:gd name="connsiteY4" fmla="*/ 9625 h 1453415"/>
                <a:gd name="connsiteX5" fmla="*/ 3022333 w 3023007"/>
                <a:gd name="connsiteY5" fmla="*/ 0 h 1453415"/>
                <a:gd name="connsiteX0" fmla="*/ 3022333 w 3023007"/>
                <a:gd name="connsiteY0" fmla="*/ 0 h 1453415"/>
                <a:gd name="connsiteX1" fmla="*/ 3022333 w 3023007"/>
                <a:gd name="connsiteY1" fmla="*/ 1443790 h 1453415"/>
                <a:gd name="connsiteX2" fmla="*/ 0 w 3023007"/>
                <a:gd name="connsiteY2" fmla="*/ 1453415 h 1453415"/>
                <a:gd name="connsiteX3" fmla="*/ 211756 w 3023007"/>
                <a:gd name="connsiteY3" fmla="*/ 808522 h 1453415"/>
                <a:gd name="connsiteX4" fmla="*/ 1617044 w 3023007"/>
                <a:gd name="connsiteY4" fmla="*/ 9625 h 1453415"/>
                <a:gd name="connsiteX5" fmla="*/ 3022333 w 3023007"/>
                <a:gd name="connsiteY5" fmla="*/ 0 h 1453415"/>
                <a:gd name="connsiteX0" fmla="*/ 3022333 w 3023007"/>
                <a:gd name="connsiteY0" fmla="*/ 0 h 1453415"/>
                <a:gd name="connsiteX1" fmla="*/ 3022333 w 3023007"/>
                <a:gd name="connsiteY1" fmla="*/ 1443790 h 1453415"/>
                <a:gd name="connsiteX2" fmla="*/ 0 w 3023007"/>
                <a:gd name="connsiteY2" fmla="*/ 1453415 h 1453415"/>
                <a:gd name="connsiteX3" fmla="*/ 211756 w 3023007"/>
                <a:gd name="connsiteY3" fmla="*/ 808522 h 1453415"/>
                <a:gd name="connsiteX4" fmla="*/ 1617044 w 3023007"/>
                <a:gd name="connsiteY4" fmla="*/ 9625 h 1453415"/>
                <a:gd name="connsiteX5" fmla="*/ 3022333 w 3023007"/>
                <a:gd name="connsiteY5" fmla="*/ 0 h 1453415"/>
                <a:gd name="connsiteX0" fmla="*/ 3022333 w 3023007"/>
                <a:gd name="connsiteY0" fmla="*/ 0 h 1453415"/>
                <a:gd name="connsiteX1" fmla="*/ 3022333 w 3023007"/>
                <a:gd name="connsiteY1" fmla="*/ 1443790 h 1453415"/>
                <a:gd name="connsiteX2" fmla="*/ 0 w 3023007"/>
                <a:gd name="connsiteY2" fmla="*/ 1453415 h 1453415"/>
                <a:gd name="connsiteX3" fmla="*/ 211756 w 3023007"/>
                <a:gd name="connsiteY3" fmla="*/ 808522 h 1453415"/>
                <a:gd name="connsiteX4" fmla="*/ 1617044 w 3023007"/>
                <a:gd name="connsiteY4" fmla="*/ 9625 h 1453415"/>
                <a:gd name="connsiteX5" fmla="*/ 3022333 w 3023007"/>
                <a:gd name="connsiteY5" fmla="*/ 0 h 145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3007" h="1453415">
                  <a:moveTo>
                    <a:pt x="3022333" y="0"/>
                  </a:moveTo>
                  <a:cubicBezTo>
                    <a:pt x="3015917" y="470033"/>
                    <a:pt x="3025541" y="999424"/>
                    <a:pt x="3022333" y="1443790"/>
                  </a:cubicBezTo>
                  <a:lnTo>
                    <a:pt x="0" y="1453415"/>
                  </a:lnTo>
                  <a:cubicBezTo>
                    <a:pt x="128336" y="1097280"/>
                    <a:pt x="86628" y="1164657"/>
                    <a:pt x="211756" y="808522"/>
                  </a:cubicBezTo>
                  <a:cubicBezTo>
                    <a:pt x="1058780" y="847023"/>
                    <a:pt x="1378016" y="335279"/>
                    <a:pt x="1617044" y="9625"/>
                  </a:cubicBezTo>
                  <a:cubicBezTo>
                    <a:pt x="2125579" y="-8021"/>
                    <a:pt x="2518611" y="11230"/>
                    <a:pt x="3022333" y="0"/>
                  </a:cubicBez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2311734" y="990600"/>
              <a:ext cx="1574466" cy="2444219"/>
            </a:xfrm>
            <a:custGeom>
              <a:avLst/>
              <a:gdLst>
                <a:gd name="connsiteX0" fmla="*/ 1599015 w 1825501"/>
                <a:gd name="connsiteY0" fmla="*/ 256472 h 3561253"/>
                <a:gd name="connsiteX1" fmla="*/ 174476 w 1825501"/>
                <a:gd name="connsiteY1" fmla="*/ 256472 h 3561253"/>
                <a:gd name="connsiteX2" fmla="*/ 174476 w 1825501"/>
                <a:gd name="connsiteY2" fmla="*/ 3307681 h 3561253"/>
                <a:gd name="connsiteX3" fmla="*/ 1541263 w 1825501"/>
                <a:gd name="connsiteY3" fmla="*/ 3298056 h 3561253"/>
                <a:gd name="connsiteX4" fmla="*/ 1801145 w 1825501"/>
                <a:gd name="connsiteY4" fmla="*/ 2537660 h 3561253"/>
                <a:gd name="connsiteX5" fmla="*/ 1791520 w 1825501"/>
                <a:gd name="connsiteY5" fmla="*/ 1007243 h 3561253"/>
                <a:gd name="connsiteX6" fmla="*/ 1599015 w 1825501"/>
                <a:gd name="connsiteY6" fmla="*/ 256472 h 3561253"/>
                <a:gd name="connsiteX0" fmla="*/ 1599015 w 1825501"/>
                <a:gd name="connsiteY0" fmla="*/ 256472 h 3561253"/>
                <a:gd name="connsiteX1" fmla="*/ 174476 w 1825501"/>
                <a:gd name="connsiteY1" fmla="*/ 256472 h 3561253"/>
                <a:gd name="connsiteX2" fmla="*/ 174476 w 1825501"/>
                <a:gd name="connsiteY2" fmla="*/ 3307681 h 3561253"/>
                <a:gd name="connsiteX3" fmla="*/ 1541263 w 1825501"/>
                <a:gd name="connsiteY3" fmla="*/ 3298056 h 3561253"/>
                <a:gd name="connsiteX4" fmla="*/ 1801145 w 1825501"/>
                <a:gd name="connsiteY4" fmla="*/ 2537660 h 3561253"/>
                <a:gd name="connsiteX5" fmla="*/ 1791520 w 1825501"/>
                <a:gd name="connsiteY5" fmla="*/ 1007243 h 3561253"/>
                <a:gd name="connsiteX6" fmla="*/ 1599015 w 1825501"/>
                <a:gd name="connsiteY6" fmla="*/ 256472 h 3561253"/>
                <a:gd name="connsiteX0" fmla="*/ 1599015 w 1825501"/>
                <a:gd name="connsiteY0" fmla="*/ 228170 h 3532951"/>
                <a:gd name="connsiteX1" fmla="*/ 174476 w 1825501"/>
                <a:gd name="connsiteY1" fmla="*/ 228170 h 3532951"/>
                <a:gd name="connsiteX2" fmla="*/ 174476 w 1825501"/>
                <a:gd name="connsiteY2" fmla="*/ 3279379 h 3532951"/>
                <a:gd name="connsiteX3" fmla="*/ 1541263 w 1825501"/>
                <a:gd name="connsiteY3" fmla="*/ 3269754 h 3532951"/>
                <a:gd name="connsiteX4" fmla="*/ 1801145 w 1825501"/>
                <a:gd name="connsiteY4" fmla="*/ 2509358 h 3532951"/>
                <a:gd name="connsiteX5" fmla="*/ 1791520 w 1825501"/>
                <a:gd name="connsiteY5" fmla="*/ 978941 h 3532951"/>
                <a:gd name="connsiteX6" fmla="*/ 1599015 w 1825501"/>
                <a:gd name="connsiteY6" fmla="*/ 228170 h 3532951"/>
                <a:gd name="connsiteX0" fmla="*/ 1599015 w 1825501"/>
                <a:gd name="connsiteY0" fmla="*/ 6632 h 3311413"/>
                <a:gd name="connsiteX1" fmla="*/ 174476 w 1825501"/>
                <a:gd name="connsiteY1" fmla="*/ 6632 h 3311413"/>
                <a:gd name="connsiteX2" fmla="*/ 174476 w 1825501"/>
                <a:gd name="connsiteY2" fmla="*/ 3057841 h 3311413"/>
                <a:gd name="connsiteX3" fmla="*/ 1541263 w 1825501"/>
                <a:gd name="connsiteY3" fmla="*/ 3048216 h 3311413"/>
                <a:gd name="connsiteX4" fmla="*/ 1801145 w 1825501"/>
                <a:gd name="connsiteY4" fmla="*/ 2287820 h 3311413"/>
                <a:gd name="connsiteX5" fmla="*/ 1791520 w 1825501"/>
                <a:gd name="connsiteY5" fmla="*/ 757403 h 3311413"/>
                <a:gd name="connsiteX6" fmla="*/ 1599015 w 1825501"/>
                <a:gd name="connsiteY6" fmla="*/ 6632 h 3311413"/>
                <a:gd name="connsiteX0" fmla="*/ 1525074 w 1751560"/>
                <a:gd name="connsiteY0" fmla="*/ 6632 h 3311413"/>
                <a:gd name="connsiteX1" fmla="*/ 100535 w 1751560"/>
                <a:gd name="connsiteY1" fmla="*/ 6632 h 3311413"/>
                <a:gd name="connsiteX2" fmla="*/ 100535 w 1751560"/>
                <a:gd name="connsiteY2" fmla="*/ 3057841 h 3311413"/>
                <a:gd name="connsiteX3" fmla="*/ 1467322 w 1751560"/>
                <a:gd name="connsiteY3" fmla="*/ 3048216 h 3311413"/>
                <a:gd name="connsiteX4" fmla="*/ 1727204 w 1751560"/>
                <a:gd name="connsiteY4" fmla="*/ 2287820 h 3311413"/>
                <a:gd name="connsiteX5" fmla="*/ 1717579 w 1751560"/>
                <a:gd name="connsiteY5" fmla="*/ 757403 h 3311413"/>
                <a:gd name="connsiteX6" fmla="*/ 1525074 w 1751560"/>
                <a:gd name="connsiteY6" fmla="*/ 6632 h 3311413"/>
                <a:gd name="connsiteX0" fmla="*/ 1443809 w 1670295"/>
                <a:gd name="connsiteY0" fmla="*/ 6632 h 3311413"/>
                <a:gd name="connsiteX1" fmla="*/ 19270 w 1670295"/>
                <a:gd name="connsiteY1" fmla="*/ 6632 h 3311413"/>
                <a:gd name="connsiteX2" fmla="*/ 19270 w 1670295"/>
                <a:gd name="connsiteY2" fmla="*/ 3057841 h 3311413"/>
                <a:gd name="connsiteX3" fmla="*/ 1386057 w 1670295"/>
                <a:gd name="connsiteY3" fmla="*/ 3048216 h 3311413"/>
                <a:gd name="connsiteX4" fmla="*/ 1645939 w 1670295"/>
                <a:gd name="connsiteY4" fmla="*/ 2287820 h 3311413"/>
                <a:gd name="connsiteX5" fmla="*/ 1636314 w 1670295"/>
                <a:gd name="connsiteY5" fmla="*/ 757403 h 3311413"/>
                <a:gd name="connsiteX6" fmla="*/ 1443809 w 1670295"/>
                <a:gd name="connsiteY6" fmla="*/ 6632 h 3311413"/>
                <a:gd name="connsiteX0" fmla="*/ 1431008 w 1657494"/>
                <a:gd name="connsiteY0" fmla="*/ 6632 h 3311413"/>
                <a:gd name="connsiteX1" fmla="*/ 6469 w 1657494"/>
                <a:gd name="connsiteY1" fmla="*/ 6632 h 3311413"/>
                <a:gd name="connsiteX2" fmla="*/ 6469 w 1657494"/>
                <a:gd name="connsiteY2" fmla="*/ 3057841 h 3311413"/>
                <a:gd name="connsiteX3" fmla="*/ 1373256 w 1657494"/>
                <a:gd name="connsiteY3" fmla="*/ 3048216 h 3311413"/>
                <a:gd name="connsiteX4" fmla="*/ 1633138 w 1657494"/>
                <a:gd name="connsiteY4" fmla="*/ 2287820 h 3311413"/>
                <a:gd name="connsiteX5" fmla="*/ 1623513 w 1657494"/>
                <a:gd name="connsiteY5" fmla="*/ 757403 h 3311413"/>
                <a:gd name="connsiteX6" fmla="*/ 1431008 w 1657494"/>
                <a:gd name="connsiteY6" fmla="*/ 6632 h 3311413"/>
                <a:gd name="connsiteX0" fmla="*/ 1431008 w 1657494"/>
                <a:gd name="connsiteY0" fmla="*/ 6632 h 3109429"/>
                <a:gd name="connsiteX1" fmla="*/ 6469 w 1657494"/>
                <a:gd name="connsiteY1" fmla="*/ 6632 h 3109429"/>
                <a:gd name="connsiteX2" fmla="*/ 6469 w 1657494"/>
                <a:gd name="connsiteY2" fmla="*/ 3057841 h 3109429"/>
                <a:gd name="connsiteX3" fmla="*/ 1373256 w 1657494"/>
                <a:gd name="connsiteY3" fmla="*/ 3048216 h 3109429"/>
                <a:gd name="connsiteX4" fmla="*/ 1633138 w 1657494"/>
                <a:gd name="connsiteY4" fmla="*/ 2287820 h 3109429"/>
                <a:gd name="connsiteX5" fmla="*/ 1623513 w 1657494"/>
                <a:gd name="connsiteY5" fmla="*/ 757403 h 3109429"/>
                <a:gd name="connsiteX6" fmla="*/ 1431008 w 1657494"/>
                <a:gd name="connsiteY6" fmla="*/ 6632 h 3109429"/>
                <a:gd name="connsiteX0" fmla="*/ 1431008 w 1657494"/>
                <a:gd name="connsiteY0" fmla="*/ 6632 h 3057841"/>
                <a:gd name="connsiteX1" fmla="*/ 6469 w 1657494"/>
                <a:gd name="connsiteY1" fmla="*/ 6632 h 3057841"/>
                <a:gd name="connsiteX2" fmla="*/ 6469 w 1657494"/>
                <a:gd name="connsiteY2" fmla="*/ 3057841 h 3057841"/>
                <a:gd name="connsiteX3" fmla="*/ 1373256 w 1657494"/>
                <a:gd name="connsiteY3" fmla="*/ 3048216 h 3057841"/>
                <a:gd name="connsiteX4" fmla="*/ 1633138 w 1657494"/>
                <a:gd name="connsiteY4" fmla="*/ 2287820 h 3057841"/>
                <a:gd name="connsiteX5" fmla="*/ 1623513 w 1657494"/>
                <a:gd name="connsiteY5" fmla="*/ 757403 h 3057841"/>
                <a:gd name="connsiteX6" fmla="*/ 1431008 w 1657494"/>
                <a:gd name="connsiteY6" fmla="*/ 6632 h 3057841"/>
                <a:gd name="connsiteX0" fmla="*/ 1431008 w 1657494"/>
                <a:gd name="connsiteY0" fmla="*/ 6632 h 3057841"/>
                <a:gd name="connsiteX1" fmla="*/ 6469 w 1657494"/>
                <a:gd name="connsiteY1" fmla="*/ 6632 h 3057841"/>
                <a:gd name="connsiteX2" fmla="*/ 6469 w 1657494"/>
                <a:gd name="connsiteY2" fmla="*/ 3057841 h 3057841"/>
                <a:gd name="connsiteX3" fmla="*/ 1373256 w 1657494"/>
                <a:gd name="connsiteY3" fmla="*/ 3048216 h 3057841"/>
                <a:gd name="connsiteX4" fmla="*/ 1633138 w 1657494"/>
                <a:gd name="connsiteY4" fmla="*/ 2287820 h 3057841"/>
                <a:gd name="connsiteX5" fmla="*/ 1623513 w 1657494"/>
                <a:gd name="connsiteY5" fmla="*/ 757403 h 3057841"/>
                <a:gd name="connsiteX6" fmla="*/ 1431008 w 1657494"/>
                <a:gd name="connsiteY6" fmla="*/ 6632 h 3057841"/>
                <a:gd name="connsiteX0" fmla="*/ 1431008 w 1657494"/>
                <a:gd name="connsiteY0" fmla="*/ 6632 h 3057841"/>
                <a:gd name="connsiteX1" fmla="*/ 6469 w 1657494"/>
                <a:gd name="connsiteY1" fmla="*/ 6632 h 3057841"/>
                <a:gd name="connsiteX2" fmla="*/ 6469 w 1657494"/>
                <a:gd name="connsiteY2" fmla="*/ 3057841 h 3057841"/>
                <a:gd name="connsiteX3" fmla="*/ 1373256 w 1657494"/>
                <a:gd name="connsiteY3" fmla="*/ 3048216 h 3057841"/>
                <a:gd name="connsiteX4" fmla="*/ 1633138 w 1657494"/>
                <a:gd name="connsiteY4" fmla="*/ 2287820 h 3057841"/>
                <a:gd name="connsiteX5" fmla="*/ 1623513 w 1657494"/>
                <a:gd name="connsiteY5" fmla="*/ 757403 h 3057841"/>
                <a:gd name="connsiteX6" fmla="*/ 1431008 w 1657494"/>
                <a:gd name="connsiteY6" fmla="*/ 6632 h 3057841"/>
                <a:gd name="connsiteX0" fmla="*/ 1431008 w 1657494"/>
                <a:gd name="connsiteY0" fmla="*/ 6632 h 3057841"/>
                <a:gd name="connsiteX1" fmla="*/ 6469 w 1657494"/>
                <a:gd name="connsiteY1" fmla="*/ 6632 h 3057841"/>
                <a:gd name="connsiteX2" fmla="*/ 6469 w 1657494"/>
                <a:gd name="connsiteY2" fmla="*/ 3057841 h 3057841"/>
                <a:gd name="connsiteX3" fmla="*/ 1373256 w 1657494"/>
                <a:gd name="connsiteY3" fmla="*/ 3048216 h 3057841"/>
                <a:gd name="connsiteX4" fmla="*/ 1633138 w 1657494"/>
                <a:gd name="connsiteY4" fmla="*/ 2287820 h 3057841"/>
                <a:gd name="connsiteX5" fmla="*/ 1623513 w 1657494"/>
                <a:gd name="connsiteY5" fmla="*/ 757403 h 3057841"/>
                <a:gd name="connsiteX6" fmla="*/ 1431008 w 1657494"/>
                <a:gd name="connsiteY6" fmla="*/ 6632 h 3057841"/>
                <a:gd name="connsiteX0" fmla="*/ 1431008 w 1633138"/>
                <a:gd name="connsiteY0" fmla="*/ 6632 h 3057841"/>
                <a:gd name="connsiteX1" fmla="*/ 6469 w 1633138"/>
                <a:gd name="connsiteY1" fmla="*/ 6632 h 3057841"/>
                <a:gd name="connsiteX2" fmla="*/ 6469 w 1633138"/>
                <a:gd name="connsiteY2" fmla="*/ 3057841 h 3057841"/>
                <a:gd name="connsiteX3" fmla="*/ 1373256 w 1633138"/>
                <a:gd name="connsiteY3" fmla="*/ 3048216 h 3057841"/>
                <a:gd name="connsiteX4" fmla="*/ 1633138 w 1633138"/>
                <a:gd name="connsiteY4" fmla="*/ 2287820 h 3057841"/>
                <a:gd name="connsiteX5" fmla="*/ 1623513 w 1633138"/>
                <a:gd name="connsiteY5" fmla="*/ 757403 h 3057841"/>
                <a:gd name="connsiteX6" fmla="*/ 1431008 w 1633138"/>
                <a:gd name="connsiteY6" fmla="*/ 6632 h 3057841"/>
                <a:gd name="connsiteX0" fmla="*/ 1431008 w 1633138"/>
                <a:gd name="connsiteY0" fmla="*/ 6632 h 3057841"/>
                <a:gd name="connsiteX1" fmla="*/ 6469 w 1633138"/>
                <a:gd name="connsiteY1" fmla="*/ 6632 h 3057841"/>
                <a:gd name="connsiteX2" fmla="*/ 6469 w 1633138"/>
                <a:gd name="connsiteY2" fmla="*/ 3057841 h 3057841"/>
                <a:gd name="connsiteX3" fmla="*/ 1373256 w 1633138"/>
                <a:gd name="connsiteY3" fmla="*/ 3048216 h 3057841"/>
                <a:gd name="connsiteX4" fmla="*/ 1633138 w 1633138"/>
                <a:gd name="connsiteY4" fmla="*/ 2287820 h 3057841"/>
                <a:gd name="connsiteX5" fmla="*/ 1623513 w 1633138"/>
                <a:gd name="connsiteY5" fmla="*/ 757403 h 3057841"/>
                <a:gd name="connsiteX6" fmla="*/ 1431008 w 1633138"/>
                <a:gd name="connsiteY6" fmla="*/ 6632 h 3057841"/>
                <a:gd name="connsiteX0" fmla="*/ 1431008 w 1633138"/>
                <a:gd name="connsiteY0" fmla="*/ 6632 h 3057841"/>
                <a:gd name="connsiteX1" fmla="*/ 6469 w 1633138"/>
                <a:gd name="connsiteY1" fmla="*/ 6632 h 3057841"/>
                <a:gd name="connsiteX2" fmla="*/ 6469 w 1633138"/>
                <a:gd name="connsiteY2" fmla="*/ 3057841 h 3057841"/>
                <a:gd name="connsiteX3" fmla="*/ 1373256 w 1633138"/>
                <a:gd name="connsiteY3" fmla="*/ 3048216 h 3057841"/>
                <a:gd name="connsiteX4" fmla="*/ 1633138 w 1633138"/>
                <a:gd name="connsiteY4" fmla="*/ 2287820 h 3057841"/>
                <a:gd name="connsiteX5" fmla="*/ 1623513 w 1633138"/>
                <a:gd name="connsiteY5" fmla="*/ 757403 h 3057841"/>
                <a:gd name="connsiteX6" fmla="*/ 1431008 w 1633138"/>
                <a:gd name="connsiteY6" fmla="*/ 6632 h 3057841"/>
                <a:gd name="connsiteX0" fmla="*/ 1431008 w 1633138"/>
                <a:gd name="connsiteY0" fmla="*/ 6632 h 3057841"/>
                <a:gd name="connsiteX1" fmla="*/ 6469 w 1633138"/>
                <a:gd name="connsiteY1" fmla="*/ 6632 h 3057841"/>
                <a:gd name="connsiteX2" fmla="*/ 6469 w 1633138"/>
                <a:gd name="connsiteY2" fmla="*/ 3057841 h 3057841"/>
                <a:gd name="connsiteX3" fmla="*/ 1373256 w 1633138"/>
                <a:gd name="connsiteY3" fmla="*/ 3048216 h 3057841"/>
                <a:gd name="connsiteX4" fmla="*/ 1633138 w 1633138"/>
                <a:gd name="connsiteY4" fmla="*/ 2287820 h 3057841"/>
                <a:gd name="connsiteX5" fmla="*/ 1623513 w 1633138"/>
                <a:gd name="connsiteY5" fmla="*/ 757403 h 3057841"/>
                <a:gd name="connsiteX6" fmla="*/ 1431008 w 1633138"/>
                <a:gd name="connsiteY6" fmla="*/ 6632 h 3057841"/>
                <a:gd name="connsiteX0" fmla="*/ 1431008 w 1633138"/>
                <a:gd name="connsiteY0" fmla="*/ 6632 h 3057841"/>
                <a:gd name="connsiteX1" fmla="*/ 6469 w 1633138"/>
                <a:gd name="connsiteY1" fmla="*/ 6632 h 3057841"/>
                <a:gd name="connsiteX2" fmla="*/ 6469 w 1633138"/>
                <a:gd name="connsiteY2" fmla="*/ 3057841 h 3057841"/>
                <a:gd name="connsiteX3" fmla="*/ 1373256 w 1633138"/>
                <a:gd name="connsiteY3" fmla="*/ 3048216 h 3057841"/>
                <a:gd name="connsiteX4" fmla="*/ 1633138 w 1633138"/>
                <a:gd name="connsiteY4" fmla="*/ 2287820 h 3057841"/>
                <a:gd name="connsiteX5" fmla="*/ 1623513 w 1633138"/>
                <a:gd name="connsiteY5" fmla="*/ 757403 h 3057841"/>
                <a:gd name="connsiteX6" fmla="*/ 1431008 w 1633138"/>
                <a:gd name="connsiteY6" fmla="*/ 6632 h 3057841"/>
                <a:gd name="connsiteX0" fmla="*/ 1431008 w 1633138"/>
                <a:gd name="connsiteY0" fmla="*/ 6632 h 3057841"/>
                <a:gd name="connsiteX1" fmla="*/ 6469 w 1633138"/>
                <a:gd name="connsiteY1" fmla="*/ 6632 h 3057841"/>
                <a:gd name="connsiteX2" fmla="*/ 6469 w 1633138"/>
                <a:gd name="connsiteY2" fmla="*/ 3057841 h 3057841"/>
                <a:gd name="connsiteX3" fmla="*/ 1373256 w 1633138"/>
                <a:gd name="connsiteY3" fmla="*/ 3048216 h 3057841"/>
                <a:gd name="connsiteX4" fmla="*/ 1633138 w 1633138"/>
                <a:gd name="connsiteY4" fmla="*/ 2287820 h 3057841"/>
                <a:gd name="connsiteX5" fmla="*/ 1623513 w 1633138"/>
                <a:gd name="connsiteY5" fmla="*/ 757403 h 3057841"/>
                <a:gd name="connsiteX6" fmla="*/ 1431008 w 1633138"/>
                <a:gd name="connsiteY6" fmla="*/ 6632 h 3057841"/>
                <a:gd name="connsiteX0" fmla="*/ 1431008 w 1633138"/>
                <a:gd name="connsiteY0" fmla="*/ 6632 h 3057841"/>
                <a:gd name="connsiteX1" fmla="*/ 6469 w 1633138"/>
                <a:gd name="connsiteY1" fmla="*/ 6632 h 3057841"/>
                <a:gd name="connsiteX2" fmla="*/ 6469 w 1633138"/>
                <a:gd name="connsiteY2" fmla="*/ 3057841 h 3057841"/>
                <a:gd name="connsiteX3" fmla="*/ 1373256 w 1633138"/>
                <a:gd name="connsiteY3" fmla="*/ 3048216 h 3057841"/>
                <a:gd name="connsiteX4" fmla="*/ 1633138 w 1633138"/>
                <a:gd name="connsiteY4" fmla="*/ 2287820 h 3057841"/>
                <a:gd name="connsiteX5" fmla="*/ 1623513 w 1633138"/>
                <a:gd name="connsiteY5" fmla="*/ 757403 h 3057841"/>
                <a:gd name="connsiteX6" fmla="*/ 1431008 w 1633138"/>
                <a:gd name="connsiteY6" fmla="*/ 6632 h 3057841"/>
                <a:gd name="connsiteX0" fmla="*/ 1431008 w 1633138"/>
                <a:gd name="connsiteY0" fmla="*/ 6632 h 3057841"/>
                <a:gd name="connsiteX1" fmla="*/ 6469 w 1633138"/>
                <a:gd name="connsiteY1" fmla="*/ 6632 h 3057841"/>
                <a:gd name="connsiteX2" fmla="*/ 6469 w 1633138"/>
                <a:gd name="connsiteY2" fmla="*/ 3057841 h 3057841"/>
                <a:gd name="connsiteX3" fmla="*/ 1373256 w 1633138"/>
                <a:gd name="connsiteY3" fmla="*/ 3048216 h 3057841"/>
                <a:gd name="connsiteX4" fmla="*/ 1633138 w 1633138"/>
                <a:gd name="connsiteY4" fmla="*/ 2287820 h 3057841"/>
                <a:gd name="connsiteX5" fmla="*/ 1623513 w 1633138"/>
                <a:gd name="connsiteY5" fmla="*/ 757403 h 3057841"/>
                <a:gd name="connsiteX6" fmla="*/ 1431008 w 1633138"/>
                <a:gd name="connsiteY6" fmla="*/ 6632 h 3057841"/>
                <a:gd name="connsiteX0" fmla="*/ 1431008 w 1633138"/>
                <a:gd name="connsiteY0" fmla="*/ 6632 h 3061506"/>
                <a:gd name="connsiteX1" fmla="*/ 6469 w 1633138"/>
                <a:gd name="connsiteY1" fmla="*/ 6632 h 3061506"/>
                <a:gd name="connsiteX2" fmla="*/ 6469 w 1633138"/>
                <a:gd name="connsiteY2" fmla="*/ 3057841 h 3061506"/>
                <a:gd name="connsiteX3" fmla="*/ 1559327 w 1633138"/>
                <a:gd name="connsiteY3" fmla="*/ 3061506 h 3061506"/>
                <a:gd name="connsiteX4" fmla="*/ 1633138 w 1633138"/>
                <a:gd name="connsiteY4" fmla="*/ 2287820 h 3061506"/>
                <a:gd name="connsiteX5" fmla="*/ 1623513 w 1633138"/>
                <a:gd name="connsiteY5" fmla="*/ 757403 h 3061506"/>
                <a:gd name="connsiteX6" fmla="*/ 1431008 w 1633138"/>
                <a:gd name="connsiteY6" fmla="*/ 6632 h 3061506"/>
                <a:gd name="connsiteX0" fmla="*/ 1431008 w 1777583"/>
                <a:gd name="connsiteY0" fmla="*/ 6632 h 3061506"/>
                <a:gd name="connsiteX1" fmla="*/ 6469 w 1777583"/>
                <a:gd name="connsiteY1" fmla="*/ 6632 h 3061506"/>
                <a:gd name="connsiteX2" fmla="*/ 6469 w 1777583"/>
                <a:gd name="connsiteY2" fmla="*/ 3057841 h 3061506"/>
                <a:gd name="connsiteX3" fmla="*/ 1559327 w 1777583"/>
                <a:gd name="connsiteY3" fmla="*/ 3061506 h 3061506"/>
                <a:gd name="connsiteX4" fmla="*/ 1777583 w 1777583"/>
                <a:gd name="connsiteY4" fmla="*/ 2400863 h 3061506"/>
                <a:gd name="connsiteX5" fmla="*/ 1623513 w 1777583"/>
                <a:gd name="connsiteY5" fmla="*/ 757403 h 3061506"/>
                <a:gd name="connsiteX6" fmla="*/ 1431008 w 1777583"/>
                <a:gd name="connsiteY6" fmla="*/ 6632 h 3061506"/>
                <a:gd name="connsiteX0" fmla="*/ 1431008 w 1777583"/>
                <a:gd name="connsiteY0" fmla="*/ 6632 h 3061506"/>
                <a:gd name="connsiteX1" fmla="*/ 6469 w 1777583"/>
                <a:gd name="connsiteY1" fmla="*/ 6632 h 3061506"/>
                <a:gd name="connsiteX2" fmla="*/ 6469 w 1777583"/>
                <a:gd name="connsiteY2" fmla="*/ 3057841 h 3061506"/>
                <a:gd name="connsiteX3" fmla="*/ 1559327 w 1777583"/>
                <a:gd name="connsiteY3" fmla="*/ 3061506 h 3061506"/>
                <a:gd name="connsiteX4" fmla="*/ 1777583 w 1777583"/>
                <a:gd name="connsiteY4" fmla="*/ 2400863 h 3061506"/>
                <a:gd name="connsiteX5" fmla="*/ 1767958 w 1777583"/>
                <a:gd name="connsiteY5" fmla="*/ 587836 h 3061506"/>
                <a:gd name="connsiteX6" fmla="*/ 1431008 w 1777583"/>
                <a:gd name="connsiteY6" fmla="*/ 6632 h 3061506"/>
                <a:gd name="connsiteX0" fmla="*/ 1606854 w 1777583"/>
                <a:gd name="connsiteY0" fmla="*/ 6632 h 3061505"/>
                <a:gd name="connsiteX1" fmla="*/ 6469 w 1777583"/>
                <a:gd name="connsiteY1" fmla="*/ 6631 h 3061505"/>
                <a:gd name="connsiteX2" fmla="*/ 6469 w 1777583"/>
                <a:gd name="connsiteY2" fmla="*/ 3057840 h 3061505"/>
                <a:gd name="connsiteX3" fmla="*/ 1559327 w 1777583"/>
                <a:gd name="connsiteY3" fmla="*/ 3061505 h 3061505"/>
                <a:gd name="connsiteX4" fmla="*/ 1777583 w 1777583"/>
                <a:gd name="connsiteY4" fmla="*/ 2400862 h 3061505"/>
                <a:gd name="connsiteX5" fmla="*/ 1767958 w 1777583"/>
                <a:gd name="connsiteY5" fmla="*/ 587835 h 3061505"/>
                <a:gd name="connsiteX6" fmla="*/ 1606854 w 1777583"/>
                <a:gd name="connsiteY6" fmla="*/ 6632 h 3061505"/>
                <a:gd name="connsiteX0" fmla="*/ 1606854 w 1777583"/>
                <a:gd name="connsiteY0" fmla="*/ 6632 h 3061505"/>
                <a:gd name="connsiteX1" fmla="*/ 6469 w 1777583"/>
                <a:gd name="connsiteY1" fmla="*/ 6631 h 3061505"/>
                <a:gd name="connsiteX2" fmla="*/ 6469 w 1777583"/>
                <a:gd name="connsiteY2" fmla="*/ 3057840 h 3061505"/>
                <a:gd name="connsiteX3" fmla="*/ 1559327 w 1777583"/>
                <a:gd name="connsiteY3" fmla="*/ 3061505 h 3061505"/>
                <a:gd name="connsiteX4" fmla="*/ 1777583 w 1777583"/>
                <a:gd name="connsiteY4" fmla="*/ 2415776 h 3061505"/>
                <a:gd name="connsiteX5" fmla="*/ 1767958 w 1777583"/>
                <a:gd name="connsiteY5" fmla="*/ 587835 h 3061505"/>
                <a:gd name="connsiteX6" fmla="*/ 1606854 w 1777583"/>
                <a:gd name="connsiteY6" fmla="*/ 6632 h 3061505"/>
                <a:gd name="connsiteX0" fmla="*/ 1606854 w 1777583"/>
                <a:gd name="connsiteY0" fmla="*/ 6632 h 3061505"/>
                <a:gd name="connsiteX1" fmla="*/ 6469 w 1777583"/>
                <a:gd name="connsiteY1" fmla="*/ 6631 h 3061505"/>
                <a:gd name="connsiteX2" fmla="*/ 6469 w 1777583"/>
                <a:gd name="connsiteY2" fmla="*/ 3057840 h 3061505"/>
                <a:gd name="connsiteX3" fmla="*/ 1559327 w 1777583"/>
                <a:gd name="connsiteY3" fmla="*/ 3061505 h 3061505"/>
                <a:gd name="connsiteX4" fmla="*/ 1777583 w 1777583"/>
                <a:gd name="connsiteY4" fmla="*/ 2415776 h 3061505"/>
                <a:gd name="connsiteX5" fmla="*/ 1762005 w 1777583"/>
                <a:gd name="connsiteY5" fmla="*/ 605730 h 3061505"/>
                <a:gd name="connsiteX6" fmla="*/ 1606854 w 1777583"/>
                <a:gd name="connsiteY6" fmla="*/ 6632 h 3061505"/>
                <a:gd name="connsiteX0" fmla="*/ 1606854 w 1777583"/>
                <a:gd name="connsiteY0" fmla="*/ 6632 h 3061505"/>
                <a:gd name="connsiteX1" fmla="*/ 6469 w 1777583"/>
                <a:gd name="connsiteY1" fmla="*/ 6631 h 3061505"/>
                <a:gd name="connsiteX2" fmla="*/ 6469 w 1777583"/>
                <a:gd name="connsiteY2" fmla="*/ 3057840 h 3061505"/>
                <a:gd name="connsiteX3" fmla="*/ 1559327 w 1777583"/>
                <a:gd name="connsiteY3" fmla="*/ 3061505 h 3061505"/>
                <a:gd name="connsiteX4" fmla="*/ 1777583 w 1777583"/>
                <a:gd name="connsiteY4" fmla="*/ 2415776 h 3061505"/>
                <a:gd name="connsiteX5" fmla="*/ 1762005 w 1777583"/>
                <a:gd name="connsiteY5" fmla="*/ 605730 h 3061505"/>
                <a:gd name="connsiteX6" fmla="*/ 1606854 w 1777583"/>
                <a:gd name="connsiteY6" fmla="*/ 6632 h 3061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7583" h="3061505">
                  <a:moveTo>
                    <a:pt x="1606854" y="6632"/>
                  </a:moveTo>
                  <a:cubicBezTo>
                    <a:pt x="1058215" y="-2993"/>
                    <a:pt x="407522" y="-1391"/>
                    <a:pt x="6469" y="6631"/>
                  </a:cubicBezTo>
                  <a:cubicBezTo>
                    <a:pt x="9677" y="784674"/>
                    <a:pt x="-9573" y="2531658"/>
                    <a:pt x="6469" y="3057840"/>
                  </a:cubicBezTo>
                  <a:lnTo>
                    <a:pt x="1559327" y="3061505"/>
                  </a:lnTo>
                  <a:cubicBezTo>
                    <a:pt x="1695684" y="2654035"/>
                    <a:pt x="1639621" y="2836079"/>
                    <a:pt x="1777583" y="2415776"/>
                  </a:cubicBezTo>
                  <a:cubicBezTo>
                    <a:pt x="1280277" y="1668214"/>
                    <a:pt x="1497310" y="1024429"/>
                    <a:pt x="1762005" y="605730"/>
                  </a:cubicBezTo>
                  <a:cubicBezTo>
                    <a:pt x="1659549" y="225532"/>
                    <a:pt x="1722357" y="439768"/>
                    <a:pt x="1606854" y="6632"/>
                  </a:cubicBez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5638800" y="2213008"/>
              <a:ext cx="1219200" cy="0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934200" y="1982554"/>
              <a:ext cx="220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eletype" pitchFamily="2" charset="0"/>
                </a:rPr>
                <a:t>Complexion</a:t>
              </a:r>
              <a:endParaRPr lang="en-US" sz="2400" dirty="0">
                <a:latin typeface="Teletype" pitchFamily="2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28600" y="3469957"/>
            <a:ext cx="8665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pc="300" dirty="0" err="1">
                <a:solidFill>
                  <a:prstClr val="black"/>
                </a:solidFill>
                <a:latin typeface="Teletype" pitchFamily="2" charset="0"/>
                <a:cs typeface="Arial" charset="0"/>
              </a:rPr>
              <a:t>com·plex·ion</a:t>
            </a:r>
            <a:r>
              <a:rPr lang="en-US" sz="2400" b="1" spc="300" dirty="0">
                <a:solidFill>
                  <a:prstClr val="black"/>
                </a:solidFill>
                <a:latin typeface="Teletype" pitchFamily="2" charset="0"/>
                <a:cs typeface="Arial" charset="0"/>
              </a:rPr>
              <a:t>  </a:t>
            </a:r>
            <a:r>
              <a:rPr lang="en-US" sz="2400" b="1" i="1" spc="300" dirty="0">
                <a:solidFill>
                  <a:prstClr val="black"/>
                </a:solidFill>
                <a:latin typeface="Teletype" pitchFamily="2" charset="0"/>
                <a:cs typeface="Arial" charset="0"/>
              </a:rPr>
              <a:t>noun</a:t>
            </a:r>
            <a:r>
              <a:rPr lang="en-US" sz="2400" b="1" spc="300" dirty="0">
                <a:solidFill>
                  <a:prstClr val="black"/>
                </a:solidFill>
                <a:latin typeface="Teletype" pitchFamily="2" charset="0"/>
                <a:cs typeface="Arial" charset="0"/>
              </a:rPr>
              <a:t>  \</a:t>
            </a:r>
            <a:r>
              <a:rPr lang="en-US" sz="2400" b="1" spc="300" dirty="0" err="1">
                <a:solidFill>
                  <a:prstClr val="black"/>
                </a:solidFill>
                <a:latin typeface="Teletype" pitchFamily="2" charset="0"/>
                <a:cs typeface="Arial" charset="0"/>
              </a:rPr>
              <a:t>kəm</a:t>
            </a:r>
            <a:r>
              <a:rPr lang="en-US" sz="2400" b="1" spc="300" dirty="0">
                <a:solidFill>
                  <a:prstClr val="black"/>
                </a:solidFill>
                <a:latin typeface="Teletype" pitchFamily="2" charset="0"/>
                <a:cs typeface="Arial" charset="0"/>
              </a:rPr>
              <a:t>-ˈ</a:t>
            </a:r>
            <a:r>
              <a:rPr lang="en-US" sz="2400" b="1" spc="300" dirty="0" err="1">
                <a:solidFill>
                  <a:prstClr val="black"/>
                </a:solidFill>
                <a:latin typeface="Teletype" pitchFamily="2" charset="0"/>
                <a:cs typeface="Arial" charset="0"/>
              </a:rPr>
              <a:t>plek-shən</a:t>
            </a:r>
            <a:r>
              <a:rPr lang="en-US" sz="2400" b="1" spc="300" dirty="0" smtClean="0">
                <a:solidFill>
                  <a:prstClr val="black"/>
                </a:solidFill>
                <a:latin typeface="Teletype" pitchFamily="2" charset="0"/>
                <a:cs typeface="Arial" charset="0"/>
              </a:rPr>
              <a:t>\</a:t>
            </a:r>
            <a:endParaRPr lang="en-US" sz="2400" b="1" spc="300" dirty="0">
              <a:solidFill>
                <a:prstClr val="black"/>
              </a:solidFill>
              <a:latin typeface="Teletype" pitchFamily="2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8600" y="4439959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pc="-50" dirty="0">
                <a:solidFill>
                  <a:prstClr val="black"/>
                </a:solidFill>
                <a:latin typeface="Teletype" pitchFamily="2" charset="0"/>
                <a:cs typeface="Arial" charset="0"/>
              </a:rPr>
              <a:t>Atomic scale (0.2 – 2 nm) thermodynamically </a:t>
            </a:r>
            <a:r>
              <a:rPr lang="en-US" sz="2400" b="1" spc="-50" dirty="0" smtClean="0">
                <a:solidFill>
                  <a:prstClr val="black"/>
                </a:solidFill>
                <a:latin typeface="Teletype" pitchFamily="2" charset="0"/>
                <a:cs typeface="Arial" charset="0"/>
              </a:rPr>
              <a:t>stable interface-stabilized </a:t>
            </a:r>
            <a:r>
              <a:rPr lang="en-US" sz="2400" b="1" u="sng" spc="-50" dirty="0" smtClean="0">
                <a:solidFill>
                  <a:prstClr val="black"/>
                </a:solidFill>
                <a:latin typeface="Teletype" pitchFamily="2" charset="0"/>
                <a:cs typeface="Arial" charset="0"/>
              </a:rPr>
              <a:t>phase</a:t>
            </a:r>
            <a:r>
              <a:rPr lang="en-US" sz="2400" b="1" spc="-50" dirty="0" smtClean="0">
                <a:solidFill>
                  <a:prstClr val="black"/>
                </a:solidFill>
                <a:latin typeface="Teletype" pitchFamily="2" charset="0"/>
                <a:cs typeface="Arial" charset="0"/>
              </a:rPr>
              <a:t> </a:t>
            </a:r>
            <a:r>
              <a:rPr lang="en-US" sz="2400" b="1" spc="-50" dirty="0">
                <a:solidFill>
                  <a:prstClr val="black"/>
                </a:solidFill>
                <a:latin typeface="Teletype" pitchFamily="2" charset="0"/>
                <a:cs typeface="Arial" charset="0"/>
              </a:rPr>
              <a:t>(interphase) that does not exist in bulk form.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8599" y="5940623"/>
            <a:ext cx="86659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</a:rPr>
              <a:t>“</a:t>
            </a:r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</a:rPr>
              <a:t>The Phase Behavior of Interfaces”, Science, </a:t>
            </a:r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</a:rPr>
              <a:t>332 [6026] 182-183 (8 </a:t>
            </a:r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</a:rPr>
              <a:t>April </a:t>
            </a:r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</a:rPr>
              <a:t>2011). </a:t>
            </a:r>
            <a:endParaRPr lang="en-US" sz="1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5696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8F09-8137-4E9A-95D4-DF103C46978B}" type="datetime3">
              <a:rPr lang="en-US" smtClean="0"/>
              <a:pPr/>
              <a:t>September 6, 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Complexions: Characteristics</a:t>
            </a:r>
            <a:endParaRPr lang="en-US" dirty="0"/>
          </a:p>
        </p:txBody>
      </p:sp>
      <p:pic>
        <p:nvPicPr>
          <p:cNvPr id="8" name="2xl-ortho.avi" descr="/Volumes/EX 2/2xl-ortho.avi">
            <a:hlinkClick r:id="" action="ppaction://media"/>
          </p:cNvPr>
          <p:cNvPicPr/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1800" y="924580"/>
            <a:ext cx="2880000" cy="454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971800" y="771466"/>
            <a:ext cx="624840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Wingdings 2" pitchFamily="-107" charset="2"/>
              <a:buChar char=""/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-107" charset="0"/>
              </a:rPr>
              <a:t>Complexions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-107" charset="0"/>
              </a:rPr>
              <a:t>are </a:t>
            </a:r>
            <a:r>
              <a:rPr lang="en-US" sz="2000" b="1" u="sng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-107" charset="0"/>
              </a:rPr>
              <a:t>transformable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-107" charset="0"/>
              </a:rPr>
              <a:t> like phases (crystallography, chemistry, temperature important).</a:t>
            </a:r>
          </a:p>
          <a:p>
            <a:pPr eaLnBrk="1" hangingPunct="1">
              <a:lnSpc>
                <a:spcPct val="150000"/>
              </a:lnSpc>
            </a:pPr>
            <a:endParaRPr lang="en-US" sz="800" b="1" dirty="0">
              <a:solidFill>
                <a:schemeClr val="accent3">
                  <a:lumMod val="50000"/>
                </a:schemeClr>
              </a:solidFill>
              <a:latin typeface="Candara" pitchFamily="34" charset="0"/>
              <a:cs typeface="Times New Roman" pitchFamily="-107" charset="0"/>
            </a:endParaRPr>
          </a:p>
          <a:p>
            <a:pPr eaLnBrk="1" hangingPunct="1">
              <a:lnSpc>
                <a:spcPct val="150000"/>
              </a:lnSpc>
              <a:buFont typeface="Wingdings 2" pitchFamily="-107" charset="2"/>
              <a:buChar char=""/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-107" charset="0"/>
              </a:rPr>
              <a:t>Characteristic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-107" charset="0"/>
              </a:rPr>
              <a:t>thickness with varying degree of disorder (6 distinct layering transitions) – new taxonomy.</a:t>
            </a:r>
          </a:p>
          <a:p>
            <a:pPr marL="0" indent="0" eaLnBrk="1" hangingPunct="1">
              <a:lnSpc>
                <a:spcPct val="150000"/>
              </a:lnSpc>
            </a:pPr>
            <a:endParaRPr lang="en-US" sz="800" b="1" dirty="0">
              <a:solidFill>
                <a:schemeClr val="accent3">
                  <a:lumMod val="50000"/>
                </a:schemeClr>
              </a:solidFill>
              <a:latin typeface="Candara" pitchFamily="34" charset="0"/>
              <a:cs typeface="Times New Roman" pitchFamily="-107" charset="0"/>
            </a:endParaRPr>
          </a:p>
          <a:p>
            <a:pPr eaLnBrk="1" hangingPunct="1">
              <a:lnSpc>
                <a:spcPct val="150000"/>
              </a:lnSpc>
              <a:buFont typeface="Wingdings 2" pitchFamily="-107" charset="2"/>
              <a:buChar char=""/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-107" charset="0"/>
              </a:rPr>
              <a:t>Superimposable onto bulk phase diagrams – Complexion Diagrams.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Candara" pitchFamily="34" charset="0"/>
              <a:cs typeface="Times New Roman" pitchFamily="-107" charset="0"/>
            </a:endParaRPr>
          </a:p>
          <a:p>
            <a:pPr eaLnBrk="1" hangingPunct="1">
              <a:lnSpc>
                <a:spcPct val="150000"/>
              </a:lnSpc>
            </a:pPr>
            <a:endParaRPr lang="en-US" sz="800" b="1" dirty="0">
              <a:solidFill>
                <a:schemeClr val="accent3">
                  <a:lumMod val="50000"/>
                </a:schemeClr>
              </a:solidFill>
              <a:latin typeface="Candara" pitchFamily="34" charset="0"/>
              <a:cs typeface="Times New Roman" pitchFamily="-107" charset="0"/>
            </a:endParaRPr>
          </a:p>
          <a:p>
            <a:pPr eaLnBrk="1" hangingPunct="1">
              <a:lnSpc>
                <a:spcPct val="150000"/>
              </a:lnSpc>
              <a:buFont typeface="Wingdings 2" pitchFamily="-107" charset="2"/>
              <a:buChar char=""/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  <a:cs typeface="Times New Roman" pitchFamily="-107" charset="0"/>
              </a:rPr>
              <a:t>Different complexions have vastly different kinetics and probably physical properties.</a:t>
            </a:r>
            <a:endParaRPr lang="en-US" sz="2000" dirty="0">
              <a:solidFill>
                <a:schemeClr val="accent3">
                  <a:lumMod val="50000"/>
                </a:schemeClr>
              </a:solidFill>
              <a:latin typeface="Candara" pitchFamily="34" charset="0"/>
              <a:cs typeface="Times New Roman" pitchFamily="-107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52400" y="5801380"/>
            <a:ext cx="90948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“</a:t>
            </a:r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Interfacial Kinetic Engineering: How Far Have We Come </a:t>
            </a:r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Since </a:t>
            </a:r>
            <a:r>
              <a:rPr lang="en-US" sz="1400" b="1" i="1" dirty="0" err="1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Kingery’s</a:t>
            </a:r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Inaugural </a:t>
            </a:r>
            <a:r>
              <a:rPr lang="en-US" sz="1400" b="1" i="1" dirty="0" err="1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Sosman</a:t>
            </a:r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 Address?</a:t>
            </a:r>
            <a:r>
              <a:rPr lang="pt-BR" sz="14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”,</a:t>
            </a:r>
          </a:p>
          <a:p>
            <a:pPr algn="r"/>
            <a:r>
              <a:rPr lang="pt-BR" sz="14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J</a:t>
            </a:r>
            <a:r>
              <a:rPr lang="pt-BR" sz="1400" b="1" i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. Am. Ceram. Soc., 93 [2] 301–317 (2010)</a:t>
            </a:r>
            <a:endParaRPr lang="en-US" sz="1400" b="1" i="1" dirty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91801" y="5473152"/>
            <a:ext cx="288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Courtesy of Steve </a:t>
            </a:r>
            <a:r>
              <a:rPr lang="en-US" sz="1400" b="1" i="1" dirty="0" err="1">
                <a:solidFill>
                  <a:schemeClr val="accent3">
                    <a:lumMod val="50000"/>
                  </a:schemeClr>
                </a:solidFill>
                <a:latin typeface="Candara" pitchFamily="34" charset="0"/>
              </a:rPr>
              <a:t>Garofalini</a:t>
            </a:r>
            <a:endParaRPr lang="en-US" sz="1400" b="1" i="1" dirty="0">
              <a:solidFill>
                <a:schemeClr val="accent3">
                  <a:lumMod val="50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5594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C13D0-85A0-4D9A-A29B-C62B57FA61EA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- </a:t>
            </a:r>
            <a:r>
              <a:rPr lang="en-US" dirty="0" err="1" smtClean="0"/>
              <a:t>Intergranular</a:t>
            </a:r>
            <a:r>
              <a:rPr lang="en-US" dirty="0" smtClean="0"/>
              <a:t> Films (IGF)</a:t>
            </a:r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34752" y="3674806"/>
            <a:ext cx="2532247" cy="2573594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04800" y="4241185"/>
            <a:ext cx="986790" cy="1209040"/>
            <a:chOff x="304800" y="4164985"/>
            <a:chExt cx="986790" cy="1209040"/>
          </a:xfrm>
        </p:grpSpPr>
        <p:graphicFrame>
          <p:nvGraphicFramePr>
            <p:cNvPr id="8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37278099"/>
                </p:ext>
              </p:extLst>
            </p:nvPr>
          </p:nvGraphicFramePr>
          <p:xfrm>
            <a:off x="306070" y="4164985"/>
            <a:ext cx="985520" cy="1209040"/>
          </p:xfrm>
          <a:graphic>
            <a:graphicData uri="http://schemas.openxmlformats.org/presentationml/2006/ole">
              <p:oleObj spid="_x0000_s5254" r:id="rId3" imgW="714286" imgH="876190" progId="">
                <p:embed/>
              </p:oleObj>
            </a:graphicData>
          </a:graphic>
        </p:graphicFrame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304800" y="4164985"/>
              <a:ext cx="54863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1400" b="1" dirty="0">
                  <a:solidFill>
                    <a:schemeClr val="accent1"/>
                  </a:solidFill>
                  <a:latin typeface="Candara" pitchFamily="34" charset="0"/>
                  <a:cs typeface="Arial" charset="0"/>
                </a:rPr>
                <a:t>TiO</a:t>
              </a:r>
              <a:r>
                <a:rPr lang="en-US" sz="1400" b="1" baseline="-25000" dirty="0">
                  <a:solidFill>
                    <a:schemeClr val="accent1"/>
                  </a:solidFill>
                  <a:latin typeface="Candara" pitchFamily="34" charset="0"/>
                  <a:cs typeface="Arial" charset="0"/>
                </a:rPr>
                <a:t>2</a:t>
              </a:r>
              <a:endParaRPr lang="en-US" sz="1400" b="1" dirty="0">
                <a:solidFill>
                  <a:schemeClr val="accent1"/>
                </a:solidFill>
                <a:latin typeface="Candara" pitchFamily="34" charset="0"/>
                <a:cs typeface="Arial" charset="0"/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04800" y="4957465"/>
              <a:ext cx="60959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sz="1400" b="1" dirty="0">
                  <a:solidFill>
                    <a:srgbClr val="FFC000"/>
                  </a:solidFill>
                  <a:latin typeface="Arial" charset="0"/>
                  <a:cs typeface="Arial" charset="0"/>
                </a:rPr>
                <a:t>SiO</a:t>
              </a:r>
              <a:r>
                <a:rPr lang="en-US" sz="1400" b="1" baseline="-25000" dirty="0">
                  <a:solidFill>
                    <a:srgbClr val="FFC000"/>
                  </a:solidFill>
                  <a:latin typeface="Arial" charset="0"/>
                  <a:cs typeface="Arial" charset="0"/>
                </a:rPr>
                <a:t>2</a:t>
              </a:r>
              <a:endParaRPr lang="en-US" sz="1400" b="1" dirty="0">
                <a:solidFill>
                  <a:srgbClr val="FFC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914400" y="4225945"/>
              <a:ext cx="292100" cy="146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sz="800" b="1" dirty="0">
                  <a:latin typeface="Candara" pitchFamily="34" charset="0"/>
                  <a:cs typeface="Arial" charset="0"/>
                </a:rPr>
                <a:t>2 nm</a:t>
              </a: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914403" y="4683145"/>
              <a:ext cx="24384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914399" y="4858959"/>
              <a:ext cx="243841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70646" y="3719362"/>
            <a:ext cx="2447425" cy="33855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rgbClr val="0070C0"/>
                </a:solidFill>
                <a:latin typeface="Candara" pitchFamily="34" charset="0"/>
                <a:cs typeface="Arial" charset="0"/>
                <a:sym typeface="Wingdings" pitchFamily="-107" charset="2"/>
              </a:rPr>
              <a:t>Hetero-Interfaces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819400" y="3674806"/>
            <a:ext cx="3581400" cy="2573594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defTabSz="849313"/>
            <a:endParaRPr lang="en-US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819400" y="5464539"/>
            <a:ext cx="22910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bg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74625" indent="-174625" algn="l" defTabSz="849313">
              <a:defRPr sz="2400">
                <a:solidFill>
                  <a:schemeClr val="tx1"/>
                </a:solidFill>
                <a:latin typeface="Times New Roman" pitchFamily="-107" charset="0"/>
              </a:defRPr>
            </a:lvl1pPr>
            <a:lvl2pPr algn="l" defTabSz="849313">
              <a:defRPr sz="2400">
                <a:solidFill>
                  <a:schemeClr val="tx1"/>
                </a:solidFill>
                <a:latin typeface="Times New Roman" pitchFamily="-107" charset="0"/>
              </a:defRPr>
            </a:lvl2pPr>
            <a:lvl3pPr algn="l" defTabSz="849313">
              <a:defRPr sz="2400">
                <a:solidFill>
                  <a:schemeClr val="tx1"/>
                </a:solidFill>
                <a:latin typeface="Times New Roman" pitchFamily="-107" charset="0"/>
              </a:defRPr>
            </a:lvl3pPr>
            <a:lvl4pPr algn="l" defTabSz="849313">
              <a:defRPr sz="2400">
                <a:solidFill>
                  <a:schemeClr val="tx1"/>
                </a:solidFill>
                <a:latin typeface="Times New Roman" pitchFamily="-107" charset="0"/>
              </a:defRPr>
            </a:lvl4pPr>
            <a:lvl5pPr algn="l" defTabSz="849313">
              <a:defRPr sz="2400">
                <a:solidFill>
                  <a:schemeClr val="tx1"/>
                </a:solidFill>
                <a:latin typeface="Times New Roman" pitchFamily="-107" charset="0"/>
              </a:defRPr>
            </a:lvl5pPr>
            <a:lvl6pPr defTabSz="8493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6pPr>
            <a:lvl7pPr defTabSz="8493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7pPr>
            <a:lvl8pPr defTabSz="8493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8pPr>
            <a:lvl9pPr defTabSz="8493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9pPr>
          </a:lstStyle>
          <a:p>
            <a:r>
              <a:rPr lang="en-US" sz="1000" b="1" dirty="0">
                <a:latin typeface="Candara" pitchFamily="34" charset="0"/>
              </a:rPr>
              <a:t>(Kwon et. al, </a:t>
            </a:r>
            <a:r>
              <a:rPr lang="en-US" sz="1000" b="1" i="1" dirty="0">
                <a:latin typeface="Candara" pitchFamily="34" charset="0"/>
              </a:rPr>
              <a:t>APL</a:t>
            </a:r>
            <a:r>
              <a:rPr lang="en-US" sz="1000" b="1" dirty="0">
                <a:latin typeface="Candara" pitchFamily="34" charset="0"/>
              </a:rPr>
              <a:t> 1999)</a:t>
            </a:r>
          </a:p>
          <a:p>
            <a:r>
              <a:rPr lang="en-US" sz="1000" b="0" dirty="0">
                <a:latin typeface="Candara" pitchFamily="34" charset="0"/>
              </a:rPr>
              <a:t>NOT classical solid-state </a:t>
            </a:r>
            <a:r>
              <a:rPr lang="en-US" sz="1000" b="0" dirty="0" err="1">
                <a:latin typeface="Candara" pitchFamily="34" charset="0"/>
              </a:rPr>
              <a:t>amorphization</a:t>
            </a:r>
            <a:endParaRPr lang="en-US" sz="1000" b="0" dirty="0">
              <a:latin typeface="Candara" pitchFamily="34" charset="0"/>
            </a:endParaRPr>
          </a:p>
        </p:txBody>
      </p: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2975008" y="4146058"/>
            <a:ext cx="1402080" cy="1295400"/>
            <a:chOff x="1104" y="2736"/>
            <a:chExt cx="1104" cy="1020"/>
          </a:xfrm>
        </p:grpSpPr>
        <p:pic>
          <p:nvPicPr>
            <p:cNvPr id="18" name="Picture 18" descr="Ta_Cu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2736"/>
              <a:ext cx="1104" cy="982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1104" y="2784"/>
              <a:ext cx="552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 dirty="0">
                  <a:solidFill>
                    <a:srgbClr val="FFC000"/>
                  </a:solidFill>
                  <a:latin typeface="Candara" pitchFamily="34" charset="0"/>
                  <a:cs typeface="Arial" charset="0"/>
                </a:rPr>
                <a:t>Cu</a:t>
              </a: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1104" y="3408"/>
              <a:ext cx="1020" cy="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 dirty="0">
                  <a:solidFill>
                    <a:srgbClr val="FFC000"/>
                  </a:solidFill>
                  <a:latin typeface="Candara" pitchFamily="34" charset="0"/>
                  <a:cs typeface="Arial" charset="0"/>
                </a:rPr>
                <a:t>b.c.t.-Ta</a:t>
              </a:r>
            </a:p>
            <a:p>
              <a:pPr>
                <a:lnSpc>
                  <a:spcPct val="80000"/>
                </a:lnSpc>
              </a:pPr>
              <a:r>
                <a:rPr lang="en-US" sz="1400" b="1" dirty="0">
                  <a:solidFill>
                    <a:srgbClr val="FFC000"/>
                  </a:solidFill>
                  <a:latin typeface="Candara" pitchFamily="34" charset="0"/>
                  <a:cs typeface="Arial" charset="0"/>
                </a:rPr>
                <a:t>(metastable)</a:t>
              </a: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1104" y="3120"/>
              <a:ext cx="937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 dirty="0">
                  <a:solidFill>
                    <a:srgbClr val="FFC000"/>
                  </a:solidFill>
                  <a:latin typeface="Candara" pitchFamily="34" charset="0"/>
                  <a:cs typeface="Arial" charset="0"/>
                </a:rPr>
                <a:t>Cu-Ta</a:t>
              </a:r>
            </a:p>
          </p:txBody>
        </p:sp>
      </p:grp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7543800" y="693737"/>
            <a:ext cx="1447800" cy="2963864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3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74226415"/>
              </p:ext>
            </p:extLst>
          </p:nvPr>
        </p:nvGraphicFramePr>
        <p:xfrm>
          <a:off x="7620000" y="1247001"/>
          <a:ext cx="1279525" cy="1504950"/>
        </p:xfrm>
        <a:graphic>
          <a:graphicData uri="http://schemas.openxmlformats.org/presentationml/2006/ole">
            <p:oleObj spid="_x0000_s5255" r:id="rId5" imgW="5571429" imgH="5401429" progId="">
              <p:embed/>
            </p:oleObj>
          </a:graphicData>
        </a:graphic>
      </p:graphicFrame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8077200" y="1308914"/>
            <a:ext cx="91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bg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Vapor</a:t>
            </a:r>
          </a:p>
        </p:txBody>
      </p:sp>
      <p:sp>
        <p:nvSpPr>
          <p:cNvPr id="25" name="Line 27"/>
          <p:cNvSpPr>
            <a:spLocks noChangeShapeType="1"/>
          </p:cNvSpPr>
          <p:nvPr/>
        </p:nvSpPr>
        <p:spPr bwMode="auto">
          <a:xfrm flipV="1">
            <a:off x="7753350" y="2008999"/>
            <a:ext cx="95250" cy="367399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oval" w="sm" len="sm"/>
            <a:tailEnd type="triangle" w="med" len="med"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>
            <a:off x="7696200" y="1780401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9"/>
          <p:cNvSpPr>
            <a:spLocks noChangeShapeType="1"/>
          </p:cNvSpPr>
          <p:nvPr/>
        </p:nvSpPr>
        <p:spPr bwMode="auto">
          <a:xfrm>
            <a:off x="7696200" y="2009001"/>
            <a:ext cx="3048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7467600" y="3048000"/>
            <a:ext cx="152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1pPr>
            <a:lvl2pPr marL="1435100"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2pPr>
            <a:lvl3pPr marL="1549400"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3pPr>
            <a:lvl4pPr marL="1663700"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9pPr>
          </a:lstStyle>
          <a:p>
            <a:pPr algn="ctr"/>
            <a:r>
              <a:rPr lang="en-US" sz="1000" b="1" dirty="0">
                <a:latin typeface="Candara" pitchFamily="34" charset="0"/>
                <a:cs typeface="Arial" charset="0"/>
              </a:rPr>
              <a:t>(</a:t>
            </a:r>
            <a:r>
              <a:rPr lang="en-US" sz="1000" b="1" dirty="0" err="1">
                <a:latin typeface="Candara" pitchFamily="34" charset="0"/>
                <a:cs typeface="Arial" charset="0"/>
              </a:rPr>
              <a:t>Luo</a:t>
            </a:r>
            <a:r>
              <a:rPr lang="en-US" sz="1000" b="1" dirty="0">
                <a:latin typeface="Candara" pitchFamily="34" charset="0"/>
                <a:cs typeface="Arial" charset="0"/>
              </a:rPr>
              <a:t> &amp; Chiang, </a:t>
            </a:r>
          </a:p>
          <a:p>
            <a:pPr algn="ctr"/>
            <a:r>
              <a:rPr lang="en-US" sz="1000" b="1" i="1" dirty="0" err="1">
                <a:latin typeface="Candara" pitchFamily="34" charset="0"/>
                <a:cs typeface="Arial" charset="0"/>
              </a:rPr>
              <a:t>Annu</a:t>
            </a:r>
            <a:r>
              <a:rPr lang="en-US" sz="1000" b="1" i="1" dirty="0" smtClean="0">
                <a:latin typeface="Candara" pitchFamily="34" charset="0"/>
                <a:cs typeface="Arial" charset="0"/>
              </a:rPr>
              <a:t>.  </a:t>
            </a:r>
            <a:r>
              <a:rPr lang="en-US" sz="1000" b="1" i="1" dirty="0">
                <a:latin typeface="Candara" pitchFamily="34" charset="0"/>
                <a:cs typeface="Arial" charset="0"/>
              </a:rPr>
              <a:t>Rev. Mater. Res.</a:t>
            </a:r>
            <a:r>
              <a:rPr lang="en-US" sz="1000" b="1" dirty="0">
                <a:latin typeface="Candara" pitchFamily="34" charset="0"/>
                <a:cs typeface="Arial" charset="0"/>
              </a:rPr>
              <a:t> 2008)</a:t>
            </a:r>
            <a:endParaRPr lang="en-US" sz="1000" b="1" baseline="-25000" dirty="0">
              <a:latin typeface="Candara" pitchFamily="34" charset="0"/>
              <a:cs typeface="Arial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7580671" y="730836"/>
            <a:ext cx="1386348" cy="33855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ndara" pitchFamily="34" charset="0"/>
                <a:cs typeface="Arial" charset="0"/>
                <a:sym typeface="Wingdings" pitchFamily="-107" charset="2"/>
              </a:rPr>
              <a:t>Free Surfaces</a:t>
            </a:r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134752" y="685800"/>
            <a:ext cx="7282048" cy="281940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defTabSz="849313"/>
            <a:endParaRPr lang="en-US"/>
          </a:p>
        </p:txBody>
      </p:sp>
      <p:graphicFrame>
        <p:nvGraphicFramePr>
          <p:cNvPr id="31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23223425"/>
              </p:ext>
            </p:extLst>
          </p:nvPr>
        </p:nvGraphicFramePr>
        <p:xfrm>
          <a:off x="1828800" y="1228636"/>
          <a:ext cx="2667000" cy="1508125"/>
        </p:xfrm>
        <a:graphic>
          <a:graphicData uri="http://schemas.openxmlformats.org/presentationml/2006/ole">
            <p:oleObj spid="_x0000_s5256" r:id="rId6" imgW="2781688" imgH="1133633" progId="">
              <p:embed/>
            </p:oleObj>
          </a:graphicData>
        </a:graphic>
      </p:graphicFrame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3659188" y="1263561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bg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Arial" charset="0"/>
              </a:rPr>
              <a:t>Si</a:t>
            </a:r>
            <a:r>
              <a:rPr lang="en-US" sz="20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Arial" charset="0"/>
              </a:rPr>
              <a:t>3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Arial" charset="0"/>
              </a:rPr>
              <a:t>N</a:t>
            </a:r>
            <a:r>
              <a:rPr lang="en-US" sz="20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Arial" charset="0"/>
              </a:rPr>
              <a:t>4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cs typeface="Arial" charset="0"/>
            </a:endParaRPr>
          </a:p>
        </p:txBody>
      </p:sp>
      <p:sp>
        <p:nvSpPr>
          <p:cNvPr id="33" name="Rectangle 36"/>
          <p:cNvSpPr>
            <a:spLocks noChangeArrowheads="1"/>
          </p:cNvSpPr>
          <p:nvPr/>
        </p:nvSpPr>
        <p:spPr bwMode="auto">
          <a:xfrm>
            <a:off x="1905000" y="1304836"/>
            <a:ext cx="649288" cy="182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600">
                <a:latin typeface="Arial" charset="0"/>
                <a:cs typeface="Arial" charset="0"/>
              </a:rPr>
              <a:t>2 nm</a:t>
            </a:r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3659188" y="2177961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bg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Arial" charset="0"/>
              </a:rPr>
              <a:t>Si</a:t>
            </a:r>
            <a:r>
              <a:rPr lang="en-US" sz="20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Arial" charset="0"/>
              </a:rPr>
              <a:t>3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Arial" charset="0"/>
              </a:rPr>
              <a:t>N</a:t>
            </a:r>
            <a:r>
              <a:rPr lang="en-US" sz="20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Arial" charset="0"/>
              </a:rPr>
              <a:t>4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cs typeface="Arial" charset="0"/>
            </a:endParaRPr>
          </a:p>
        </p:txBody>
      </p:sp>
      <p:sp>
        <p:nvSpPr>
          <p:cNvPr id="35" name="Line 38"/>
          <p:cNvSpPr>
            <a:spLocks noChangeShapeType="1"/>
          </p:cNvSpPr>
          <p:nvPr/>
        </p:nvSpPr>
        <p:spPr bwMode="auto">
          <a:xfrm>
            <a:off x="2133600" y="1838236"/>
            <a:ext cx="533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9"/>
          <p:cNvSpPr>
            <a:spLocks noChangeShapeType="1"/>
          </p:cNvSpPr>
          <p:nvPr/>
        </p:nvSpPr>
        <p:spPr bwMode="auto">
          <a:xfrm>
            <a:off x="2133600" y="2066836"/>
            <a:ext cx="533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41"/>
          <p:cNvSpPr txBox="1">
            <a:spLocks noChangeArrowheads="1"/>
          </p:cNvSpPr>
          <p:nvPr/>
        </p:nvSpPr>
        <p:spPr bwMode="auto">
          <a:xfrm>
            <a:off x="4551110" y="1263561"/>
            <a:ext cx="1468690" cy="18954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algn="l"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pitchFamily="-107" charset="0"/>
              </a:defRPr>
            </a:lvl1pPr>
            <a:lvl2pPr algn="l"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pitchFamily="-107" charset="0"/>
              </a:defRPr>
            </a:lvl2pPr>
            <a:lvl3pPr algn="l"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pitchFamily="-107" charset="0"/>
              </a:defRPr>
            </a:lvl3pPr>
            <a:lvl4pPr algn="l"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pitchFamily="-107" charset="0"/>
              </a:defRPr>
            </a:lvl4pPr>
            <a:lvl5pPr algn="l"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pitchFamily="-107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pitchFamily="-107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pitchFamily="-107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pitchFamily="-107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pitchFamily="-107" charset="0"/>
              </a:defRPr>
            </a:lvl9pPr>
          </a:lstStyle>
          <a:p>
            <a:pPr algn="ctr"/>
            <a:r>
              <a:rPr lang="en-US" sz="1200" b="1" dirty="0" err="1">
                <a:solidFill>
                  <a:srgbClr val="C00000"/>
                </a:solidFill>
                <a:latin typeface="Candara" pitchFamily="34" charset="0"/>
                <a:cs typeface="Arial" charset="0"/>
              </a:rPr>
              <a:t>SiC</a:t>
            </a:r>
            <a:r>
              <a:rPr lang="en-US" sz="1200" b="1" dirty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, </a:t>
            </a:r>
            <a:endParaRPr lang="en-US" sz="1200" b="1" dirty="0" smtClean="0">
              <a:solidFill>
                <a:srgbClr val="C00000"/>
              </a:solidFill>
              <a:latin typeface="Candara" pitchFamily="34" charset="0"/>
              <a:cs typeface="Arial" charset="0"/>
            </a:endParaRPr>
          </a:p>
          <a:p>
            <a:pPr algn="ctr"/>
            <a:r>
              <a:rPr lang="en-US" sz="1200" b="1" dirty="0" err="1" smtClean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AlN</a:t>
            </a:r>
            <a:r>
              <a:rPr lang="en-US" sz="1200" b="1" dirty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, </a:t>
            </a:r>
            <a:endParaRPr lang="en-US" sz="1200" b="1" dirty="0" smtClean="0">
              <a:solidFill>
                <a:srgbClr val="C00000"/>
              </a:solidFill>
              <a:latin typeface="Candara" pitchFamily="34" charset="0"/>
              <a:cs typeface="Arial" charset="0"/>
            </a:endParaRPr>
          </a:p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SIALON</a:t>
            </a:r>
            <a:r>
              <a:rPr lang="en-US" sz="1200" b="1" dirty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, </a:t>
            </a:r>
            <a:endParaRPr lang="en-US" sz="1200" b="1" dirty="0" smtClean="0">
              <a:solidFill>
                <a:srgbClr val="C00000"/>
              </a:solidFill>
              <a:latin typeface="Candara" pitchFamily="34" charset="0"/>
              <a:cs typeface="Arial" charset="0"/>
            </a:endParaRPr>
          </a:p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Al</a:t>
            </a:r>
            <a:r>
              <a:rPr lang="en-US" sz="1200" b="1" baseline="-25000" dirty="0" smtClean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2</a:t>
            </a:r>
            <a:r>
              <a:rPr lang="en-US" sz="1200" b="1" dirty="0" smtClean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O</a:t>
            </a:r>
            <a:r>
              <a:rPr lang="en-US" sz="1200" b="1" baseline="-25000" dirty="0" smtClean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3</a:t>
            </a:r>
            <a:r>
              <a:rPr lang="en-US" sz="1200" b="1" dirty="0" smtClean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,</a:t>
            </a:r>
          </a:p>
          <a:p>
            <a:pPr algn="ctr"/>
            <a:r>
              <a:rPr lang="en-US" sz="1200" b="1" dirty="0" smtClean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 </a:t>
            </a:r>
            <a:r>
              <a:rPr lang="en-US" sz="1200" b="1" dirty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(</a:t>
            </a:r>
            <a:r>
              <a:rPr lang="en-US" sz="1200" b="1" dirty="0" err="1">
                <a:solidFill>
                  <a:srgbClr val="C00000"/>
                </a:solidFill>
                <a:latin typeface="Candara" pitchFamily="34" charset="0"/>
                <a:cs typeface="Arial" charset="0"/>
              </a:rPr>
              <a:t>Sr</a:t>
            </a:r>
            <a:r>
              <a:rPr lang="en-US" sz="1200" b="1" dirty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, </a:t>
            </a:r>
            <a:r>
              <a:rPr lang="en-US" sz="1200" b="1" dirty="0" smtClean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Ba)TiO</a:t>
            </a:r>
            <a:r>
              <a:rPr lang="en-US" sz="1200" b="1" baseline="-25000" dirty="0" smtClean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3</a:t>
            </a:r>
            <a:r>
              <a:rPr lang="en-US" sz="1200" b="1" dirty="0" smtClean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,</a:t>
            </a:r>
          </a:p>
          <a:p>
            <a:pPr algn="ctr"/>
            <a:r>
              <a:rPr lang="en-US" sz="1200" b="1" dirty="0" err="1" smtClean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ruthenate</a:t>
            </a:r>
            <a:r>
              <a:rPr lang="en-US" sz="1200" b="1" dirty="0" smtClean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 </a:t>
            </a:r>
            <a:r>
              <a:rPr lang="en-US" sz="1200" b="1" dirty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thick film resistors, 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TiO</a:t>
            </a:r>
            <a:r>
              <a:rPr lang="en-US" sz="1200" b="1" baseline="-25000" dirty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2</a:t>
            </a:r>
            <a:r>
              <a:rPr lang="en-US" sz="1200" b="1" dirty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, ZrO</a:t>
            </a:r>
            <a:r>
              <a:rPr lang="en-US" sz="1200" b="1" baseline="-25000" dirty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2</a:t>
            </a:r>
            <a:r>
              <a:rPr lang="en-US" sz="1200" b="1" dirty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, YBCO, </a:t>
            </a:r>
            <a:endParaRPr lang="en-US" sz="1200" b="1" dirty="0" smtClean="0">
              <a:solidFill>
                <a:srgbClr val="C00000"/>
              </a:solidFill>
              <a:latin typeface="Candara" pitchFamily="34" charset="0"/>
              <a:cs typeface="Arial" charset="0"/>
            </a:endParaRPr>
          </a:p>
          <a:p>
            <a:pPr algn="ctr"/>
            <a:r>
              <a:rPr lang="en-US" sz="1200" b="1" dirty="0" err="1" smtClean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Synroc</a:t>
            </a:r>
            <a:r>
              <a:rPr lang="en-US" sz="1200" b="1" dirty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, etc.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(all with additives)</a:t>
            </a:r>
          </a:p>
        </p:txBody>
      </p:sp>
      <p:sp>
        <p:nvSpPr>
          <p:cNvPr id="38" name="Text Box 43"/>
          <p:cNvSpPr txBox="1">
            <a:spLocks noChangeArrowheads="1"/>
          </p:cNvSpPr>
          <p:nvPr/>
        </p:nvSpPr>
        <p:spPr bwMode="auto">
          <a:xfrm>
            <a:off x="4673600" y="3200400"/>
            <a:ext cx="2743200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1pPr>
            <a:lvl2pPr marL="1435100"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2pPr>
            <a:lvl3pPr marL="1549400"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3pPr>
            <a:lvl4pPr marL="1663700"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US" sz="1100" b="1" dirty="0">
                <a:latin typeface="Candara" pitchFamily="34" charset="0"/>
                <a:cs typeface="Arial" charset="0"/>
              </a:rPr>
              <a:t>No SiO</a:t>
            </a:r>
            <a:r>
              <a:rPr lang="en-US" sz="1100" b="1" baseline="-25000" dirty="0">
                <a:latin typeface="Candara" pitchFamily="34" charset="0"/>
                <a:cs typeface="Arial" charset="0"/>
              </a:rPr>
              <a:t>2</a:t>
            </a:r>
            <a:r>
              <a:rPr lang="en-US" sz="1100" b="1" dirty="0">
                <a:latin typeface="Candara" pitchFamily="34" charset="0"/>
                <a:cs typeface="Arial" charset="0"/>
              </a:rPr>
              <a:t>, </a:t>
            </a:r>
            <a:r>
              <a:rPr lang="en-US" sz="900" b="1" dirty="0" smtClean="0">
                <a:latin typeface="Candara" pitchFamily="34" charset="0"/>
                <a:cs typeface="Arial" charset="0"/>
              </a:rPr>
              <a:t>(</a:t>
            </a:r>
            <a:r>
              <a:rPr lang="en-US" sz="900" b="1" dirty="0">
                <a:latin typeface="Candara" pitchFamily="34" charset="0"/>
                <a:cs typeface="Arial" charset="0"/>
              </a:rPr>
              <a:t>Wang  &amp; Chiang, </a:t>
            </a:r>
            <a:r>
              <a:rPr lang="en-US" sz="900" b="1" i="1" dirty="0">
                <a:latin typeface="Candara" pitchFamily="34" charset="0"/>
                <a:cs typeface="Arial" charset="0"/>
              </a:rPr>
              <a:t> </a:t>
            </a:r>
            <a:r>
              <a:rPr lang="en-US" sz="900" b="1" i="1" dirty="0" smtClean="0">
                <a:latin typeface="Candara" pitchFamily="34" charset="0"/>
                <a:cs typeface="Arial" charset="0"/>
              </a:rPr>
              <a:t>J. Am. </a:t>
            </a:r>
            <a:r>
              <a:rPr lang="en-US" sz="900" b="1" i="1" dirty="0" err="1" smtClean="0">
                <a:latin typeface="Candara" pitchFamily="34" charset="0"/>
                <a:cs typeface="Arial" charset="0"/>
              </a:rPr>
              <a:t>Cer</a:t>
            </a:r>
            <a:r>
              <a:rPr lang="en-US" sz="900" b="1" i="1" dirty="0" smtClean="0">
                <a:latin typeface="Candara" pitchFamily="34" charset="0"/>
                <a:cs typeface="Arial" charset="0"/>
              </a:rPr>
              <a:t>. Soc.</a:t>
            </a:r>
            <a:r>
              <a:rPr lang="en-US" sz="900" b="1" dirty="0" smtClean="0">
                <a:latin typeface="Candara" pitchFamily="34" charset="0"/>
                <a:cs typeface="Arial" charset="0"/>
              </a:rPr>
              <a:t> </a:t>
            </a:r>
            <a:r>
              <a:rPr lang="en-US" sz="900" b="1" dirty="0">
                <a:latin typeface="Candara" pitchFamily="34" charset="0"/>
                <a:cs typeface="Arial" charset="0"/>
              </a:rPr>
              <a:t>1998)</a:t>
            </a:r>
            <a:endParaRPr lang="en-US" sz="900" b="1" baseline="-25000" dirty="0">
              <a:latin typeface="Candara" pitchFamily="34" charset="0"/>
              <a:cs typeface="Arial" charset="0"/>
            </a:endParaRPr>
          </a:p>
        </p:txBody>
      </p:sp>
      <p:graphicFrame>
        <p:nvGraphicFramePr>
          <p:cNvPr id="39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80968576"/>
              </p:ext>
            </p:extLst>
          </p:nvPr>
        </p:nvGraphicFramePr>
        <p:xfrm>
          <a:off x="6067925" y="1541462"/>
          <a:ext cx="1233488" cy="1506538"/>
        </p:xfrm>
        <a:graphic>
          <a:graphicData uri="http://schemas.openxmlformats.org/presentationml/2006/ole">
            <p:oleObj spid="_x0000_s5257" r:id="rId7" imgW="2542857" imgH="3057143" progId="">
              <p:embed/>
            </p:oleObj>
          </a:graphicData>
        </a:graphic>
      </p:graphicFrame>
      <p:sp>
        <p:nvSpPr>
          <p:cNvPr id="40" name="Text Box 45"/>
          <p:cNvSpPr txBox="1">
            <a:spLocks noChangeArrowheads="1"/>
          </p:cNvSpPr>
          <p:nvPr/>
        </p:nvSpPr>
        <p:spPr bwMode="auto">
          <a:xfrm>
            <a:off x="6448925" y="2593975"/>
            <a:ext cx="749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bg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Arial" charset="0"/>
              </a:rPr>
              <a:t>ZnO</a:t>
            </a:r>
          </a:p>
        </p:txBody>
      </p:sp>
      <p:sp>
        <p:nvSpPr>
          <p:cNvPr id="41" name="Text Box 46"/>
          <p:cNvSpPr txBox="1">
            <a:spLocks noChangeArrowheads="1"/>
          </p:cNvSpPr>
          <p:nvPr/>
        </p:nvSpPr>
        <p:spPr bwMode="auto">
          <a:xfrm>
            <a:off x="6525125" y="1527175"/>
            <a:ext cx="749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bg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Arial" charset="0"/>
              </a:rPr>
              <a:t>ZnO</a:t>
            </a:r>
            <a:endParaRPr lang="en-US" sz="1600" b="1" dirty="0"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cs typeface="Arial" charset="0"/>
            </a:endParaRPr>
          </a:p>
        </p:txBody>
      </p:sp>
      <p:sp>
        <p:nvSpPr>
          <p:cNvPr id="42" name="Line 47"/>
          <p:cNvSpPr>
            <a:spLocks noChangeShapeType="1"/>
          </p:cNvSpPr>
          <p:nvPr/>
        </p:nvSpPr>
        <p:spPr bwMode="auto">
          <a:xfrm flipH="1" flipV="1">
            <a:off x="7201654" y="2223314"/>
            <a:ext cx="182373" cy="1682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oval" w="sm" len="sm"/>
            <a:tailEnd type="triangle" w="med" len="med"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50"/>
          <p:cNvSpPr>
            <a:spLocks noChangeShapeType="1"/>
          </p:cNvSpPr>
          <p:nvPr/>
        </p:nvSpPr>
        <p:spPr bwMode="auto">
          <a:xfrm>
            <a:off x="6829925" y="2136775"/>
            <a:ext cx="3048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51"/>
          <p:cNvSpPr>
            <a:spLocks noChangeShapeType="1"/>
          </p:cNvSpPr>
          <p:nvPr/>
        </p:nvSpPr>
        <p:spPr bwMode="auto">
          <a:xfrm>
            <a:off x="6829925" y="2365375"/>
            <a:ext cx="3048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52"/>
          <p:cNvSpPr txBox="1">
            <a:spLocks noChangeArrowheads="1"/>
          </p:cNvSpPr>
          <p:nvPr/>
        </p:nvSpPr>
        <p:spPr bwMode="auto">
          <a:xfrm>
            <a:off x="178421" y="728246"/>
            <a:ext cx="7205606" cy="33855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andara" pitchFamily="34" charset="0"/>
                <a:cs typeface="Arial" charset="0"/>
                <a:sym typeface="Wingdings" pitchFamily="-107" charset="2"/>
              </a:rPr>
              <a:t>Ceramic Grain Boundaries (GBs)</a:t>
            </a:r>
          </a:p>
        </p:txBody>
      </p:sp>
      <p:sp>
        <p:nvSpPr>
          <p:cNvPr id="46" name="Text Box 53"/>
          <p:cNvSpPr txBox="1">
            <a:spLocks noChangeArrowheads="1"/>
          </p:cNvSpPr>
          <p:nvPr/>
        </p:nvSpPr>
        <p:spPr bwMode="auto">
          <a:xfrm>
            <a:off x="152400" y="2819400"/>
            <a:ext cx="327660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1pPr>
            <a:lvl2pPr marL="1435100"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2pPr>
            <a:lvl3pPr marL="1549400"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3pPr>
            <a:lvl4pPr marL="1663700"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9pPr>
          </a:lstStyle>
          <a:p>
            <a:r>
              <a:rPr lang="en-US" sz="1100" b="1" dirty="0" smtClean="0">
                <a:solidFill>
                  <a:schemeClr val="accent6"/>
                </a:solidFill>
                <a:latin typeface="Candara" pitchFamily="34" charset="0"/>
                <a:cs typeface="Arial" charset="0"/>
              </a:rPr>
              <a:t>Equilibrium thickness</a:t>
            </a:r>
          </a:p>
          <a:p>
            <a:r>
              <a:rPr lang="en-US" sz="1100" b="1" dirty="0" smtClean="0">
                <a:solidFill>
                  <a:schemeClr val="accent6"/>
                </a:solidFill>
                <a:latin typeface="Candara" pitchFamily="34" charset="0"/>
              </a:rPr>
              <a:t>D</a:t>
            </a:r>
            <a:r>
              <a:rPr lang="en-US" sz="1100" b="1" dirty="0">
                <a:solidFill>
                  <a:schemeClr val="accent6"/>
                </a:solidFill>
                <a:latin typeface="Candara" pitchFamily="34" charset="0"/>
              </a:rPr>
              <a:t>. Clarke, </a:t>
            </a:r>
            <a:endParaRPr lang="en-US" sz="1100" b="1" dirty="0" smtClean="0">
              <a:solidFill>
                <a:schemeClr val="accent6"/>
              </a:solidFill>
              <a:latin typeface="Candara" pitchFamily="34" charset="0"/>
            </a:endParaRPr>
          </a:p>
          <a:p>
            <a:r>
              <a:rPr lang="en-US" sz="1100" b="1" i="1" dirty="0" smtClean="0">
                <a:solidFill>
                  <a:schemeClr val="accent6"/>
                </a:solidFill>
                <a:latin typeface="Candara" pitchFamily="34" charset="0"/>
              </a:rPr>
              <a:t>J</a:t>
            </a:r>
            <a:r>
              <a:rPr lang="en-US" sz="1100" b="1" i="1" dirty="0">
                <a:solidFill>
                  <a:schemeClr val="accent6"/>
                </a:solidFill>
                <a:latin typeface="Candara" pitchFamily="34" charset="0"/>
              </a:rPr>
              <a:t>. Am. Ceram. Soc.</a:t>
            </a:r>
            <a:r>
              <a:rPr lang="en-US" sz="1100" b="1" dirty="0">
                <a:solidFill>
                  <a:schemeClr val="accent6"/>
                </a:solidFill>
                <a:latin typeface="Candara" pitchFamily="34" charset="0"/>
              </a:rPr>
              <a:t> </a:t>
            </a:r>
            <a:r>
              <a:rPr lang="en-US" sz="1100" b="1" dirty="0" smtClean="0">
                <a:solidFill>
                  <a:schemeClr val="accent6"/>
                </a:solidFill>
                <a:latin typeface="Candara" pitchFamily="34" charset="0"/>
              </a:rPr>
              <a:t>1977</a:t>
            </a:r>
            <a:endParaRPr lang="en-US" sz="1100" b="1" dirty="0">
              <a:solidFill>
                <a:schemeClr val="accent6"/>
              </a:solidFill>
              <a:latin typeface="Candara" pitchFamily="34" charset="0"/>
              <a:cs typeface="Arial" charset="0"/>
            </a:endParaRPr>
          </a:p>
        </p:txBody>
      </p:sp>
      <p:sp>
        <p:nvSpPr>
          <p:cNvPr id="47" name="Text Box 54"/>
          <p:cNvSpPr txBox="1">
            <a:spLocks noChangeArrowheads="1"/>
          </p:cNvSpPr>
          <p:nvPr/>
        </p:nvSpPr>
        <p:spPr bwMode="auto">
          <a:xfrm>
            <a:off x="4513488" y="1066800"/>
            <a:ext cx="25781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Widespread Existence of Similar IGFs:</a:t>
            </a:r>
          </a:p>
        </p:txBody>
      </p:sp>
      <p:sp>
        <p:nvSpPr>
          <p:cNvPr id="48" name="Text Box 62"/>
          <p:cNvSpPr txBox="1">
            <a:spLocks noChangeArrowheads="1"/>
          </p:cNvSpPr>
          <p:nvPr/>
        </p:nvSpPr>
        <p:spPr bwMode="auto">
          <a:xfrm>
            <a:off x="1219200" y="5502442"/>
            <a:ext cx="152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1pPr>
            <a:lvl2pPr marL="1435100"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2pPr>
            <a:lvl3pPr marL="1549400"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3pPr>
            <a:lvl4pPr marL="1663700"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9pPr>
          </a:lstStyle>
          <a:p>
            <a:pPr algn="ctr"/>
            <a:r>
              <a:rPr lang="en-US" sz="1000" dirty="0">
                <a:latin typeface="Candara" pitchFamily="34" charset="0"/>
                <a:cs typeface="Arial" charset="0"/>
              </a:rPr>
              <a:t>Metal-Oxide Interface</a:t>
            </a:r>
          </a:p>
          <a:p>
            <a:pPr algn="ctr"/>
            <a:r>
              <a:rPr lang="en-US" sz="1000" b="1" dirty="0">
                <a:latin typeface="Candara" pitchFamily="34" charset="0"/>
                <a:cs typeface="Arial" charset="0"/>
              </a:rPr>
              <a:t>(Kaplan et al, </a:t>
            </a:r>
          </a:p>
          <a:p>
            <a:pPr algn="ctr"/>
            <a:r>
              <a:rPr lang="en-US" sz="1000" b="1" i="1" dirty="0" err="1">
                <a:latin typeface="Candara" pitchFamily="34" charset="0"/>
                <a:cs typeface="Arial" charset="0"/>
              </a:rPr>
              <a:t>Acta</a:t>
            </a:r>
            <a:r>
              <a:rPr lang="en-US" sz="1000" b="1" i="1" dirty="0">
                <a:latin typeface="Candara" pitchFamily="34" charset="0"/>
                <a:cs typeface="Arial" charset="0"/>
              </a:rPr>
              <a:t> Mater.</a:t>
            </a:r>
            <a:r>
              <a:rPr lang="en-US" sz="1000" b="1" dirty="0">
                <a:latin typeface="Candara" pitchFamily="34" charset="0"/>
                <a:cs typeface="Arial" charset="0"/>
              </a:rPr>
              <a:t> 2000)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1459565" y="4241044"/>
            <a:ext cx="1026160" cy="1206500"/>
            <a:chOff x="1535765" y="4164844"/>
            <a:chExt cx="1026160" cy="1206500"/>
          </a:xfrm>
        </p:grpSpPr>
        <p:graphicFrame>
          <p:nvGraphicFramePr>
            <p:cNvPr id="50" name="Object 57"/>
            <p:cNvGraphicFramePr>
              <a:graphicFrameLocks/>
            </p:cNvGraphicFramePr>
            <p:nvPr>
              <p:extLst>
                <p:ext uri="{D42A27DB-BD31-4B8C-83A1-F6EECF244321}">
  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78334889"/>
                </p:ext>
              </p:extLst>
            </p:nvPr>
          </p:nvGraphicFramePr>
          <p:xfrm>
            <a:off x="1596725" y="4164844"/>
            <a:ext cx="965200" cy="1206500"/>
          </p:xfrm>
          <a:graphic>
            <a:graphicData uri="http://schemas.openxmlformats.org/presentationml/2006/ole">
              <p:oleObj spid="_x0000_s5258" r:id="rId8" imgW="3067478" imgH="1638529" progId="">
                <p:embed/>
              </p:oleObj>
            </a:graphicData>
          </a:graphic>
        </p:graphicFrame>
        <p:sp>
          <p:nvSpPr>
            <p:cNvPr id="51" name="Text Box 58"/>
            <p:cNvSpPr txBox="1">
              <a:spLocks noChangeArrowheads="1"/>
            </p:cNvSpPr>
            <p:nvPr/>
          </p:nvSpPr>
          <p:spPr bwMode="auto">
            <a:xfrm>
              <a:off x="1535765" y="4225803"/>
              <a:ext cx="48768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  <a:latin typeface="Candara" pitchFamily="34" charset="0"/>
                  <a:cs typeface="Arial" charset="0"/>
                </a:rPr>
                <a:t>Cu</a:t>
              </a:r>
            </a:p>
          </p:txBody>
        </p:sp>
        <p:sp>
          <p:nvSpPr>
            <p:cNvPr id="52" name="Text Box 59"/>
            <p:cNvSpPr txBox="1">
              <a:spLocks noChangeArrowheads="1"/>
            </p:cNvSpPr>
            <p:nvPr/>
          </p:nvSpPr>
          <p:spPr bwMode="auto">
            <a:xfrm>
              <a:off x="1535765" y="4957323"/>
              <a:ext cx="67056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  <a:latin typeface="Candara" pitchFamily="34" charset="0"/>
                  <a:cs typeface="Arial" charset="0"/>
                </a:rPr>
                <a:t>Al</a:t>
              </a:r>
              <a:r>
                <a:rPr lang="en-US" sz="1400" b="1" baseline="-25000" dirty="0">
                  <a:solidFill>
                    <a:schemeClr val="accent1"/>
                  </a:solidFill>
                  <a:latin typeface="Candara" pitchFamily="34" charset="0"/>
                  <a:cs typeface="Arial" charset="0"/>
                </a:rPr>
                <a:t>2</a:t>
              </a:r>
              <a:r>
                <a:rPr lang="en-US" sz="1400" b="1" dirty="0">
                  <a:solidFill>
                    <a:schemeClr val="accent1"/>
                  </a:solidFill>
                  <a:latin typeface="Candara" pitchFamily="34" charset="0"/>
                  <a:cs typeface="Arial" charset="0"/>
                </a:rPr>
                <a:t>O</a:t>
              </a:r>
              <a:r>
                <a:rPr lang="en-US" sz="1400" b="1" baseline="-25000" dirty="0">
                  <a:solidFill>
                    <a:schemeClr val="accent1"/>
                  </a:solidFill>
                  <a:latin typeface="Candara" pitchFamily="34" charset="0"/>
                  <a:cs typeface="Arial" charset="0"/>
                </a:rPr>
                <a:t>3</a:t>
              </a:r>
              <a:endParaRPr lang="en-US" sz="1400" b="1" dirty="0">
                <a:solidFill>
                  <a:schemeClr val="accent1"/>
                </a:solidFill>
                <a:latin typeface="Candara" pitchFamily="34" charset="0"/>
                <a:cs typeface="Arial" charset="0"/>
              </a:endParaRPr>
            </a:p>
          </p:txBody>
        </p:sp>
        <p:sp>
          <p:nvSpPr>
            <p:cNvPr id="53" name="Rectangle 60"/>
            <p:cNvSpPr>
              <a:spLocks noChangeArrowheads="1"/>
            </p:cNvSpPr>
            <p:nvPr/>
          </p:nvSpPr>
          <p:spPr bwMode="auto">
            <a:xfrm>
              <a:off x="2135189" y="5201163"/>
              <a:ext cx="365760" cy="146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 sz="1000" b="1" dirty="0">
                  <a:latin typeface="Candara" pitchFamily="34" charset="0"/>
                  <a:cs typeface="Arial" charset="0"/>
                </a:rPr>
                <a:t>2 nm</a:t>
              </a:r>
            </a:p>
          </p:txBody>
        </p:sp>
        <p:sp>
          <p:nvSpPr>
            <p:cNvPr id="54" name="Line 63"/>
            <p:cNvSpPr>
              <a:spLocks noChangeShapeType="1"/>
            </p:cNvSpPr>
            <p:nvPr/>
          </p:nvSpPr>
          <p:spPr bwMode="auto">
            <a:xfrm>
              <a:off x="2267286" y="4713483"/>
              <a:ext cx="2438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64"/>
            <p:cNvSpPr>
              <a:spLocks noChangeShapeType="1"/>
            </p:cNvSpPr>
            <p:nvPr/>
          </p:nvSpPr>
          <p:spPr bwMode="auto">
            <a:xfrm>
              <a:off x="2267286" y="4880038"/>
              <a:ext cx="2438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" name="Rectangle 65"/>
          <p:cNvSpPr>
            <a:spLocks noChangeArrowheads="1"/>
          </p:cNvSpPr>
          <p:nvPr/>
        </p:nvSpPr>
        <p:spPr bwMode="auto">
          <a:xfrm>
            <a:off x="6525124" y="3886200"/>
            <a:ext cx="2466475" cy="2406650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defTabSz="849313"/>
            <a:endParaRPr lang="en-US"/>
          </a:p>
        </p:txBody>
      </p:sp>
      <p:sp>
        <p:nvSpPr>
          <p:cNvPr id="57" name="Text Box 67"/>
          <p:cNvSpPr txBox="1">
            <a:spLocks noChangeArrowheads="1"/>
          </p:cNvSpPr>
          <p:nvPr/>
        </p:nvSpPr>
        <p:spPr bwMode="auto">
          <a:xfrm>
            <a:off x="6629400" y="5562600"/>
            <a:ext cx="2286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bg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849313">
              <a:defRPr sz="2400">
                <a:solidFill>
                  <a:schemeClr val="tx1"/>
                </a:solidFill>
                <a:latin typeface="Times New Roman" pitchFamily="-107" charset="0"/>
              </a:defRPr>
            </a:lvl1pPr>
            <a:lvl2pPr algn="l" defTabSz="849313">
              <a:defRPr sz="2400">
                <a:solidFill>
                  <a:schemeClr val="tx1"/>
                </a:solidFill>
                <a:latin typeface="Times New Roman" pitchFamily="-107" charset="0"/>
              </a:defRPr>
            </a:lvl2pPr>
            <a:lvl3pPr algn="l" defTabSz="849313">
              <a:defRPr sz="2400">
                <a:solidFill>
                  <a:schemeClr val="tx1"/>
                </a:solidFill>
                <a:latin typeface="Times New Roman" pitchFamily="-107" charset="0"/>
              </a:defRPr>
            </a:lvl3pPr>
            <a:lvl4pPr algn="l" defTabSz="849313">
              <a:defRPr sz="2400">
                <a:solidFill>
                  <a:schemeClr val="tx1"/>
                </a:solidFill>
                <a:latin typeface="Times New Roman" pitchFamily="-107" charset="0"/>
              </a:defRPr>
            </a:lvl4pPr>
            <a:lvl5pPr algn="l" defTabSz="849313">
              <a:defRPr sz="2400">
                <a:solidFill>
                  <a:schemeClr val="tx1"/>
                </a:solidFill>
                <a:latin typeface="Times New Roman" pitchFamily="-107" charset="0"/>
              </a:defRPr>
            </a:lvl5pPr>
            <a:lvl6pPr defTabSz="8493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6pPr>
            <a:lvl7pPr defTabSz="8493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7pPr>
            <a:lvl8pPr defTabSz="8493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8pPr>
            <a:lvl9pPr defTabSz="8493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9pPr>
          </a:lstStyle>
          <a:p>
            <a:pPr algn="ctr"/>
            <a:r>
              <a:rPr lang="en-US" sz="1000" b="1" dirty="0" smtClean="0">
                <a:latin typeface="Candara" pitchFamily="34" charset="0"/>
              </a:rPr>
              <a:t>Surface </a:t>
            </a:r>
          </a:p>
          <a:p>
            <a:pPr algn="ctr"/>
            <a:r>
              <a:rPr lang="en-US" sz="1000" b="1" i="1" dirty="0" smtClean="0">
                <a:latin typeface="Candara" pitchFamily="34" charset="0"/>
              </a:rPr>
              <a:t>(</a:t>
            </a:r>
            <a:r>
              <a:rPr lang="en-US" sz="1000" b="1" i="1" dirty="0" err="1">
                <a:latin typeface="Candara" pitchFamily="34" charset="0"/>
              </a:rPr>
              <a:t>Wettlaufer</a:t>
            </a:r>
            <a:r>
              <a:rPr lang="en-US" sz="1000" b="1" i="1" dirty="0">
                <a:latin typeface="Candara" pitchFamily="34" charset="0"/>
              </a:rPr>
              <a:t>, </a:t>
            </a:r>
            <a:r>
              <a:rPr lang="en-US" sz="1000" b="1" i="1" dirty="0" smtClean="0">
                <a:latin typeface="Candara" pitchFamily="34" charset="0"/>
              </a:rPr>
              <a:t>PRL </a:t>
            </a:r>
            <a:r>
              <a:rPr lang="en-US" sz="1000" b="1" i="1" dirty="0">
                <a:latin typeface="Candara" pitchFamily="34" charset="0"/>
              </a:rPr>
              <a:t>1999)</a:t>
            </a:r>
          </a:p>
          <a:p>
            <a:pPr algn="ctr"/>
            <a:r>
              <a:rPr lang="en-US" sz="1000" b="1" dirty="0" smtClean="0">
                <a:solidFill>
                  <a:srgbClr val="0000FF"/>
                </a:solidFill>
                <a:latin typeface="Candara" pitchFamily="34" charset="0"/>
              </a:rPr>
              <a:t>GB </a:t>
            </a:r>
            <a:r>
              <a:rPr lang="en-US" sz="1000" b="1" dirty="0">
                <a:solidFill>
                  <a:srgbClr val="0000FF"/>
                </a:solidFill>
                <a:latin typeface="Candara" pitchFamily="34" charset="0"/>
              </a:rPr>
              <a:t>&amp; interface</a:t>
            </a:r>
          </a:p>
          <a:p>
            <a:pPr algn="ctr"/>
            <a:r>
              <a:rPr lang="en-US" sz="1000" b="1" i="1" dirty="0">
                <a:solidFill>
                  <a:srgbClr val="0000FF"/>
                </a:solidFill>
                <a:latin typeface="Candara" pitchFamily="34" charset="0"/>
              </a:rPr>
              <a:t>(</a:t>
            </a:r>
            <a:r>
              <a:rPr lang="en-US" sz="1000" b="1" i="1" dirty="0" err="1">
                <a:solidFill>
                  <a:srgbClr val="0000FF"/>
                </a:solidFill>
                <a:latin typeface="Candara" pitchFamily="34" charset="0"/>
              </a:rPr>
              <a:t>Wettlaufer</a:t>
            </a:r>
            <a:r>
              <a:rPr lang="en-US" sz="1000" b="1" i="1" dirty="0">
                <a:solidFill>
                  <a:srgbClr val="0000FF"/>
                </a:solidFill>
                <a:latin typeface="Candara" pitchFamily="34" charset="0"/>
              </a:rPr>
              <a:t> et al., PRE 2005)</a:t>
            </a:r>
          </a:p>
        </p:txBody>
      </p:sp>
      <p:sp>
        <p:nvSpPr>
          <p:cNvPr id="58" name="Text Box 68"/>
          <p:cNvSpPr txBox="1">
            <a:spLocks noChangeArrowheads="1"/>
          </p:cNvSpPr>
          <p:nvPr/>
        </p:nvSpPr>
        <p:spPr bwMode="auto">
          <a:xfrm>
            <a:off x="6577781" y="3926413"/>
            <a:ext cx="2369574" cy="5693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550" b="1" dirty="0">
                <a:solidFill>
                  <a:srgbClr val="0070C0"/>
                </a:solidFill>
                <a:latin typeface="Candara" pitchFamily="34" charset="0"/>
                <a:cs typeface="Arial" charset="0"/>
                <a:sym typeface="Wingdings" pitchFamily="-107" charset="2"/>
              </a:rPr>
              <a:t>Ice + Impurities, e.g. </a:t>
            </a:r>
            <a:r>
              <a:rPr lang="en-US" sz="1550" b="1" dirty="0" err="1">
                <a:solidFill>
                  <a:srgbClr val="0070C0"/>
                </a:solidFill>
                <a:latin typeface="Candara" pitchFamily="34" charset="0"/>
                <a:cs typeface="Arial" charset="0"/>
                <a:sym typeface="Wingdings" pitchFamily="-107" charset="2"/>
              </a:rPr>
              <a:t>NaCl</a:t>
            </a:r>
            <a:endParaRPr lang="en-US" sz="1550" b="1" dirty="0">
              <a:solidFill>
                <a:srgbClr val="0070C0"/>
              </a:solidFill>
              <a:latin typeface="Candara" pitchFamily="34" charset="0"/>
              <a:cs typeface="Arial" charset="0"/>
              <a:sym typeface="Wingdings" pitchFamily="-107" charset="2"/>
            </a:endParaRPr>
          </a:p>
          <a:p>
            <a:pPr algn="ctr"/>
            <a:r>
              <a:rPr lang="en-US" sz="1550" b="1" dirty="0">
                <a:solidFill>
                  <a:srgbClr val="0070C0"/>
                </a:solidFill>
                <a:latin typeface="Candara" pitchFamily="34" charset="0"/>
                <a:cs typeface="Arial" charset="0"/>
                <a:sym typeface="Wingdings" pitchFamily="-107" charset="2"/>
              </a:rPr>
              <a:t>(Molecular Solids)</a:t>
            </a:r>
          </a:p>
        </p:txBody>
      </p:sp>
      <p:graphicFrame>
        <p:nvGraphicFramePr>
          <p:cNvPr id="59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7451438"/>
              </p:ext>
            </p:extLst>
          </p:nvPr>
        </p:nvGraphicFramePr>
        <p:xfrm>
          <a:off x="4508500" y="4160739"/>
          <a:ext cx="1778572" cy="1400371"/>
        </p:xfrm>
        <a:graphic>
          <a:graphicData uri="http://schemas.openxmlformats.org/presentationml/2006/ole">
            <p:oleObj spid="_x0000_s5259" r:id="rId9" imgW="2371429" imgH="1867161" progId="">
              <p:embed/>
            </p:oleObj>
          </a:graphicData>
        </a:graphic>
      </p:graphicFrame>
      <p:sp>
        <p:nvSpPr>
          <p:cNvPr id="60" name="Text Box 72"/>
          <p:cNvSpPr txBox="1">
            <a:spLocks noChangeArrowheads="1"/>
          </p:cNvSpPr>
          <p:nvPr/>
        </p:nvSpPr>
        <p:spPr bwMode="auto">
          <a:xfrm>
            <a:off x="4517922" y="4403725"/>
            <a:ext cx="1859518" cy="28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FFC000"/>
                </a:solidFill>
                <a:latin typeface="Candara" pitchFamily="34" charset="0"/>
                <a:cs typeface="Arial" charset="0"/>
              </a:rPr>
              <a:t>Ni-enriched film</a:t>
            </a:r>
          </a:p>
        </p:txBody>
      </p:sp>
      <p:sp>
        <p:nvSpPr>
          <p:cNvPr id="61" name="Rectangle 73"/>
          <p:cNvSpPr>
            <a:spLocks noChangeArrowheads="1"/>
          </p:cNvSpPr>
          <p:nvPr/>
        </p:nvSpPr>
        <p:spPr bwMode="auto">
          <a:xfrm>
            <a:off x="4550185" y="4221541"/>
            <a:ext cx="466725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200" dirty="0">
                <a:latin typeface="Arial" charset="0"/>
                <a:cs typeface="Arial" charset="0"/>
              </a:rPr>
              <a:t>2 nm</a:t>
            </a:r>
          </a:p>
        </p:txBody>
      </p:sp>
      <p:sp>
        <p:nvSpPr>
          <p:cNvPr id="62" name="Text Box 74"/>
          <p:cNvSpPr txBox="1">
            <a:spLocks noChangeArrowheads="1"/>
          </p:cNvSpPr>
          <p:nvPr/>
        </p:nvSpPr>
        <p:spPr bwMode="auto">
          <a:xfrm>
            <a:off x="5394536" y="5585850"/>
            <a:ext cx="9002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tx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Candara" pitchFamily="34" charset="0"/>
                <a:cs typeface="Arial" charset="0"/>
              </a:rPr>
              <a:t>T&lt; </a:t>
            </a:r>
            <a:r>
              <a:rPr lang="en-US" sz="1400" b="1" dirty="0" err="1">
                <a:solidFill>
                  <a:srgbClr val="00B050"/>
                </a:solidFill>
                <a:latin typeface="Candara" pitchFamily="34" charset="0"/>
                <a:cs typeface="Arial" charset="0"/>
              </a:rPr>
              <a:t>T</a:t>
            </a:r>
            <a:r>
              <a:rPr lang="en-US" sz="1400" b="1" baseline="-25000" dirty="0" err="1">
                <a:solidFill>
                  <a:srgbClr val="00B050"/>
                </a:solidFill>
                <a:latin typeface="Candara" pitchFamily="34" charset="0"/>
                <a:cs typeface="Arial" charset="0"/>
              </a:rPr>
              <a:t>eutectic</a:t>
            </a:r>
            <a:endParaRPr lang="en-US" sz="1400" b="1" baseline="-25000" dirty="0">
              <a:solidFill>
                <a:srgbClr val="00B050"/>
              </a:solidFill>
              <a:latin typeface="Candara" pitchFamily="34" charset="0"/>
              <a:cs typeface="Arial" charset="0"/>
            </a:endParaRPr>
          </a:p>
        </p:txBody>
      </p:sp>
      <p:sp>
        <p:nvSpPr>
          <p:cNvPr id="63" name="Line 75"/>
          <p:cNvSpPr>
            <a:spLocks noChangeShapeType="1"/>
          </p:cNvSpPr>
          <p:nvPr/>
        </p:nvSpPr>
        <p:spPr bwMode="auto">
          <a:xfrm flipH="1">
            <a:off x="4542504" y="4797568"/>
            <a:ext cx="11430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76"/>
          <p:cNvSpPr>
            <a:spLocks noChangeShapeType="1"/>
          </p:cNvSpPr>
          <p:nvPr/>
        </p:nvSpPr>
        <p:spPr bwMode="auto">
          <a:xfrm flipH="1" flipV="1">
            <a:off x="4572000" y="4940245"/>
            <a:ext cx="11430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Text Box 77"/>
          <p:cNvSpPr txBox="1">
            <a:spLocks noChangeArrowheads="1"/>
          </p:cNvSpPr>
          <p:nvPr/>
        </p:nvSpPr>
        <p:spPr bwMode="auto">
          <a:xfrm>
            <a:off x="5844659" y="5194300"/>
            <a:ext cx="403741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bg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Arial" charset="0"/>
              </a:rPr>
              <a:t>W</a:t>
            </a:r>
          </a:p>
        </p:txBody>
      </p:sp>
      <p:sp>
        <p:nvSpPr>
          <p:cNvPr id="66" name="Text Box 78"/>
          <p:cNvSpPr txBox="1">
            <a:spLocks noChangeArrowheads="1"/>
          </p:cNvSpPr>
          <p:nvPr/>
        </p:nvSpPr>
        <p:spPr bwMode="auto">
          <a:xfrm>
            <a:off x="5859716" y="4218366"/>
            <a:ext cx="388684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bg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Arial" charset="0"/>
              </a:rPr>
              <a:t>W</a:t>
            </a:r>
          </a:p>
        </p:txBody>
      </p:sp>
      <p:sp>
        <p:nvSpPr>
          <p:cNvPr id="67" name="Text Box 79"/>
          <p:cNvSpPr txBox="1">
            <a:spLocks noChangeArrowheads="1"/>
          </p:cNvSpPr>
          <p:nvPr/>
        </p:nvSpPr>
        <p:spPr bwMode="auto">
          <a:xfrm>
            <a:off x="5029200" y="5865812"/>
            <a:ext cx="13604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bg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849313">
              <a:defRPr sz="2400">
                <a:solidFill>
                  <a:schemeClr val="tx1"/>
                </a:solidFill>
                <a:latin typeface="Times New Roman" pitchFamily="-107" charset="0"/>
              </a:defRPr>
            </a:lvl1pPr>
            <a:lvl2pPr algn="l" defTabSz="849313">
              <a:defRPr sz="2400">
                <a:solidFill>
                  <a:schemeClr val="tx1"/>
                </a:solidFill>
                <a:latin typeface="Times New Roman" pitchFamily="-107" charset="0"/>
              </a:defRPr>
            </a:lvl2pPr>
            <a:lvl3pPr algn="l" defTabSz="849313">
              <a:defRPr sz="2400">
                <a:solidFill>
                  <a:schemeClr val="tx1"/>
                </a:solidFill>
                <a:latin typeface="Times New Roman" pitchFamily="-107" charset="0"/>
              </a:defRPr>
            </a:lvl3pPr>
            <a:lvl4pPr algn="l" defTabSz="849313">
              <a:defRPr sz="2400">
                <a:solidFill>
                  <a:schemeClr val="tx1"/>
                </a:solidFill>
                <a:latin typeface="Times New Roman" pitchFamily="-107" charset="0"/>
              </a:defRPr>
            </a:lvl4pPr>
            <a:lvl5pPr algn="l" defTabSz="849313">
              <a:defRPr sz="2400">
                <a:solidFill>
                  <a:schemeClr val="tx1"/>
                </a:solidFill>
                <a:latin typeface="Times New Roman" pitchFamily="-107" charset="0"/>
              </a:defRPr>
            </a:lvl5pPr>
            <a:lvl6pPr defTabSz="8493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6pPr>
            <a:lvl7pPr defTabSz="8493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7pPr>
            <a:lvl8pPr defTabSz="8493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8pPr>
            <a:lvl9pPr defTabSz="8493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9pPr>
          </a:lstStyle>
          <a:p>
            <a:pPr algn="ctr"/>
            <a:r>
              <a:rPr lang="en-US" sz="1000" b="1" dirty="0">
                <a:latin typeface="Candara" pitchFamily="34" charset="0"/>
              </a:rPr>
              <a:t>(</a:t>
            </a:r>
            <a:r>
              <a:rPr lang="en-US" sz="1000" b="1" dirty="0" err="1">
                <a:latin typeface="Candara" pitchFamily="34" charset="0"/>
              </a:rPr>
              <a:t>Luo</a:t>
            </a:r>
            <a:r>
              <a:rPr lang="en-US" sz="1000" b="1" dirty="0">
                <a:latin typeface="Candara" pitchFamily="34" charset="0"/>
              </a:rPr>
              <a:t>, et al., </a:t>
            </a:r>
            <a:r>
              <a:rPr lang="en-US" sz="1000" b="1" i="1" dirty="0">
                <a:latin typeface="Candara" pitchFamily="34" charset="0"/>
              </a:rPr>
              <a:t>APL</a:t>
            </a:r>
            <a:r>
              <a:rPr lang="en-US" sz="1000" b="1" dirty="0">
                <a:latin typeface="Candara" pitchFamily="34" charset="0"/>
              </a:rPr>
              <a:t> 2005)</a:t>
            </a:r>
          </a:p>
        </p:txBody>
      </p:sp>
      <p:sp>
        <p:nvSpPr>
          <p:cNvPr id="68" name="Text Box 55"/>
          <p:cNvSpPr txBox="1">
            <a:spLocks noChangeArrowheads="1"/>
          </p:cNvSpPr>
          <p:nvPr/>
        </p:nvSpPr>
        <p:spPr bwMode="auto">
          <a:xfrm>
            <a:off x="1898033" y="1858102"/>
            <a:ext cx="1303002" cy="246221"/>
          </a:xfrm>
          <a:prstGeom prst="rect">
            <a:avLst/>
          </a:prstGeom>
          <a:solidFill>
            <a:srgbClr val="DEDEE0">
              <a:alpha val="50196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SiO</a:t>
            </a:r>
            <a:r>
              <a:rPr lang="en-US" sz="1000" b="1" baseline="-25000" dirty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2</a:t>
            </a:r>
            <a:r>
              <a:rPr lang="en-US" sz="1000" b="1" dirty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-enriched film</a:t>
            </a:r>
          </a:p>
        </p:txBody>
      </p:sp>
      <p:sp>
        <p:nvSpPr>
          <p:cNvPr id="69" name="Text Box 12"/>
          <p:cNvSpPr txBox="1">
            <a:spLocks noChangeArrowheads="1"/>
          </p:cNvSpPr>
          <p:nvPr/>
        </p:nvSpPr>
        <p:spPr bwMode="auto">
          <a:xfrm>
            <a:off x="126798" y="5464314"/>
            <a:ext cx="137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1pPr>
            <a:lvl2pPr marL="1435100"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2pPr>
            <a:lvl3pPr marL="1549400"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3pPr>
            <a:lvl4pPr marL="1663700"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-107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7" charset="0"/>
              </a:defRPr>
            </a:lvl9pPr>
          </a:lstStyle>
          <a:p>
            <a:pPr algn="ctr"/>
            <a:r>
              <a:rPr lang="en-US" sz="1000" dirty="0" smtClean="0">
                <a:latin typeface="Candara" pitchFamily="34" charset="0"/>
                <a:cs typeface="Arial" charset="0"/>
              </a:rPr>
              <a:t>Oxide-Oxide</a:t>
            </a:r>
          </a:p>
          <a:p>
            <a:pPr algn="ctr"/>
            <a:r>
              <a:rPr lang="en-US" sz="1000" dirty="0" smtClean="0">
                <a:latin typeface="Candara" pitchFamily="34" charset="0"/>
                <a:cs typeface="Arial" charset="0"/>
              </a:rPr>
              <a:t>Hetero-Interface</a:t>
            </a:r>
          </a:p>
          <a:p>
            <a:pPr algn="ctr"/>
            <a:r>
              <a:rPr lang="en-US" sz="1000" b="1" dirty="0" smtClean="0">
                <a:latin typeface="Candara" pitchFamily="34" charset="0"/>
                <a:cs typeface="Arial" charset="0"/>
              </a:rPr>
              <a:t>(</a:t>
            </a:r>
            <a:r>
              <a:rPr lang="en-US" sz="1000" b="1" dirty="0" err="1">
                <a:latin typeface="Candara" pitchFamily="34" charset="0"/>
                <a:cs typeface="Arial" charset="0"/>
              </a:rPr>
              <a:t>Ackler</a:t>
            </a:r>
            <a:r>
              <a:rPr lang="en-US" sz="1000" b="1" dirty="0">
                <a:latin typeface="Candara" pitchFamily="34" charset="0"/>
                <a:cs typeface="Arial" charset="0"/>
              </a:rPr>
              <a:t> &amp; Chiang, </a:t>
            </a:r>
          </a:p>
          <a:p>
            <a:pPr algn="ctr"/>
            <a:r>
              <a:rPr lang="en-US" sz="1000" b="1" i="1" dirty="0" smtClean="0">
                <a:latin typeface="Candara" pitchFamily="34" charset="0"/>
                <a:cs typeface="Arial" charset="0"/>
              </a:rPr>
              <a:t>J. Am. </a:t>
            </a:r>
            <a:r>
              <a:rPr lang="en-US" sz="1000" b="1" i="1" dirty="0" err="1" smtClean="0">
                <a:latin typeface="Candara" pitchFamily="34" charset="0"/>
                <a:cs typeface="Arial" charset="0"/>
              </a:rPr>
              <a:t>Cer</a:t>
            </a:r>
            <a:r>
              <a:rPr lang="en-US" sz="1000" b="1" i="1" dirty="0" smtClean="0">
                <a:latin typeface="Candara" pitchFamily="34" charset="0"/>
                <a:cs typeface="Arial" charset="0"/>
              </a:rPr>
              <a:t>. Soc.</a:t>
            </a:r>
            <a:r>
              <a:rPr lang="en-US" sz="1000" b="1" dirty="0" smtClean="0">
                <a:latin typeface="Candara" pitchFamily="34" charset="0"/>
                <a:cs typeface="Arial" charset="0"/>
              </a:rPr>
              <a:t> </a:t>
            </a:r>
            <a:r>
              <a:rPr lang="en-US" sz="1000" b="1" dirty="0">
                <a:latin typeface="Candara" pitchFamily="34" charset="0"/>
                <a:cs typeface="Arial" charset="0"/>
              </a:rPr>
              <a:t>1997)</a:t>
            </a:r>
          </a:p>
        </p:txBody>
      </p:sp>
      <p:sp>
        <p:nvSpPr>
          <p:cNvPr id="70" name="Text Box 25"/>
          <p:cNvSpPr txBox="1">
            <a:spLocks noChangeArrowheads="1"/>
          </p:cNvSpPr>
          <p:nvPr/>
        </p:nvSpPr>
        <p:spPr bwMode="auto">
          <a:xfrm>
            <a:off x="8229600" y="2223314"/>
            <a:ext cx="83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bg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ZnO</a:t>
            </a:r>
          </a:p>
        </p:txBody>
      </p:sp>
      <p:sp>
        <p:nvSpPr>
          <p:cNvPr id="71" name="Text Box 49"/>
          <p:cNvSpPr txBox="1">
            <a:spLocks noChangeArrowheads="1"/>
          </p:cNvSpPr>
          <p:nvPr/>
        </p:nvSpPr>
        <p:spPr bwMode="auto">
          <a:xfrm>
            <a:off x="7027604" y="2327064"/>
            <a:ext cx="1106133" cy="4308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100" b="1" dirty="0" smtClean="0">
                <a:latin typeface="Candara" pitchFamily="34" charset="0"/>
                <a:cs typeface="Arial" charset="0"/>
              </a:rPr>
              <a:t>Bi</a:t>
            </a:r>
            <a:r>
              <a:rPr lang="en-US" sz="1100" b="1" baseline="-25000" dirty="0" smtClean="0">
                <a:latin typeface="Candara" pitchFamily="34" charset="0"/>
                <a:cs typeface="Arial" charset="0"/>
              </a:rPr>
              <a:t>2</a:t>
            </a:r>
            <a:r>
              <a:rPr lang="en-US" sz="1100" b="1" dirty="0" smtClean="0">
                <a:latin typeface="Candara" pitchFamily="34" charset="0"/>
                <a:cs typeface="Arial" charset="0"/>
              </a:rPr>
              <a:t>O</a:t>
            </a:r>
            <a:r>
              <a:rPr lang="en-US" sz="1100" b="1" baseline="-25000" dirty="0" smtClean="0">
                <a:latin typeface="Candara" pitchFamily="34" charset="0"/>
                <a:cs typeface="Arial" charset="0"/>
              </a:rPr>
              <a:t>3</a:t>
            </a:r>
            <a:r>
              <a:rPr lang="en-US" sz="1100" b="1" dirty="0" smtClean="0">
                <a:latin typeface="Candara" pitchFamily="34" charset="0"/>
                <a:cs typeface="Arial" charset="0"/>
              </a:rPr>
              <a:t>-enriched</a:t>
            </a:r>
            <a:endParaRPr lang="en-US" sz="1100" b="1" dirty="0">
              <a:latin typeface="Candara" pitchFamily="34" charset="0"/>
              <a:cs typeface="Arial" charset="0"/>
            </a:endParaRPr>
          </a:p>
          <a:p>
            <a:r>
              <a:rPr lang="en-US" sz="1100" b="1" dirty="0">
                <a:latin typeface="Candara" pitchFamily="34" charset="0"/>
                <a:cs typeface="Arial" charset="0"/>
              </a:rPr>
              <a:t>film (w/o SiO</a:t>
            </a:r>
            <a:r>
              <a:rPr lang="en-US" sz="1100" b="1" baseline="-25000" dirty="0">
                <a:latin typeface="Candara" pitchFamily="34" charset="0"/>
                <a:cs typeface="Arial" charset="0"/>
              </a:rPr>
              <a:t>2</a:t>
            </a:r>
            <a:r>
              <a:rPr lang="en-US" sz="1100" b="1" dirty="0">
                <a:latin typeface="Candara" pitchFamily="34" charset="0"/>
                <a:cs typeface="Arial" charset="0"/>
              </a:rPr>
              <a:t>)</a:t>
            </a:r>
          </a:p>
        </p:txBody>
      </p:sp>
      <p:sp>
        <p:nvSpPr>
          <p:cNvPr id="72" name="Text Box 83"/>
          <p:cNvSpPr txBox="1">
            <a:spLocks noChangeArrowheads="1"/>
          </p:cNvSpPr>
          <p:nvPr/>
        </p:nvSpPr>
        <p:spPr bwMode="auto">
          <a:xfrm>
            <a:off x="7848600" y="2771001"/>
            <a:ext cx="9512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tx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Candara" pitchFamily="34" charset="0"/>
                <a:cs typeface="Arial" charset="0"/>
              </a:rPr>
              <a:t>T&lt; </a:t>
            </a:r>
            <a:r>
              <a:rPr lang="en-US" sz="1400" b="1" dirty="0" err="1">
                <a:solidFill>
                  <a:srgbClr val="00B050"/>
                </a:solidFill>
                <a:latin typeface="Candara" pitchFamily="34" charset="0"/>
                <a:cs typeface="Arial" charset="0"/>
              </a:rPr>
              <a:t>T</a:t>
            </a:r>
            <a:r>
              <a:rPr lang="en-US" sz="1400" b="1" baseline="-25000" dirty="0" err="1">
                <a:solidFill>
                  <a:srgbClr val="00B050"/>
                </a:solidFill>
                <a:latin typeface="Candara" pitchFamily="34" charset="0"/>
                <a:cs typeface="Arial" charset="0"/>
              </a:rPr>
              <a:t>eutectic</a:t>
            </a:r>
            <a:endParaRPr lang="en-US" sz="1400" b="1" baseline="-25000" dirty="0">
              <a:solidFill>
                <a:srgbClr val="00B050"/>
              </a:solidFill>
              <a:latin typeface="Candara" pitchFamily="34" charset="0"/>
              <a:cs typeface="Arial" charset="0"/>
            </a:endParaRPr>
          </a:p>
        </p:txBody>
      </p:sp>
      <p:sp>
        <p:nvSpPr>
          <p:cNvPr id="73" name="Rectangle 84" descr="Dark upward diagonal"/>
          <p:cNvSpPr>
            <a:spLocks noChangeArrowheads="1"/>
          </p:cNvSpPr>
          <p:nvPr/>
        </p:nvSpPr>
        <p:spPr bwMode="auto">
          <a:xfrm>
            <a:off x="7198224" y="5322898"/>
            <a:ext cx="1134077" cy="243840"/>
          </a:xfrm>
          <a:prstGeom prst="rect">
            <a:avLst/>
          </a:prstGeom>
          <a:pattFill prst="dkUpDiag">
            <a:fgClr>
              <a:schemeClr val="bg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Arial" charset="0"/>
              </a:rPr>
              <a:t>Ice</a:t>
            </a:r>
          </a:p>
        </p:txBody>
      </p:sp>
      <p:sp>
        <p:nvSpPr>
          <p:cNvPr id="74" name="Rectangle 85" descr="Dark downward diagonal"/>
          <p:cNvSpPr>
            <a:spLocks noChangeArrowheads="1"/>
          </p:cNvSpPr>
          <p:nvPr/>
        </p:nvSpPr>
        <p:spPr bwMode="auto">
          <a:xfrm>
            <a:off x="7198225" y="4572000"/>
            <a:ext cx="1132424" cy="518160"/>
          </a:xfrm>
          <a:prstGeom prst="rect">
            <a:avLst/>
          </a:prstGeom>
          <a:pattFill prst="dkDnDiag">
            <a:fgClr>
              <a:schemeClr val="bg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Arial" charset="0"/>
              </a:rPr>
              <a:t>Vapor,</a:t>
            </a:r>
          </a:p>
          <a:p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Arial" charset="0"/>
              </a:rPr>
              <a:t>Ice,  or </a:t>
            </a:r>
          </a:p>
          <a:p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Arial" charset="0"/>
              </a:rPr>
              <a:t>Inert Wall</a:t>
            </a:r>
          </a:p>
        </p:txBody>
      </p:sp>
      <p:sp>
        <p:nvSpPr>
          <p:cNvPr id="75" name="Rectangle 86" descr="20%"/>
          <p:cNvSpPr>
            <a:spLocks noChangeArrowheads="1"/>
          </p:cNvSpPr>
          <p:nvPr/>
        </p:nvSpPr>
        <p:spPr bwMode="auto">
          <a:xfrm>
            <a:off x="7198224" y="5092645"/>
            <a:ext cx="1129749" cy="228600"/>
          </a:xfrm>
          <a:prstGeom prst="rect">
            <a:avLst/>
          </a:prstGeom>
          <a:pattFill prst="pct20">
            <a:fgClr>
              <a:schemeClr val="bg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200" b="1" dirty="0">
                <a:latin typeface="Candara" pitchFamily="34" charset="0"/>
                <a:cs typeface="Arial" charset="0"/>
              </a:rPr>
              <a:t>Quasi-Liquid</a:t>
            </a:r>
          </a:p>
        </p:txBody>
      </p:sp>
      <p:sp>
        <p:nvSpPr>
          <p:cNvPr id="76" name="Text Box 83"/>
          <p:cNvSpPr txBox="1">
            <a:spLocks noChangeArrowheads="1"/>
          </p:cNvSpPr>
          <p:nvPr/>
        </p:nvSpPr>
        <p:spPr bwMode="auto">
          <a:xfrm>
            <a:off x="6495436" y="3006523"/>
            <a:ext cx="9512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tx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Candara" pitchFamily="34" charset="0"/>
                <a:cs typeface="Arial" charset="0"/>
              </a:rPr>
              <a:t>T&lt; </a:t>
            </a:r>
            <a:r>
              <a:rPr lang="en-US" sz="1400" b="1" dirty="0" err="1">
                <a:solidFill>
                  <a:srgbClr val="00B050"/>
                </a:solidFill>
                <a:latin typeface="Candara" pitchFamily="34" charset="0"/>
                <a:cs typeface="Arial" charset="0"/>
              </a:rPr>
              <a:t>T</a:t>
            </a:r>
            <a:r>
              <a:rPr lang="en-US" sz="1400" b="1" baseline="-25000" dirty="0" err="1">
                <a:solidFill>
                  <a:srgbClr val="00B050"/>
                </a:solidFill>
                <a:latin typeface="Candara" pitchFamily="34" charset="0"/>
                <a:cs typeface="Arial" charset="0"/>
              </a:rPr>
              <a:t>eutectic</a:t>
            </a:r>
            <a:endParaRPr lang="en-US" sz="1400" b="1" baseline="-25000" dirty="0">
              <a:solidFill>
                <a:srgbClr val="00B050"/>
              </a:solidFill>
              <a:latin typeface="Candara" pitchFamily="34" charset="0"/>
              <a:cs typeface="Arial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863917" y="3724175"/>
            <a:ext cx="3498382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latin typeface="Candara" pitchFamily="34" charset="0"/>
              </a:rPr>
              <a:t>Metals</a:t>
            </a:r>
            <a:endParaRPr lang="en-US" sz="1600" b="1" dirty="0">
              <a:solidFill>
                <a:srgbClr val="0070C0"/>
              </a:solidFill>
              <a:latin typeface="Candara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2098578" y="2816895"/>
            <a:ext cx="21307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100" b="1" dirty="0">
                <a:latin typeface="Candara" pitchFamily="34" charset="0"/>
                <a:cs typeface="Arial" charset="0"/>
              </a:rPr>
              <a:t>Kleebe et al, </a:t>
            </a:r>
            <a:r>
              <a:rPr lang="da-DK" sz="1100" b="1" i="1" dirty="0" smtClean="0">
                <a:latin typeface="Candara" pitchFamily="34" charset="0"/>
                <a:cs typeface="Arial" charset="0"/>
              </a:rPr>
              <a:t>J. Am. Cer. Soc.</a:t>
            </a:r>
            <a:r>
              <a:rPr lang="da-DK" sz="1100" b="1" dirty="0" smtClean="0">
                <a:latin typeface="Candara" pitchFamily="34" charset="0"/>
                <a:cs typeface="Arial" charset="0"/>
              </a:rPr>
              <a:t> </a:t>
            </a:r>
            <a:r>
              <a:rPr lang="da-DK" sz="1100" b="1" dirty="0">
                <a:latin typeface="Candara" pitchFamily="34" charset="0"/>
                <a:cs typeface="Arial" charset="0"/>
              </a:rPr>
              <a:t>1993</a:t>
            </a:r>
            <a:endParaRPr lang="en-US" sz="1100" b="1" dirty="0">
              <a:latin typeface="Candara" pitchFamily="34" charset="0"/>
            </a:endParaRPr>
          </a:p>
        </p:txBody>
      </p:sp>
      <p:sp>
        <p:nvSpPr>
          <p:cNvPr id="79" name="Text Box 55"/>
          <p:cNvSpPr txBox="1">
            <a:spLocks noChangeArrowheads="1"/>
          </p:cNvSpPr>
          <p:nvPr/>
        </p:nvSpPr>
        <p:spPr bwMode="auto">
          <a:xfrm>
            <a:off x="762000" y="4725229"/>
            <a:ext cx="1303002" cy="246221"/>
          </a:xfrm>
          <a:prstGeom prst="rect">
            <a:avLst/>
          </a:prstGeom>
          <a:solidFill>
            <a:srgbClr val="DEDEE0">
              <a:alpha val="50196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SiO</a:t>
            </a:r>
            <a:r>
              <a:rPr lang="en-US" sz="1000" b="1" baseline="-25000" dirty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2</a:t>
            </a:r>
            <a:r>
              <a:rPr lang="en-US" sz="1000" b="1" dirty="0">
                <a:solidFill>
                  <a:srgbClr val="C00000"/>
                </a:solidFill>
                <a:latin typeface="Candara" pitchFamily="34" charset="0"/>
                <a:cs typeface="Arial" charset="0"/>
              </a:rPr>
              <a:t>-enriched film</a:t>
            </a:r>
          </a:p>
        </p:txBody>
      </p:sp>
      <p:pic>
        <p:nvPicPr>
          <p:cNvPr id="80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37623" y="1219200"/>
            <a:ext cx="1438777" cy="150876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5733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/>
      <p:bldP spid="22" grpId="0" animBg="1"/>
      <p:bldP spid="24" grpId="0"/>
      <p:bldP spid="25" grpId="0" animBg="1"/>
      <p:bldP spid="26" grpId="0" animBg="1"/>
      <p:bldP spid="27" grpId="0" animBg="1"/>
      <p:bldP spid="28" grpId="0"/>
      <p:bldP spid="29" grpId="0" animBg="1"/>
      <p:bldP spid="30" grpId="0" animBg="1"/>
      <p:bldP spid="32" grpId="0"/>
      <p:bldP spid="33" grpId="0" animBg="1"/>
      <p:bldP spid="34" grpId="0"/>
      <p:bldP spid="35" grpId="0" animBg="1"/>
      <p:bldP spid="36" grpId="0" animBg="1"/>
      <p:bldP spid="37" grpId="0" animBg="1"/>
      <p:bldP spid="38" grpId="0"/>
      <p:bldP spid="40" grpId="0"/>
      <p:bldP spid="41" grpId="0"/>
      <p:bldP spid="42" grpId="0" animBg="1"/>
      <p:bldP spid="43" grpId="0" animBg="1"/>
      <p:bldP spid="44" grpId="0" animBg="1"/>
      <p:bldP spid="45" grpId="0" animBg="1"/>
      <p:bldP spid="46" grpId="0"/>
      <p:bldP spid="47" grpId="0"/>
      <p:bldP spid="48" grpId="0"/>
      <p:bldP spid="56" grpId="0" animBg="1"/>
      <p:bldP spid="57" grpId="0"/>
      <p:bldP spid="58" grpId="0" animBg="1"/>
      <p:bldP spid="60" grpId="0"/>
      <p:bldP spid="61" grpId="0" animBg="1"/>
      <p:bldP spid="62" grpId="0"/>
      <p:bldP spid="63" grpId="0" animBg="1"/>
      <p:bldP spid="64" grpId="0" animBg="1"/>
      <p:bldP spid="65" grpId="0"/>
      <p:bldP spid="66" grpId="0"/>
      <p:bldP spid="67" grpId="0"/>
      <p:bldP spid="68" grpId="0" animBg="1"/>
      <p:bldP spid="69" grpId="0"/>
      <p:bldP spid="70" grpId="0"/>
      <p:bldP spid="71" grpId="0" animBg="1"/>
      <p:bldP spid="72" grpId="0"/>
      <p:bldP spid="73" grpId="0" animBg="1"/>
      <p:bldP spid="74" grpId="0" animBg="1"/>
      <p:bldP spid="75" grpId="0" animBg="1"/>
      <p:bldP spid="76" grpId="0"/>
      <p:bldP spid="77" grpId="0" animBg="1"/>
      <p:bldP spid="78" grpId="0"/>
      <p:bldP spid="7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E9B91-0747-430D-99D1-D0567E931D72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of Complexion Types</a:t>
            </a:r>
            <a:endParaRPr lang="en-US" dirty="0"/>
          </a:p>
        </p:txBody>
      </p:sp>
      <p:sp>
        <p:nvSpPr>
          <p:cNvPr id="6" name="Rectangle 5"/>
          <p:cNvSpPr>
            <a:spLocks noChangeAspect="1"/>
          </p:cNvSpPr>
          <p:nvPr/>
        </p:nvSpPr>
        <p:spPr>
          <a:xfrm>
            <a:off x="685800" y="816035"/>
            <a:ext cx="7699149" cy="497516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:\meetings\Sosman-award-symposia\schematic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7712" y="876045"/>
            <a:ext cx="7548185" cy="487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81672" y="6016823"/>
            <a:ext cx="83248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algn="r" eaLnBrk="1" hangingPunct="1"/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S.J. Dillon, M. Tang, W.C. Carter, M.P. Harmer, </a:t>
            </a:r>
            <a:r>
              <a:rPr lang="en-US" sz="1400" b="1" i="1" dirty="0" err="1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Acta</a:t>
            </a:r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 </a:t>
            </a:r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Mater. </a:t>
            </a:r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  <a:latin typeface="Candara" pitchFamily="-107" charset="0"/>
              </a:rPr>
              <a:t>2007 </a:t>
            </a:r>
            <a:endParaRPr lang="en-US" sz="1400" b="1" i="1" dirty="0">
              <a:solidFill>
                <a:schemeClr val="accent3">
                  <a:lumMod val="50000"/>
                </a:schemeClr>
              </a:solidFill>
              <a:latin typeface="Candara" pitchFamily="-107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661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7CF3-7852-4E8B-BB9B-9813EA93CB8D}" type="datetime3">
              <a:rPr lang="en-US" smtClean="0"/>
              <a:pPr/>
              <a:t>September 6, 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MURI Kickoff Meeting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Complexions - High Resolution Electron Microscopy</a:t>
            </a:r>
            <a:endParaRPr lang="en-US" dirty="0"/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753817" y="762000"/>
            <a:ext cx="7627009" cy="5114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81672" y="5952919"/>
            <a:ext cx="83248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7" charset="-128"/>
              </a:defRPr>
            </a:lvl9pPr>
          </a:lstStyle>
          <a:p>
            <a:pPr algn="r" eaLnBrk="1" hangingPunct="1"/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S.J. Dillon, M. Tang, W.C. Carter, M.P. Harmer, </a:t>
            </a:r>
            <a:r>
              <a:rPr lang="en-US" sz="1400" b="1" i="1" dirty="0" err="1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Acta</a:t>
            </a:r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400" b="1" i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Mater. </a:t>
            </a:r>
            <a:r>
              <a:rPr lang="en-US" sz="1400" b="1" i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2007 </a:t>
            </a:r>
            <a:endParaRPr lang="en-US" sz="1400" b="1" i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" name="Picture 11" descr="Picture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74699"/>
            <a:ext cx="7851391" cy="5194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C4FC-F306-4350-A70C-63615A422B2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0" y="2633246"/>
            <a:ext cx="2514600" cy="338554"/>
          </a:xfrm>
          <a:prstGeom prst="rect">
            <a:avLst/>
          </a:prstGeom>
          <a:solidFill>
            <a:schemeClr val="accent3">
              <a:alpha val="50000"/>
            </a:schemeClr>
          </a:solidFill>
          <a:ln w="25400">
            <a:solidFill>
              <a:schemeClr val="lt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ndara" pitchFamily="34" charset="0"/>
              </a:rPr>
              <a:t>Submonolayer</a:t>
            </a:r>
            <a:r>
              <a:rPr lang="en-US" sz="1600" dirty="0">
                <a:latin typeface="Candara" pitchFamily="34" charset="0"/>
              </a:rPr>
              <a:t> </a:t>
            </a:r>
            <a:r>
              <a:rPr lang="en-US" sz="1600" dirty="0" smtClean="0">
                <a:latin typeface="Candara" pitchFamily="34" charset="0"/>
              </a:rPr>
              <a:t>segregation</a:t>
            </a:r>
            <a:endParaRPr lang="en-US" sz="1600" dirty="0">
              <a:latin typeface="Candar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5200" y="2633246"/>
            <a:ext cx="2057400" cy="338554"/>
          </a:xfrm>
          <a:prstGeom prst="rect">
            <a:avLst/>
          </a:prstGeom>
          <a:solidFill>
            <a:schemeClr val="accent3">
              <a:alpha val="50000"/>
            </a:schemeClr>
          </a:solidFill>
          <a:ln w="254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ndara" pitchFamily="34" charset="0"/>
              </a:rPr>
              <a:t>Intrinsic, “clean”</a:t>
            </a:r>
            <a:endParaRPr lang="en-US" sz="1600" b="1" dirty="0">
              <a:latin typeface="Candar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0" y="2590800"/>
            <a:ext cx="2057400" cy="338554"/>
          </a:xfrm>
          <a:prstGeom prst="rect">
            <a:avLst/>
          </a:prstGeom>
          <a:solidFill>
            <a:schemeClr val="accent3">
              <a:alpha val="50000"/>
            </a:schemeClr>
          </a:solidFill>
          <a:ln w="254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ndara" pitchFamily="34" charset="0"/>
              </a:rPr>
              <a:t>Bilayer segregation</a:t>
            </a:r>
            <a:endParaRPr lang="en-US" sz="1600" dirty="0">
              <a:latin typeface="Candar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19800" y="5224046"/>
            <a:ext cx="2057400" cy="338554"/>
          </a:xfrm>
          <a:prstGeom prst="rect">
            <a:avLst/>
          </a:prstGeom>
          <a:solidFill>
            <a:schemeClr val="accent3">
              <a:alpha val="50000"/>
            </a:schemeClr>
          </a:solidFill>
          <a:ln w="254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ndara" pitchFamily="34" charset="0"/>
              </a:rPr>
              <a:t>True Wetting  Film</a:t>
            </a:r>
            <a:endParaRPr lang="en-US" sz="1600" dirty="0">
              <a:latin typeface="Candar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5224046"/>
            <a:ext cx="1866900" cy="338554"/>
          </a:xfrm>
          <a:prstGeom prst="rect">
            <a:avLst/>
          </a:prstGeom>
          <a:solidFill>
            <a:schemeClr val="accent3">
              <a:alpha val="50000"/>
            </a:schemeClr>
          </a:solidFill>
          <a:ln w="254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Candara" pitchFamily="34" charset="0"/>
              </a:rPr>
              <a:t>Intergranular</a:t>
            </a:r>
            <a:r>
              <a:rPr lang="en-US" sz="1600" dirty="0" smtClean="0">
                <a:latin typeface="Candara" pitchFamily="34" charset="0"/>
              </a:rPr>
              <a:t> film</a:t>
            </a:r>
            <a:endParaRPr lang="en-US" sz="1600" dirty="0">
              <a:latin typeface="Candar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" y="5224046"/>
            <a:ext cx="2362200" cy="338554"/>
          </a:xfrm>
          <a:prstGeom prst="rect">
            <a:avLst/>
          </a:prstGeom>
          <a:solidFill>
            <a:schemeClr val="accent3">
              <a:alpha val="50000"/>
            </a:schemeClr>
          </a:solidFill>
          <a:ln w="2540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ndara" pitchFamily="34" charset="0"/>
              </a:rPr>
              <a:t>Trilayer segregation</a:t>
            </a:r>
            <a:endParaRPr lang="en-US" sz="16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532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2315</Words>
  <Application>Microsoft Macintosh PowerPoint</Application>
  <PresentationFormat>On-screen Show (4:3)</PresentationFormat>
  <Paragraphs>454</Paragraphs>
  <Slides>28</Slides>
  <Notes>2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Equation</vt:lpstr>
      <vt:lpstr>Slide 1</vt:lpstr>
      <vt:lpstr>Tailoring of Atomic-Scale Interphase Complexions for Mechanism-Informed Material Design </vt:lpstr>
      <vt:lpstr>Outline</vt:lpstr>
      <vt:lpstr>Participating Institutions</vt:lpstr>
      <vt:lpstr>Slide 5</vt:lpstr>
      <vt:lpstr>Complexions: Characteristics</vt:lpstr>
      <vt:lpstr>Example - Intergranular Films (IGF)</vt:lpstr>
      <vt:lpstr>Schematic of Complexion Types</vt:lpstr>
      <vt:lpstr>Complexions - High Resolution Electron Microscopy</vt:lpstr>
      <vt:lpstr>Transport Properties of Complexions (Alumina)</vt:lpstr>
      <vt:lpstr>Copper Oxide Doped Titania-complexion Type III, Bilayer</vt:lpstr>
      <vt:lpstr>Copper Oxide Doped Titania-complexion Type IV, Trilayer</vt:lpstr>
      <vt:lpstr>GB Complexions In Metal Systems</vt:lpstr>
      <vt:lpstr>GB Complexions in Ni-Bi Alloys</vt:lpstr>
      <vt:lpstr>Thermodynamic Modelling</vt:lpstr>
      <vt:lpstr>Selection Rules</vt:lpstr>
      <vt:lpstr>Tailorable Properties - Examples</vt:lpstr>
      <vt:lpstr>WC - Co Complexion-Property Relationship?</vt:lpstr>
      <vt:lpstr>Proposed Approach</vt:lpstr>
      <vt:lpstr>             Creation of New Classes of Materials with Tailored Properties</vt:lpstr>
      <vt:lpstr>             Creation of New Classes of Materials with Tailored Properties</vt:lpstr>
      <vt:lpstr>Slide 22</vt:lpstr>
      <vt:lpstr>Exploitation of Complexions in the Processing of Bulk Nano-grain Materials</vt:lpstr>
      <vt:lpstr>Exploitation of Complexions in the Processing of Bulk Nano-grain Materials</vt:lpstr>
      <vt:lpstr>Exploitation of Complexions in Controlling Properties in Strategic Engineering Materials</vt:lpstr>
      <vt:lpstr>Management</vt:lpstr>
      <vt:lpstr>US Student/PostDoc Recruitment</vt:lpstr>
      <vt:lpstr>MURI-RELATED AFFILIATIONS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Animesh Kundu</dc:creator>
  <cp:lastModifiedBy>MITL MITL</cp:lastModifiedBy>
  <cp:revision>94</cp:revision>
  <dcterms:created xsi:type="dcterms:W3CDTF">2011-09-06T17:30:16Z</dcterms:created>
  <dcterms:modified xsi:type="dcterms:W3CDTF">2011-09-06T17:31:35Z</dcterms:modified>
</cp:coreProperties>
</file>