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80" d="100"/>
          <a:sy n="80" d="100"/>
        </p:scale>
        <p:origin x="-1400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printerSettings" Target="printerSettings/printerSettings1.bin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19140000">
            <a:off x="817112" y="1730403"/>
            <a:ext cx="5648623" cy="1204306"/>
          </a:xfrm>
        </p:spPr>
        <p:txBody>
          <a:bodyPr bIns="9144"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19140000">
            <a:off x="1212277" y="2470925"/>
            <a:ext cx="6511131" cy="329259"/>
          </a:xfrm>
        </p:spPr>
        <p:txBody>
          <a:bodyPr tIns="9144">
            <a:normAutofit/>
          </a:bodyPr>
          <a:lstStyle>
            <a:lvl1pPr marL="0" indent="0" algn="l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065BE-0657-4A47-90AD-C21C55E16B19}" type="datetime4">
              <a:rPr lang="en-US" smtClean="0"/>
              <a:pPr/>
              <a:t>June 16, 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4ED01-E2A0-4C1E-8E21-014B9904157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6C3AA4-67BE-44F7-809A-3582401494AF}" type="datetime4">
              <a:rPr lang="en-US" smtClean="0"/>
              <a:pPr/>
              <a:t>June 16, 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4ED01-E2A0-4C1E-8E21-014B9904157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46783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46783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172EEB-1769-4776-AD69-E7C1260563EB}" type="datetime4">
              <a:rPr lang="en-US" smtClean="0"/>
              <a:pPr/>
              <a:t>June 16, 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4ED01-E2A0-4C1E-8E21-014B9904157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7BB8AF-C16A-4836-A92D-61834B5F0BA5}" type="datetime4">
              <a:rPr lang="en-US" smtClean="0"/>
              <a:pPr/>
              <a:t>June 16, 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4ED01-E2A0-4C1E-8E21-014B9904157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819399" y="1726737"/>
            <a:ext cx="5650992" cy="1207509"/>
          </a:xfrm>
        </p:spPr>
        <p:txBody>
          <a:bodyPr bIns="9144" anchor="b"/>
          <a:lstStyle>
            <a:lvl1pPr algn="l">
              <a:defRPr kumimoji="0" lang="en-US" sz="32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19140000">
            <a:off x="1216152" y="2468304"/>
            <a:ext cx="6510528" cy="329184"/>
          </a:xfrm>
        </p:spPr>
        <p:txBody>
          <a:bodyPr anchor="t">
            <a:normAutofit/>
          </a:bodyPr>
          <a:lstStyle>
            <a:lvl1pPr marL="0" indent="0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7D2193-4505-4A75-99BB-880C6989A757}" type="datetime4">
              <a:rPr lang="en-US" smtClean="0"/>
              <a:pPr/>
              <a:t>June 16, 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4ED01-E2A0-4C1E-8E21-014B9904157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016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3A18F4-33C3-445B-924C-31108C51719C}" type="datetime4">
              <a:rPr lang="en-US" smtClean="0"/>
              <a:pPr/>
              <a:t>June 16, 2011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4ED01-E2A0-4C1E-8E21-014B9904157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9150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0016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0016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F7543A-E259-478F-9E0D-57BA40E442B7}" type="datetime4">
              <a:rPr lang="en-US" smtClean="0"/>
              <a:pPr/>
              <a:t>June 16, 2011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4ED01-E2A0-4C1E-8E21-014B9904157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FB012D-77A1-44B0-BB26-329BA1EE55C9}" type="datetime4">
              <a:rPr lang="en-US" smtClean="0"/>
              <a:pPr/>
              <a:t>June 16, 2011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4ED01-E2A0-4C1E-8E21-014B9904157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B7499E-3031-413E-B01E-B94970708CAA}" type="datetime4">
              <a:rPr lang="en-US" smtClean="0"/>
              <a:pPr/>
              <a:t>June 16, 2011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4ED01-E2A0-4C1E-8E21-014B9904157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ight Triangle 1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Right Triangle 17"/>
          <p:cNvSpPr/>
          <p:nvPr/>
        </p:nvSpPr>
        <p:spPr>
          <a:xfrm rot="5400000">
            <a:off x="433389" y="-433387"/>
            <a:ext cx="6858000" cy="7724778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784930" y="1576103"/>
            <a:ext cx="5212080" cy="1089427"/>
          </a:xfrm>
        </p:spPr>
        <p:txBody>
          <a:bodyPr bIns="0" anchor="b"/>
          <a:lstStyle>
            <a:lvl1pPr algn="l">
              <a:defRPr kumimoji="0" lang="en-US" sz="2800" b="0" i="0" u="none" strike="noStrike" kern="1200" cap="all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9552" y="2618912"/>
            <a:ext cx="3807779" cy="33246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297954" y="2253385"/>
            <a:ext cx="5794760" cy="623314"/>
          </a:xfrm>
        </p:spPr>
        <p:txBody>
          <a:bodyPr>
            <a:normAutofit/>
          </a:bodyPr>
          <a:lstStyle>
            <a:lvl1pPr marL="0" indent="0">
              <a:buNone/>
              <a:defRPr lang="en-US" sz="1400" b="1" kern="1200" dirty="0" smtClean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7EAB0C-2220-4D0E-A0DD-DB7FA0F742F4}" type="datetime4">
              <a:rPr lang="en-US" smtClean="0"/>
              <a:pPr/>
              <a:t>June 16, 2011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2"/>
            </a:solidFill>
          </a:ln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2754ED01-E2A0-4C1E-8E21-014B9904157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/>
          <p:cNvSpPr>
            <a:spLocks noGrp="1"/>
          </p:cNvSpPr>
          <p:nvPr>
            <p:ph type="pic" sz="quarter" idx="14"/>
          </p:nvPr>
        </p:nvSpPr>
        <p:spPr>
          <a:xfrm>
            <a:off x="2028825" y="0"/>
            <a:ext cx="7115175" cy="6858000"/>
          </a:xfrm>
          <a:custGeom>
            <a:avLst/>
            <a:gdLst>
              <a:gd name="connsiteX0" fmla="*/ 0 w 7104888"/>
              <a:gd name="connsiteY0" fmla="*/ 0 h 6858000"/>
              <a:gd name="connsiteX1" fmla="*/ 7104888 w 7104888"/>
              <a:gd name="connsiteY1" fmla="*/ 0 h 6858000"/>
              <a:gd name="connsiteX2" fmla="*/ 7104888 w 7104888"/>
              <a:gd name="connsiteY2" fmla="*/ 6858000 h 6858000"/>
              <a:gd name="connsiteX3" fmla="*/ 0 w 7104888"/>
              <a:gd name="connsiteY3" fmla="*/ 6858000 h 6858000"/>
              <a:gd name="connsiteX4" fmla="*/ 0 w 7104888"/>
              <a:gd name="connsiteY4" fmla="*/ 0 h 6858000"/>
              <a:gd name="connsiteX0" fmla="*/ 0 w 7104888"/>
              <a:gd name="connsiteY0" fmla="*/ 0 h 6858000"/>
              <a:gd name="connsiteX1" fmla="*/ 5695188 w 7104888"/>
              <a:gd name="connsiteY1" fmla="*/ 0 h 6858000"/>
              <a:gd name="connsiteX2" fmla="*/ 7104888 w 7104888"/>
              <a:gd name="connsiteY2" fmla="*/ 0 h 6858000"/>
              <a:gd name="connsiteX3" fmla="*/ 7104888 w 7104888"/>
              <a:gd name="connsiteY3" fmla="*/ 6858000 h 6858000"/>
              <a:gd name="connsiteX4" fmla="*/ 0 w 7104888"/>
              <a:gd name="connsiteY4" fmla="*/ 6858000 h 6858000"/>
              <a:gd name="connsiteX5" fmla="*/ 0 w 7104888"/>
              <a:gd name="connsiteY5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0287 w 7115175"/>
              <a:gd name="connsiteY4" fmla="*/ 6858000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10287 w 7115175"/>
              <a:gd name="connsiteY5" fmla="*/ 6858000 h 6858000"/>
              <a:gd name="connsiteX6" fmla="*/ 0 w 7115175"/>
              <a:gd name="connsiteY6" fmla="*/ 5048250 h 6858000"/>
              <a:gd name="connsiteX7" fmla="*/ 10287 w 7115175"/>
              <a:gd name="connsiteY7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0 w 7115175"/>
              <a:gd name="connsiteY0" fmla="*/ 504825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115175" h="6858000">
                <a:moveTo>
                  <a:pt x="0" y="5048250"/>
                </a:moveTo>
                <a:lnTo>
                  <a:pt x="5705475" y="0"/>
                </a:lnTo>
                <a:lnTo>
                  <a:pt x="7115175" y="0"/>
                </a:lnTo>
                <a:lnTo>
                  <a:pt x="7115175" y="6858000"/>
                </a:lnTo>
                <a:lnTo>
                  <a:pt x="1533526" y="6848475"/>
                </a:lnTo>
                <a:lnTo>
                  <a:pt x="0" y="50482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</p:spPr>
        <p:txBody>
          <a:bodyPr rIns="182880" anchor="ctr"/>
          <a:lstStyle>
            <a:lvl1pPr algn="r">
              <a:defRPr/>
            </a:lvl1pPr>
          </a:lstStyle>
          <a:p>
            <a:r>
              <a:rPr lang="en-US" dirty="0" smtClean="0"/>
              <a:t>Drag picture to placeholder or click icon to add</a:t>
            </a:r>
            <a:endParaRPr lang="en-US" dirty="0"/>
          </a:p>
        </p:txBody>
      </p:sp>
      <p:sp>
        <p:nvSpPr>
          <p:cNvPr id="9" name="Right Triangle 8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Freeform 9"/>
          <p:cNvSpPr/>
          <p:nvPr/>
        </p:nvSpPr>
        <p:spPr>
          <a:xfrm>
            <a:off x="0" y="5048250"/>
            <a:ext cx="3571875" cy="1809750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1809750 h 1809750"/>
              <a:gd name="connsiteX1" fmla="*/ 1895475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  <a:gd name="connsiteX0" fmla="*/ 0 w 3571875"/>
              <a:gd name="connsiteY0" fmla="*/ 1809750 h 1809750"/>
              <a:gd name="connsiteX1" fmla="*/ 2038350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71875" h="1809750">
                <a:moveTo>
                  <a:pt x="0" y="1809750"/>
                </a:moveTo>
                <a:lnTo>
                  <a:pt x="2038350" y="0"/>
                </a:lnTo>
                <a:lnTo>
                  <a:pt x="3571875" y="1809750"/>
                </a:lnTo>
                <a:lnTo>
                  <a:pt x="0" y="18097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671197" y="1717501"/>
            <a:ext cx="5486400" cy="867444"/>
          </a:xfrm>
        </p:spPr>
        <p:txBody>
          <a:bodyPr anchor="b"/>
          <a:lstStyle>
            <a:lvl1pPr algn="l">
              <a:defRPr sz="2800" b="0"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143479" y="2180529"/>
            <a:ext cx="6096545" cy="740664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16D63-31BF-4B94-B6C5-E20B2C63F515}" type="datetime4">
              <a:rPr lang="en-US" smtClean="0"/>
              <a:pPr/>
              <a:t>June 16, 2011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4ED01-E2A0-4C1E-8E21-014B9904157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2382" y="5050633"/>
            <a:ext cx="3574257" cy="1807368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883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050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812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76450 w 3571875"/>
              <a:gd name="connsiteY2" fmla="*/ 22740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245519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38350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2433637 h 2433637"/>
              <a:gd name="connsiteX1" fmla="*/ 257175 w 3571875"/>
              <a:gd name="connsiteY1" fmla="*/ 0 h 2433637"/>
              <a:gd name="connsiteX2" fmla="*/ 2038350 w 3571875"/>
              <a:gd name="connsiteY2" fmla="*/ 628650 h 2433637"/>
              <a:gd name="connsiteX3" fmla="*/ 3571875 w 3571875"/>
              <a:gd name="connsiteY3" fmla="*/ 2433637 h 2433637"/>
              <a:gd name="connsiteX4" fmla="*/ 0 w 3571875"/>
              <a:gd name="connsiteY4" fmla="*/ 2433637 h 2433637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24051 w 3574257"/>
              <a:gd name="connsiteY2" fmla="*/ 3071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40682 w 3574257"/>
              <a:gd name="connsiteY2" fmla="*/ 450057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57351 w 3574257"/>
              <a:gd name="connsiteY2" fmla="*/ 2309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774032 w 3574257"/>
              <a:gd name="connsiteY2" fmla="*/ 161925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69294 w 3574257"/>
              <a:gd name="connsiteY2" fmla="*/ 2143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819275 w 3574257"/>
              <a:gd name="connsiteY2" fmla="*/ 200026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5494 w 3574257"/>
              <a:gd name="connsiteY2" fmla="*/ 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74257" h="1807368">
                <a:moveTo>
                  <a:pt x="2382" y="1807368"/>
                </a:moveTo>
                <a:lnTo>
                  <a:pt x="0" y="0"/>
                </a:lnTo>
                <a:lnTo>
                  <a:pt x="2045494" y="1"/>
                </a:lnTo>
                <a:lnTo>
                  <a:pt x="3574257" y="1807368"/>
                </a:lnTo>
                <a:lnTo>
                  <a:pt x="2382" y="180736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Freeform 7"/>
          <p:cNvSpPr/>
          <p:nvPr/>
        </p:nvSpPr>
        <p:spPr>
          <a:xfrm>
            <a:off x="-2380" y="5051292"/>
            <a:ext cx="9146380" cy="1806709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  <a:gd name="connsiteX0" fmla="*/ 0 w 3352800"/>
              <a:gd name="connsiteY0" fmla="*/ 2002631 h 2002631"/>
              <a:gd name="connsiteX1" fmla="*/ 754045 w 3352800"/>
              <a:gd name="connsiteY1" fmla="*/ 146832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26618 h 526618"/>
              <a:gd name="connsiteX1" fmla="*/ 980611 w 3352800"/>
              <a:gd name="connsiteY1" fmla="*/ 9368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6888 h 526888"/>
              <a:gd name="connsiteX1" fmla="*/ 744735 w 3352800"/>
              <a:gd name="connsiteY1" fmla="*/ 0 h 526888"/>
              <a:gd name="connsiteX2" fmla="*/ 3352800 w 3352800"/>
              <a:gd name="connsiteY2" fmla="*/ 270 h 526888"/>
              <a:gd name="connsiteX3" fmla="*/ 3352800 w 3352800"/>
              <a:gd name="connsiteY3" fmla="*/ 526888 h 526888"/>
              <a:gd name="connsiteX4" fmla="*/ 0 w 3352800"/>
              <a:gd name="connsiteY4" fmla="*/ 526888 h 526888"/>
              <a:gd name="connsiteX0" fmla="*/ 0 w 3352800"/>
              <a:gd name="connsiteY0" fmla="*/ 526618 h 526618"/>
              <a:gd name="connsiteX1" fmla="*/ 811948 w 3352800"/>
              <a:gd name="connsiteY1" fmla="*/ 6092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966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241069 w 3352800"/>
              <a:gd name="connsiteY2" fmla="*/ 94144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313 h 527313"/>
              <a:gd name="connsiteX1" fmla="*/ 900984 w 3352800"/>
              <a:gd name="connsiteY1" fmla="*/ 97774 h 527313"/>
              <a:gd name="connsiteX2" fmla="*/ 3352800 w 3352800"/>
              <a:gd name="connsiteY2" fmla="*/ 0 h 527313"/>
              <a:gd name="connsiteX3" fmla="*/ 3352800 w 3352800"/>
              <a:gd name="connsiteY3" fmla="*/ 527313 h 527313"/>
              <a:gd name="connsiteX4" fmla="*/ 0 w 3352800"/>
              <a:gd name="connsiteY4" fmla="*/ 527313 h 527313"/>
              <a:gd name="connsiteX0" fmla="*/ 0 w 3352800"/>
              <a:gd name="connsiteY0" fmla="*/ 527584 h 527584"/>
              <a:gd name="connsiteX1" fmla="*/ 748227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527584">
                <a:moveTo>
                  <a:pt x="0" y="527584"/>
                </a:moveTo>
                <a:lnTo>
                  <a:pt x="748227" y="0"/>
                </a:lnTo>
                <a:lnTo>
                  <a:pt x="3352800" y="271"/>
                </a:lnTo>
                <a:lnTo>
                  <a:pt x="3352800" y="527584"/>
                </a:lnTo>
                <a:lnTo>
                  <a:pt x="0" y="527584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940" cy="5486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100628"/>
            <a:ext cx="7520940" cy="35798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9140000">
            <a:off x="201168" y="5870448"/>
            <a:ext cx="2176272" cy="2011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62B1B13E-D5AF-485E-81A1-82A140076526}" type="datetime4">
              <a:rPr lang="en-US" smtClean="0"/>
              <a:pPr/>
              <a:t>June 16, 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17514" y="6285122"/>
            <a:ext cx="47244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spc="200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01038" y="6170822"/>
            <a:ext cx="502920" cy="502920"/>
          </a:xfrm>
          <a:prstGeom prst="ellipse">
            <a:avLst/>
          </a:prstGeom>
          <a:ln w="19050">
            <a:solidFill>
              <a:srgbClr val="FFFFFF"/>
            </a:solidFill>
          </a:ln>
        </p:spPr>
        <p:txBody>
          <a:bodyPr vert="horz" lIns="9144" tIns="9144" rIns="9144" bIns="9144" rtlCol="0" anchor="ctr">
            <a:normAutofit/>
          </a:bodyPr>
          <a:lstStyle>
            <a:lvl1pPr algn="ctr">
              <a:defRPr sz="1650">
                <a:solidFill>
                  <a:srgbClr val="FFFFFF"/>
                </a:solidFill>
              </a:defRPr>
            </a:lvl1pPr>
          </a:lstStyle>
          <a:p>
            <a:fld id="{2754ED01-E2A0-4C1E-8E21-014B9904157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28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800"/>
        </a:spcBef>
        <a:buFont typeface="Arial" pitchFamily="34" charset="0"/>
        <a:buNone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1737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023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6309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8595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3533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5819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792224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3.jp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muri.cc.lehigh.edu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MURI : Facilitation of </a:t>
            </a:r>
            <a:r>
              <a:rPr lang="en-US" dirty="0" smtClean="0"/>
              <a:t>Communications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Andrea Harmer</a:t>
            </a:r>
            <a:endParaRPr lang="en-US" dirty="0"/>
          </a:p>
        </p:txBody>
      </p:sp>
      <p:pic>
        <p:nvPicPr>
          <p:cNvPr id="5" name="Picture 4" descr="harmer11complexion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1492" y="209452"/>
            <a:ext cx="1507676" cy="1178728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1740403" y="176650"/>
            <a:ext cx="3166354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1600" i="1" dirty="0" smtClean="0">
                <a:solidFill>
                  <a:srgbClr val="000000"/>
                </a:solidFill>
              </a:rPr>
              <a:t>Complexions for Informed Design</a:t>
            </a:r>
            <a:endParaRPr lang="en-US" sz="1600" i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681298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6835" y="254635"/>
            <a:ext cx="7520940" cy="548640"/>
          </a:xfrm>
        </p:spPr>
        <p:txBody>
          <a:bodyPr/>
          <a:lstStyle/>
          <a:p>
            <a:r>
              <a:rPr lang="en-US" dirty="0" smtClean="0"/>
              <a:t>Facilitation of MURI communication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4500" y="973629"/>
            <a:ext cx="9001125" cy="1756872"/>
          </a:xfrm>
        </p:spPr>
        <p:txBody>
          <a:bodyPr>
            <a:noAutofit/>
          </a:bodyPr>
          <a:lstStyle/>
          <a:p>
            <a:r>
              <a:rPr lang="en-US" sz="2400" dirty="0"/>
              <a:t>T</a:t>
            </a:r>
            <a:r>
              <a:rPr lang="en-US" sz="2400" dirty="0" smtClean="0"/>
              <a:t>hree factors </a:t>
            </a:r>
            <a:r>
              <a:rPr lang="en-US" sz="2400" dirty="0"/>
              <a:t>associated with successful network-based communities: </a:t>
            </a:r>
            <a:r>
              <a:rPr lang="en-US" sz="2400" dirty="0" smtClean="0"/>
              <a:t/>
            </a:r>
            <a:br>
              <a:rPr lang="en-US" sz="2400" dirty="0" smtClean="0"/>
            </a:br>
            <a:endParaRPr lang="en-US" sz="2400" dirty="0" smtClean="0"/>
          </a:p>
          <a:p>
            <a:pPr>
              <a:buFont typeface="Arial"/>
              <a:buChar char="•"/>
            </a:pPr>
            <a:r>
              <a:rPr lang="en-US" sz="2400" dirty="0" smtClean="0"/>
              <a:t>an </a:t>
            </a:r>
            <a:r>
              <a:rPr lang="en-US" sz="2400" dirty="0"/>
              <a:t>emphasis on group rather than one-to-one </a:t>
            </a:r>
            <a:r>
              <a:rPr lang="en-US" sz="2400" dirty="0" smtClean="0"/>
              <a:t>communication </a:t>
            </a:r>
            <a:br>
              <a:rPr lang="en-US" sz="2400" dirty="0" smtClean="0"/>
            </a:br>
            <a:endParaRPr lang="en-US" sz="2400" dirty="0" smtClean="0"/>
          </a:p>
          <a:p>
            <a:pPr>
              <a:buFont typeface="Arial"/>
              <a:buChar char="•"/>
            </a:pPr>
            <a:r>
              <a:rPr lang="en-US" sz="2400" dirty="0" smtClean="0"/>
              <a:t>well</a:t>
            </a:r>
            <a:r>
              <a:rPr lang="en-US" sz="2400" dirty="0"/>
              <a:t>-articulated goals or tasks; and </a:t>
            </a:r>
            <a:r>
              <a:rPr lang="en-US" sz="2400" dirty="0" smtClean="0"/>
              <a:t/>
            </a:r>
            <a:br>
              <a:rPr lang="en-US" sz="2400" dirty="0" smtClean="0"/>
            </a:br>
            <a:endParaRPr lang="en-US" sz="2400" dirty="0" smtClean="0"/>
          </a:p>
          <a:p>
            <a:pPr>
              <a:buFont typeface="Arial"/>
              <a:buChar char="•"/>
            </a:pPr>
            <a:r>
              <a:rPr lang="en-US" sz="2400" dirty="0" smtClean="0"/>
              <a:t>explicit </a:t>
            </a:r>
            <a:r>
              <a:rPr lang="en-US" sz="2400" dirty="0"/>
              <a:t>efforts to facilitate group interaction and establish new social </a:t>
            </a:r>
            <a:r>
              <a:rPr lang="en-US" sz="2400" dirty="0" smtClean="0"/>
              <a:t>norms (</a:t>
            </a:r>
            <a:r>
              <a:rPr lang="en-US" sz="2400" dirty="0" smtClean="0"/>
              <a:t>Bransford</a:t>
            </a:r>
            <a:r>
              <a:rPr lang="en-US" sz="2400" dirty="0" smtClean="0"/>
              <a:t>, Brown &amp; Cocking, 2000) 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7035484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8960" y="735330"/>
            <a:ext cx="8321040" cy="548640"/>
          </a:xfrm>
        </p:spPr>
        <p:txBody>
          <a:bodyPr/>
          <a:lstStyle/>
          <a:p>
            <a:r>
              <a:rPr lang="en-US" dirty="0"/>
              <a:t>group rather than one-to-one communication </a:t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68960" y="1336848"/>
            <a:ext cx="8067040" cy="3579849"/>
          </a:xfrm>
        </p:spPr>
        <p:txBody>
          <a:bodyPr>
            <a:normAutofit/>
          </a:bodyPr>
          <a:lstStyle/>
          <a:p>
            <a:pPr>
              <a:buFont typeface="Arial"/>
              <a:buChar char="•"/>
            </a:pPr>
            <a:r>
              <a:rPr lang="en-US" sz="2400" dirty="0" smtClean="0"/>
              <a:t>Ask that all MURI participants (even those in subgroups, such as Modeling Group), copy all other participants on research-related correspondence at all times</a:t>
            </a:r>
            <a:br>
              <a:rPr lang="en-US" sz="2400" dirty="0" smtClean="0"/>
            </a:br>
            <a:endParaRPr lang="en-US" sz="2400" dirty="0" smtClean="0"/>
          </a:p>
          <a:p>
            <a:pPr>
              <a:buFont typeface="Arial"/>
              <a:buChar char="•"/>
            </a:pPr>
            <a:r>
              <a:rPr lang="en-US" sz="2400" dirty="0" smtClean="0"/>
              <a:t>Request that all MURI participants (post docs) respond with research results on MURI site by the end of each month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24791181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well-articulated goals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2960" y="1227628"/>
            <a:ext cx="7520940" cy="3579849"/>
          </a:xfrm>
        </p:spPr>
        <p:txBody>
          <a:bodyPr>
            <a:normAutofit fontScale="85000" lnSpcReduction="20000"/>
          </a:bodyPr>
          <a:lstStyle/>
          <a:p>
            <a:pPr>
              <a:buFont typeface="Arial"/>
              <a:buChar char="•"/>
            </a:pPr>
            <a:r>
              <a:rPr lang="en-US" sz="2400" dirty="0" smtClean="0"/>
              <a:t>Set up monthly </a:t>
            </a:r>
            <a:r>
              <a:rPr lang="en-US" sz="2400" dirty="0" smtClean="0"/>
              <a:t>iMeet</a:t>
            </a:r>
            <a:r>
              <a:rPr lang="en-US" sz="2400" dirty="0" smtClean="0"/>
              <a:t> or </a:t>
            </a:r>
            <a:r>
              <a:rPr lang="en-US" sz="2400" dirty="0" smtClean="0"/>
              <a:t>Elluminate</a:t>
            </a:r>
            <a:r>
              <a:rPr lang="en-US" sz="2400" dirty="0" smtClean="0"/>
              <a:t> meetings to discuss issues and results (last Friday of each month?), archive sessions and post links</a:t>
            </a:r>
          </a:p>
          <a:p>
            <a:pPr marL="0" indent="0"/>
            <a:endParaRPr lang="en-US" sz="2400" dirty="0" smtClean="0"/>
          </a:p>
          <a:p>
            <a:pPr>
              <a:buFont typeface="Arial"/>
              <a:buChar char="•"/>
            </a:pPr>
            <a:r>
              <a:rPr lang="en-US" sz="2400" dirty="0" smtClean="0"/>
              <a:t>Maintain MURI website, request &amp; post information monthly (ex. emerging Selection Rules, Processing strategies)</a:t>
            </a:r>
            <a:br>
              <a:rPr lang="en-US" sz="2400" dirty="0" smtClean="0"/>
            </a:br>
            <a:endParaRPr lang="en-US" sz="2400" dirty="0" smtClean="0"/>
          </a:p>
          <a:p>
            <a:pPr>
              <a:buFont typeface="Arial"/>
              <a:buChar char="•"/>
            </a:pPr>
            <a:r>
              <a:rPr lang="en-US" sz="2400" dirty="0" smtClean="0"/>
              <a:t>Establish database of images, maps, &amp; phase diagrams as informed through research {add tags}</a:t>
            </a:r>
          </a:p>
          <a:p>
            <a:pPr marL="0" indent="0"/>
            <a:endParaRPr lang="en-US" sz="2400" dirty="0"/>
          </a:p>
          <a:p>
            <a:pPr>
              <a:buFont typeface="Arial"/>
              <a:buChar char="•"/>
            </a:pPr>
            <a:r>
              <a:rPr lang="en-US" sz="2400" dirty="0" smtClean="0"/>
              <a:t>For other participants, goals posted on MURI site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859858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70710" y="365760"/>
            <a:ext cx="7520940" cy="548640"/>
          </a:xfrm>
        </p:spPr>
        <p:txBody>
          <a:bodyPr/>
          <a:lstStyle/>
          <a:p>
            <a:r>
              <a:rPr lang="en-US" dirty="0"/>
              <a:t>facilitate group interaction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24585" y="1338753"/>
            <a:ext cx="7520940" cy="3579849"/>
          </a:xfrm>
        </p:spPr>
        <p:txBody>
          <a:bodyPr>
            <a:normAutofit fontScale="92500" lnSpcReduction="20000"/>
          </a:bodyPr>
          <a:lstStyle/>
          <a:p>
            <a:pPr>
              <a:buFont typeface="Arial"/>
              <a:buChar char="•"/>
            </a:pPr>
            <a:r>
              <a:rPr lang="en-US" sz="2400" dirty="0" smtClean="0"/>
              <a:t>In addition to monthly meetings, plan face-to-face workshops 2x per year</a:t>
            </a:r>
            <a:br>
              <a:rPr lang="en-US" sz="2400" dirty="0" smtClean="0"/>
            </a:br>
            <a:endParaRPr lang="en-US" sz="2400" dirty="0" smtClean="0"/>
          </a:p>
          <a:p>
            <a:pPr>
              <a:buFont typeface="Arial"/>
              <a:buChar char="•"/>
            </a:pPr>
            <a:r>
              <a:rPr lang="en-US" sz="2400" dirty="0" smtClean="0"/>
              <a:t>Plan and facilitate week-long Bear Creek conference on interfaces</a:t>
            </a:r>
            <a:br>
              <a:rPr lang="en-US" sz="2400" dirty="0" smtClean="0"/>
            </a:br>
            <a:endParaRPr lang="en-US" sz="2400" dirty="0" smtClean="0"/>
          </a:p>
          <a:p>
            <a:pPr>
              <a:buFont typeface="Arial"/>
              <a:buChar char="•"/>
            </a:pPr>
            <a:r>
              <a:rPr lang="en-US" sz="2400" dirty="0" smtClean="0"/>
              <a:t>Encourage post docs to post forum discussions</a:t>
            </a:r>
            <a:br>
              <a:rPr lang="en-US" sz="2400" dirty="0" smtClean="0"/>
            </a:br>
            <a:endParaRPr lang="en-US" sz="2400" dirty="0" smtClean="0"/>
          </a:p>
          <a:p>
            <a:pPr>
              <a:buFont typeface="Arial"/>
              <a:buChar char="•"/>
            </a:pPr>
            <a:r>
              <a:rPr lang="en-US" sz="2400" dirty="0"/>
              <a:t>Invite suggestions </a:t>
            </a:r>
            <a:r>
              <a:rPr lang="en-US" sz="2400" dirty="0" smtClean="0"/>
              <a:t>on Drupal, open source content management system (</a:t>
            </a:r>
            <a:r>
              <a:rPr lang="en-US" sz="2400" dirty="0">
                <a:hlinkClick r:id="rId2"/>
              </a:rPr>
              <a:t>http://muri.cc.lehigh.edu</a:t>
            </a:r>
            <a:r>
              <a:rPr lang="en-US" sz="2400" dirty="0" smtClean="0">
                <a:hlinkClick r:id="rId2"/>
              </a:rPr>
              <a:t>/</a:t>
            </a:r>
            <a:r>
              <a:rPr lang="en-US" sz="2400" dirty="0" smtClean="0"/>
              <a:t>)</a:t>
            </a:r>
          </a:p>
          <a:p>
            <a:pPr marL="0" indent="0"/>
            <a:r>
              <a:rPr lang="en-US" sz="2400" dirty="0" smtClean="0"/>
              <a:t> </a:t>
            </a:r>
            <a:endParaRPr lang="en-US" sz="2400" dirty="0"/>
          </a:p>
        </p:txBody>
      </p:sp>
      <p:sp>
        <p:nvSpPr>
          <p:cNvPr id="4" name="TextBox 3"/>
          <p:cNvSpPr txBox="1"/>
          <p:nvPr/>
        </p:nvSpPr>
        <p:spPr>
          <a:xfrm>
            <a:off x="1156335" y="5839420"/>
            <a:ext cx="789174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Learning is social in nature,</a:t>
            </a:r>
          </a:p>
          <a:p>
            <a:r>
              <a:rPr lang="en-US" dirty="0" smtClean="0"/>
              <a:t>online </a:t>
            </a:r>
            <a:r>
              <a:rPr lang="en-US" dirty="0"/>
              <a:t>learning environments reflect and leverage the social nature of learning.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331338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Angles">
  <a:themeElements>
    <a:clrScheme name="Angles">
      <a:dk1>
        <a:srgbClr val="000000"/>
      </a:dk1>
      <a:lt1>
        <a:srgbClr val="FFFFFF"/>
      </a:lt1>
      <a:dk2>
        <a:srgbClr val="434342"/>
      </a:dk2>
      <a:lt2>
        <a:srgbClr val="CDD7D9"/>
      </a:lt2>
      <a:accent1>
        <a:srgbClr val="797B7E"/>
      </a:accent1>
      <a:accent2>
        <a:srgbClr val="F96A1B"/>
      </a:accent2>
      <a:accent3>
        <a:srgbClr val="08A1D9"/>
      </a:accent3>
      <a:accent4>
        <a:srgbClr val="7C984A"/>
      </a:accent4>
      <a:accent5>
        <a:srgbClr val="C2AD8D"/>
      </a:accent5>
      <a:accent6>
        <a:srgbClr val="506E94"/>
      </a:accent6>
      <a:hlink>
        <a:srgbClr val="5F5F5F"/>
      </a:hlink>
      <a:folHlink>
        <a:srgbClr val="969696"/>
      </a:folHlink>
    </a:clrScheme>
    <a:fontScheme name="Angles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华文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ngle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0400000"/>
            </a:lightRig>
          </a:scene3d>
          <a:sp3d contourW="6350">
            <a:bevelT w="41275" h="19050" prst="angle"/>
            <a:contourClr>
              <a:schemeClr val="phClr">
                <a:shade val="25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0000"/>
                <a:shade val="85000"/>
              </a:schemeClr>
              <a:schemeClr val="phClr">
                <a:tint val="95000"/>
                <a:shade val="99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3000"/>
                <a:shade val="85000"/>
              </a:schemeClr>
              <a:schemeClr val="phClr">
                <a:tint val="96000"/>
                <a:shade val="99000"/>
              </a:schemeClr>
            </a:duotone>
          </a:blip>
          <a:tile tx="0" ty="0" sx="90000" sy="9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Angles.thmx</Template>
  <TotalTime>67</TotalTime>
  <Words>149</Words>
  <Application>Microsoft Macintosh PowerPoint</Application>
  <PresentationFormat>On-screen Show (4:3)</PresentationFormat>
  <Paragraphs>26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Angles</vt:lpstr>
      <vt:lpstr>MURI : Facilitation of Communications</vt:lpstr>
      <vt:lpstr>Facilitation of MURI communication</vt:lpstr>
      <vt:lpstr>group rather than one-to-one communication   </vt:lpstr>
      <vt:lpstr>well-articulated goals </vt:lpstr>
      <vt:lpstr>facilitate group interaction </vt:lpstr>
    </vt:vector>
  </TitlesOfParts>
  <Company>Lehigh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MURI : Facilitation of Communcations</dc:title>
  <dc:creator>Andrea Harmer</dc:creator>
  <cp:lastModifiedBy>Andrea Harmer</cp:lastModifiedBy>
  <cp:revision>56</cp:revision>
  <dcterms:created xsi:type="dcterms:W3CDTF">2011-06-15T21:33:07Z</dcterms:created>
  <dcterms:modified xsi:type="dcterms:W3CDTF">2011-06-16T18:22:15Z</dcterms:modified>
</cp:coreProperties>
</file>