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03" r:id="rId2"/>
  </p:sldMasterIdLst>
  <p:notesMasterIdLst>
    <p:notesMasterId r:id="rId73"/>
  </p:notesMasterIdLst>
  <p:handoutMasterIdLst>
    <p:handoutMasterId r:id="rId74"/>
  </p:handoutMasterIdLst>
  <p:sldIdLst>
    <p:sldId id="928" r:id="rId3"/>
    <p:sldId id="934" r:id="rId4"/>
    <p:sldId id="933" r:id="rId5"/>
    <p:sldId id="949" r:id="rId6"/>
    <p:sldId id="946" r:id="rId7"/>
    <p:sldId id="947" r:id="rId8"/>
    <p:sldId id="948" r:id="rId9"/>
    <p:sldId id="950" r:id="rId10"/>
    <p:sldId id="866" r:id="rId11"/>
    <p:sldId id="951" r:id="rId12"/>
    <p:sldId id="952" r:id="rId13"/>
    <p:sldId id="1013" r:id="rId14"/>
    <p:sldId id="953" r:id="rId15"/>
    <p:sldId id="954" r:id="rId16"/>
    <p:sldId id="956" r:id="rId17"/>
    <p:sldId id="955" r:id="rId18"/>
    <p:sldId id="957" r:id="rId19"/>
    <p:sldId id="958" r:id="rId20"/>
    <p:sldId id="992" r:id="rId21"/>
    <p:sldId id="959" r:id="rId22"/>
    <p:sldId id="970" r:id="rId23"/>
    <p:sldId id="1012" r:id="rId24"/>
    <p:sldId id="1011" r:id="rId25"/>
    <p:sldId id="960" r:id="rId26"/>
    <p:sldId id="968" r:id="rId27"/>
    <p:sldId id="1010" r:id="rId28"/>
    <p:sldId id="966" r:id="rId29"/>
    <p:sldId id="967" r:id="rId30"/>
    <p:sldId id="969" r:id="rId31"/>
    <p:sldId id="997" r:id="rId32"/>
    <p:sldId id="982" r:id="rId33"/>
    <p:sldId id="984" r:id="rId34"/>
    <p:sldId id="985" r:id="rId35"/>
    <p:sldId id="1006" r:id="rId36"/>
    <p:sldId id="986" r:id="rId37"/>
    <p:sldId id="1007" r:id="rId38"/>
    <p:sldId id="994" r:id="rId39"/>
    <p:sldId id="987" r:id="rId40"/>
    <p:sldId id="1008" r:id="rId41"/>
    <p:sldId id="990" r:id="rId42"/>
    <p:sldId id="1009" r:id="rId43"/>
    <p:sldId id="971" r:id="rId44"/>
    <p:sldId id="1000" r:id="rId45"/>
    <p:sldId id="999" r:id="rId46"/>
    <p:sldId id="998" r:id="rId47"/>
    <p:sldId id="974" r:id="rId48"/>
    <p:sldId id="1001" r:id="rId49"/>
    <p:sldId id="1002" r:id="rId50"/>
    <p:sldId id="993" r:id="rId51"/>
    <p:sldId id="1004" r:id="rId52"/>
    <p:sldId id="978" r:id="rId53"/>
    <p:sldId id="980" r:id="rId54"/>
    <p:sldId id="938" r:id="rId55"/>
    <p:sldId id="983" r:id="rId56"/>
    <p:sldId id="911" r:id="rId57"/>
    <p:sldId id="939" r:id="rId58"/>
    <p:sldId id="918" r:id="rId59"/>
    <p:sldId id="920" r:id="rId60"/>
    <p:sldId id="905" r:id="rId61"/>
    <p:sldId id="944" r:id="rId62"/>
    <p:sldId id="909" r:id="rId63"/>
    <p:sldId id="907" r:id="rId64"/>
    <p:sldId id="903" r:id="rId65"/>
    <p:sldId id="940" r:id="rId66"/>
    <p:sldId id="941" r:id="rId67"/>
    <p:sldId id="906" r:id="rId68"/>
    <p:sldId id="908" r:id="rId69"/>
    <p:sldId id="942" r:id="rId70"/>
    <p:sldId id="943" r:id="rId71"/>
    <p:sldId id="898" r:id="rId72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00FF"/>
    <a:srgbClr val="FFFFCC"/>
    <a:srgbClr val="00FFFF"/>
    <a:srgbClr val="FF99FF"/>
    <a:srgbClr val="FFFFFF"/>
    <a:srgbClr val="0099FF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6" autoAdjust="0"/>
    <p:restoredTop sz="90153" autoAdjust="0"/>
  </p:normalViewPr>
  <p:slideViewPr>
    <p:cSldViewPr>
      <p:cViewPr varScale="1">
        <p:scale>
          <a:sx n="116" d="100"/>
          <a:sy n="116" d="100"/>
        </p:scale>
        <p:origin x="-13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relation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'Ni-W'!$D$2:$D$6</c:f>
              <c:numCache>
                <c:formatCode>General</c:formatCode>
                <c:ptCount val="5"/>
                <c:pt idx="0">
                  <c:v>0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7.0000000000000034E-2</c:v>
                </c:pt>
                <c:pt idx="4">
                  <c:v>0.21000000000000021</c:v>
                </c:pt>
              </c:numCache>
            </c:numRef>
          </c:xVal>
          <c:yVal>
            <c:numRef>
              <c:f>'Ni-W'!$C$2:$C$6</c:f>
              <c:numCache>
                <c:formatCode>0.0</c:formatCode>
                <c:ptCount val="5"/>
                <c:pt idx="0">
                  <c:v>7.8</c:v>
                </c:pt>
                <c:pt idx="1">
                  <c:v>5.2</c:v>
                </c:pt>
                <c:pt idx="2">
                  <c:v>2.5</c:v>
                </c:pt>
                <c:pt idx="3">
                  <c:v>3.7</c:v>
                </c:pt>
                <c:pt idx="4">
                  <c:v>2.5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02752"/>
        <c:axId val="91398720"/>
      </c:scatterChart>
      <c:valAx>
        <c:axId val="91402752"/>
        <c:scaling>
          <c:orientation val="minMax"/>
          <c:max val="0.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u="none" strike="noStrike" baseline="0"/>
                  <a:t>Na</a:t>
                </a:r>
                <a:r>
                  <a:rPr lang="en-US" sz="1000" b="1" i="0" u="none" strike="noStrike" baseline="-25000"/>
                  <a:t>2</a:t>
                </a:r>
                <a:r>
                  <a:rPr lang="en-US" sz="1000" b="1" i="0" u="none" strike="noStrike" baseline="0"/>
                  <a:t>WO</a:t>
                </a:r>
                <a:r>
                  <a:rPr lang="en-US" sz="1000" b="1" i="0" u="none" strike="noStrike" baseline="-25000"/>
                  <a:t>4</a:t>
                </a:r>
                <a:r>
                  <a:rPr lang="en-US" sz="1000" b="1" i="0" u="none" strike="noStrike" baseline="0"/>
                  <a:t> · 2H</a:t>
                </a:r>
                <a:r>
                  <a:rPr lang="en-US" sz="1000" b="1" i="0" u="none" strike="noStrike" baseline="-25000"/>
                  <a:t>2</a:t>
                </a:r>
                <a:r>
                  <a:rPr lang="en-US" sz="1000" b="1" i="0" u="none" strike="noStrike" baseline="0"/>
                  <a:t>O (M)</a:t>
                </a:r>
                <a:endParaRPr lang="en-US" sz="1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1398720"/>
        <c:crosses val="autoZero"/>
        <c:crossBetween val="midCat"/>
        <c:majorUnit val="7.0000000000000034E-2"/>
      </c:valAx>
      <c:valAx>
        <c:axId val="913987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Grain</a:t>
                </a:r>
                <a:r>
                  <a:rPr lang="en-US" sz="1000" baseline="0"/>
                  <a:t> size(nm)</a:t>
                </a:r>
                <a:endParaRPr lang="en-US" sz="100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9140275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17555476020038"/>
          <c:y val="5.7279236276849693E-2"/>
          <c:w val="0.72915413982343114"/>
          <c:h val="0.79640138061501253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ash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'Ni-W'!$B$17:$B$21</c:f>
              <c:numCache>
                <c:formatCode>General</c:formatCode>
                <c:ptCount val="5"/>
                <c:pt idx="0">
                  <c:v>15.757</c:v>
                </c:pt>
                <c:pt idx="1">
                  <c:v>22.890999999999988</c:v>
                </c:pt>
                <c:pt idx="2">
                  <c:v>21.54</c:v>
                </c:pt>
                <c:pt idx="4">
                  <c:v>6.22</c:v>
                </c:pt>
              </c:numCache>
            </c:numRef>
          </c:yVal>
          <c:smooth val="0"/>
        </c:ser>
        <c:ser>
          <c:idx val="1"/>
          <c:order val="1"/>
          <c:spPr>
            <a:ln>
              <a:noFill/>
            </a:ln>
          </c:spPr>
          <c:marker>
            <c:symbol val="dash"/>
            <c:size val="7"/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'Ni-W'!$C$17:$C$21</c:f>
              <c:numCache>
                <c:formatCode>General</c:formatCode>
                <c:ptCount val="5"/>
                <c:pt idx="0">
                  <c:v>15.443</c:v>
                </c:pt>
                <c:pt idx="1">
                  <c:v>22.178999999999988</c:v>
                </c:pt>
                <c:pt idx="2">
                  <c:v>21.09</c:v>
                </c:pt>
                <c:pt idx="4">
                  <c:v>5.91</c:v>
                </c:pt>
              </c:numCache>
            </c:numRef>
          </c:yVal>
          <c:smooth val="0"/>
        </c:ser>
        <c:ser>
          <c:idx val="2"/>
          <c:order val="2"/>
          <c:spPr>
            <a:ln>
              <a:noFill/>
            </a:ln>
          </c:spPr>
          <c:marker>
            <c:symbol val="diamond"/>
            <c:size val="3"/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'Ni-W'!$D$17:$D$21</c:f>
              <c:numCache>
                <c:formatCode>General</c:formatCode>
                <c:ptCount val="5"/>
                <c:pt idx="0">
                  <c:v>15.6</c:v>
                </c:pt>
                <c:pt idx="1">
                  <c:v>22.56</c:v>
                </c:pt>
                <c:pt idx="2">
                  <c:v>21.32</c:v>
                </c:pt>
                <c:pt idx="3">
                  <c:v>0</c:v>
                </c:pt>
                <c:pt idx="4">
                  <c:v>6.07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04480"/>
        <c:axId val="91405056"/>
      </c:scatterChart>
      <c:valAx>
        <c:axId val="91404480"/>
        <c:scaling>
          <c:orientation val="minMax"/>
          <c:max val="0.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baseline="0"/>
                  <a:t>Na</a:t>
                </a:r>
                <a:r>
                  <a:rPr lang="en-US" sz="1000" b="1" i="0" baseline="-25000"/>
                  <a:t>2</a:t>
                </a:r>
                <a:r>
                  <a:rPr lang="en-US" sz="1000" b="1" i="0" baseline="0"/>
                  <a:t>WO</a:t>
                </a:r>
                <a:r>
                  <a:rPr lang="en-US" sz="1000" b="1" i="0" baseline="-25000"/>
                  <a:t>4</a:t>
                </a:r>
                <a:r>
                  <a:rPr lang="en-US" sz="1000" b="1" i="0" baseline="0"/>
                  <a:t> · 2H</a:t>
                </a:r>
                <a:r>
                  <a:rPr lang="en-US" sz="1000" b="1" i="0" baseline="-25000"/>
                  <a:t>2</a:t>
                </a:r>
                <a:r>
                  <a:rPr lang="en-US" sz="1000" b="1" i="0" baseline="0"/>
                  <a:t>O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1405056"/>
        <c:crosses val="autoZero"/>
        <c:crossBetween val="midCat"/>
        <c:majorUnit val="7.0000000000000034E-2"/>
      </c:valAx>
      <c:valAx>
        <c:axId val="914050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Atomic</a:t>
                </a:r>
                <a:r>
                  <a:rPr lang="en-US" sz="1000" baseline="0"/>
                  <a:t> percentage of W (%)</a:t>
                </a:r>
                <a:endParaRPr lang="en-US" sz="1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914044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'Ni-W'!$B$2:$B$6</c:f>
              <c:numCache>
                <c:formatCode>0.00</c:formatCode>
                <c:ptCount val="5"/>
                <c:pt idx="0">
                  <c:v>0</c:v>
                </c:pt>
                <c:pt idx="1">
                  <c:v>6.24</c:v>
                </c:pt>
                <c:pt idx="2">
                  <c:v>22.47</c:v>
                </c:pt>
                <c:pt idx="3">
                  <c:v>15.6</c:v>
                </c:pt>
                <c:pt idx="4">
                  <c:v>21.35</c:v>
                </c:pt>
              </c:numCache>
            </c:numRef>
          </c:xVal>
          <c:yVal>
            <c:numRef>
              <c:f>'Ni-W'!$C$2:$C$5</c:f>
              <c:numCache>
                <c:formatCode>0.0</c:formatCode>
                <c:ptCount val="4"/>
                <c:pt idx="0">
                  <c:v>7.8</c:v>
                </c:pt>
                <c:pt idx="1">
                  <c:v>5.2</c:v>
                </c:pt>
                <c:pt idx="2">
                  <c:v>2.5</c:v>
                </c:pt>
                <c:pt idx="3">
                  <c:v>3.7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587968"/>
        <c:axId val="118588544"/>
      </c:scatterChart>
      <c:valAx>
        <c:axId val="11858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aseline="0"/>
                  <a:t>at.% W</a:t>
                </a:r>
                <a:endParaRPr lang="en-US" sz="100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8588544"/>
        <c:crosses val="autoZero"/>
        <c:crossBetween val="midCat"/>
      </c:valAx>
      <c:valAx>
        <c:axId val="1185885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Grain size (nm)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185879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4.wmf"/><Relationship Id="rId1" Type="http://schemas.openxmlformats.org/officeDocument/2006/relationships/image" Target="../media/image76.wmf"/><Relationship Id="rId4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74.wmf"/><Relationship Id="rId4" Type="http://schemas.openxmlformats.org/officeDocument/2006/relationships/image" Target="../media/image8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83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0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03.wmf"/><Relationship Id="rId1" Type="http://schemas.openxmlformats.org/officeDocument/2006/relationships/image" Target="../media/image14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3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3.wmf"/><Relationship Id="rId7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jpeg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575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575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1DFCFBE-C30F-441B-B54A-13CC46995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15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575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08512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81424"/>
            <a:ext cx="5086284" cy="41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575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4CE19E2-E4FE-48E2-A770-EEB93BDBB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4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E19E2-E4FE-48E2-A770-EEB93BDBB49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1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F48DD-925B-4774-867D-1A35332FE017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2150"/>
            <a:ext cx="4610100" cy="34575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BEAA3-AC7C-4C76-B485-815D7F66B4C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2" y="4379901"/>
            <a:ext cx="5546758" cy="41481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BEAA3-AC7C-4C76-B485-815D7F66B4C3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2" y="4379901"/>
            <a:ext cx="5546758" cy="41481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E19E2-E4FE-48E2-A770-EEB93BDBB49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4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0825" cy="155575"/>
          </a:xfrm>
          <a:prstGeom prst="rect">
            <a:avLst/>
          </a:prstGeom>
          <a:solidFill>
            <a:srgbClr val="FF33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74713" y="1973263"/>
            <a:ext cx="7389812" cy="955675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Presentation Title – Arial 32pt Bold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3625" y="3429000"/>
            <a:ext cx="4470400" cy="1981200"/>
          </a:xfrm>
        </p:spPr>
        <p:txBody>
          <a:bodyPr/>
          <a:lstStyle>
            <a:lvl1pPr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defRPr sz="1600" b="1"/>
            </a:lvl1pPr>
          </a:lstStyle>
          <a:p>
            <a:r>
              <a:rPr lang="en-US"/>
              <a:t>Organization</a:t>
            </a:r>
          </a:p>
          <a:p>
            <a:r>
              <a:rPr lang="en-US"/>
              <a:t>Authors</a:t>
            </a:r>
          </a:p>
          <a:p>
            <a:r>
              <a:rPr lang="en-US"/>
              <a:t>Event</a:t>
            </a:r>
          </a:p>
          <a:p>
            <a:r>
              <a:rPr lang="en-US"/>
              <a:t>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38113"/>
            <a:ext cx="2074863" cy="6219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113"/>
            <a:ext cx="6076950" cy="6219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113"/>
            <a:ext cx="8304213" cy="790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82675"/>
            <a:ext cx="4075113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082675"/>
            <a:ext cx="4076700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95713"/>
            <a:ext cx="4075113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4713" y="3795713"/>
            <a:ext cx="40767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790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2675"/>
            <a:ext cx="4075113" cy="5275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082675"/>
            <a:ext cx="4076700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4713" y="3795713"/>
            <a:ext cx="40767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1470025"/>
          </a:xfrm>
        </p:spPr>
        <p:txBody>
          <a:bodyPr/>
          <a:lstStyle>
            <a:lvl1pPr algn="l">
              <a:defRPr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19600"/>
            <a:ext cx="6400800" cy="4572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3">
                    <a:lumMod val="50000"/>
                  </a:schemeClr>
                </a:solidFill>
                <a:effectLst/>
                <a:latin typeface="Helvetica LT Std UltCompress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2675"/>
            <a:ext cx="4075113" cy="5275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82675"/>
            <a:ext cx="4076700" cy="5275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97790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0825" cy="155575"/>
          </a:xfrm>
          <a:prstGeom prst="rect">
            <a:avLst/>
          </a:prstGeom>
          <a:solidFill>
            <a:srgbClr val="FF33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113"/>
            <a:ext cx="8304213" cy="790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355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2675"/>
            <a:ext cx="8304213" cy="527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  <a:br>
              <a:rPr lang="en-US" smtClean="0"/>
            </a:br>
            <a:r>
              <a:rPr lang="en-US" smtClean="0"/>
              <a:t>(shift return)</a:t>
            </a:r>
          </a:p>
          <a:p>
            <a:pPr lvl="0"/>
            <a:r>
              <a:rPr lang="en-US" smtClean="0"/>
              <a:t>line spacing check</a:t>
            </a:r>
          </a:p>
          <a:p>
            <a:pPr lvl="1"/>
            <a:r>
              <a:rPr lang="en-US" smtClean="0"/>
              <a:t>Second Level</a:t>
            </a:r>
            <a:br>
              <a:rPr lang="en-US" smtClean="0"/>
            </a:br>
            <a:r>
              <a:rPr lang="en-US" smtClean="0"/>
              <a:t>indent</a:t>
            </a:r>
          </a:p>
          <a:p>
            <a:pPr lvl="1"/>
            <a:r>
              <a:rPr lang="en-US" smtClean="0"/>
              <a:t>Second Level</a:t>
            </a:r>
            <a:br>
              <a:rPr lang="en-US" smtClean="0"/>
            </a:br>
            <a:r>
              <a:rPr lang="en-US" smtClean="0"/>
              <a:t>indent</a:t>
            </a:r>
          </a:p>
          <a:p>
            <a:pPr lvl="0"/>
            <a:r>
              <a:rPr lang="en-US" smtClean="0"/>
              <a:t>line spacing check</a:t>
            </a:r>
          </a:p>
          <a:p>
            <a:pPr lvl="1"/>
            <a:r>
              <a:rPr lang="en-US" smtClean="0"/>
              <a:t>line spacing check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3"/>
            <a:r>
              <a:rPr lang="en-US" smtClean="0"/>
              <a:t>Fourth level</a:t>
            </a:r>
          </a:p>
          <a:p>
            <a:pPr lvl="2"/>
            <a:r>
              <a:rPr lang="en-US" smtClean="0"/>
              <a:t>Third Level</a:t>
            </a:r>
          </a:p>
          <a:p>
            <a:pPr lvl="1"/>
            <a:r>
              <a:rPr lang="en-US" smtClean="0"/>
              <a:t>line spacing check</a:t>
            </a:r>
          </a:p>
        </p:txBody>
      </p:sp>
      <p:sp>
        <p:nvSpPr>
          <p:cNvPr id="2059" name="Text Box 11"/>
          <p:cNvSpPr txBox="1">
            <a:spLocks noChangeArrowheads="1"/>
          </p:cNvSpPr>
          <p:nvPr userDrawn="1"/>
        </p:nvSpPr>
        <p:spPr bwMode="auto">
          <a:xfrm>
            <a:off x="4572794" y="-44450"/>
            <a:ext cx="457120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849313">
              <a:defRPr/>
            </a:pPr>
            <a:r>
              <a:rPr lang="en-US" sz="1000" b="0" i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Clemson Updates</a:t>
            </a:r>
            <a:endParaRPr lang="en-US" sz="1000" b="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1588" y="6595002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8795068" y="6550240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6605831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MURI Review: 5/17/2012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703437" y="6473279"/>
            <a:ext cx="4700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9324470-AA87-4A87-A5A7-BFBE0EE4A845}" type="slidenum"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iming>
    <p:tnLst>
      <p:par>
        <p:cTn id="1" dur="indefinite" restart="never" nodeType="tmRoot"/>
      </p:par>
    </p:tnLst>
  </p:timing>
  <p:txStyles>
    <p:titleStyle>
      <a:lvl1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defTabSz="903288" rtl="0" eaLnBrk="0" fontAlgn="base" hangingPunct="0">
        <a:lnSpc>
          <a:spcPts val="2000"/>
        </a:lnSpc>
        <a:spcBef>
          <a:spcPts val="1200"/>
        </a:spcBef>
        <a:spcAft>
          <a:spcPts val="600"/>
        </a:spcAft>
        <a:tabLst>
          <a:tab pos="3046413" algn="l"/>
        </a:tabLst>
        <a:defRPr sz="2000">
          <a:solidFill>
            <a:srgbClr val="800000"/>
          </a:solidFill>
          <a:latin typeface="+mn-lt"/>
          <a:ea typeface="+mn-ea"/>
          <a:cs typeface="+mn-cs"/>
        </a:defRPr>
      </a:lvl1pPr>
      <a:lvl2pPr marL="615950" indent="-206375" algn="l" defTabSz="903288" rtl="0" eaLnBrk="0" fontAlgn="base" hangingPunct="0">
        <a:lnSpc>
          <a:spcPts val="1800"/>
        </a:lnSpc>
        <a:spcBef>
          <a:spcPts val="400"/>
        </a:spcBef>
        <a:spcAft>
          <a:spcPts val="400"/>
        </a:spcAft>
        <a:buSzPct val="100000"/>
        <a:buChar char="•"/>
        <a:tabLst>
          <a:tab pos="3046413" algn="l"/>
        </a:tabLst>
        <a:defRPr sz="1900">
          <a:solidFill>
            <a:schemeClr val="tx1"/>
          </a:solidFill>
          <a:latin typeface="+mn-lt"/>
        </a:defRPr>
      </a:lvl2pPr>
      <a:lvl3pPr marL="1028700" indent="-225425" algn="l" defTabSz="903288" rtl="0" eaLnBrk="0" fontAlgn="base" hangingPunct="0">
        <a:lnSpc>
          <a:spcPts val="1800"/>
        </a:lnSpc>
        <a:spcBef>
          <a:spcPts val="400"/>
        </a:spcBef>
        <a:spcAft>
          <a:spcPts val="400"/>
        </a:spcAft>
        <a:buSzPct val="100000"/>
        <a:buChar char="–"/>
        <a:tabLst>
          <a:tab pos="3046413" algn="l"/>
        </a:tabLst>
        <a:defRPr sz="1700">
          <a:solidFill>
            <a:schemeClr val="tx1"/>
          </a:solidFill>
          <a:latin typeface="+mn-lt"/>
        </a:defRPr>
      </a:lvl3pPr>
      <a:lvl4pPr marL="1371600" indent="-166688" algn="l" defTabSz="903288" rtl="0" eaLnBrk="0" fontAlgn="base" hangingPunct="0">
        <a:lnSpc>
          <a:spcPts val="1600"/>
        </a:lnSpc>
        <a:spcBef>
          <a:spcPts val="300"/>
        </a:spcBef>
        <a:spcAft>
          <a:spcPts val="300"/>
        </a:spcAft>
        <a:buChar char="•"/>
        <a:tabLst>
          <a:tab pos="3046413" algn="l"/>
        </a:tabLst>
        <a:defRPr sz="1600">
          <a:solidFill>
            <a:schemeClr val="tx1"/>
          </a:solidFill>
          <a:latin typeface="+mn-lt"/>
        </a:defRPr>
      </a:lvl4pPr>
      <a:lvl5pPr marL="16541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5pPr>
      <a:lvl6pPr marL="21113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6pPr>
      <a:lvl7pPr marL="25685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7pPr>
      <a:lvl8pPr marL="30257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8pPr>
      <a:lvl9pPr marL="34829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6558513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96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MURI Kickoff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079" y="65098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D3C4FC-F306-4350-A70C-63615A422B25}" type="slidenum">
              <a:rPr lang="en-US" smtClean="0">
                <a:solidFill>
                  <a:srgbClr val="08A1D9">
                    <a:lumMod val="20000"/>
                    <a:lumOff val="8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8A1D9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8793480" y="6558513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6558513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440B6C-B696-4661-B1E6-D24372F8A121}" type="datetime3">
              <a:rPr lang="en-US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 May 2012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9.tiff"/><Relationship Id="rId7" Type="http://schemas.openxmlformats.org/officeDocument/2006/relationships/image" Target="../media/image3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nergy.gov/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image" Target="../media/image30.tiff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t.polymtl.ca/FACT/phase_diagram.php?xlabel=&amp;ylabel=&amp;maxx=&amp;minx=&amp;maxy=&amp;miny=&amp;calc=1&amp;file=Bi-Cu.jpg&amp;y=&amp;cat=&amp;dir=SGTE&amp;lang=&amp;type=&amp;coords=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35.jpe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5.jpeg"/><Relationship Id="rId10" Type="http://schemas.openxmlformats.org/officeDocument/2006/relationships/image" Target="../media/image38.tiff"/><Relationship Id="rId4" Type="http://schemas.openxmlformats.org/officeDocument/2006/relationships/hyperlink" Target="//upload.wikimedia.org/wikipedia/en/b/bb/Segregation_in_materials_3.jpg" TargetMode="External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9.jpe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jpeg"/><Relationship Id="rId5" Type="http://schemas.openxmlformats.org/officeDocument/2006/relationships/image" Target="../media/image47.wmf"/><Relationship Id="rId10" Type="http://schemas.openxmlformats.org/officeDocument/2006/relationships/image" Target="../media/image51.jpe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29.bin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8.emf"/><Relationship Id="rId17" Type="http://schemas.openxmlformats.org/officeDocument/2006/relationships/image" Target="../media/image60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63.png"/><Relationship Id="rId10" Type="http://schemas.openxmlformats.org/officeDocument/2006/relationships/image" Target="../media/image57.wmf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wmf"/><Relationship Id="rId12" Type="http://schemas.openxmlformats.org/officeDocument/2006/relationships/image" Target="../media/image69.jpeg"/><Relationship Id="rId2" Type="http://schemas.openxmlformats.org/officeDocument/2006/relationships/tags" Target="../tags/tag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66.wmf"/><Relationship Id="rId5" Type="http://schemas.openxmlformats.org/officeDocument/2006/relationships/image" Target="../media/image68.png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33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3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tiff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70.jpeg"/><Relationship Id="rId10" Type="http://schemas.openxmlformats.org/officeDocument/2006/relationships/image" Target="../media/image73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78.wmf"/><Relationship Id="rId2" Type="http://schemas.openxmlformats.org/officeDocument/2006/relationships/tags" Target="../tags/tag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7.wmf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4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4.wmf"/><Relationship Id="rId3" Type="http://schemas.openxmlformats.org/officeDocument/2006/relationships/oleObject" Target="../embeddings/oleObject44.bin"/><Relationship Id="rId7" Type="http://schemas.openxmlformats.org/officeDocument/2006/relationships/image" Target="../media/image75.tiff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0.wmf"/><Relationship Id="rId11" Type="http://schemas.openxmlformats.org/officeDocument/2006/relationships/image" Target="../media/image82.wmf"/><Relationship Id="rId5" Type="http://schemas.openxmlformats.org/officeDocument/2006/relationships/oleObject" Target="../embeddings/oleObject45.bin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79.wmf"/><Relationship Id="rId9" Type="http://schemas.openxmlformats.org/officeDocument/2006/relationships/image" Target="../media/image8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53.bin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84.wmf"/><Relationship Id="rId2" Type="http://schemas.openxmlformats.org/officeDocument/2006/relationships/tags" Target="../tags/tag3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78.w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85.wm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55.bin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jpeg"/><Relationship Id="rId5" Type="http://schemas.openxmlformats.org/officeDocument/2006/relationships/image" Target="../media/image89.emf"/><Relationship Id="rId4" Type="http://schemas.openxmlformats.org/officeDocument/2006/relationships/image" Target="../media/image8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90.jpeg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7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96.tiff"/><Relationship Id="rId7" Type="http://schemas.openxmlformats.org/officeDocument/2006/relationships/image" Target="../media/image93.wmf"/><Relationship Id="rId12" Type="http://schemas.openxmlformats.org/officeDocument/2006/relationships/image" Target="../media/image9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9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jpe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t.polymtl.ca/FACT/phase_diagram.php?xlabel=&amp;ylabel=&amp;maxx=&amp;minx=&amp;maxy=&amp;miny=&amp;calc=1&amp;file=Bi-Cu.jpg&amp;y=&amp;cat=&amp;dir=SGTE&amp;lang=&amp;type=&amp;coords=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hyperlink" Target="//upload.wikimedia.org/wikipedia/en/b/bb/Segregation_in_materials_3.jpg" TargetMode="External"/><Relationship Id="rId10" Type="http://schemas.openxmlformats.org/officeDocument/2006/relationships/image" Target="../media/image3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137.png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8.jpeg"/><Relationship Id="rId11" Type="http://schemas.openxmlformats.org/officeDocument/2006/relationships/image" Target="../media/image136.wmf"/><Relationship Id="rId5" Type="http://schemas.openxmlformats.org/officeDocument/2006/relationships/image" Target="../media/image106.png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105.jpeg"/><Relationship Id="rId9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5.bin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05.jpeg"/><Relationship Id="rId4" Type="http://schemas.openxmlformats.org/officeDocument/2006/relationships/image" Target="../media/image142.wmf"/><Relationship Id="rId9" Type="http://schemas.openxmlformats.org/officeDocument/2006/relationships/image" Target="../media/image14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hyperlink" Target="//upload.wikimedia.org/wikipedia/en/b/bb/Segregation_in_materials_3.jpg" TargetMode="Externa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hyperlink" Target="//upload.wikimedia.org/wikipedia/commons/e/e4/Waals2.svg" TargetMode="External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.w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1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73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51.wmf"/><Relationship Id="rId17" Type="http://schemas.openxmlformats.org/officeDocument/2006/relationships/image" Target="../media/image153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4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5" Type="http://schemas.openxmlformats.org/officeDocument/2006/relationships/image" Target="../media/image154.jpeg"/><Relationship Id="rId10" Type="http://schemas.openxmlformats.org/officeDocument/2006/relationships/image" Target="../media/image150.wmf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52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t.polymtl.ca/fact/phase_diagram.php?xlabel=&amp;ylabel=&amp;maxx=&amp;minx=&amp;maxy=&amp;miny=&amp;calc=1&amp;file=Ni-W.jpg&amp;y=&amp;cat=&amp;dir=SGTE&amp;lang=&amp;type=&amp;coords=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0.wmf"/><Relationship Id="rId3" Type="http://schemas.openxmlformats.org/officeDocument/2006/relationships/hyperlink" Target="//upload.wikimedia.org/wikipedia/en/b/bb/Segregation_in_materials_3.jpg" TargetMode="Externa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wmf"/><Relationship Id="rId20" Type="http://schemas.openxmlformats.org/officeDocument/2006/relationships/image" Target="../media/image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8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10600" cy="5638800"/>
          </a:xfrm>
        </p:spPr>
        <p:txBody>
          <a:bodyPr>
            <a:noAutofit/>
          </a:bodyPr>
          <a:lstStyle/>
          <a:p>
            <a:pPr marL="231775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Thermodynamic Theories &amp; Models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Putting our models/efforts in a broader context of existing prior models </a:t>
            </a:r>
          </a:p>
          <a:p>
            <a:pPr marL="1146175" lvl="2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GB segregation models; </a:t>
            </a:r>
          </a:p>
          <a:p>
            <a:pPr marL="1146175" lvl="2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 “phase” transitions;</a:t>
            </a:r>
          </a:p>
          <a:p>
            <a:pPr marL="1146175" lvl="2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Prewetting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premelting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 models;</a:t>
            </a:r>
          </a:p>
          <a:p>
            <a:pPr marL="1146175" lvl="2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of our prior efforts/models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Predictive? 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Unified, big picture: how different models connect? 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 to atomistic/DFT? </a:t>
            </a:r>
          </a:p>
          <a:p>
            <a:pPr marL="231775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Efforts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Systems: Ni-Bi, Cu-Bi and Fe-Bi</a:t>
            </a:r>
          </a:p>
          <a:p>
            <a:pPr marL="688975" lvl="1" indent="-231775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Ionics: YSZ and BZY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6276" y="228600"/>
            <a:ext cx="9169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Office of Naval Research Multidisciplinary </a:t>
            </a:r>
            <a:r>
              <a:rPr lang="en-US" sz="2200" b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University 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Research Initiative Project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Pre-Review Meeting, May 17</a:t>
            </a:r>
            <a:r>
              <a:rPr lang="en-US" sz="2200" b="0" baseline="30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 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ONR Topic Chief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David </a:t>
            </a:r>
            <a:r>
              <a:rPr lang="en-US" sz="2200" b="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Shifler</a:t>
            </a:r>
            <a:endParaRPr lang="en-US" sz="2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research\Clemson\final TEM\Au-Si 272-1-B of 1-14-11\grain II zone axis\region B\12000000X-008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6324600" y="914400"/>
            <a:ext cx="2537178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research\Clemson\final TEM\Au-Si 272-1-B of 1-14-11\grain I zone axis\region C\15000000X-00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>
            <a:fillRect/>
          </a:stretch>
        </p:blipFill>
        <p:spPr bwMode="auto">
          <a:xfrm>
            <a:off x="3048000" y="152400"/>
            <a:ext cx="292608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research\Clemson\final TEM\Au-Si 272-1-B of 1-14-11\grain II zone axis\region D\20000000X-009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304800" y="914400"/>
            <a:ext cx="2514600" cy="2179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5" descr="Office of Basic Energy Scienc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6553200"/>
            <a:ext cx="1849950" cy="30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7" descr="http://www.sc.doe.gov/bes/images/DOE_logo_trans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4244" y="6096000"/>
            <a:ext cx="1659756" cy="42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55808" y="3810000"/>
            <a:ext cx="16764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In collaboration with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Lehigh 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Ma </a:t>
            </a:r>
            <a:r>
              <a:rPr lang="en-US" sz="1800" dirty="0"/>
              <a:t>&amp; </a:t>
            </a:r>
            <a:r>
              <a:rPr lang="en-US" sz="1800" dirty="0" smtClean="0"/>
              <a:t>Harmer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Ma</a:t>
            </a:r>
            <a:r>
              <a:rPr lang="en-US" sz="1800" i="1" dirty="0" smtClean="0"/>
              <a:t> et al.</a:t>
            </a:r>
          </a:p>
          <a:p>
            <a:pPr>
              <a:lnSpc>
                <a:spcPct val="90000"/>
              </a:lnSpc>
            </a:pPr>
            <a:r>
              <a:rPr lang="en-US" sz="1800" i="1" dirty="0" err="1" smtClean="0"/>
              <a:t>Scripta</a:t>
            </a:r>
            <a:r>
              <a:rPr lang="en-US" sz="1800" i="1" dirty="0" smtClean="0"/>
              <a:t> Mater.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2012</a:t>
            </a:r>
            <a:endParaRPr lang="en-US" sz="1800" dirty="0"/>
          </a:p>
        </p:txBody>
      </p:sp>
      <p:sp>
        <p:nvSpPr>
          <p:cNvPr id="40" name="Right Arrow 39"/>
          <p:cNvSpPr/>
          <p:nvPr/>
        </p:nvSpPr>
        <p:spPr bwMode="auto">
          <a:xfrm flipH="1">
            <a:off x="4584110" y="842566"/>
            <a:ext cx="292690" cy="314079"/>
          </a:xfrm>
          <a:prstGeom prst="rightArrow">
            <a:avLst/>
          </a:prstGeom>
          <a:solidFill>
            <a:srgbClr val="FFFFFF">
              <a:alpha val="50196"/>
            </a:srgbClr>
          </a:solidFill>
          <a:ln w="12700" cap="flat" cmpd="sng" algn="ctr">
            <a:solidFill>
              <a:srgbClr val="00FF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0600" y="762000"/>
            <a:ext cx="1524000" cy="5109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 discontinuity</a:t>
            </a:r>
          </a:p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in GB excess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" name="Picture 30" descr="Fig4.tif"/>
          <p:cNvPicPr>
            <a:picLocks noChangeAspect="1"/>
          </p:cNvPicPr>
          <p:nvPr/>
        </p:nvPicPr>
        <p:blipFill>
          <a:blip r:embed="rId8" cstate="print"/>
          <a:srcRect t="42826" r="2194"/>
          <a:stretch>
            <a:fillRect/>
          </a:stretch>
        </p:blipFill>
        <p:spPr>
          <a:xfrm>
            <a:off x="1752600" y="3124200"/>
            <a:ext cx="5565820" cy="3733800"/>
          </a:xfrm>
          <a:prstGeom prst="roundRect">
            <a:avLst>
              <a:gd name="adj" fmla="val 16667"/>
            </a:avLst>
          </a:prstGeom>
          <a:ln>
            <a:solidFill>
              <a:srgbClr val="FF99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533399" y="152400"/>
            <a:ext cx="2286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“Clean” </a:t>
            </a:r>
          </a:p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Intrinsic GB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50188" y="371856"/>
            <a:ext cx="2286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Bilayer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2895600" y="2819400"/>
            <a:ext cx="3352800" cy="304800"/>
          </a:xfrm>
          <a:prstGeom prst="rightArrow">
            <a:avLst/>
          </a:prstGeom>
          <a:solidFill>
            <a:srgbClr val="FFFFCC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2514600"/>
            <a:ext cx="359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baseline="30000" dirty="0" smtClean="0">
                <a:solidFill>
                  <a:srgbClr val="FF0000"/>
                </a:solidFill>
                <a:latin typeface="+mn-lt"/>
              </a:rPr>
              <a:t>st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order GB “phase” transition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301" y="914400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6500" y="921841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544477" y="814450"/>
            <a:ext cx="0" cy="316077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638965" y="818358"/>
            <a:ext cx="0" cy="316077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048000" y="152400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51180" y="139131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9214" y="2582692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30413" y="2590133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72908" y="3124200"/>
            <a:ext cx="3336434" cy="79406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½|E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+ ½|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&lt;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6225" y="4176254"/>
            <a:ext cx="15244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Miedema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 bwMode="auto">
          <a:xfrm flipH="1" flipV="1">
            <a:off x="8163975" y="3918264"/>
            <a:ext cx="174484" cy="25799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456705" name="Picture 1"/>
          <p:cNvPicPr>
            <a:picLocks noChangeAspect="1" noChangeArrowheads="1"/>
          </p:cNvPicPr>
          <p:nvPr/>
        </p:nvPicPr>
        <p:blipFill>
          <a:blip r:embed="rId10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733800" y="2971800"/>
            <a:ext cx="1600200" cy="286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98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000" y="1447800"/>
            <a:ext cx="28740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r>
              <a:rPr lang="en-US" dirty="0" smtClean="0"/>
              <a:t>Predictive Thermodynamic Model? To Some Extend!</a:t>
            </a:r>
            <a:endParaRPr lang="en-US" dirty="0"/>
          </a:p>
        </p:txBody>
      </p:sp>
      <p:pic>
        <p:nvPicPr>
          <p:cNvPr id="520194" name="Picture 2" descr="Click on the figure for the Equilibrium Point Calcul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19200"/>
            <a:ext cx="3036048" cy="2419351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/>
          <a:srcRect r="9091"/>
          <a:stretch>
            <a:fillRect/>
          </a:stretch>
        </p:blipFill>
        <p:spPr bwMode="auto">
          <a:xfrm>
            <a:off x="228600" y="1219200"/>
            <a:ext cx="3048000" cy="243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83820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879" y="3733800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Ni-Bi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-14.8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698" y="37338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+14.2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83820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8382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Fe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37338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+72.3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1066800" y="4267200"/>
            <a:ext cx="7010400" cy="228600"/>
          </a:xfrm>
          <a:prstGeom prst="rightArrow">
            <a:avLst/>
          </a:prstGeom>
          <a:solidFill>
            <a:srgbClr val="CCFF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97" y="5867400"/>
            <a:ext cx="24497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ubiquitous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4953000"/>
            <a:ext cx="54913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Homologous Temperature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melt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0.5637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4495800"/>
            <a:ext cx="29151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Designed Experiment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5334000"/>
            <a:ext cx="18561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700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7159" y="5334000"/>
            <a:ext cx="18742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492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5334000"/>
            <a:ext cx="18742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746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5791200"/>
            <a:ext cx="27431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observed, but in a narrow window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4601" y="5943600"/>
            <a:ext cx="28193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NOT observed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 classical 1</a:t>
            </a:r>
            <a:r>
              <a:rPr lang="en-US" baseline="30000" dirty="0" smtClean="0"/>
              <a:t>st</a:t>
            </a:r>
            <a:r>
              <a:rPr lang="en-US" dirty="0" smtClean="0"/>
              <a:t> order adsorption transition in </a:t>
            </a:r>
            <a:r>
              <a:rPr lang="en-US" u="sng" dirty="0" smtClean="0"/>
              <a:t>Fe</a:t>
            </a:r>
            <a:r>
              <a:rPr lang="en-US" dirty="0" smtClean="0"/>
              <a:t>-Bi? 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28740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73800" y="13716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Fe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000" y="42672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+72.3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" name="Group 37"/>
          <p:cNvGrpSpPr/>
          <p:nvPr/>
        </p:nvGrpSpPr>
        <p:grpSpPr>
          <a:xfrm>
            <a:off x="4800600" y="1981200"/>
            <a:ext cx="3998851" cy="2493775"/>
            <a:chOff x="261720" y="2400635"/>
            <a:chExt cx="3998851" cy="2493775"/>
          </a:xfrm>
        </p:grpSpPr>
        <p:pic>
          <p:nvPicPr>
            <p:cNvPr id="7" name="Picture 12" descr="File:Segregation in materials 3.jp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b="13757"/>
            <a:stretch/>
          </p:blipFill>
          <p:spPr bwMode="auto">
            <a:xfrm>
              <a:off x="1524000" y="2514600"/>
              <a:ext cx="2736571" cy="2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210717" y="2546449"/>
              <a:ext cx="33214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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4509689"/>
              <a:ext cx="47801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2577203"/>
                </p:ext>
              </p:extLst>
            </p:nvPr>
          </p:nvGraphicFramePr>
          <p:xfrm>
            <a:off x="412750" y="3457070"/>
            <a:ext cx="10033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924" name="Equation" r:id="rId6" imgW="685800" imgH="393700" progId="Equation.3">
                    <p:embed/>
                  </p:oleObj>
                </mc:Choice>
                <mc:Fallback>
                  <p:oleObj name="Equation" r:id="rId6" imgW="685800" imgH="393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0" y="3457070"/>
                          <a:ext cx="1003300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61720" y="3163402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1</a:t>
              </a:r>
              <a:r>
                <a:rPr lang="en-US" sz="1800" baseline="30000" dirty="0" smtClean="0">
                  <a:latin typeface="+mn-lt"/>
                </a:rPr>
                <a:t>st</a:t>
              </a:r>
              <a:r>
                <a:rPr lang="en-US" sz="1800" dirty="0" smtClean="0">
                  <a:latin typeface="+mn-lt"/>
                </a:rPr>
                <a:t> order if 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6600" y="4278857"/>
              <a:ext cx="1636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Intrinsic </a:t>
              </a:r>
            </a:p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(nominally “clean”) 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1200" y="2400635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“Monolayer”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04800" y="3163402"/>
              <a:ext cx="1219200" cy="927972"/>
            </a:xfrm>
            <a:prstGeom prst="rect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flipH="1">
              <a:off x="1504438" y="3627388"/>
              <a:ext cx="552961" cy="131755"/>
            </a:xfrm>
            <a:custGeom>
              <a:avLst/>
              <a:gdLst>
                <a:gd name="connsiteX0" fmla="*/ 0 w 570586"/>
                <a:gd name="connsiteY0" fmla="*/ 60584 h 130840"/>
                <a:gd name="connsiteX1" fmla="*/ 351130 w 570586"/>
                <a:gd name="connsiteY1" fmla="*/ 2062 h 130840"/>
                <a:gd name="connsiteX2" fmla="*/ 219456 w 570586"/>
                <a:gd name="connsiteY2" fmla="*/ 126421 h 130840"/>
                <a:gd name="connsiteX3" fmla="*/ 570586 w 570586"/>
                <a:gd name="connsiteY3" fmla="*/ 104475 h 13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586" h="130840">
                  <a:moveTo>
                    <a:pt x="0" y="60584"/>
                  </a:moveTo>
                  <a:cubicBezTo>
                    <a:pt x="157277" y="25836"/>
                    <a:pt x="314554" y="-8911"/>
                    <a:pt x="351130" y="2062"/>
                  </a:cubicBezTo>
                  <a:cubicBezTo>
                    <a:pt x="387706" y="13035"/>
                    <a:pt x="182880" y="109352"/>
                    <a:pt x="219456" y="126421"/>
                  </a:cubicBezTo>
                  <a:cubicBezTo>
                    <a:pt x="256032" y="143490"/>
                    <a:pt x="512064" y="105694"/>
                    <a:pt x="570586" y="104475"/>
                  </a:cubicBezTo>
                </a:path>
              </a:pathLst>
            </a:cu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522288" y="5791200"/>
          <a:ext cx="38687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25" name="Equation" r:id="rId8" imgW="2260600" imgH="228600" progId="Equation.DSMT4">
                  <p:embed/>
                </p:oleObj>
              </mc:Choice>
              <mc:Fallback>
                <p:oleObj name="Equation" r:id="rId8" imgW="22606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5791200"/>
                        <a:ext cx="386873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5410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1-order “phase” transition if…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Down Arrow 18"/>
          <p:cNvSpPr/>
          <p:nvPr/>
        </p:nvSpPr>
        <p:spPr bwMode="auto">
          <a:xfrm flipV="1">
            <a:off x="6172200" y="4267200"/>
            <a:ext cx="152400" cy="91440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0" y="52578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Limited solubility of Bi in Fe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" name="Picture 3" descr="E:\THU emlabwork\reserach\Lehigh\experiment\2200FS\3 Ni-Bi samples\1 实验数据\1 Lehigh\0328-Fe-Bi\TIFF\tx5.2ty6.3\tx5.2ty6.3-_0061.tif"/>
          <p:cNvPicPr>
            <a:picLocks noChangeAspect="1" noChangeArrowheads="1"/>
          </p:cNvPicPr>
          <p:nvPr/>
        </p:nvPicPr>
        <p:blipFill>
          <a:blip r:embed="rId10" cstate="print"/>
          <a:srcRect l="35968" r="25317"/>
          <a:stretch>
            <a:fillRect/>
          </a:stretch>
        </p:blipFill>
        <p:spPr bwMode="auto">
          <a:xfrm>
            <a:off x="3276600" y="1981200"/>
            <a:ext cx="1143000" cy="295232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048000" y="990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Zhiyang’s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 STEM  “Clean” GB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4343400"/>
            <a:ext cx="3581400" cy="25146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2" cstate="print"/>
          <a:srcRect l="50625" t="41000" r="11875" b="17000"/>
          <a:stretch>
            <a:fillRect/>
          </a:stretch>
        </p:blipFill>
        <p:spPr bwMode="auto">
          <a:xfrm>
            <a:off x="-1" y="1295400"/>
            <a:ext cx="370114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r>
              <a:rPr lang="en-US" dirty="0" smtClean="0"/>
              <a:t>A Sophisticated GB Segregation Model </a:t>
            </a:r>
            <a:br>
              <a:rPr lang="en-US" dirty="0" smtClean="0"/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Wynblatt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Chatain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[JMS 2005; 2006, MMA 2007]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747" y="3100824"/>
            <a:ext cx="4886253" cy="375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06425" y="27432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4"/>
                </a:solidFill>
                <a:latin typeface="+mn-lt"/>
              </a:rPr>
              <a:t>GB  Core:</a:t>
            </a:r>
            <a:endParaRPr lang="en-US" sz="1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4800600"/>
            <a:ext cx="1096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  <a:latin typeface="+mn-lt"/>
              </a:rPr>
              <a:t>Inside:</a:t>
            </a:r>
            <a:endParaRPr lang="en-US" sz="2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28600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Segregation Enthalpy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33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066800"/>
            <a:ext cx="40708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800600"/>
            <a:ext cx="21961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ight Arrow 16"/>
          <p:cNvSpPr/>
          <p:nvPr/>
        </p:nvSpPr>
        <p:spPr bwMode="auto">
          <a:xfrm>
            <a:off x="381000" y="1219200"/>
            <a:ext cx="1143000" cy="2286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flipH="1">
            <a:off x="1600200" y="1219200"/>
            <a:ext cx="914400" cy="2286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9144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Same Crystal Structure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343400"/>
            <a:ext cx="295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weak “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in </a:t>
            </a:r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Pt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-Au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0" y="4953000"/>
            <a:ext cx="9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3 % Au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Right Arrow 22"/>
          <p:cNvSpPr/>
          <p:nvPr/>
        </p:nvSpPr>
        <p:spPr bwMode="auto">
          <a:xfrm flipH="1">
            <a:off x="1600200" y="5029200"/>
            <a:ext cx="914400" cy="2286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3810000"/>
            <a:ext cx="333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Weak Segregation Systems?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r>
              <a:rPr lang="en-US" dirty="0" smtClean="0"/>
              <a:t>A Solid-State GB </a:t>
            </a:r>
            <a:r>
              <a:rPr lang="en-US" dirty="0" err="1" smtClean="0">
                <a:solidFill>
                  <a:srgbClr val="FF0000"/>
                </a:solidFill>
              </a:rPr>
              <a:t>Prewetting</a:t>
            </a:r>
            <a:r>
              <a:rPr lang="en-US" dirty="0" smtClean="0"/>
              <a:t> Transition Predicted</a:t>
            </a:r>
            <a:endParaRPr lang="en-US" dirty="0"/>
          </a:p>
        </p:txBody>
      </p:sp>
      <p:sp>
        <p:nvSpPr>
          <p:cNvPr id="3" name="Text Box 59"/>
          <p:cNvSpPr txBox="1">
            <a:spLocks noChangeArrowheads="1"/>
          </p:cNvSpPr>
          <p:nvPr/>
        </p:nvSpPr>
        <p:spPr bwMode="auto">
          <a:xfrm>
            <a:off x="914400" y="762000"/>
            <a:ext cx="6553200" cy="413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defTabSz="849313">
              <a:lnSpc>
                <a:spcPct val="95000"/>
              </a:lnSpc>
              <a:defRPr/>
            </a:pPr>
            <a:r>
              <a:rPr lang="en-US" sz="22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Wynblatt</a:t>
            </a:r>
            <a:r>
              <a:rPr lang="en-US" sz="2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, </a:t>
            </a:r>
            <a:r>
              <a:rPr lang="en-US" sz="22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Chatain</a:t>
            </a:r>
            <a:r>
              <a:rPr lang="en-US" sz="2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, </a:t>
            </a:r>
            <a:r>
              <a:rPr lang="en-US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Mater. Sci. Eng. A  2008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t="5725" b="4347"/>
          <a:stretch>
            <a:fillRect/>
          </a:stretch>
        </p:blipFill>
        <p:spPr bwMode="auto">
          <a:xfrm>
            <a:off x="1134999" y="4267200"/>
            <a:ext cx="613587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65151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6400" y="3276600"/>
            <a:ext cx="2196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Solid Miscibility Gap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36" descr="CriticalPointWetting_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70207"/>
            <a:ext cx="3733800" cy="498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79"/>
          <p:cNvSpPr/>
          <p:nvPr/>
        </p:nvSpPr>
        <p:spPr bwMode="auto">
          <a:xfrm>
            <a:off x="533400" y="4876800"/>
            <a:ext cx="1524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rot="-5400000">
            <a:off x="-161617" y="4837869"/>
            <a:ext cx="1423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Surface Excess</a:t>
            </a:r>
            <a:endParaRPr lang="en-US" sz="1600" dirty="0">
              <a:latin typeface="Arial Narrow" pitchFamily="34" charset="0"/>
            </a:endParaRPr>
          </a:p>
        </p:txBody>
      </p:sp>
      <p:cxnSp>
        <p:nvCxnSpPr>
          <p:cNvPr id="78" name="Straight Arrow Connector 77"/>
          <p:cNvCxnSpPr/>
          <p:nvPr/>
        </p:nvCxnSpPr>
        <p:spPr bwMode="auto">
          <a:xfrm rot="16200000" flipH="1">
            <a:off x="2209800" y="5486400"/>
            <a:ext cx="304800" cy="3048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 cstate="print"/>
          <a:srcRect l="9681" t="13458" r="58442" b="63110"/>
          <a:stretch>
            <a:fillRect/>
          </a:stretch>
        </p:blipFill>
        <p:spPr bwMode="auto">
          <a:xfrm>
            <a:off x="1447800" y="4724400"/>
            <a:ext cx="105507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Rectangle 73"/>
          <p:cNvSpPr/>
          <p:nvPr/>
        </p:nvSpPr>
        <p:spPr bwMode="auto">
          <a:xfrm>
            <a:off x="0" y="4343400"/>
            <a:ext cx="3733800" cy="2514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3" cstate="print"/>
          <a:srcRect l="54890" t="51526" r="2734"/>
          <a:stretch>
            <a:fillRect/>
          </a:stretch>
        </p:blipFill>
        <p:spPr bwMode="auto">
          <a:xfrm>
            <a:off x="3714630" y="1828800"/>
            <a:ext cx="230517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Oval 49"/>
          <p:cNvSpPr/>
          <p:nvPr/>
        </p:nvSpPr>
        <p:spPr bwMode="auto">
          <a:xfrm>
            <a:off x="5562600" y="76200"/>
            <a:ext cx="3581400" cy="464820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226" name="Text Box 35"/>
          <p:cNvSpPr txBox="1">
            <a:spLocks noChangeArrowheads="1"/>
          </p:cNvSpPr>
          <p:nvPr/>
        </p:nvSpPr>
        <p:spPr bwMode="auto">
          <a:xfrm>
            <a:off x="259367" y="1219200"/>
            <a:ext cx="405335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 dirty="0" smtClean="0">
                <a:latin typeface="Arial" charset="0"/>
              </a:rPr>
              <a:t>Critical-Point Wetting Model (Cahn)</a:t>
            </a:r>
          </a:p>
          <a:p>
            <a:pPr defTabSz="849313"/>
            <a:r>
              <a:rPr lang="en-US" sz="1600" dirty="0" smtClean="0">
                <a:latin typeface="Arial" charset="0"/>
              </a:rPr>
              <a:t>De-mixed binary liquids</a:t>
            </a:r>
            <a:endParaRPr lang="en-US" sz="1600" dirty="0">
              <a:latin typeface="Arial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524000"/>
            <a:ext cx="1409344" cy="168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4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8113"/>
            <a:ext cx="6324600" cy="8524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Background – for the Student Audience</a:t>
            </a:r>
            <a:r>
              <a:rPr lang="en-US" sz="4000" dirty="0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en-US" sz="4000" dirty="0" smtClean="0">
                <a:solidFill>
                  <a:schemeClr val="hlink"/>
                </a:solidFill>
                <a:latin typeface="Arial" charset="0"/>
              </a:rPr>
            </a:br>
            <a:r>
              <a:rPr lang="en-US" dirty="0" smtClean="0"/>
              <a:t>Prewetting &amp; Multilayer Adsorption</a:t>
            </a:r>
            <a:br>
              <a:rPr lang="en-US" dirty="0" smtClean="0"/>
            </a:br>
            <a:r>
              <a:rPr lang="da-DK" sz="1600" dirty="0" smtClean="0">
                <a:latin typeface="Candara" pitchFamily="34" charset="0"/>
                <a:sym typeface="Wingdings" pitchFamily="2" charset="2"/>
              </a:rPr>
              <a:t>Cahn, </a:t>
            </a:r>
            <a:r>
              <a:rPr lang="da-DK" sz="1600" i="1" dirty="0" smtClean="0">
                <a:latin typeface="Candara" pitchFamily="34" charset="0"/>
                <a:sym typeface="Wingdings" pitchFamily="2" charset="2"/>
              </a:rPr>
              <a:t>J. Chem. Phys.</a:t>
            </a:r>
            <a:r>
              <a:rPr lang="da-DK" sz="1600" dirty="0" smtClean="0">
                <a:latin typeface="Candara" pitchFamily="34" charset="0"/>
                <a:sym typeface="Wingdings" pitchFamily="2" charset="2"/>
              </a:rPr>
              <a:t> 66: 3667 (1977</a:t>
            </a:r>
            <a:r>
              <a:rPr lang="en-US" sz="1600" dirty="0" smtClean="0">
                <a:latin typeface="Candara" pitchFamily="34" charset="0"/>
              </a:rPr>
              <a:t>)</a:t>
            </a:r>
            <a:endParaRPr lang="en-US" sz="1600" dirty="0" smtClean="0">
              <a:solidFill>
                <a:srgbClr val="FF00FF"/>
              </a:solidFill>
              <a:effectLst/>
              <a:latin typeface="Candara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1981200" y="2438400"/>
            <a:ext cx="1905000" cy="158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2667000" y="3154680"/>
            <a:ext cx="1295400" cy="158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2" name="Group 54"/>
          <p:cNvGrpSpPr/>
          <p:nvPr/>
        </p:nvGrpSpPr>
        <p:grpSpPr>
          <a:xfrm>
            <a:off x="2209800" y="4335886"/>
            <a:ext cx="6248400" cy="2251068"/>
            <a:chOff x="2209800" y="4335886"/>
            <a:chExt cx="6248400" cy="2251068"/>
          </a:xfrm>
        </p:grpSpPr>
        <p:sp>
          <p:nvSpPr>
            <p:cNvPr id="42" name="Down Arrow 41"/>
            <p:cNvSpPr/>
            <p:nvPr/>
          </p:nvSpPr>
          <p:spPr bwMode="auto">
            <a:xfrm rot="18900000">
              <a:off x="5034265" y="4335886"/>
              <a:ext cx="457200" cy="634756"/>
            </a:xfrm>
            <a:prstGeom prst="downArrow">
              <a:avLst/>
            </a:prstGeom>
            <a:solidFill>
              <a:srgbClr val="CCECFF"/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7910" t="8051" b="53304"/>
            <a:stretch>
              <a:fillRect/>
            </a:stretch>
          </p:blipFill>
          <p:spPr bwMode="auto">
            <a:xfrm>
              <a:off x="2819400" y="4953000"/>
              <a:ext cx="3962400" cy="1633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Down Arrow 50"/>
            <p:cNvSpPr/>
            <p:nvPr/>
          </p:nvSpPr>
          <p:spPr bwMode="auto">
            <a:xfrm rot="2700000">
              <a:off x="4043591" y="4334742"/>
              <a:ext cx="457200" cy="642568"/>
            </a:xfrm>
            <a:prstGeom prst="downArrow">
              <a:avLst/>
            </a:prstGeom>
            <a:solidFill>
              <a:srgbClr val="CCECFF"/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09800" y="62484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Binary Liquid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86400" y="6248400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Multilayer Gas Adsorption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" name="Group 90"/>
          <p:cNvGrpSpPr/>
          <p:nvPr/>
        </p:nvGrpSpPr>
        <p:grpSpPr>
          <a:xfrm>
            <a:off x="5791200" y="533400"/>
            <a:ext cx="3048000" cy="4243081"/>
            <a:chOff x="5791200" y="533400"/>
            <a:chExt cx="3048000" cy="4243081"/>
          </a:xfrm>
        </p:grpSpPr>
        <p:sp>
          <p:nvSpPr>
            <p:cNvPr id="57" name="TextBox 56"/>
            <p:cNvSpPr txBox="1"/>
            <p:nvPr/>
          </p:nvSpPr>
          <p:spPr>
            <a:xfrm>
              <a:off x="5791200" y="533400"/>
              <a:ext cx="3048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Multilayer Adsorption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“Strong” Substrate </a:t>
              </a:r>
              <a:r>
                <a:rPr lang="en-US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  <a:sym typeface="Wingdings" pitchFamily="2" charset="2"/>
                </a:rPr>
                <a:t> </a:t>
              </a:r>
              <a:r>
                <a:rPr lang="en-US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Layering</a:t>
              </a:r>
              <a:endParaRPr lang="en-US" sz="1600" dirty="0" smtClean="0">
                <a:latin typeface="Candara" pitchFamily="34" charset="0"/>
              </a:endParaRPr>
            </a:p>
            <a:p>
              <a:r>
                <a:rPr lang="en-US" sz="1200" dirty="0" err="1" smtClean="0">
                  <a:latin typeface="Candara" pitchFamily="34" charset="0"/>
                </a:rPr>
                <a:t>Pandit</a:t>
              </a:r>
              <a:r>
                <a:rPr lang="en-US" sz="1200" dirty="0" smtClean="0">
                  <a:latin typeface="Candara" pitchFamily="34" charset="0"/>
                </a:rPr>
                <a:t>, Schick, </a:t>
              </a:r>
              <a:r>
                <a:rPr lang="en-US" sz="1200" dirty="0" err="1" smtClean="0">
                  <a:latin typeface="Candara" pitchFamily="34" charset="0"/>
                </a:rPr>
                <a:t>Wortis</a:t>
              </a:r>
              <a:endParaRPr lang="en-US" sz="1200" dirty="0" smtClean="0">
                <a:solidFill>
                  <a:srgbClr val="0000FF"/>
                </a:solidFill>
                <a:latin typeface="Candara" pitchFamily="34" charset="0"/>
              </a:endParaRPr>
            </a:p>
            <a:p>
              <a:r>
                <a:rPr lang="en-US" sz="1200" i="1" dirty="0" smtClean="0">
                  <a:latin typeface="Candara" pitchFamily="34" charset="0"/>
                </a:rPr>
                <a:t>Phys. Rev. B</a:t>
              </a:r>
              <a:r>
                <a:rPr lang="en-US" sz="1200" dirty="0" smtClean="0">
                  <a:latin typeface="Candara" pitchFamily="34" charset="0"/>
                </a:rPr>
                <a:t>, 26, 5112 (1982)</a:t>
              </a:r>
              <a:endParaRPr lang="en-US" sz="1200" dirty="0">
                <a:latin typeface="Candara" pitchFamily="34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>
              <a:off x="6477000" y="4038600"/>
              <a:ext cx="1981200" cy="1588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5400000" flipH="1" flipV="1">
              <a:off x="7010400" y="3276600"/>
              <a:ext cx="15240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5400000" flipH="1" flipV="1">
              <a:off x="7543800" y="3276600"/>
              <a:ext cx="4572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rot="16200000" flipV="1">
              <a:off x="7505700" y="3238500"/>
              <a:ext cx="381000" cy="15240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rot="16200000" flipV="1">
              <a:off x="7315200" y="3200400"/>
              <a:ext cx="457200" cy="45720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rot="10800000">
              <a:off x="7086600" y="3276600"/>
              <a:ext cx="685800" cy="45720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rot="10800000">
              <a:off x="6934200" y="3352800"/>
              <a:ext cx="838200" cy="53340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7772400" y="2286000"/>
              <a:ext cx="45076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T</a:t>
              </a:r>
              <a:r>
                <a:rPr lang="en-US" baseline="-25000" dirty="0" smtClean="0">
                  <a:latin typeface="+mn-lt"/>
                </a:rPr>
                <a:t>C</a:t>
              </a:r>
              <a:endParaRPr lang="en-US" baseline="-25000" dirty="0">
                <a:latin typeface="+mn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772400" y="3276600"/>
              <a:ext cx="46038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+mn-lt"/>
                </a:rPr>
                <a:t>T</a:t>
              </a:r>
              <a:r>
                <a:rPr lang="en-US" baseline="-25000" dirty="0" err="1" smtClean="0">
                  <a:latin typeface="+mn-lt"/>
                </a:rPr>
                <a:t>w</a:t>
              </a:r>
              <a:endParaRPr lang="en-US" baseline="-25000" dirty="0">
                <a:latin typeface="+mn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2040000">
              <a:off x="7022592" y="3453943"/>
              <a:ext cx="865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+mj-lt"/>
                </a:rPr>
                <a:t> monolayer</a:t>
              </a:r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2280000">
              <a:off x="7132320" y="3292128"/>
              <a:ext cx="6303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000" dirty="0" err="1" smtClean="0">
                  <a:solidFill>
                    <a:srgbClr val="FF0000"/>
                  </a:solidFill>
                  <a:latin typeface="+mj-lt"/>
                </a:rPr>
                <a:t>bilayer</a:t>
              </a:r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772400" y="2819400"/>
              <a:ext cx="45076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T</a:t>
              </a:r>
              <a:r>
                <a:rPr lang="en-US" baseline="-25000" dirty="0" smtClean="0">
                  <a:latin typeface="+mn-lt"/>
                </a:rPr>
                <a:t>R</a:t>
              </a:r>
              <a:endParaRPr lang="en-US" baseline="-25000" dirty="0">
                <a:latin typeface="+mn-lt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96200" y="4038600"/>
              <a:ext cx="8386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ym typeface="Symbol"/>
                </a:rPr>
                <a:t> - </a:t>
              </a:r>
              <a:r>
                <a:rPr lang="en-US" sz="2200" baseline="-25000" dirty="0" smtClean="0">
                  <a:sym typeface="Symbol"/>
                </a:rPr>
                <a:t>0</a:t>
              </a:r>
              <a:endParaRPr lang="en-US" sz="2200" baseline="-25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668915" y="2209800"/>
              <a:ext cx="1847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90" name="Down Arrow 89"/>
            <p:cNvSpPr/>
            <p:nvPr/>
          </p:nvSpPr>
          <p:spPr bwMode="auto">
            <a:xfrm rot="2700000" flipV="1">
              <a:off x="6538555" y="4164011"/>
              <a:ext cx="457200" cy="767740"/>
            </a:xfrm>
            <a:prstGeom prst="downArrow">
              <a:avLst/>
            </a:prstGeom>
            <a:solidFill>
              <a:srgbClr val="CCECFF"/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>
            <a:off x="6477000" y="3913632"/>
            <a:ext cx="381000" cy="1588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6477000" y="3733800"/>
            <a:ext cx="381000" cy="1588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477000" y="3505200"/>
            <a:ext cx="381000" cy="1588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190634" y="373380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</a:t>
            </a:r>
            <a:endParaRPr lang="en-US" sz="1200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0633" y="356616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B</a:t>
            </a:r>
            <a:endParaRPr lang="en-US" sz="1200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72200" y="335280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C</a:t>
            </a:r>
            <a:endParaRPr lang="en-US" sz="1200" dirty="0">
              <a:latin typeface="+mn-lt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6477000" y="2971800"/>
            <a:ext cx="381000" cy="1588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172200" y="281940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D</a:t>
            </a:r>
            <a:endParaRPr lang="en-US" sz="1200" dirty="0">
              <a:latin typeface="+mn-lt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6083300" y="2049738"/>
            <a:ext cx="1460500" cy="1226861"/>
          </a:xfrm>
          <a:custGeom>
            <a:avLst/>
            <a:gdLst>
              <a:gd name="connsiteX0" fmla="*/ 0 w 1219200"/>
              <a:gd name="connsiteY0" fmla="*/ 990600 h 990600"/>
              <a:gd name="connsiteX1" fmla="*/ 101600 w 1219200"/>
              <a:gd name="connsiteY1" fmla="*/ 520700 h 990600"/>
              <a:gd name="connsiteX2" fmla="*/ 457200 w 1219200"/>
              <a:gd name="connsiteY2" fmla="*/ 241300 h 990600"/>
              <a:gd name="connsiteX3" fmla="*/ 977900 w 1219200"/>
              <a:gd name="connsiteY3" fmla="*/ 38100 h 990600"/>
              <a:gd name="connsiteX4" fmla="*/ 1219200 w 1219200"/>
              <a:gd name="connsiteY4" fmla="*/ 12700 h 990600"/>
              <a:gd name="connsiteX0" fmla="*/ 0 w 1219200"/>
              <a:gd name="connsiteY0" fmla="*/ 984250 h 984250"/>
              <a:gd name="connsiteX1" fmla="*/ 101600 w 1219200"/>
              <a:gd name="connsiteY1" fmla="*/ 514350 h 984250"/>
              <a:gd name="connsiteX2" fmla="*/ 469900 w 1219200"/>
              <a:gd name="connsiteY2" fmla="*/ 196850 h 984250"/>
              <a:gd name="connsiteX3" fmla="*/ 977900 w 1219200"/>
              <a:gd name="connsiteY3" fmla="*/ 31750 h 984250"/>
              <a:gd name="connsiteX4" fmla="*/ 1219200 w 1219200"/>
              <a:gd name="connsiteY4" fmla="*/ 6350 h 984250"/>
              <a:gd name="connsiteX0" fmla="*/ 0 w 1460500"/>
              <a:gd name="connsiteY0" fmla="*/ 1016917 h 1016917"/>
              <a:gd name="connsiteX1" fmla="*/ 101600 w 1460500"/>
              <a:gd name="connsiteY1" fmla="*/ 547017 h 1016917"/>
              <a:gd name="connsiteX2" fmla="*/ 469900 w 1460500"/>
              <a:gd name="connsiteY2" fmla="*/ 229517 h 1016917"/>
              <a:gd name="connsiteX3" fmla="*/ 977900 w 1460500"/>
              <a:gd name="connsiteY3" fmla="*/ 64417 h 1016917"/>
              <a:gd name="connsiteX4" fmla="*/ 1460500 w 1460500"/>
              <a:gd name="connsiteY4" fmla="*/ 6350 h 101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500" h="1016917">
                <a:moveTo>
                  <a:pt x="0" y="1016917"/>
                </a:moveTo>
                <a:cubicBezTo>
                  <a:pt x="12700" y="844408"/>
                  <a:pt x="23283" y="678250"/>
                  <a:pt x="101600" y="547017"/>
                </a:cubicBezTo>
                <a:cubicBezTo>
                  <a:pt x="179917" y="415784"/>
                  <a:pt x="323850" y="309950"/>
                  <a:pt x="469900" y="229517"/>
                </a:cubicBezTo>
                <a:cubicBezTo>
                  <a:pt x="615950" y="149084"/>
                  <a:pt x="812800" y="101612"/>
                  <a:pt x="977900" y="64417"/>
                </a:cubicBezTo>
                <a:cubicBezTo>
                  <a:pt x="1143000" y="27222"/>
                  <a:pt x="1403350" y="0"/>
                  <a:pt x="1460500" y="635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33408" y="220980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D</a:t>
            </a:r>
            <a:endParaRPr lang="en-US" sz="1100" dirty="0">
              <a:latin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52800" y="6560483"/>
            <a:ext cx="2971800" cy="2975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Mathematically Isomorphic 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50" grpId="0" animBg="1"/>
      <p:bldP spid="41" grpId="0"/>
      <p:bldP spid="45" grpId="0"/>
      <p:bldP spid="47" grpId="0"/>
      <p:bldP spid="68" grpId="0"/>
      <p:bldP spid="69" grpId="0" animBg="1"/>
      <p:bldP spid="70" grpId="0"/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362200"/>
            <a:ext cx="2514600" cy="23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4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2500" dirty="0" smtClean="0"/>
              <a:t>Origin of 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-Order Transition: A Generalized Cahn Model</a:t>
            </a:r>
            <a:endParaRPr lang="en-US" sz="1600" dirty="0" smtClean="0">
              <a:solidFill>
                <a:srgbClr val="FF00FF"/>
              </a:solidFill>
              <a:effectLst/>
            </a:endParaRPr>
          </a:p>
        </p:txBody>
      </p:sp>
      <p:graphicFrame>
        <p:nvGraphicFramePr>
          <p:cNvPr id="9218" name="Object 30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1828800"/>
          <a:ext cx="34290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60" name="Equation" r:id="rId4" imgW="2501900" imgH="330200" progId="Equation.3">
                  <p:embed/>
                </p:oleObj>
              </mc:Choice>
              <mc:Fallback>
                <p:oleObj name="Equation" r:id="rId4" imgW="2501900" imgH="330200" progId="Equation.3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4290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4453" name="Picture 21" descr="Fiels_B"/>
          <p:cNvPicPr>
            <a:picLocks noChangeAspect="1" noChangeArrowheads="1"/>
          </p:cNvPicPr>
          <p:nvPr/>
        </p:nvPicPr>
        <p:blipFill>
          <a:blip r:embed="rId6" cstate="print"/>
          <a:srcRect t="14941"/>
          <a:stretch>
            <a:fillRect/>
          </a:stretch>
        </p:blipFill>
        <p:spPr bwMode="auto">
          <a:xfrm>
            <a:off x="6477000" y="4953000"/>
            <a:ext cx="2667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458" name="Text Box 26"/>
          <p:cNvSpPr txBox="1">
            <a:spLocks noChangeArrowheads="1"/>
          </p:cNvSpPr>
          <p:nvPr/>
        </p:nvSpPr>
        <p:spPr bwMode="auto">
          <a:xfrm>
            <a:off x="6934200" y="6019800"/>
            <a:ext cx="42351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849313">
              <a:defRPr/>
            </a:pPr>
            <a:r>
              <a:rPr lang="en-US" sz="12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dry</a:t>
            </a:r>
            <a:endParaRPr lang="en-US" sz="12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14459" name="Text Box 27"/>
          <p:cNvSpPr txBox="1">
            <a:spLocks noChangeArrowheads="1"/>
          </p:cNvSpPr>
          <p:nvPr/>
        </p:nvSpPr>
        <p:spPr bwMode="auto">
          <a:xfrm>
            <a:off x="7391400" y="5105400"/>
            <a:ext cx="4427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849313">
              <a:defRPr/>
            </a:pPr>
            <a:r>
              <a:rPr lang="en-US" sz="12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IGF</a:t>
            </a:r>
            <a:endParaRPr lang="en-US" sz="12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914464" name="Object 32"/>
          <p:cNvGraphicFramePr>
            <a:graphicFrameLocks noGrp="1" noChangeAspect="1"/>
          </p:cNvGraphicFramePr>
          <p:nvPr>
            <p:ph sz="half" idx="2"/>
          </p:nvPr>
        </p:nvGraphicFramePr>
        <p:xfrm>
          <a:off x="5257800" y="1905000"/>
          <a:ext cx="3255963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61" name="Equation" r:id="rId7" imgW="2730500" imgH="330200" progId="Equation.DSMT4">
                  <p:embed/>
                </p:oleObj>
              </mc:Choice>
              <mc:Fallback>
                <p:oleObj name="Equation" r:id="rId7" imgW="2730500" imgH="330200" progId="Equation.DSMT4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05000"/>
                        <a:ext cx="3255963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4466" name="Text Box 34"/>
          <p:cNvSpPr txBox="1">
            <a:spLocks noChangeArrowheads="1"/>
          </p:cNvSpPr>
          <p:nvPr/>
        </p:nvSpPr>
        <p:spPr bwMode="auto">
          <a:xfrm>
            <a:off x="4191000" y="990600"/>
            <a:ext cx="4953000" cy="800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/>
            <a:r>
              <a:rPr lang="en-US" sz="1600" dirty="0" smtClean="0">
                <a:latin typeface="Arial" charset="0"/>
              </a:rPr>
              <a:t>Binary </a:t>
            </a:r>
            <a:r>
              <a:rPr lang="en-US" sz="1600" dirty="0">
                <a:latin typeface="Arial" charset="0"/>
              </a:rPr>
              <a:t>(solid-liquid) eutectic systems</a:t>
            </a:r>
          </a:p>
          <a:p>
            <a:pPr defTabSz="849313"/>
            <a:r>
              <a:rPr lang="en-US" sz="1800" dirty="0" smtClean="0">
                <a:solidFill>
                  <a:srgbClr val="FF00FF"/>
                </a:solidFill>
                <a:latin typeface="+mn-lt"/>
              </a:rPr>
              <a:t>For GBs: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Tang, Carter &amp; Cannon, </a:t>
            </a:r>
            <a:r>
              <a:rPr lang="en-US" sz="1800" i="1" dirty="0" smtClean="0">
                <a:solidFill>
                  <a:srgbClr val="0000FF"/>
                </a:solidFill>
                <a:latin typeface="+mn-lt"/>
              </a:rPr>
              <a:t>PRL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 2006</a:t>
            </a:r>
          </a:p>
          <a:p>
            <a:pPr defTabSz="849313"/>
            <a:r>
              <a:rPr lang="en-US" sz="1200" dirty="0" smtClean="0">
                <a:solidFill>
                  <a:srgbClr val="FF00FF"/>
                </a:solidFill>
                <a:latin typeface="Candara" pitchFamily="34" charset="0"/>
              </a:rPr>
              <a:t>For Surfaces:</a:t>
            </a:r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  </a:t>
            </a:r>
            <a:r>
              <a:rPr lang="en-US" sz="1200" dirty="0" err="1" smtClean="0">
                <a:solidFill>
                  <a:srgbClr val="0000FF"/>
                </a:solidFill>
                <a:latin typeface="Candara" pitchFamily="34" charset="0"/>
              </a:rPr>
              <a:t>Luo</a:t>
            </a:r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, Tang, Cannon, Carter &amp; Chiang, </a:t>
            </a:r>
            <a:r>
              <a:rPr lang="en-US" sz="1200" i="1" dirty="0" smtClean="0">
                <a:solidFill>
                  <a:srgbClr val="0000FF"/>
                </a:solidFill>
                <a:latin typeface="Candara" pitchFamily="34" charset="0"/>
              </a:rPr>
              <a:t>MSEA</a:t>
            </a:r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 2006</a:t>
            </a:r>
          </a:p>
        </p:txBody>
      </p:sp>
      <p:sp>
        <p:nvSpPr>
          <p:cNvPr id="9226" name="Text Box 35"/>
          <p:cNvSpPr txBox="1">
            <a:spLocks noChangeArrowheads="1"/>
          </p:cNvSpPr>
          <p:nvPr/>
        </p:nvSpPr>
        <p:spPr bwMode="auto">
          <a:xfrm>
            <a:off x="669925" y="990600"/>
            <a:ext cx="3611563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600" dirty="0">
                <a:latin typeface="Arial" charset="0"/>
              </a:rPr>
              <a:t>Prewetting &amp; Critical-Point Wetting </a:t>
            </a:r>
          </a:p>
          <a:p>
            <a:pPr defTabSz="849313"/>
            <a:r>
              <a:rPr lang="en-US" sz="1600" dirty="0">
                <a:latin typeface="Arial" charset="0"/>
              </a:rPr>
              <a:t>for binary de-mixed liquids</a:t>
            </a:r>
          </a:p>
          <a:p>
            <a:pPr defTabSz="849313"/>
            <a:r>
              <a:rPr lang="da-DK" sz="1600" dirty="0">
                <a:solidFill>
                  <a:srgbClr val="0000FF"/>
                </a:solidFill>
                <a:latin typeface="Candara" pitchFamily="34" charset="0"/>
                <a:sym typeface="Wingdings" pitchFamily="2" charset="2"/>
              </a:rPr>
              <a:t>Cahn, </a:t>
            </a:r>
            <a:r>
              <a:rPr lang="da-DK" sz="1600" i="1" dirty="0">
                <a:solidFill>
                  <a:srgbClr val="0000FF"/>
                </a:solidFill>
                <a:latin typeface="Candara" pitchFamily="34" charset="0"/>
                <a:sym typeface="Wingdings" pitchFamily="2" charset="2"/>
              </a:rPr>
              <a:t>J. Chem. Phys</a:t>
            </a:r>
            <a:r>
              <a:rPr lang="da-DK" sz="1600" i="1" dirty="0" smtClean="0">
                <a:solidFill>
                  <a:srgbClr val="0000FF"/>
                </a:solidFill>
                <a:latin typeface="Candara" pitchFamily="34" charset="0"/>
                <a:sym typeface="Wingdings" pitchFamily="2" charset="2"/>
              </a:rPr>
              <a:t>.</a:t>
            </a:r>
            <a:r>
              <a:rPr lang="da-DK" sz="1600" dirty="0" smtClean="0">
                <a:solidFill>
                  <a:srgbClr val="0000FF"/>
                </a:solidFill>
                <a:latin typeface="Candara" pitchFamily="34" charset="0"/>
                <a:sym typeface="Wingdings" pitchFamily="2" charset="2"/>
              </a:rPr>
              <a:t> 66:3667 (1977)</a:t>
            </a:r>
            <a:endParaRPr lang="en-US" sz="1600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9227" name="Picture 36" descr="CriticalPointWetting_simp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362200"/>
            <a:ext cx="3365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37"/>
          <p:cNvSpPr txBox="1">
            <a:spLocks noChangeArrowheads="1"/>
          </p:cNvSpPr>
          <p:nvPr/>
        </p:nvSpPr>
        <p:spPr bwMode="auto">
          <a:xfrm>
            <a:off x="3276600" y="2362200"/>
            <a:ext cx="3330575" cy="1204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>
                <a:solidFill>
                  <a:srgbClr val="0000FF"/>
                </a:solidFill>
                <a:sym typeface="Symbol" pitchFamily="18" charset="2"/>
              </a:rPr>
              <a:t></a:t>
            </a:r>
            <a:r>
              <a:rPr lang="en-US" sz="1800" b="0" i="1">
                <a:solidFill>
                  <a:srgbClr val="0000FF"/>
                </a:solidFill>
                <a:sym typeface="Symbol" pitchFamily="18" charset="2"/>
              </a:rPr>
              <a:t>f	</a:t>
            </a:r>
            <a:r>
              <a:rPr lang="en-US" sz="1800" b="0">
                <a:solidFill>
                  <a:srgbClr val="0000FF"/>
                </a:solidFill>
                <a:sym typeface="Symbol" pitchFamily="18" charset="2"/>
              </a:rPr>
              <a:t>: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	vol. free energy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>
                <a:solidFill>
                  <a:srgbClr val="0000FF"/>
                </a:solidFill>
                <a:sym typeface="Symbol" pitchFamily="18" charset="2"/>
              </a:rPr>
              <a:t>	: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	surface term</a:t>
            </a:r>
            <a:r>
              <a:rPr lang="en-US" sz="1600">
                <a:sym typeface="Symbol" pitchFamily="18" charset="2"/>
              </a:rPr>
              <a:t> 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 i="1">
                <a:solidFill>
                  <a:srgbClr val="0000FF"/>
                </a:solidFill>
                <a:sym typeface="Symbol" pitchFamily="18" charset="2"/>
              </a:rPr>
              <a:t>c	</a:t>
            </a:r>
            <a:r>
              <a:rPr lang="en-US" sz="1800" b="0">
                <a:solidFill>
                  <a:srgbClr val="0000FF"/>
                </a:solidFill>
                <a:sym typeface="Symbol" pitchFamily="18" charset="2"/>
              </a:rPr>
              <a:t>: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	concentration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 i="1">
                <a:solidFill>
                  <a:srgbClr val="0000FF"/>
                </a:solidFill>
                <a:sym typeface="Symbol" pitchFamily="18" charset="2"/>
              </a:rPr>
              <a:t></a:t>
            </a:r>
            <a:r>
              <a:rPr lang="en-US" sz="1800" b="0" baseline="-25000">
                <a:solidFill>
                  <a:srgbClr val="0000FF"/>
                </a:solidFill>
                <a:sym typeface="Symbol" pitchFamily="18" charset="2"/>
              </a:rPr>
              <a:t>c	</a:t>
            </a:r>
            <a:r>
              <a:rPr lang="en-US" sz="1800" b="0">
                <a:solidFill>
                  <a:srgbClr val="0000FF"/>
                </a:solidFill>
                <a:sym typeface="Symbol" pitchFamily="18" charset="2"/>
              </a:rPr>
              <a:t>:	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gradient (</a:t>
            </a:r>
            <a:r>
              <a:rPr lang="en-US" sz="1600" b="0" i="1">
                <a:solidFill>
                  <a:srgbClr val="0000FF"/>
                </a:solidFill>
                <a:sym typeface="Symbol" pitchFamily="18" charset="2"/>
              </a:rPr>
              <a:t>c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)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 sz="1600" b="0">
                <a:solidFill>
                  <a:srgbClr val="0000FF"/>
                </a:solidFill>
                <a:sym typeface="Symbol" pitchFamily="18" charset="2"/>
              </a:rPr>
              <a:t>energy coefficient</a:t>
            </a:r>
            <a:r>
              <a:rPr lang="en-US">
                <a:sym typeface="Symbol" pitchFamily="18" charset="2"/>
              </a:rPr>
              <a:t> 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914475" name="Text Box 43"/>
          <p:cNvSpPr txBox="1">
            <a:spLocks noChangeArrowheads="1"/>
          </p:cNvSpPr>
          <p:nvPr/>
        </p:nvSpPr>
        <p:spPr bwMode="auto">
          <a:xfrm>
            <a:off x="3276600" y="3581400"/>
            <a:ext cx="3302000" cy="117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600" b="0">
                <a:solidFill>
                  <a:schemeClr val="hlink"/>
                </a:solidFill>
                <a:sym typeface="Symbol" pitchFamily="18" charset="2"/>
              </a:rPr>
              <a:t>Include additional field variables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 i="1">
                <a:solidFill>
                  <a:schemeClr val="hlink"/>
                </a:solidFill>
                <a:sym typeface="Symbol" pitchFamily="18" charset="2"/>
              </a:rPr>
              <a:t>	</a:t>
            </a:r>
            <a:r>
              <a:rPr lang="en-US" sz="1800" b="0">
                <a:solidFill>
                  <a:schemeClr val="hlink"/>
                </a:solidFill>
                <a:sym typeface="Symbol" pitchFamily="18" charset="2"/>
              </a:rPr>
              <a:t>:	</a:t>
            </a:r>
            <a:r>
              <a:rPr lang="en-US" sz="1600" b="0">
                <a:solidFill>
                  <a:schemeClr val="hlink"/>
                </a:solidFill>
                <a:sym typeface="Symbol" pitchFamily="18" charset="2"/>
              </a:rPr>
              <a:t>crystallinity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 i="1">
                <a:solidFill>
                  <a:schemeClr val="hlink"/>
                </a:solidFill>
                <a:sym typeface="Symbol" pitchFamily="18" charset="2"/>
              </a:rPr>
              <a:t>	</a:t>
            </a:r>
            <a:r>
              <a:rPr lang="en-US" sz="1800" b="0">
                <a:solidFill>
                  <a:schemeClr val="hlink"/>
                </a:solidFill>
                <a:sym typeface="Symbol" pitchFamily="18" charset="2"/>
              </a:rPr>
              <a:t>:	</a:t>
            </a:r>
            <a:r>
              <a:rPr lang="en-US" sz="1600" b="0">
                <a:solidFill>
                  <a:schemeClr val="hlink"/>
                </a:solidFill>
                <a:sym typeface="Symbol" pitchFamily="18" charset="2"/>
              </a:rPr>
              <a:t>orientation</a:t>
            </a:r>
          </a:p>
          <a:p>
            <a:pPr algn="l" defTabSz="849313">
              <a:tabLst>
                <a:tab pos="228600" algn="l"/>
                <a:tab pos="406400" algn="l"/>
              </a:tabLst>
            </a:pPr>
            <a:r>
              <a:rPr lang="en-US" sz="1800" b="0" i="1">
                <a:solidFill>
                  <a:schemeClr val="hlink"/>
                </a:solidFill>
                <a:sym typeface="Symbol" pitchFamily="18" charset="2"/>
              </a:rPr>
              <a:t></a:t>
            </a:r>
            <a:r>
              <a:rPr lang="en-US" sz="1800" b="0" baseline="-25000">
                <a:solidFill>
                  <a:schemeClr val="hlink"/>
                </a:solidFill>
                <a:sym typeface="Symbol" pitchFamily="18" charset="2"/>
              </a:rPr>
              <a:t>	</a:t>
            </a:r>
            <a:r>
              <a:rPr lang="en-US" sz="1800" b="0">
                <a:solidFill>
                  <a:schemeClr val="hlink"/>
                </a:solidFill>
                <a:sym typeface="Symbol" pitchFamily="18" charset="2"/>
              </a:rPr>
              <a:t>:	</a:t>
            </a:r>
            <a:r>
              <a:rPr lang="en-US" sz="1600" b="0">
                <a:solidFill>
                  <a:schemeClr val="hlink"/>
                </a:solidFill>
                <a:sym typeface="Symbol" pitchFamily="18" charset="2"/>
              </a:rPr>
              <a:t>gradient (</a:t>
            </a:r>
            <a:r>
              <a:rPr lang="en-US" sz="1600" b="0" i="1">
                <a:solidFill>
                  <a:schemeClr val="hlink"/>
                </a:solidFill>
                <a:sym typeface="Symbol" pitchFamily="18" charset="2"/>
              </a:rPr>
              <a:t></a:t>
            </a:r>
            <a:r>
              <a:rPr lang="en-US" sz="1600" b="0">
                <a:solidFill>
                  <a:schemeClr val="hlink"/>
                </a:solidFill>
                <a:sym typeface="Symbol" pitchFamily="18" charset="2"/>
              </a:rPr>
              <a:t>) energy coefficient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914476" name="AutoShape 44"/>
          <p:cNvSpPr>
            <a:spLocks noChangeArrowheads="1"/>
          </p:cNvSpPr>
          <p:nvPr/>
        </p:nvSpPr>
        <p:spPr bwMode="auto">
          <a:xfrm>
            <a:off x="5867400" y="38862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00FFFF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32" name="Picture 47" descr="Cah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4876800"/>
            <a:ext cx="15208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3" name="Text Box 48"/>
          <p:cNvSpPr txBox="1">
            <a:spLocks noChangeArrowheads="1"/>
          </p:cNvSpPr>
          <p:nvPr/>
        </p:nvSpPr>
        <p:spPr bwMode="auto">
          <a:xfrm>
            <a:off x="5638800" y="6248400"/>
            <a:ext cx="29051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i="1"/>
              <a:t>c</a:t>
            </a:r>
          </a:p>
        </p:txBody>
      </p:sp>
      <p:sp>
        <p:nvSpPr>
          <p:cNvPr id="9234" name="Text Box 49"/>
          <p:cNvSpPr txBox="1">
            <a:spLocks noChangeArrowheads="1"/>
          </p:cNvSpPr>
          <p:nvPr/>
        </p:nvSpPr>
        <p:spPr bwMode="auto">
          <a:xfrm>
            <a:off x="4495800" y="6583363"/>
            <a:ext cx="46513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200">
                <a:latin typeface="Arial" charset="0"/>
              </a:rPr>
              <a:t>thin</a:t>
            </a:r>
          </a:p>
        </p:txBody>
      </p:sp>
      <p:sp>
        <p:nvSpPr>
          <p:cNvPr id="9235" name="Text Box 50"/>
          <p:cNvSpPr txBox="1">
            <a:spLocks noChangeArrowheads="1"/>
          </p:cNvSpPr>
          <p:nvPr/>
        </p:nvSpPr>
        <p:spPr bwMode="auto">
          <a:xfrm>
            <a:off x="5181600" y="6583363"/>
            <a:ext cx="539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200">
                <a:latin typeface="Arial" charset="0"/>
              </a:rPr>
              <a:t>thick</a:t>
            </a:r>
          </a:p>
        </p:txBody>
      </p:sp>
      <p:sp>
        <p:nvSpPr>
          <p:cNvPr id="9236" name="Text Box 51"/>
          <p:cNvSpPr txBox="1">
            <a:spLocks noChangeArrowheads="1"/>
          </p:cNvSpPr>
          <p:nvPr/>
        </p:nvSpPr>
        <p:spPr bwMode="auto">
          <a:xfrm>
            <a:off x="3276600" y="4876800"/>
            <a:ext cx="1217613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200"/>
              <a:t>Cahn’s graphical construction</a:t>
            </a:r>
          </a:p>
        </p:txBody>
      </p:sp>
      <p:sp>
        <p:nvSpPr>
          <p:cNvPr id="914484" name="AutoShape 52"/>
          <p:cNvSpPr>
            <a:spLocks noChangeArrowheads="1"/>
          </p:cNvSpPr>
          <p:nvPr/>
        </p:nvSpPr>
        <p:spPr bwMode="auto">
          <a:xfrm>
            <a:off x="5867400" y="55626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Line 54"/>
          <p:cNvSpPr>
            <a:spLocks noChangeShapeType="1"/>
          </p:cNvSpPr>
          <p:nvPr/>
        </p:nvSpPr>
        <p:spPr bwMode="auto">
          <a:xfrm>
            <a:off x="3200400" y="4800600"/>
            <a:ext cx="59436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0" y="5270343"/>
            <a:ext cx="95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ndara" pitchFamily="34" charset="0"/>
              </a:rPr>
              <a:t>Q</a:t>
            </a:r>
            <a:r>
              <a:rPr lang="en-US" sz="1200" dirty="0" smtClean="0">
                <a:latin typeface="Candara" pitchFamily="34" charset="0"/>
              </a:rPr>
              <a:t>uasi-</a:t>
            </a:r>
            <a:r>
              <a:rPr lang="en-US" sz="1200" dirty="0" smtClean="0">
                <a:latin typeface="Candara" pitchFamily="34" charset="0"/>
                <a:sym typeface="Symbol"/>
              </a:rPr>
              <a:t> surface phase </a:t>
            </a:r>
            <a:endParaRPr lang="en-US" sz="1200" dirty="0">
              <a:latin typeface="Candar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040276" y="5848782"/>
            <a:ext cx="133747" cy="17932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58" grpId="0"/>
      <p:bldP spid="914459" grpId="0"/>
      <p:bldP spid="914466" grpId="0"/>
      <p:bldP spid="914475" grpId="0"/>
      <p:bldP spid="914476" grpId="0" animBg="1"/>
      <p:bldP spid="9144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686799" cy="623887"/>
          </a:xfrm>
        </p:spPr>
        <p:txBody>
          <a:bodyPr/>
          <a:lstStyle/>
          <a:p>
            <a:r>
              <a:rPr lang="en-US" dirty="0" smtClean="0"/>
              <a:t>A Further Elaboration (</a:t>
            </a:r>
            <a:r>
              <a:rPr lang="en-US" dirty="0" err="1" smtClean="0"/>
              <a:t>CalPhaD</a:t>
            </a:r>
            <a:r>
              <a:rPr lang="en-US" dirty="0" smtClean="0"/>
              <a:t> Data Used)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526904" cy="476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9"/>
          <p:cNvSpPr txBox="1">
            <a:spLocks noChangeArrowheads="1"/>
          </p:cNvSpPr>
          <p:nvPr/>
        </p:nvSpPr>
        <p:spPr bwMode="auto">
          <a:xfrm>
            <a:off x="2057400" y="609600"/>
            <a:ext cx="4724400" cy="413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defTabSz="849313">
              <a:lnSpc>
                <a:spcPct val="95000"/>
              </a:lnSpc>
              <a:defRPr/>
            </a:pPr>
            <a:r>
              <a:rPr lang="en-US" sz="22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Mishin</a:t>
            </a:r>
            <a:r>
              <a:rPr lang="en-US" sz="2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 et al., </a:t>
            </a:r>
            <a:r>
              <a:rPr lang="fr-FR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  <a:sym typeface="Wingdings" pitchFamily="2" charset="2"/>
              </a:rPr>
              <a:t>Acta Mater.</a:t>
            </a:r>
            <a:r>
              <a:rPr lang="fr-FR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2009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06680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-Ag</a:t>
            </a:r>
          </a:p>
        </p:txBody>
      </p:sp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3" cstate="print"/>
          <a:srcRect l="25628" t="22005" r="42493" b="1980"/>
          <a:stretch>
            <a:fillRect/>
          </a:stretch>
        </p:blipFill>
        <p:spPr bwMode="auto">
          <a:xfrm>
            <a:off x="5105400" y="1371600"/>
            <a:ext cx="3429000" cy="510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4419600" y="990600"/>
            <a:ext cx="4724400" cy="413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defTabSz="849313">
              <a:lnSpc>
                <a:spcPct val="95000"/>
              </a:lnSpc>
              <a:defRPr/>
            </a:pP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GB Energy vs. Interfacial Width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6477000" y="1447800"/>
            <a:ext cx="2286000" cy="355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algn="l" defTabSz="849313">
              <a:lnSpc>
                <a:spcPct val="95000"/>
              </a:lnSpc>
              <a:defRPr/>
            </a:pP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A Low-Energy  GB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6477000" y="4038600"/>
            <a:ext cx="2286000" cy="355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algn="l" defTabSz="849313">
              <a:lnSpc>
                <a:spcPct val="95000"/>
              </a:lnSpc>
              <a:defRPr/>
            </a:pP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  <a:sym typeface="Wingdings" pitchFamily="2" charset="2"/>
              </a:rPr>
              <a:t>A High-Energy  GB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2000" y="3657600"/>
            <a:ext cx="8153400" cy="3200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49313"/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419600" y="5181600"/>
            <a:ext cx="28194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Crystalline Grain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9600" y="5943600"/>
            <a:ext cx="28194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Crystalline Grain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419600" y="3962400"/>
            <a:ext cx="2819400" cy="762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Crystal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6324600" y="228600"/>
            <a:ext cx="2590800" cy="3276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04800" y="228600"/>
            <a:ext cx="5105400" cy="3276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0216" name="Text Box 8"/>
          <p:cNvSpPr txBox="1">
            <a:spLocks noChangeArrowheads="1"/>
          </p:cNvSpPr>
          <p:nvPr/>
        </p:nvSpPr>
        <p:spPr bwMode="auto">
          <a:xfrm>
            <a:off x="3352800" y="304800"/>
            <a:ext cx="200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Prewetting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505200" y="990600"/>
            <a:ext cx="1828800" cy="1219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505200" y="990600"/>
            <a:ext cx="1828800" cy="457200"/>
          </a:xfrm>
          <a:prstGeom prst="rect">
            <a:avLst/>
          </a:prstGeom>
          <a:gradFill rotWithShape="0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  <a:sym typeface="Symbol" pitchFamily="18" charset="2"/>
              </a:rPr>
              <a:t>-like layer</a:t>
            </a:r>
          </a:p>
          <a:p>
            <a:endParaRPr lang="en-US" sz="2000" b="0">
              <a:latin typeface="Arial" charset="0"/>
              <a:cs typeface="Arial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224338" y="1293813"/>
            <a:ext cx="473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Arial" charset="0"/>
                <a:cs typeface="Arial" charset="0"/>
                <a:sym typeface="Symbol" pitchFamily="18" charset="2"/>
              </a:rPr>
              <a:t></a:t>
            </a:r>
            <a:endParaRPr lang="en-US" sz="32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429000" y="28956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andara" pitchFamily="34" charset="0"/>
                <a:cs typeface="Arial" charset="0"/>
              </a:rPr>
              <a:t>Cahn, "Critical Point Wetting," </a:t>
            </a:r>
            <a:r>
              <a:rPr lang="en-US" sz="1200" i="1" dirty="0">
                <a:latin typeface="Candara" pitchFamily="34" charset="0"/>
                <a:cs typeface="Arial" charset="0"/>
              </a:rPr>
              <a:t>J. Chem. </a:t>
            </a:r>
            <a:r>
              <a:rPr lang="en-US" sz="1200" i="1" dirty="0" smtClean="0">
                <a:latin typeface="Candara" pitchFamily="34" charset="0"/>
                <a:cs typeface="Arial" charset="0"/>
              </a:rPr>
              <a:t>Phys</a:t>
            </a:r>
            <a:r>
              <a:rPr lang="en-US" sz="1200" dirty="0">
                <a:latin typeface="Candara" pitchFamily="34" charset="0"/>
                <a:cs typeface="Arial" charset="0"/>
              </a:rPr>
              <a:t>.</a:t>
            </a:r>
            <a:r>
              <a:rPr lang="en-US" sz="1200" dirty="0" smtClean="0">
                <a:latin typeface="Candara" pitchFamily="34" charset="0"/>
                <a:cs typeface="Arial" charset="0"/>
              </a:rPr>
              <a:t> </a:t>
            </a:r>
            <a:r>
              <a:rPr lang="en-US" sz="1200" dirty="0">
                <a:latin typeface="Candara" pitchFamily="34" charset="0"/>
                <a:cs typeface="Arial" charset="0"/>
              </a:rPr>
              <a:t>66, 3667 (1977)</a:t>
            </a:r>
          </a:p>
        </p:txBody>
      </p:sp>
      <p:sp>
        <p:nvSpPr>
          <p:cNvPr id="990221" name="Text Box 13"/>
          <p:cNvSpPr txBox="1">
            <a:spLocks noChangeArrowheads="1"/>
          </p:cNvSpPr>
          <p:nvPr/>
        </p:nvSpPr>
        <p:spPr bwMode="auto">
          <a:xfrm>
            <a:off x="6629400" y="304800"/>
            <a:ext cx="202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Premelting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486400" y="1143000"/>
            <a:ext cx="777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8000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0" y="4419600"/>
            <a:ext cx="777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8000"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419600" y="3810000"/>
            <a:ext cx="2819400" cy="228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  <a:sym typeface="Symbol" pitchFamily="18" charset="2"/>
              </a:rPr>
              <a:t>B-enriched, liquid-like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4419600" y="5715000"/>
            <a:ext cx="2819400" cy="228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  <a:sym typeface="Symbol" pitchFamily="18" charset="2"/>
              </a:rPr>
              <a:t>B-enriched, liquid-like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563563" y="304800"/>
            <a:ext cx="2652712" cy="2782888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0">
              <a:cs typeface="Arial" charset="0"/>
            </a:endParaRPr>
          </a:p>
        </p:txBody>
      </p:sp>
      <p:sp>
        <p:nvSpPr>
          <p:cNvPr id="37907" name="Freeform 19"/>
          <p:cNvSpPr>
            <a:spLocks/>
          </p:cNvSpPr>
          <p:nvPr/>
        </p:nvSpPr>
        <p:spPr bwMode="auto">
          <a:xfrm>
            <a:off x="755650" y="1050925"/>
            <a:ext cx="2109788" cy="1789113"/>
          </a:xfrm>
          <a:custGeom>
            <a:avLst/>
            <a:gdLst>
              <a:gd name="T0" fmla="*/ 0 w 1107"/>
              <a:gd name="T1" fmla="*/ 2147483647 h 867"/>
              <a:gd name="T2" fmla="*/ 2147483647 w 1107"/>
              <a:gd name="T3" fmla="*/ 2147483647 h 867"/>
              <a:gd name="T4" fmla="*/ 2147483647 w 1107"/>
              <a:gd name="T5" fmla="*/ 2147483647 h 867"/>
              <a:gd name="T6" fmla="*/ 2147483647 w 1107"/>
              <a:gd name="T7" fmla="*/ 2147483647 h 867"/>
              <a:gd name="T8" fmla="*/ 2147483647 w 1107"/>
              <a:gd name="T9" fmla="*/ 2147483647 h 867"/>
              <a:gd name="T10" fmla="*/ 2147483647 w 1107"/>
              <a:gd name="T11" fmla="*/ 2147483647 h 867"/>
              <a:gd name="T12" fmla="*/ 2147483647 w 1107"/>
              <a:gd name="T13" fmla="*/ 2147483647 h 867"/>
              <a:gd name="T14" fmla="*/ 2147483647 w 1107"/>
              <a:gd name="T15" fmla="*/ 2147483647 h 8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07"/>
              <a:gd name="T25" fmla="*/ 0 h 867"/>
              <a:gd name="T26" fmla="*/ 1107 w 1107"/>
              <a:gd name="T27" fmla="*/ 867 h 8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07" h="867">
                <a:moveTo>
                  <a:pt x="0" y="867"/>
                </a:moveTo>
                <a:cubicBezTo>
                  <a:pt x="17" y="782"/>
                  <a:pt x="56" y="499"/>
                  <a:pt x="105" y="372"/>
                </a:cubicBezTo>
                <a:cubicBezTo>
                  <a:pt x="154" y="245"/>
                  <a:pt x="215" y="163"/>
                  <a:pt x="295" y="102"/>
                </a:cubicBezTo>
                <a:cubicBezTo>
                  <a:pt x="375" y="40"/>
                  <a:pt x="493" y="0"/>
                  <a:pt x="589" y="5"/>
                </a:cubicBezTo>
                <a:cubicBezTo>
                  <a:pt x="686" y="11"/>
                  <a:pt x="806" y="73"/>
                  <a:pt x="875" y="134"/>
                </a:cubicBezTo>
                <a:cubicBezTo>
                  <a:pt x="944" y="194"/>
                  <a:pt x="974" y="290"/>
                  <a:pt x="1007" y="370"/>
                </a:cubicBezTo>
                <a:cubicBezTo>
                  <a:pt x="1040" y="451"/>
                  <a:pt x="1055" y="534"/>
                  <a:pt x="1072" y="616"/>
                </a:cubicBezTo>
                <a:cubicBezTo>
                  <a:pt x="1089" y="698"/>
                  <a:pt x="1100" y="810"/>
                  <a:pt x="1107" y="861"/>
                </a:cubicBezTo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2209800" y="457200"/>
            <a:ext cx="860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liquid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919163" y="1828800"/>
            <a:ext cx="1795462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1400">
                <a:solidFill>
                  <a:srgbClr val="006600"/>
                </a:solidFill>
                <a:latin typeface="Arial" charset="0"/>
                <a:cs typeface="Arial" charset="0"/>
              </a:rPr>
              <a:t>finite contact angle</a:t>
            </a:r>
          </a:p>
          <a:p>
            <a:pPr>
              <a:buFont typeface="Symbol" pitchFamily="18" charset="2"/>
              <a:buNone/>
            </a:pPr>
            <a:endParaRPr lang="en-US" sz="800">
              <a:solidFill>
                <a:srgbClr val="006600"/>
              </a:solidFill>
              <a:latin typeface="Arial" charset="0"/>
              <a:cs typeface="Arial" charset="0"/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en-US" sz="2800">
                <a:latin typeface="Arial" charset="0"/>
                <a:cs typeface="Arial" charset="0"/>
                <a:sym typeface="Symbol" pitchFamily="18" charset="2"/>
              </a:rPr>
              <a:t> + </a:t>
            </a:r>
            <a:r>
              <a:rPr lang="en-US" sz="1800">
                <a:latin typeface="Arial" charset="0"/>
                <a:cs typeface="Arial" charset="0"/>
                <a:sym typeface="Symbol" pitchFamily="18" charset="2"/>
              </a:rPr>
              <a:t> </a:t>
            </a:r>
          </a:p>
          <a:p>
            <a:pPr>
              <a:buFont typeface="Symbol" pitchFamily="18" charset="2"/>
              <a:buNone/>
            </a:pPr>
            <a:r>
              <a:rPr lang="en-US" sz="1800">
                <a:latin typeface="Arial" charset="0"/>
                <a:cs typeface="Arial" charset="0"/>
                <a:sym typeface="Symbol" pitchFamily="18" charset="2"/>
              </a:rPr>
              <a:t>(immiscible)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376238" y="30876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3092450" y="30876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B </a:t>
            </a: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1189038" y="3087688"/>
            <a:ext cx="1582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i="1">
                <a:latin typeface="Arial" charset="0"/>
                <a:cs typeface="Arial" charset="0"/>
              </a:rPr>
              <a:t>Composition</a:t>
            </a:r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296863" y="304800"/>
            <a:ext cx="325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i="1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990600" y="1752600"/>
            <a:ext cx="1647825" cy="1588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1066800" y="1219200"/>
            <a:ext cx="14636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6600"/>
                </a:solidFill>
                <a:latin typeface="Arial" charset="0"/>
                <a:cs typeface="Arial" charset="0"/>
              </a:rPr>
              <a:t>Perfect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6600"/>
                </a:solidFill>
                <a:latin typeface="Arial" charset="0"/>
                <a:cs typeface="Arial" charset="0"/>
              </a:rPr>
              <a:t>wetting</a:t>
            </a: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 rot="5400000">
            <a:off x="239713" y="1131887"/>
            <a:ext cx="990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>
                <a:solidFill>
                  <a:srgbClr val="FF0000"/>
                </a:solidFill>
                <a:latin typeface="Arial" charset="0"/>
                <a:cs typeface="Arial" charset="0"/>
              </a:rPr>
              <a:t>Low adsorption</a:t>
            </a:r>
          </a:p>
        </p:txBody>
      </p:sp>
      <p:sp>
        <p:nvSpPr>
          <p:cNvPr id="37917" name="Freeform 29"/>
          <p:cNvSpPr>
            <a:spLocks/>
          </p:cNvSpPr>
          <p:nvPr/>
        </p:nvSpPr>
        <p:spPr bwMode="auto">
          <a:xfrm>
            <a:off x="939800" y="779463"/>
            <a:ext cx="125413" cy="962025"/>
          </a:xfrm>
          <a:custGeom>
            <a:avLst/>
            <a:gdLst>
              <a:gd name="T0" fmla="*/ 2147483647 w 124"/>
              <a:gd name="T1" fmla="*/ 2147483647 h 632"/>
              <a:gd name="T2" fmla="*/ 2147483647 w 124"/>
              <a:gd name="T3" fmla="*/ 2147483647 h 632"/>
              <a:gd name="T4" fmla="*/ 2147483647 w 124"/>
              <a:gd name="T5" fmla="*/ 2147483647 h 632"/>
              <a:gd name="T6" fmla="*/ 2147483647 w 124"/>
              <a:gd name="T7" fmla="*/ 0 h 632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632"/>
              <a:gd name="T14" fmla="*/ 124 w 124"/>
              <a:gd name="T15" fmla="*/ 632 h 6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632">
                <a:moveTo>
                  <a:pt x="26" y="632"/>
                </a:moveTo>
                <a:cubicBezTo>
                  <a:pt x="22" y="609"/>
                  <a:pt x="5" y="569"/>
                  <a:pt x="4" y="496"/>
                </a:cubicBezTo>
                <a:cubicBezTo>
                  <a:pt x="3" y="423"/>
                  <a:pt x="0" y="275"/>
                  <a:pt x="20" y="192"/>
                </a:cubicBezTo>
                <a:cubicBezTo>
                  <a:pt x="40" y="109"/>
                  <a:pt x="102" y="40"/>
                  <a:pt x="124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18" name="Oval 30" descr="30%"/>
          <p:cNvSpPr>
            <a:spLocks noChangeArrowheads="1"/>
          </p:cNvSpPr>
          <p:nvPr/>
        </p:nvSpPr>
        <p:spPr bwMode="auto">
          <a:xfrm rot="1200000">
            <a:off x="1066800" y="762000"/>
            <a:ext cx="312738" cy="533400"/>
          </a:xfrm>
          <a:prstGeom prst="ellipse">
            <a:avLst/>
          </a:prstGeom>
          <a:pattFill prst="pct30">
            <a:fgClr>
              <a:srgbClr val="0000FF"/>
            </a:fgClr>
            <a:bgClr>
              <a:schemeClr val="bg1"/>
            </a:bgClr>
          </a:pattFill>
          <a:ln w="19050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Freeform 31"/>
          <p:cNvSpPr>
            <a:spLocks/>
          </p:cNvSpPr>
          <p:nvPr/>
        </p:nvSpPr>
        <p:spPr bwMode="auto">
          <a:xfrm>
            <a:off x="1295400" y="862013"/>
            <a:ext cx="2209800" cy="228600"/>
          </a:xfrm>
          <a:custGeom>
            <a:avLst/>
            <a:gdLst>
              <a:gd name="T0" fmla="*/ 0 w 1392"/>
              <a:gd name="T1" fmla="*/ 2147483647 h 144"/>
              <a:gd name="T2" fmla="*/ 2147483647 w 1392"/>
              <a:gd name="T3" fmla="*/ 2147483647 h 144"/>
              <a:gd name="T4" fmla="*/ 2147483647 w 1392"/>
              <a:gd name="T5" fmla="*/ 2147483647 h 144"/>
              <a:gd name="T6" fmla="*/ 2147483647 w 1392"/>
              <a:gd name="T7" fmla="*/ 2147483647 h 144"/>
              <a:gd name="T8" fmla="*/ 2147483647 w 1392"/>
              <a:gd name="T9" fmla="*/ 2147483647 h 144"/>
              <a:gd name="T10" fmla="*/ 2147483647 w 1392"/>
              <a:gd name="T11" fmla="*/ 2147483647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92"/>
              <a:gd name="T19" fmla="*/ 0 h 144"/>
              <a:gd name="T20" fmla="*/ 1392 w 1392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92" h="144">
                <a:moveTo>
                  <a:pt x="0" y="129"/>
                </a:moveTo>
                <a:cubicBezTo>
                  <a:pt x="54" y="110"/>
                  <a:pt x="201" y="32"/>
                  <a:pt x="327" y="16"/>
                </a:cubicBezTo>
                <a:cubicBezTo>
                  <a:pt x="453" y="0"/>
                  <a:pt x="637" y="14"/>
                  <a:pt x="757" y="33"/>
                </a:cubicBezTo>
                <a:cubicBezTo>
                  <a:pt x="877" y="52"/>
                  <a:pt x="976" y="112"/>
                  <a:pt x="1050" y="128"/>
                </a:cubicBezTo>
                <a:cubicBezTo>
                  <a:pt x="1124" y="144"/>
                  <a:pt x="1143" y="129"/>
                  <a:pt x="1200" y="129"/>
                </a:cubicBezTo>
                <a:cubicBezTo>
                  <a:pt x="1257" y="129"/>
                  <a:pt x="1324" y="137"/>
                  <a:pt x="1392" y="129"/>
                </a:cubicBezTo>
              </a:path>
            </a:pathLst>
          </a:custGeom>
          <a:noFill/>
          <a:ln w="47625">
            <a:pattFill prst="pct30">
              <a:fgClr>
                <a:srgbClr val="0000FF"/>
              </a:fgClr>
              <a:bgClr>
                <a:srgbClr val="FFFFFF"/>
              </a:bgClr>
            </a:patt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990600" y="685800"/>
            <a:ext cx="1106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>
                <a:solidFill>
                  <a:srgbClr val="FF0000"/>
                </a:solidFill>
                <a:latin typeface="Arial" charset="0"/>
                <a:cs typeface="Arial" charset="0"/>
              </a:rPr>
              <a:t>High adsorption</a:t>
            </a:r>
          </a:p>
        </p:txBody>
      </p:sp>
      <p:pic>
        <p:nvPicPr>
          <p:cNvPr id="37921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71913"/>
            <a:ext cx="321627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6705600" y="990600"/>
            <a:ext cx="1752600" cy="336550"/>
          </a:xfrm>
          <a:prstGeom prst="rect">
            <a:avLst/>
          </a:prstGeom>
          <a:solidFill>
            <a:srgbClr val="969696">
              <a:alpha val="49019"/>
            </a:srgb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>
                <a:latin typeface="Arial" charset="0"/>
              </a:rPr>
              <a:t>Liquid-like</a:t>
            </a:r>
          </a:p>
        </p:txBody>
      </p:sp>
      <p:sp>
        <p:nvSpPr>
          <p:cNvPr id="37923" name="Rectangle 35"/>
          <p:cNvSpPr>
            <a:spLocks noChangeArrowheads="1"/>
          </p:cNvSpPr>
          <p:nvPr/>
        </p:nvSpPr>
        <p:spPr bwMode="auto">
          <a:xfrm>
            <a:off x="6705600" y="1295400"/>
            <a:ext cx="1752600" cy="91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849313"/>
            <a:r>
              <a:rPr lang="en-US" sz="2000">
                <a:solidFill>
                  <a:schemeClr val="bg1"/>
                </a:solidFill>
                <a:latin typeface="Arial" charset="0"/>
              </a:rPr>
              <a:t>Crystal</a:t>
            </a:r>
          </a:p>
        </p:txBody>
      </p:sp>
      <p:sp>
        <p:nvSpPr>
          <p:cNvPr id="37924" name="Text Box 36"/>
          <p:cNvSpPr txBox="1">
            <a:spLocks noChangeArrowheads="1"/>
          </p:cNvSpPr>
          <p:nvPr/>
        </p:nvSpPr>
        <p:spPr bwMode="auto">
          <a:xfrm>
            <a:off x="762000" y="6491288"/>
            <a:ext cx="3492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>
                <a:latin typeface="Arial" charset="0"/>
              </a:rPr>
              <a:t>A</a:t>
            </a: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3962400" y="6491288"/>
            <a:ext cx="3492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>
                <a:latin typeface="Arial" charset="0"/>
              </a:rPr>
              <a:t>B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3581400" y="2286000"/>
            <a:ext cx="16097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>
                <a:solidFill>
                  <a:srgbClr val="FF9900"/>
                </a:solidFill>
                <a:sym typeface="Symbol" pitchFamily="18" charset="2"/>
              </a:rPr>
              <a:t> is not a stable bulk phase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6781800" y="2286000"/>
            <a:ext cx="18288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>
                <a:solidFill>
                  <a:srgbClr val="FF9900"/>
                </a:solidFill>
                <a:sym typeface="Symbol" pitchFamily="18" charset="2"/>
              </a:rPr>
              <a:t>Liquid is not a stable bulk phase</a:t>
            </a:r>
          </a:p>
        </p:txBody>
      </p:sp>
      <p:sp>
        <p:nvSpPr>
          <p:cNvPr id="990248" name="Text Box 40"/>
          <p:cNvSpPr txBox="1">
            <a:spLocks noChangeArrowheads="1"/>
          </p:cNvSpPr>
          <p:nvPr/>
        </p:nvSpPr>
        <p:spPr bwMode="auto">
          <a:xfrm>
            <a:off x="7162800" y="4114800"/>
            <a:ext cx="1752600" cy="2352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49313">
              <a:defRPr/>
            </a:pPr>
            <a:r>
              <a:rPr lang="en-US" sz="2000">
                <a:solidFill>
                  <a:srgbClr val="FE1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Plus</a:t>
            </a:r>
            <a:r>
              <a:rPr lang="en-US" sz="1600">
                <a:solidFill>
                  <a:srgbClr val="FE1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  <a:p>
            <a:pPr defTabSz="849313">
              <a:defRPr/>
            </a:pPr>
            <a:r>
              <a:rPr lang="en-US" sz="1600">
                <a:solidFill>
                  <a:srgbClr val="FE1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additional interfacial forces, e.g., </a:t>
            </a:r>
            <a:r>
              <a:rPr lang="en-US" sz="160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dispersion forces</a:t>
            </a:r>
            <a:r>
              <a:rPr lang="en-US" sz="1600">
                <a:solidFill>
                  <a:srgbClr val="FE1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and </a:t>
            </a:r>
            <a:r>
              <a:rPr lang="en-US" sz="160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electrical double-layer forces</a:t>
            </a:r>
            <a:r>
              <a:rPr lang="en-US" sz="1600">
                <a:solidFill>
                  <a:srgbClr val="FE1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7929" name="Text Box 41"/>
          <p:cNvSpPr txBox="1">
            <a:spLocks noChangeArrowheads="1"/>
          </p:cNvSpPr>
          <p:nvPr/>
        </p:nvSpPr>
        <p:spPr bwMode="auto">
          <a:xfrm>
            <a:off x="4328056" y="6583363"/>
            <a:ext cx="310091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200" dirty="0">
                <a:latin typeface="Candara" pitchFamily="34" charset="0"/>
              </a:rPr>
              <a:t>Tang, Carter, Cannon, </a:t>
            </a:r>
            <a:r>
              <a:rPr lang="en-US" sz="1200" i="1" dirty="0" smtClean="0">
                <a:latin typeface="Candara" pitchFamily="34" charset="0"/>
              </a:rPr>
              <a:t>PRL</a:t>
            </a:r>
            <a:r>
              <a:rPr lang="en-US" sz="1200" dirty="0" smtClean="0">
                <a:latin typeface="Candara" pitchFamily="34" charset="0"/>
              </a:rPr>
              <a:t> 97</a:t>
            </a:r>
            <a:r>
              <a:rPr lang="en-US" sz="1200" dirty="0">
                <a:latin typeface="Candara" pitchFamily="34" charset="0"/>
              </a:rPr>
              <a:t>, 075502 (2006)</a:t>
            </a:r>
          </a:p>
        </p:txBody>
      </p:sp>
      <p:sp>
        <p:nvSpPr>
          <p:cNvPr id="37930" name="Text Box 42"/>
          <p:cNvSpPr txBox="1">
            <a:spLocks noChangeArrowheads="1"/>
          </p:cNvSpPr>
          <p:nvPr/>
        </p:nvSpPr>
        <p:spPr bwMode="auto">
          <a:xfrm>
            <a:off x="4419600" y="4724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l"/>
            <a:r>
              <a:rPr lang="en-US" sz="1200" dirty="0">
                <a:latin typeface="Candara" pitchFamily="34" charset="0"/>
                <a:cs typeface="Arial" charset="0"/>
              </a:rPr>
              <a:t>Luo, Tang, </a:t>
            </a:r>
            <a:r>
              <a:rPr lang="en-US" sz="1200" dirty="0" smtClean="0">
                <a:latin typeface="Candara" pitchFamily="34" charset="0"/>
                <a:cs typeface="Arial" charset="0"/>
              </a:rPr>
              <a:t>Cannon, </a:t>
            </a:r>
            <a:r>
              <a:rPr lang="en-US" sz="1200" dirty="0">
                <a:latin typeface="Candara" pitchFamily="34" charset="0"/>
                <a:cs typeface="Arial" charset="0"/>
              </a:rPr>
              <a:t>Carter &amp; Chiang, </a:t>
            </a:r>
            <a:r>
              <a:rPr lang="en-US" sz="1200" i="1" dirty="0">
                <a:latin typeface="Candara" pitchFamily="34" charset="0"/>
                <a:cs typeface="Arial" charset="0"/>
              </a:rPr>
              <a:t>Mater. Sci. &amp;  Eng. A</a:t>
            </a:r>
            <a:r>
              <a:rPr lang="en-US" sz="1200" dirty="0">
                <a:latin typeface="Candara" pitchFamily="34" charset="0"/>
                <a:cs typeface="Arial" charset="0"/>
              </a:rPr>
              <a:t> 422, 19 (2006)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352800" y="2895600"/>
            <a:ext cx="5562600" cy="609600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defTabSz="849313">
              <a:defRPr/>
            </a:pPr>
            <a:r>
              <a:rPr lang="en-US" sz="1600" i="1" dirty="0">
                <a:latin typeface="Candara" pitchFamily="34" charset="0"/>
              </a:rPr>
              <a:t>Both </a:t>
            </a:r>
            <a:r>
              <a:rPr lang="en-US" sz="1600" i="1" dirty="0" smtClean="0">
                <a:latin typeface="Candara" pitchFamily="34" charset="0"/>
              </a:rPr>
              <a:t>are </a:t>
            </a:r>
            <a:r>
              <a:rPr lang="en-US" sz="1600" i="1" dirty="0" smtClean="0">
                <a:solidFill>
                  <a:srgbClr val="0000CC"/>
                </a:solidFill>
                <a:latin typeface="Candara" pitchFamily="34" charset="0"/>
              </a:rPr>
              <a:t>“wetting </a:t>
            </a:r>
            <a:r>
              <a:rPr lang="en-US" sz="1600" i="1" dirty="0">
                <a:solidFill>
                  <a:srgbClr val="0000CC"/>
                </a:solidFill>
                <a:latin typeface="Candara" pitchFamily="34" charset="0"/>
              </a:rPr>
              <a:t>phenomena occurring when the phase that does the wetting is not yet a stable bulk phase.”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3276600" y="914400"/>
            <a:ext cx="1981200" cy="457200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8" name="Picture 24" descr="D:\Users\JianLuo\PhDThesis\Figures\Modeling\film-energ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267200"/>
            <a:ext cx="25908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3" descr="D:\Users\JianLuo\PhDThesis\Figures\Modeling\film-energ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209800"/>
            <a:ext cx="259080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113"/>
            <a:ext cx="7010400" cy="790575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3200" dirty="0" smtClean="0"/>
              <a:t>The Sharp Interface Model</a:t>
            </a:r>
            <a:endParaRPr lang="en-US" sz="1800" dirty="0" smtClean="0"/>
          </a:p>
        </p:txBody>
      </p:sp>
      <p:graphicFrame>
        <p:nvGraphicFramePr>
          <p:cNvPr id="5122" name="Object 26"/>
          <p:cNvGraphicFramePr>
            <a:graphicFrameLocks noChangeAspect="1"/>
          </p:cNvGraphicFramePr>
          <p:nvPr/>
        </p:nvGraphicFramePr>
        <p:xfrm>
          <a:off x="381000" y="1447800"/>
          <a:ext cx="6019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0" name="Equation" r:id="rId5" imgW="2527300" imgH="241300" progId="Equation.3">
                  <p:embed/>
                </p:oleObj>
              </mc:Choice>
              <mc:Fallback>
                <p:oleObj name="Equation" r:id="rId5" imgW="2527300" imgH="2413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601980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8"/>
          <p:cNvGraphicFramePr>
            <a:graphicFrameLocks noChangeAspect="1"/>
          </p:cNvGraphicFramePr>
          <p:nvPr/>
        </p:nvGraphicFramePr>
        <p:xfrm>
          <a:off x="457200" y="5334000"/>
          <a:ext cx="51847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1" name="Equation" r:id="rId7" imgW="2451100" imgH="342900" progId="Equation.3">
                  <p:embed/>
                </p:oleObj>
              </mc:Choice>
              <mc:Fallback>
                <p:oleObj name="Equation" r:id="rId7" imgW="2451100" imgH="3429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0"/>
                        <a:ext cx="5184775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34"/>
          <p:cNvSpPr txBox="1">
            <a:spLocks noChangeArrowheads="1"/>
          </p:cNvSpPr>
          <p:nvPr/>
        </p:nvSpPr>
        <p:spPr bwMode="auto">
          <a:xfrm>
            <a:off x="1600200" y="4648200"/>
            <a:ext cx="4343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/>
            <a:r>
              <a:rPr lang="en-US" sz="1800">
                <a:solidFill>
                  <a:schemeClr val="hlink"/>
                </a:solidFill>
                <a:latin typeface="Arial" charset="0"/>
              </a:rPr>
              <a:t>Volumetric free energy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 for forming an undercooled liquid from bulk phases:</a:t>
            </a:r>
          </a:p>
        </p:txBody>
      </p:sp>
      <p:graphicFrame>
        <p:nvGraphicFramePr>
          <p:cNvPr id="5124" name="Object 30"/>
          <p:cNvGraphicFramePr>
            <a:graphicFrameLocks noChangeAspect="1"/>
          </p:cNvGraphicFramePr>
          <p:nvPr/>
        </p:nvGraphicFramePr>
        <p:xfrm>
          <a:off x="304800" y="2514600"/>
          <a:ext cx="6248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2" name="Equation" r:id="rId9" imgW="2946400" imgH="393700" progId="Equation.3">
                  <p:embed/>
                </p:oleObj>
              </mc:Choice>
              <mc:Fallback>
                <p:oleObj name="Equation" r:id="rId9" imgW="2946400" imgH="3937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4600"/>
                        <a:ext cx="6248400" cy="83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Text Box 33"/>
          <p:cNvSpPr txBox="1">
            <a:spLocks noChangeArrowheads="1"/>
          </p:cNvSpPr>
          <p:nvPr/>
        </p:nvSpPr>
        <p:spPr bwMode="auto">
          <a:xfrm>
            <a:off x="1295400" y="3429000"/>
            <a:ext cx="148309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endParaRPr lang="en-US" sz="1600" dirty="0">
              <a:solidFill>
                <a:srgbClr val="0000FF"/>
              </a:solidFill>
              <a:latin typeface="Arial" charset="0"/>
            </a:endParaRPr>
          </a:p>
          <a:p>
            <a:pPr defTabSz="849313"/>
            <a:r>
              <a:rPr lang="en-US" sz="1600" dirty="0" err="1">
                <a:solidFill>
                  <a:srgbClr val="0000FF"/>
                </a:solidFill>
                <a:latin typeface="Arial" charset="0"/>
              </a:rPr>
              <a:t>vdW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 London </a:t>
            </a:r>
            <a:endParaRPr lang="en-US" sz="1600" dirty="0" smtClean="0">
              <a:solidFill>
                <a:srgbClr val="0000FF"/>
              </a:solidFill>
              <a:latin typeface="Arial" charset="0"/>
            </a:endParaRPr>
          </a:p>
          <a:p>
            <a:pPr defTabSz="849313"/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dispersion</a:t>
            </a:r>
            <a:endParaRPr lang="en-US" sz="1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33" name="Text Box 39"/>
          <p:cNvSpPr txBox="1">
            <a:spLocks noChangeArrowheads="1"/>
          </p:cNvSpPr>
          <p:nvPr/>
        </p:nvSpPr>
        <p:spPr bwMode="auto">
          <a:xfrm>
            <a:off x="2971800" y="3352800"/>
            <a:ext cx="17526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/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Structural or chemical</a:t>
            </a:r>
            <a:endParaRPr lang="en-US" sz="1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34" name="Text Box 40"/>
          <p:cNvSpPr txBox="1">
            <a:spLocks noChangeArrowheads="1"/>
          </p:cNvSpPr>
          <p:nvPr/>
        </p:nvSpPr>
        <p:spPr bwMode="auto">
          <a:xfrm>
            <a:off x="4724400" y="3505200"/>
            <a:ext cx="1905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>
                <a:solidFill>
                  <a:srgbClr val="0000FF"/>
                </a:solidFill>
                <a:latin typeface="Arial" charset="0"/>
              </a:rPr>
              <a:t>Electrostatic</a:t>
            </a:r>
          </a:p>
        </p:txBody>
      </p:sp>
      <p:sp>
        <p:nvSpPr>
          <p:cNvPr id="5135" name="Line 41"/>
          <p:cNvSpPr>
            <a:spLocks noChangeShapeType="1"/>
          </p:cNvSpPr>
          <p:nvPr/>
        </p:nvSpPr>
        <p:spPr bwMode="auto">
          <a:xfrm flipH="1" flipV="1">
            <a:off x="5486400" y="3149600"/>
            <a:ext cx="76200" cy="304800"/>
          </a:xfrm>
          <a:prstGeom prst="line">
            <a:avLst/>
          </a:prstGeom>
          <a:noFill/>
          <a:ln w="254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6" name="Line 42"/>
          <p:cNvSpPr>
            <a:spLocks noChangeShapeType="1"/>
          </p:cNvSpPr>
          <p:nvPr/>
        </p:nvSpPr>
        <p:spPr bwMode="auto">
          <a:xfrm flipH="1" flipV="1">
            <a:off x="3810000" y="3149600"/>
            <a:ext cx="0" cy="228600"/>
          </a:xfrm>
          <a:prstGeom prst="line">
            <a:avLst/>
          </a:prstGeom>
          <a:noFill/>
          <a:ln w="254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43"/>
          <p:cNvSpPr>
            <a:spLocks noChangeShapeType="1"/>
          </p:cNvSpPr>
          <p:nvPr/>
        </p:nvSpPr>
        <p:spPr bwMode="auto">
          <a:xfrm flipV="1">
            <a:off x="2057400" y="3302000"/>
            <a:ext cx="228600" cy="381000"/>
          </a:xfrm>
          <a:prstGeom prst="line">
            <a:avLst/>
          </a:prstGeom>
          <a:noFill/>
          <a:ln w="254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8" name="Text Box 45"/>
          <p:cNvSpPr txBox="1">
            <a:spLocks noChangeArrowheads="1"/>
          </p:cNvSpPr>
          <p:nvPr/>
        </p:nvSpPr>
        <p:spPr bwMode="auto">
          <a:xfrm>
            <a:off x="1600200" y="22098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/>
            <a:r>
              <a:rPr lang="en-US" sz="1800">
                <a:solidFill>
                  <a:schemeClr val="hlink"/>
                </a:solidFill>
                <a:latin typeface="Arial" charset="0"/>
              </a:rPr>
              <a:t>Interfacial forces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:</a:t>
            </a:r>
          </a:p>
        </p:txBody>
      </p:sp>
      <p:sp>
        <p:nvSpPr>
          <p:cNvPr id="5139" name="Text Box 46"/>
          <p:cNvSpPr txBox="1">
            <a:spLocks noChangeArrowheads="1"/>
          </p:cNvSpPr>
          <p:nvPr/>
        </p:nvSpPr>
        <p:spPr bwMode="auto">
          <a:xfrm>
            <a:off x="0" y="4648200"/>
            <a:ext cx="1587500" cy="396875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2000">
                <a:solidFill>
                  <a:srgbClr val="660033"/>
                </a:solidFill>
                <a:latin typeface="Arial" charset="0"/>
              </a:rPr>
              <a:t>If </a:t>
            </a:r>
            <a:r>
              <a:rPr lang="en-US" sz="2000" i="1">
                <a:solidFill>
                  <a:srgbClr val="660033"/>
                </a:solidFill>
                <a:latin typeface="Arial" charset="0"/>
              </a:rPr>
              <a:t>T</a:t>
            </a:r>
            <a:r>
              <a:rPr lang="en-US" sz="2000">
                <a:solidFill>
                  <a:srgbClr val="660033"/>
                </a:solidFill>
                <a:latin typeface="Arial" charset="0"/>
              </a:rPr>
              <a:t> &lt; </a:t>
            </a:r>
            <a:r>
              <a:rPr lang="en-US" sz="2000" i="1">
                <a:solidFill>
                  <a:srgbClr val="660033"/>
                </a:solidFill>
                <a:latin typeface="Arial" charset="0"/>
              </a:rPr>
              <a:t>T</a:t>
            </a:r>
            <a:r>
              <a:rPr lang="en-US" sz="2000" baseline="-25000">
                <a:solidFill>
                  <a:srgbClr val="660033"/>
                </a:solidFill>
                <a:latin typeface="Arial" charset="0"/>
              </a:rPr>
              <a:t>solidus</a:t>
            </a:r>
          </a:p>
        </p:txBody>
      </p:sp>
      <p:sp>
        <p:nvSpPr>
          <p:cNvPr id="5140" name="Text Box 47"/>
          <p:cNvSpPr txBox="1">
            <a:spLocks noChangeArrowheads="1"/>
          </p:cNvSpPr>
          <p:nvPr/>
        </p:nvSpPr>
        <p:spPr bwMode="auto">
          <a:xfrm>
            <a:off x="152400" y="6184900"/>
            <a:ext cx="8991600" cy="646331"/>
          </a:xfrm>
          <a:prstGeom prst="rect">
            <a:avLst/>
          </a:prstGeom>
          <a:solidFill>
            <a:srgbClr val="CCFFCC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algn="l" defTabSz="849313">
              <a:buFontTx/>
              <a:buChar char="•"/>
            </a:pP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High-</a:t>
            </a:r>
            <a:r>
              <a:rPr lang="en-US" sz="1800" i="1" dirty="0">
                <a:solidFill>
                  <a:schemeClr val="hlink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 colloidal forces</a:t>
            </a:r>
            <a:r>
              <a:rPr lang="en-US" sz="1800" dirty="0">
                <a:solidFill>
                  <a:srgbClr val="660033"/>
                </a:solidFill>
                <a:latin typeface="Arial" charset="0"/>
              </a:rPr>
              <a:t> +</a:t>
            </a:r>
            <a:r>
              <a:rPr lang="en-US" sz="18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a “premelting-like” </a:t>
            </a:r>
            <a:r>
              <a:rPr lang="en-US" sz="1800" i="1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G</a:t>
            </a:r>
            <a:r>
              <a:rPr lang="en-US" sz="1800" baseline="-25000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vol</a:t>
            </a:r>
            <a:r>
              <a:rPr lang="en-US" sz="1800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 term for </a:t>
            </a:r>
            <a:r>
              <a:rPr lang="en-US" sz="1800" i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T</a:t>
            </a:r>
            <a:r>
              <a:rPr lang="en-US" sz="1800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 &lt; </a:t>
            </a:r>
            <a:r>
              <a:rPr lang="en-US" sz="1800" i="1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T</a:t>
            </a:r>
            <a:r>
              <a:rPr lang="en-US" sz="1800" baseline="-25000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solidus</a:t>
            </a:r>
            <a:endParaRPr lang="en-US" sz="1800" baseline="-25000" dirty="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  <a:p>
            <a:pPr marL="231775" indent="-231775" algn="l" defTabSz="849313">
              <a:buFontTx/>
              <a:buChar char="•"/>
            </a:pPr>
            <a:r>
              <a:rPr lang="en-US" sz="1800" dirty="0">
                <a:solidFill>
                  <a:srgbClr val="660033"/>
                </a:solidFill>
                <a:latin typeface="Arial" charset="0"/>
              </a:rPr>
              <a:t>Analogous to Clarke model for IGFs </a:t>
            </a:r>
            <a:r>
              <a:rPr lang="en-US" sz="1800" dirty="0">
                <a:solidFill>
                  <a:srgbClr val="660033"/>
                </a:solidFill>
                <a:latin typeface="Arial Narrow" pitchFamily="34" charset="0"/>
              </a:rPr>
              <a:t>[</a:t>
            </a:r>
            <a:r>
              <a:rPr lang="en-US" sz="1800" i="1" dirty="0">
                <a:solidFill>
                  <a:srgbClr val="660033"/>
                </a:solidFill>
                <a:latin typeface="Candara" pitchFamily="34" charset="0"/>
              </a:rPr>
              <a:t>J. Am. Ceram. Soc.</a:t>
            </a:r>
            <a:r>
              <a:rPr lang="en-US" sz="1800" dirty="0">
                <a:solidFill>
                  <a:srgbClr val="660033"/>
                </a:solidFill>
                <a:latin typeface="Candara" pitchFamily="34" charset="0"/>
              </a:rPr>
              <a:t> 70:15 (1987);</a:t>
            </a:r>
            <a:r>
              <a:rPr lang="en-US" sz="1800" dirty="0">
                <a:latin typeface="Candara" pitchFamily="34" charset="0"/>
              </a:rPr>
              <a:t> </a:t>
            </a:r>
            <a:r>
              <a:rPr lang="en-US" sz="1800" dirty="0">
                <a:solidFill>
                  <a:srgbClr val="660033"/>
                </a:solidFill>
                <a:latin typeface="Candara" pitchFamily="34" charset="0"/>
              </a:rPr>
              <a:t>76:1201 (1997)</a:t>
            </a:r>
            <a:r>
              <a:rPr lang="en-US" sz="1800" dirty="0">
                <a:solidFill>
                  <a:srgbClr val="660033"/>
                </a:solidFill>
                <a:latin typeface="Arial Narrow" pitchFamily="34" charset="0"/>
              </a:rPr>
              <a:t>]</a:t>
            </a:r>
            <a:endParaRPr lang="en-US" sz="1800" dirty="0">
              <a:solidFill>
                <a:srgbClr val="660033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5141" name="Text Box 66"/>
          <p:cNvSpPr txBox="1">
            <a:spLocks noChangeArrowheads="1"/>
          </p:cNvSpPr>
          <p:nvPr/>
        </p:nvSpPr>
        <p:spPr bwMode="auto">
          <a:xfrm>
            <a:off x="12700" y="2209800"/>
            <a:ext cx="1512888" cy="39687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2000">
                <a:solidFill>
                  <a:srgbClr val="660033"/>
                </a:solidFill>
                <a:latin typeface="Arial" charset="0"/>
              </a:rPr>
              <a:t>If </a:t>
            </a:r>
            <a:r>
              <a:rPr lang="en-US" sz="2000" i="1">
                <a:solidFill>
                  <a:srgbClr val="660033"/>
                </a:solidFill>
                <a:latin typeface="Arial" charset="0"/>
              </a:rPr>
              <a:t>h ~  </a:t>
            </a:r>
            <a:r>
              <a:rPr lang="en-US" sz="2000">
                <a:solidFill>
                  <a:srgbClr val="660033"/>
                </a:solidFill>
                <a:latin typeface="Arial" charset="0"/>
              </a:rPr>
              <a:t>1 nm</a:t>
            </a:r>
            <a:endParaRPr lang="en-US" sz="2000" baseline="-25000">
              <a:solidFill>
                <a:srgbClr val="660033"/>
              </a:solidFill>
              <a:latin typeface="Arial" charset="0"/>
            </a:endParaRPr>
          </a:p>
        </p:txBody>
      </p:sp>
      <p:graphicFrame>
        <p:nvGraphicFramePr>
          <p:cNvPr id="5125" name="Object 67"/>
          <p:cNvGraphicFramePr>
            <a:graphicFrameLocks noGrp="1" noChangeAspect="1"/>
          </p:cNvGraphicFramePr>
          <p:nvPr>
            <p:ph sz="half" idx="1"/>
          </p:nvPr>
        </p:nvGraphicFramePr>
        <p:xfrm>
          <a:off x="8699500" y="914400"/>
          <a:ext cx="444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3" name="Equation" r:id="rId11" imgW="6080400" imgH="7296840" progId="Equation.3">
                  <p:embed/>
                </p:oleObj>
              </mc:Choice>
              <mc:Fallback>
                <p:oleObj name="Equation" r:id="rId11" imgW="6080400" imgH="7296840" progId="Equation.3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0" y="914400"/>
                        <a:ext cx="4445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686800" y="457200"/>
          <a:ext cx="444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4" name="Equation" r:id="rId13" imgW="6080400" imgH="7296840" progId="Equation.3">
                  <p:embed/>
                </p:oleObj>
              </mc:Choice>
              <mc:Fallback>
                <p:oleObj name="Equation" r:id="rId13" imgW="6080400" imgH="729684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457200"/>
                        <a:ext cx="4445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2" name="Picture 57" descr="V3"/>
          <p:cNvPicPr>
            <a:picLocks noChangeAspect="1" noChangeArrowheads="1"/>
          </p:cNvPicPr>
          <p:nvPr/>
        </p:nvPicPr>
        <p:blipFill>
          <a:blip r:embed="rId15" cstate="print"/>
          <a:srcRect t="33974" r="77321" b="36740"/>
          <a:stretch>
            <a:fillRect/>
          </a:stretch>
        </p:blipFill>
        <p:spPr bwMode="auto">
          <a:xfrm>
            <a:off x="7023100" y="228600"/>
            <a:ext cx="1524000" cy="1905000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5143" name="Line 58"/>
          <p:cNvSpPr>
            <a:spLocks noChangeShapeType="1"/>
          </p:cNvSpPr>
          <p:nvPr/>
        </p:nvSpPr>
        <p:spPr bwMode="auto">
          <a:xfrm>
            <a:off x="8166100" y="1981200"/>
            <a:ext cx="2460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1115" name="Text Box 59"/>
          <p:cNvSpPr txBox="1">
            <a:spLocks noChangeArrowheads="1"/>
          </p:cNvSpPr>
          <p:nvPr/>
        </p:nvSpPr>
        <p:spPr bwMode="auto">
          <a:xfrm>
            <a:off x="7023100" y="1749425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Crystal</a:t>
            </a:r>
            <a:endParaRPr lang="en-US" sz="1800" baseline="-25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41116" name="Text Box 60"/>
          <p:cNvSpPr txBox="1">
            <a:spLocks noChangeArrowheads="1"/>
          </p:cNvSpPr>
          <p:nvPr/>
        </p:nvSpPr>
        <p:spPr bwMode="auto">
          <a:xfrm>
            <a:off x="7010400" y="2286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Vapor</a:t>
            </a:r>
          </a:p>
        </p:txBody>
      </p:sp>
      <p:sp>
        <p:nvSpPr>
          <p:cNvPr id="5146" name="Line 61"/>
          <p:cNvSpPr>
            <a:spLocks noChangeShapeType="1"/>
          </p:cNvSpPr>
          <p:nvPr/>
        </p:nvSpPr>
        <p:spPr bwMode="auto">
          <a:xfrm>
            <a:off x="8166100" y="762000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7" name="Line 62"/>
          <p:cNvSpPr>
            <a:spLocks noChangeShapeType="1"/>
          </p:cNvSpPr>
          <p:nvPr/>
        </p:nvSpPr>
        <p:spPr bwMode="auto">
          <a:xfrm>
            <a:off x="8166100" y="1143000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8" name="Text Box 65"/>
          <p:cNvSpPr txBox="1">
            <a:spLocks noChangeArrowheads="1"/>
          </p:cNvSpPr>
          <p:nvPr/>
        </p:nvSpPr>
        <p:spPr bwMode="auto">
          <a:xfrm>
            <a:off x="8013700" y="1676400"/>
            <a:ext cx="539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200">
                <a:solidFill>
                  <a:schemeClr val="bg1"/>
                </a:solidFill>
                <a:latin typeface="Arial" charset="0"/>
              </a:rPr>
              <a:t>1 nm</a:t>
            </a:r>
          </a:p>
        </p:txBody>
      </p:sp>
      <p:sp>
        <p:nvSpPr>
          <p:cNvPr id="5149" name="Text Box 71"/>
          <p:cNvSpPr txBox="1">
            <a:spLocks noChangeArrowheads="1"/>
          </p:cNvSpPr>
          <p:nvPr/>
        </p:nvSpPr>
        <p:spPr bwMode="auto">
          <a:xfrm>
            <a:off x="7918450" y="661988"/>
            <a:ext cx="3619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2800" b="0" i="1">
                <a:solidFill>
                  <a:schemeClr val="hlink"/>
                </a:solidFill>
              </a:rPr>
              <a:t>h</a:t>
            </a:r>
          </a:p>
        </p:txBody>
      </p:sp>
      <p:sp>
        <p:nvSpPr>
          <p:cNvPr id="5150" name="Line 72"/>
          <p:cNvSpPr>
            <a:spLocks noChangeShapeType="1"/>
          </p:cNvSpPr>
          <p:nvPr/>
        </p:nvSpPr>
        <p:spPr bwMode="auto">
          <a:xfrm>
            <a:off x="8318500" y="762000"/>
            <a:ext cx="0" cy="381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51" name="Text Box 73"/>
          <p:cNvSpPr txBox="1">
            <a:spLocks noChangeArrowheads="1"/>
          </p:cNvSpPr>
          <p:nvPr/>
        </p:nvSpPr>
        <p:spPr bwMode="auto">
          <a:xfrm>
            <a:off x="0" y="990600"/>
            <a:ext cx="31019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2000">
                <a:solidFill>
                  <a:srgbClr val="660033"/>
                </a:solidFill>
                <a:latin typeface="Arial" charset="0"/>
              </a:rPr>
              <a:t>Excess film free energy:</a:t>
            </a:r>
            <a:endParaRPr lang="en-US" sz="2000" baseline="-25000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5154" name="Rectangle 89"/>
          <p:cNvSpPr>
            <a:spLocks noChangeArrowheads="1"/>
          </p:cNvSpPr>
          <p:nvPr/>
        </p:nvSpPr>
        <p:spPr bwMode="auto">
          <a:xfrm>
            <a:off x="6553200" y="2209800"/>
            <a:ext cx="2590800" cy="3962400"/>
          </a:xfrm>
          <a:prstGeom prst="rect">
            <a:avLst/>
          </a:prstGeom>
          <a:noFill/>
          <a:ln w="28575">
            <a:solidFill>
              <a:srgbClr val="FF66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55" name="Straight Connector 40"/>
          <p:cNvCxnSpPr>
            <a:cxnSpLocks noChangeShapeType="1"/>
          </p:cNvCxnSpPr>
          <p:nvPr/>
        </p:nvCxnSpPr>
        <p:spPr bwMode="auto">
          <a:xfrm rot="10800000" flipH="1">
            <a:off x="6553200" y="4267200"/>
            <a:ext cx="2590800" cy="1588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sysDot"/>
            <a:round/>
            <a:headEnd/>
            <a:tailEnd/>
          </a:ln>
        </p:spPr>
      </p:cxnSp>
      <p:graphicFrame>
        <p:nvGraphicFramePr>
          <p:cNvPr id="191495" name="Object 26"/>
          <p:cNvGraphicFramePr>
            <a:graphicFrameLocks noChangeAspect="1"/>
          </p:cNvGraphicFramePr>
          <p:nvPr/>
        </p:nvGraphicFramePr>
        <p:xfrm>
          <a:off x="3352800" y="838200"/>
          <a:ext cx="6651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5" name="Equation" r:id="rId16" imgW="279279" imgH="241195" progId="Equation.3">
                  <p:embed/>
                </p:oleObj>
              </mc:Choice>
              <mc:Fallback>
                <p:oleObj name="Equation" r:id="rId16" imgW="279279" imgH="241195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838200"/>
                        <a:ext cx="665163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 bwMode="auto">
          <a:xfrm flipV="1">
            <a:off x="2971800" y="1371600"/>
            <a:ext cx="304800" cy="1524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962400" y="914400"/>
            <a:ext cx="1268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IGFs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cintosh HD:Users:patrickcantwell:Documents:Research:Lehigh:proposals:DOE Renewal Sept 2011:FIGURES:schematic-alumina-metal:composit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b="2873"/>
          <a:stretch/>
        </p:blipFill>
        <p:spPr bwMode="auto">
          <a:xfrm>
            <a:off x="990600" y="1453407"/>
            <a:ext cx="8046720" cy="4670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/>
          <p:cNvSpPr/>
          <p:nvPr/>
        </p:nvSpPr>
        <p:spPr bwMode="auto">
          <a:xfrm>
            <a:off x="6040526" y="234784"/>
            <a:ext cx="2971800" cy="17869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7659905" y="1167867"/>
            <a:ext cx="1179295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7" name="TextBox 46"/>
          <p:cNvSpPr txBox="1"/>
          <p:nvPr/>
        </p:nvSpPr>
        <p:spPr>
          <a:xfrm>
            <a:off x="38737" y="37338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Ceramic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173388" y="49682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Metal</a:t>
            </a:r>
            <a:endParaRPr lang="en-US" sz="1800" dirty="0"/>
          </a:p>
        </p:txBody>
      </p:sp>
      <p:sp>
        <p:nvSpPr>
          <p:cNvPr id="49" name="TextBox 26"/>
          <p:cNvSpPr txBox="1"/>
          <p:nvPr/>
        </p:nvSpPr>
        <p:spPr>
          <a:xfrm>
            <a:off x="7692562" y="690802"/>
            <a:ext cx="12577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andara" pitchFamily="34" charset="0"/>
              </a:rPr>
              <a:t>Complete W</a:t>
            </a:r>
            <a:r>
              <a:rPr lang="en-US" sz="1600" b="1" dirty="0" smtClean="0">
                <a:latin typeface="Candara" pitchFamily="34" charset="0"/>
              </a:rPr>
              <a:t>etting</a:t>
            </a:r>
          </a:p>
          <a:p>
            <a:pPr algn="ctr">
              <a:lnSpc>
                <a:spcPct val="90000"/>
              </a:lnSpc>
            </a:pPr>
            <a:endParaRPr lang="en-US" sz="16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Candara" pitchFamily="34" charset="0"/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rbitrary” </a:t>
            </a:r>
            <a:r>
              <a:rPr lang="en-US" sz="1600" dirty="0">
                <a:solidFill>
                  <a:srgbClr val="FF0000"/>
                </a:solidFill>
                <a:latin typeface="Candara" pitchFamily="34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hickness</a:t>
            </a:r>
          </a:p>
        </p:txBody>
      </p:sp>
      <p:sp>
        <p:nvSpPr>
          <p:cNvPr id="50" name="TextBox 37"/>
          <p:cNvSpPr txBox="1"/>
          <p:nvPr/>
        </p:nvSpPr>
        <p:spPr>
          <a:xfrm>
            <a:off x="6066089" y="390089"/>
            <a:ext cx="1668658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dirty="0" smtClean="0">
                <a:latin typeface="Candara" pitchFamily="34" charset="0"/>
              </a:rPr>
              <a:t>“Moist” </a:t>
            </a:r>
          </a:p>
          <a:p>
            <a:pPr algn="ctr">
              <a:lnSpc>
                <a:spcPct val="90000"/>
              </a:lnSpc>
            </a:pPr>
            <a:r>
              <a:rPr lang="en-US" sz="1300" dirty="0" smtClean="0">
                <a:latin typeface="Candara" pitchFamily="34" charset="0"/>
              </a:rPr>
              <a:t>(R.M. Cannon)</a:t>
            </a:r>
          </a:p>
          <a:p>
            <a:pPr algn="ctr">
              <a:lnSpc>
                <a:spcPct val="90000"/>
              </a:lnSpc>
            </a:pPr>
            <a:r>
              <a:rPr lang="en-US" sz="1300" dirty="0" smtClean="0">
                <a:latin typeface="Candara" pitchFamily="34" charset="0"/>
              </a:rPr>
              <a:t>Prewetting and/or Premelting </a:t>
            </a:r>
          </a:p>
          <a:p>
            <a:pPr algn="ctr">
              <a:lnSpc>
                <a:spcPct val="90000"/>
              </a:lnSpc>
            </a:pPr>
            <a:endParaRPr lang="en-US" sz="12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“Equilibrium” Nano </a:t>
            </a:r>
            <a:r>
              <a:rPr lang="en-US" sz="1600" dirty="0" smtClean="0">
                <a:solidFill>
                  <a:srgbClr val="FF0000"/>
                </a:solidFill>
                <a:latin typeface="Candara" pitchFamily="34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hickness</a:t>
            </a:r>
            <a:endParaRPr lang="en-US" sz="1600" b="1" dirty="0" smtClean="0">
              <a:solidFill>
                <a:srgbClr val="006600"/>
              </a:solidFill>
              <a:latin typeface="Candara" pitchFamily="34" charset="0"/>
            </a:endParaRPr>
          </a:p>
        </p:txBody>
      </p:sp>
      <p:sp>
        <p:nvSpPr>
          <p:cNvPr id="53" name="TextBox 26"/>
          <p:cNvSpPr txBox="1"/>
          <p:nvPr/>
        </p:nvSpPr>
        <p:spPr>
          <a:xfrm>
            <a:off x="990599" y="1113130"/>
            <a:ext cx="259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Well-Known</a:t>
            </a:r>
          </a:p>
        </p:txBody>
      </p:sp>
      <p:sp>
        <p:nvSpPr>
          <p:cNvPr id="58" name="TextBox 26"/>
          <p:cNvSpPr txBox="1"/>
          <p:nvPr/>
        </p:nvSpPr>
        <p:spPr>
          <a:xfrm>
            <a:off x="7601719" y="3109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Well-Known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6066089" y="1167867"/>
            <a:ext cx="1672607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0" name="TextBox 59"/>
          <p:cNvSpPr txBox="1"/>
          <p:nvPr/>
        </p:nvSpPr>
        <p:spPr>
          <a:xfrm>
            <a:off x="5895182" y="1232242"/>
            <a:ext cx="1825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+mn-lt"/>
              </a:rPr>
              <a:t>Continuous </a:t>
            </a:r>
            <a:r>
              <a:rPr lang="en-US" sz="1200" i="1" dirty="0" smtClean="0">
                <a:solidFill>
                  <a:srgbClr val="7030A0"/>
                </a:solidFill>
                <a:latin typeface="+mn-lt"/>
              </a:rPr>
              <a:t>h ~ </a:t>
            </a:r>
            <a:r>
              <a:rPr lang="en-US" sz="1200" i="1" dirty="0" smtClean="0">
                <a:solidFill>
                  <a:srgbClr val="FF0000"/>
                </a:solidFill>
                <a:latin typeface="+mn-lt"/>
              </a:rPr>
              <a:t>nm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0" y="181641"/>
            <a:ext cx="6043534" cy="808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dirty="0" smtClean="0"/>
              <a:t>The Bigger Picture…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990600" y="1113130"/>
            <a:ext cx="2590800" cy="5065254"/>
          </a:xfrm>
          <a:prstGeom prst="roundRect">
            <a:avLst/>
          </a:prstGeom>
          <a:noFill/>
          <a:ln w="38100" cap="rnd" cmpd="sng" algn="ctr">
            <a:solidFill>
              <a:srgbClr val="0000FF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601718" y="310984"/>
            <a:ext cx="1410607" cy="5867400"/>
          </a:xfrm>
          <a:prstGeom prst="roundRect">
            <a:avLst/>
          </a:prstGeom>
          <a:noFill/>
          <a:ln w="38100" cap="rnd" cmpd="sng" algn="ctr">
            <a:solidFill>
              <a:srgbClr val="0000FF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9904" y="1204984"/>
            <a:ext cx="950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7030A0"/>
                </a:solidFill>
                <a:latin typeface="+mn-lt"/>
              </a:rPr>
              <a:t>h 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sym typeface="Symbol"/>
              </a:rPr>
              <a:t> +</a:t>
            </a:r>
            <a:endParaRPr 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2957473" y="1167867"/>
            <a:ext cx="3108616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TextBox 53"/>
          <p:cNvSpPr txBox="1"/>
          <p:nvPr/>
        </p:nvSpPr>
        <p:spPr>
          <a:xfrm>
            <a:off x="3463704" y="1232737"/>
            <a:ext cx="1905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  <a:latin typeface="+mn-lt"/>
              </a:rPr>
              <a:t>Discrete Thickness </a:t>
            </a:r>
            <a:endParaRPr lang="en-US" sz="12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93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0"/>
            <a:ext cx="79248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152400" y="3505200"/>
            <a:ext cx="8839200" cy="3200400"/>
          </a:xfrm>
          <a:prstGeom prst="rect">
            <a:avLst/>
          </a:prstGeom>
          <a:solidFill>
            <a:srgbClr val="CCFFCC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142788" name="Text Box 4"/>
          <p:cNvSpPr txBox="1">
            <a:spLocks noChangeArrowheads="1"/>
          </p:cNvSpPr>
          <p:nvPr/>
        </p:nvSpPr>
        <p:spPr bwMode="auto">
          <a:xfrm>
            <a:off x="2133600" y="228600"/>
            <a:ext cx="45768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Thermodynamic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Principle</a:t>
            </a:r>
            <a:endParaRPr lang="en-US" sz="2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5562600" y="1600200"/>
            <a:ext cx="2381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</a:t>
            </a:r>
            <a:r>
              <a:rPr lang="en-US" sz="12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undercooled liquid</a:t>
            </a: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US" sz="1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7418" name="Text Box 6"/>
          <p:cNvSpPr txBox="1">
            <a:spLocks noChangeArrowheads="1"/>
          </p:cNvSpPr>
          <p:nvPr/>
        </p:nvSpPr>
        <p:spPr bwMode="auto">
          <a:xfrm>
            <a:off x="228600" y="2667000"/>
            <a:ext cx="4191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/>
            <a:r>
              <a:rPr lang="en-US" sz="2000">
                <a:latin typeface="Arial" charset="0"/>
              </a:rPr>
              <a:t>A subsolidus quasi-liquid film is </a:t>
            </a:r>
            <a:r>
              <a:rPr lang="en-US" sz="2000">
                <a:solidFill>
                  <a:srgbClr val="0000CC"/>
                </a:solidFill>
                <a:latin typeface="Arial" charset="0"/>
              </a:rPr>
              <a:t>thermodynamically stable</a:t>
            </a:r>
            <a:r>
              <a:rPr lang="en-US" sz="2000">
                <a:latin typeface="Arial" charset="0"/>
              </a:rPr>
              <a:t> if:</a:t>
            </a:r>
          </a:p>
        </p:txBody>
      </p:sp>
      <p:graphicFrame>
        <p:nvGraphicFramePr>
          <p:cNvPr id="174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402110"/>
              </p:ext>
            </p:extLst>
          </p:nvPr>
        </p:nvGraphicFramePr>
        <p:xfrm>
          <a:off x="4432300" y="2743200"/>
          <a:ext cx="3941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19" name="Equation" r:id="rId6" imgW="1841500" imgH="254000" progId="Equation.3">
                  <p:embed/>
                </p:oleObj>
              </mc:Choice>
              <mc:Fallback>
                <p:oleObj name="Equation" r:id="rId6" imgW="1841500" imgH="2540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2743200"/>
                        <a:ext cx="3941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607567"/>
              </p:ext>
            </p:extLst>
          </p:nvPr>
        </p:nvGraphicFramePr>
        <p:xfrm>
          <a:off x="284163" y="4316576"/>
          <a:ext cx="52165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0" name="Equation" r:id="rId8" imgW="2489200" imgH="254000" progId="Equation.3">
                  <p:embed/>
                </p:oleObj>
              </mc:Choice>
              <mc:Fallback>
                <p:oleObj name="Equation" r:id="rId8" imgW="2489200" imgH="2540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4316576"/>
                        <a:ext cx="521652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152400" y="3733800"/>
            <a:ext cx="3089307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>
                <a:latin typeface="Arial" charset="0"/>
                <a:ea typeface="SimSun" pitchFamily="2" charset="-122"/>
              </a:rPr>
              <a:t>The 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Excess </a:t>
            </a:r>
            <a:r>
              <a:rPr lang="en-US" altLang="zh-CN" dirty="0">
                <a:latin typeface="Arial" charset="0"/>
                <a:ea typeface="SimSun" pitchFamily="2" charset="-122"/>
              </a:rPr>
              <a:t>F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ree </a:t>
            </a:r>
            <a:r>
              <a:rPr lang="en-US" altLang="zh-CN" dirty="0">
                <a:latin typeface="Arial" charset="0"/>
                <a:ea typeface="SimSun" pitchFamily="2" charset="-122"/>
              </a:rPr>
              <a:t>E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nergy</a:t>
            </a:r>
            <a:r>
              <a:rPr lang="en-US" altLang="zh-CN" dirty="0">
                <a:latin typeface="Arial" charset="0"/>
                <a:ea typeface="SimSun" pitchFamily="2" charset="-122"/>
              </a:rPr>
              <a:t>:</a:t>
            </a:r>
            <a:endParaRPr lang="en-US" dirty="0">
              <a:latin typeface="Arial" charset="0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4828794" y="3603625"/>
            <a:ext cx="1478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Interfacial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Interactions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422" name="Line 13"/>
          <p:cNvSpPr>
            <a:spLocks noChangeShapeType="1"/>
          </p:cNvSpPr>
          <p:nvPr/>
        </p:nvSpPr>
        <p:spPr bwMode="auto">
          <a:xfrm flipH="1">
            <a:off x="4638294" y="4114800"/>
            <a:ext cx="19050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429000" y="1981200"/>
            <a:ext cx="20574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>
                <a:solidFill>
                  <a:srgbClr val="FF00FF"/>
                </a:solidFill>
                <a:latin typeface="Arial" charset="0"/>
                <a:sym typeface="Symbol" pitchFamily="18" charset="2"/>
              </a:rPr>
              <a:t>forming </a:t>
            </a:r>
          </a:p>
          <a:p>
            <a:pPr defTabSz="849313"/>
            <a:r>
              <a:rPr lang="en-US" sz="1600">
                <a:solidFill>
                  <a:srgbClr val="FF00FF"/>
                </a:solidFill>
                <a:latin typeface="Arial" charset="0"/>
                <a:sym typeface="Symbol" pitchFamily="18" charset="2"/>
              </a:rPr>
              <a:t>undercooled liquid</a:t>
            </a: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4724400" y="2514600"/>
            <a:ext cx="30480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4114800" y="1219200"/>
            <a:ext cx="457200" cy="381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3971925" y="1216025"/>
            <a:ext cx="103028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>
                <a:latin typeface="Arial" charset="0"/>
              </a:rPr>
              <a:t>solidus</a:t>
            </a:r>
          </a:p>
        </p:txBody>
      </p:sp>
      <p:sp>
        <p:nvSpPr>
          <p:cNvPr id="26" name="Up-Down Arrow 25"/>
          <p:cNvSpPr/>
          <p:nvPr/>
        </p:nvSpPr>
        <p:spPr bwMode="auto">
          <a:xfrm>
            <a:off x="7696200" y="1618488"/>
            <a:ext cx="152400" cy="228600"/>
          </a:xfrm>
          <a:prstGeom prst="upDownArrow">
            <a:avLst/>
          </a:prstGeom>
          <a:noFill/>
          <a:ln w="19050" cap="flat" cmpd="sng" algn="ctr">
            <a:solidFill>
              <a:srgbClr val="3333C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33683" name="Object 883"/>
          <p:cNvGraphicFramePr>
            <a:graphicFrameLocks noChangeAspect="1"/>
          </p:cNvGraphicFramePr>
          <p:nvPr/>
        </p:nvGraphicFramePr>
        <p:xfrm>
          <a:off x="7848600" y="1524000"/>
          <a:ext cx="12954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1" name="Equation" r:id="rId10" imgW="698500" imgH="228600" progId="Equation.DSMT4">
                  <p:embed/>
                </p:oleObj>
              </mc:Choice>
              <mc:Fallback>
                <p:oleObj name="Equation" r:id="rId10" imgW="698500" imgH="228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524000"/>
                        <a:ext cx="12954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100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677804" cy="19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93962"/>
              </p:ext>
            </p:extLst>
          </p:nvPr>
        </p:nvGraphicFramePr>
        <p:xfrm>
          <a:off x="6753897" y="5449823"/>
          <a:ext cx="615157" cy="20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2" name="Equation" r:id="rId13" imgW="698500" imgH="228600" progId="Equation.DSMT4">
                  <p:embed/>
                </p:oleObj>
              </mc:Choice>
              <mc:Fallback>
                <p:oleObj name="Equation" r:id="rId13" imgW="698500" imgH="2286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897" y="5449823"/>
                        <a:ext cx="615157" cy="20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34661" y="529135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latin typeface="+mn-lt"/>
              </a:rPr>
              <a:t>Due to</a:t>
            </a:r>
            <a:endParaRPr lang="en-US" sz="1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6307776" y="3598365"/>
            <a:ext cx="26838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Short-range </a:t>
            </a:r>
          </a:p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Structural Oscillatory</a:t>
            </a:r>
          </a:p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FF"/>
                </a:solidFill>
                <a:latin typeface="Arial" charset="0"/>
              </a:rPr>
              <a:t>vdW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 &amp;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lectrostatic </a:t>
            </a:r>
            <a:r>
              <a:rPr lang="en-US" sz="1200" dirty="0" smtClean="0">
                <a:solidFill>
                  <a:srgbClr val="0000FF"/>
                </a:solidFill>
                <a:latin typeface="Arial" charset="0"/>
              </a:rPr>
              <a:t>(more significant for Ceramic)</a:t>
            </a:r>
            <a:endParaRPr lang="en-US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>
            <a:off x="6248400" y="3657600"/>
            <a:ext cx="152400" cy="762000"/>
          </a:xfrm>
          <a:prstGeom prst="leftBrac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41475" name="Object 483"/>
          <p:cNvGraphicFramePr>
            <a:graphicFrameLocks noChangeAspect="1"/>
          </p:cNvGraphicFramePr>
          <p:nvPr/>
        </p:nvGraphicFramePr>
        <p:xfrm>
          <a:off x="3429000" y="5029200"/>
          <a:ext cx="146208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3" name="Equation" r:id="rId14" imgW="698197" imgH="203112" progId="Equation.DSMT4">
                  <p:embed/>
                </p:oleObj>
              </mc:Choice>
              <mc:Fallback>
                <p:oleObj name="Equation" r:id="rId14" imgW="698197" imgH="203112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029200"/>
                        <a:ext cx="146208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2"/>
          <p:cNvSpPr>
            <a:spLocks noChangeShapeType="1"/>
          </p:cNvSpPr>
          <p:nvPr/>
        </p:nvSpPr>
        <p:spPr bwMode="auto">
          <a:xfrm flipH="1" flipV="1">
            <a:off x="4495800" y="5410200"/>
            <a:ext cx="0" cy="457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657600" y="57912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Interfacial coefficient</a:t>
            </a:r>
          </a:p>
        </p:txBody>
      </p:sp>
      <p:sp>
        <p:nvSpPr>
          <p:cNvPr id="17423" name="Text Box 14"/>
          <p:cNvSpPr txBox="1">
            <a:spLocks noChangeArrowheads="1"/>
          </p:cNvSpPr>
          <p:nvPr/>
        </p:nvSpPr>
        <p:spPr bwMode="auto">
          <a:xfrm>
            <a:off x="6400800" y="6019800"/>
            <a:ext cx="762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/>
            <a:r>
              <a:rPr lang="en-US" altLang="zh-CN" sz="1600" i="1" dirty="0" err="1" smtClean="0">
                <a:solidFill>
                  <a:srgbClr val="0000CC"/>
                </a:solidFill>
                <a:latin typeface="Arial" charset="0"/>
                <a:ea typeface="SimSun" pitchFamily="2" charset="-122"/>
              </a:rPr>
              <a:t>h</a:t>
            </a:r>
            <a:r>
              <a:rPr lang="en-US" altLang="zh-CN" sz="1600" baseline="-25000" dirty="0" err="1" smtClean="0">
                <a:solidFill>
                  <a:srgbClr val="0000CC"/>
                </a:solidFill>
                <a:latin typeface="Arial" charset="0"/>
                <a:ea typeface="SimSun" pitchFamily="2" charset="-122"/>
              </a:rPr>
              <a:t>EQ</a:t>
            </a:r>
            <a:r>
              <a:rPr lang="en-US" altLang="zh-CN" sz="1600" dirty="0" smtClean="0">
                <a:solidFill>
                  <a:srgbClr val="0000CC"/>
                </a:solidFill>
                <a:latin typeface="Arial" charset="0"/>
                <a:ea typeface="SimSun" pitchFamily="2" charset="-122"/>
              </a:rPr>
              <a:t> </a:t>
            </a:r>
            <a:endParaRPr lang="en-US" sz="1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1" name="Right Brace 30"/>
          <p:cNvSpPr/>
          <p:nvPr/>
        </p:nvSpPr>
        <p:spPr bwMode="auto">
          <a:xfrm rot="5400000">
            <a:off x="4229100" y="3848100"/>
            <a:ext cx="228600" cy="2133600"/>
          </a:xfrm>
          <a:prstGeom prst="rightBrac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9" grpId="0"/>
      <p:bldP spid="17420" grpId="0"/>
      <p:bldP spid="17422" grpId="0" animBg="1"/>
      <p:bldP spid="26" grpId="0" animBg="1"/>
      <p:bldP spid="3" grpId="0"/>
      <p:bldP spid="32" grpId="0"/>
      <p:bldP spid="4" grpId="0" animBg="1"/>
      <p:bldP spid="27" grpId="0" animBg="1"/>
      <p:bldP spid="28" grpId="0"/>
      <p:bldP spid="17423" grpId="0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304" name="Object 8"/>
          <p:cNvGraphicFramePr>
            <a:graphicFrameLocks noChangeAspect="1"/>
          </p:cNvGraphicFramePr>
          <p:nvPr/>
        </p:nvGraphicFramePr>
        <p:xfrm>
          <a:off x="1143000" y="1524000"/>
          <a:ext cx="175256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5" name="Equation" r:id="rId3" imgW="952200" imgH="253800" progId="Equation.DSMT4">
                  <p:embed/>
                </p:oleObj>
              </mc:Choice>
              <mc:Fallback>
                <p:oleObj name="Equation" r:id="rId3" imgW="952200" imgH="253800" progId="Equation.DSMT4">
                  <p:embed/>
                  <p:pic>
                    <p:nvPicPr>
                      <p:cNvPr id="0" name="Picture 8" descr="Parchmen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524000"/>
                        <a:ext cx="1752565" cy="469900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Interfacial Coefficient/Potential</a:t>
            </a:r>
            <a:endParaRPr lang="en-US" dirty="0"/>
          </a:p>
        </p:txBody>
      </p:sp>
      <p:pic>
        <p:nvPicPr>
          <p:cNvPr id="3" name="Picture 2" descr="Fig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1" y="2726609"/>
            <a:ext cx="4724400" cy="3695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971800"/>
            <a:ext cx="4267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an exponentially-decaying short-range interaction; </a:t>
            </a: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0000FF"/>
                </a:solidFill>
                <a:latin typeface="+mn-lt"/>
              </a:rPr>
              <a:t>a long-range interaction that represents a London dispersion force; </a:t>
            </a: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FF00FF"/>
                </a:solidFill>
                <a:latin typeface="+mn-lt"/>
              </a:rPr>
              <a:t>an oscillatory structural interaction leads to layering transitions and produces discrete monolayer, </a:t>
            </a:r>
            <a:r>
              <a:rPr lang="en-US" sz="1500" dirty="0" err="1" smtClean="0">
                <a:solidFill>
                  <a:srgbClr val="FF00FF"/>
                </a:solidFill>
                <a:latin typeface="+mn-lt"/>
              </a:rPr>
              <a:t>bilayer</a:t>
            </a:r>
            <a:r>
              <a:rPr lang="en-US" sz="1500" dirty="0" smtClean="0">
                <a:solidFill>
                  <a:srgbClr val="FF00FF"/>
                </a:solidFill>
                <a:latin typeface="+mn-lt"/>
              </a:rPr>
              <a:t>, </a:t>
            </a:r>
            <a:r>
              <a:rPr lang="en-US" sz="1500" dirty="0" err="1" smtClean="0">
                <a:solidFill>
                  <a:srgbClr val="FF00FF"/>
                </a:solidFill>
                <a:latin typeface="+mn-lt"/>
              </a:rPr>
              <a:t>trilayer</a:t>
            </a:r>
            <a:r>
              <a:rPr lang="en-US" sz="1500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1500" i="1" dirty="0" smtClean="0">
                <a:solidFill>
                  <a:srgbClr val="FF00FF"/>
                </a:solidFill>
                <a:latin typeface="+mn-lt"/>
              </a:rPr>
              <a:t>etc. </a:t>
            </a:r>
            <a:r>
              <a:rPr lang="en-US" sz="1500" dirty="0" smtClean="0">
                <a:solidFill>
                  <a:srgbClr val="FF00FF"/>
                </a:solidFill>
                <a:latin typeface="+mn-lt"/>
              </a:rPr>
              <a:t>(“hard sphere potential”); </a:t>
            </a: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7030A0"/>
                </a:solidFill>
                <a:latin typeface="+mn-lt"/>
              </a:rPr>
              <a:t>a repulsive short-range force and an attractive long-range force produce an “equilibrium” thickness (indicated by the purple arrow) above the solidus line; </a:t>
            </a: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00FFFF"/>
                </a:solidFill>
                <a:latin typeface="+mn-lt"/>
              </a:rPr>
              <a:t>a first-order wetting transition;</a:t>
            </a:r>
            <a:r>
              <a:rPr lang="en-US" sz="1500" dirty="0" smtClean="0">
                <a:latin typeface="+mn-lt"/>
              </a:rPr>
              <a:t> and </a:t>
            </a: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 first-order </a:t>
            </a:r>
            <a:r>
              <a:rPr lang="en-US" sz="15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prewetting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transition.  </a:t>
            </a:r>
            <a:endParaRPr lang="en-US" sz="1500" dirty="0">
              <a:latin typeface="+mn-lt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607567"/>
              </p:ext>
            </p:extLst>
          </p:nvPr>
        </p:nvGraphicFramePr>
        <p:xfrm>
          <a:off x="0" y="990600"/>
          <a:ext cx="89693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6" name="Equation" r:id="rId7" imgW="4279680" imgH="253800" progId="Equation.DSMT4">
                  <p:embed/>
                </p:oleObj>
              </mc:Choice>
              <mc:Fallback>
                <p:oleObj name="Equation" r:id="rId7" imgW="4279680" imgH="253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89693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83"/>
          <p:cNvGraphicFramePr>
            <a:graphicFrameLocks noChangeAspect="1"/>
          </p:cNvGraphicFramePr>
          <p:nvPr/>
        </p:nvGraphicFramePr>
        <p:xfrm>
          <a:off x="1600200" y="2057400"/>
          <a:ext cx="97362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7" name="Equation" r:id="rId9" imgW="342720" imgH="203040" progId="Equation.DSMT4">
                  <p:embed/>
                </p:oleObj>
              </mc:Choice>
              <mc:Fallback>
                <p:oleObj name="Equation" r:id="rId9" imgW="34272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057400"/>
                        <a:ext cx="973627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7303" name="Object 7"/>
          <p:cNvGraphicFramePr>
            <a:graphicFrameLocks noChangeAspect="1"/>
          </p:cNvGraphicFramePr>
          <p:nvPr/>
        </p:nvGraphicFramePr>
        <p:xfrm>
          <a:off x="2743200" y="1981200"/>
          <a:ext cx="990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8" name="Equation" r:id="rId11" imgW="647700" imgH="457200" progId="Equation.3">
                  <p:embed/>
                </p:oleObj>
              </mc:Choice>
              <mc:Fallback>
                <p:oleObj name="Equation" r:id="rId11" imgW="6477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990600" cy="698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0" y="20574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Interfacial coefficient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953000" y="18288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Interfacial (</a:t>
            </a:r>
            <a:r>
              <a:rPr lang="en-US" sz="1800" dirty="0" err="1" smtClean="0">
                <a:latin typeface="Arial" charset="0"/>
              </a:rPr>
              <a:t>Derjaguin</a:t>
            </a:r>
            <a:r>
              <a:rPr lang="en-US" sz="1800" dirty="0" smtClean="0">
                <a:latin typeface="Arial" charset="0"/>
              </a:rPr>
              <a:t>) Disjoining Potential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= 2</a:t>
            </a:r>
            <a:r>
              <a:rPr lang="en-US" sz="1800" dirty="0" smtClean="0">
                <a:latin typeface="Arial" charset="0"/>
                <a:sym typeface="Symbol"/>
              </a:rPr>
              <a:t></a:t>
            </a:r>
            <a:r>
              <a:rPr lang="en-US" sz="1800" baseline="-25000" dirty="0" smtClean="0">
                <a:latin typeface="Arial" charset="0"/>
                <a:sym typeface="Symbol"/>
              </a:rPr>
              <a:t>cl</a:t>
            </a:r>
            <a:r>
              <a:rPr lang="en-US" sz="1800" dirty="0" smtClean="0">
                <a:latin typeface="Arial" charset="0"/>
                <a:sym typeface="Symbol"/>
              </a:rPr>
              <a:t> (rigorously)</a:t>
            </a:r>
            <a:endParaRPr lang="en-US" sz="1800" dirty="0" smtClean="0">
              <a:latin typeface="Arial" charset="0"/>
            </a:endParaRPr>
          </a:p>
        </p:txBody>
      </p:sp>
      <p:sp>
        <p:nvSpPr>
          <p:cNvPr id="14" name="Right Brace 13"/>
          <p:cNvSpPr/>
          <p:nvPr/>
        </p:nvSpPr>
        <p:spPr bwMode="auto">
          <a:xfrm rot="5400000">
            <a:off x="6172200" y="762000"/>
            <a:ext cx="228600" cy="1752600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524000" y="1447800"/>
            <a:ext cx="76200" cy="1524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3886200"/>
            <a:ext cx="2971800" cy="990600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3358563" y="4109924"/>
            <a:ext cx="5459454" cy="1371600"/>
          </a:xfrm>
          <a:prstGeom prst="rect">
            <a:avLst/>
          </a:prstGeom>
          <a:solidFill>
            <a:srgbClr val="CCFFCC"/>
          </a:solidFill>
          <a:ln w="254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42788" name="Text Box 4"/>
          <p:cNvSpPr txBox="1">
            <a:spLocks noChangeArrowheads="1"/>
          </p:cNvSpPr>
          <p:nvPr/>
        </p:nvSpPr>
        <p:spPr bwMode="auto">
          <a:xfrm>
            <a:off x="0" y="251138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Phenomenological Thermodynamic Model</a:t>
            </a:r>
            <a:endParaRPr lang="en-US" sz="2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174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28898"/>
              </p:ext>
            </p:extLst>
          </p:nvPr>
        </p:nvGraphicFramePr>
        <p:xfrm>
          <a:off x="365125" y="1739188"/>
          <a:ext cx="80359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10" name="Equation" r:id="rId5" imgW="3835400" imgH="254000" progId="Equation.3">
                  <p:embed/>
                </p:oleObj>
              </mc:Choice>
              <mc:Fallback>
                <p:oleObj name="Equation" r:id="rId5" imgW="3835400" imgH="254000" progId="Equation.3">
                  <p:embed/>
                  <p:pic>
                    <p:nvPicPr>
                      <p:cNvPr id="0" name="Object 3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1739188"/>
                        <a:ext cx="803592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79359" y="1205788"/>
            <a:ext cx="3089307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>
                <a:latin typeface="Arial" charset="0"/>
                <a:ea typeface="SimSun" pitchFamily="2" charset="-122"/>
              </a:rPr>
              <a:t>The 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Excess </a:t>
            </a:r>
            <a:r>
              <a:rPr lang="en-US" altLang="zh-CN" dirty="0">
                <a:latin typeface="Arial" charset="0"/>
                <a:ea typeface="SimSun" pitchFamily="2" charset="-122"/>
              </a:rPr>
              <a:t>F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ree </a:t>
            </a:r>
            <a:r>
              <a:rPr lang="en-US" altLang="zh-CN" dirty="0">
                <a:latin typeface="Arial" charset="0"/>
                <a:ea typeface="SimSun" pitchFamily="2" charset="-122"/>
              </a:rPr>
              <a:t>E</a:t>
            </a:r>
            <a:r>
              <a:rPr lang="en-US" altLang="zh-CN" dirty="0" smtClean="0">
                <a:latin typeface="Arial" charset="0"/>
                <a:ea typeface="SimSun" pitchFamily="2" charset="-122"/>
              </a:rPr>
              <a:t>nergy</a:t>
            </a:r>
            <a:r>
              <a:rPr lang="en-US" altLang="zh-CN" dirty="0">
                <a:latin typeface="Arial" charset="0"/>
                <a:ea typeface="SimSun" pitchFamily="2" charset="-122"/>
              </a:rPr>
              <a:t>:</a:t>
            </a:r>
            <a:endParaRPr lang="en-US" dirty="0">
              <a:latin typeface="Arial" charset="0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3200400" y="2424988"/>
            <a:ext cx="2922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CC00CC"/>
                </a:solidFill>
                <a:latin typeface="Arial" charset="0"/>
              </a:rPr>
              <a:t>Interfacial Interactions</a:t>
            </a:r>
            <a:endParaRPr lang="en-US" sz="1800" dirty="0">
              <a:solidFill>
                <a:srgbClr val="CC00CC"/>
              </a:solidFill>
              <a:latin typeface="Arial" charset="0"/>
            </a:endParaRPr>
          </a:p>
        </p:txBody>
      </p:sp>
      <p:sp>
        <p:nvSpPr>
          <p:cNvPr id="17421" name="Line 12"/>
          <p:cNvSpPr>
            <a:spLocks noChangeShapeType="1"/>
          </p:cNvSpPr>
          <p:nvPr/>
        </p:nvSpPr>
        <p:spPr bwMode="auto">
          <a:xfrm flipV="1">
            <a:off x="7848600" y="2272588"/>
            <a:ext cx="152400" cy="2857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Line 13"/>
          <p:cNvSpPr>
            <a:spLocks noChangeShapeType="1"/>
          </p:cNvSpPr>
          <p:nvPr/>
        </p:nvSpPr>
        <p:spPr bwMode="auto">
          <a:xfrm flipV="1">
            <a:off x="4572000" y="2196388"/>
            <a:ext cx="76200" cy="304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Text Box 15"/>
          <p:cNvSpPr txBox="1">
            <a:spLocks noChangeArrowheads="1"/>
          </p:cNvSpPr>
          <p:nvPr/>
        </p:nvSpPr>
        <p:spPr bwMode="auto">
          <a:xfrm>
            <a:off x="6934200" y="2482138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Interfacial 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Coefficient</a:t>
            </a:r>
            <a:endParaRPr lang="en-US" sz="1800" dirty="0">
              <a:solidFill>
                <a:schemeClr val="hlink"/>
              </a:solidFill>
              <a:latin typeface="Arial" charset="0"/>
            </a:endParaRPr>
          </a:p>
        </p:txBody>
      </p:sp>
      <p:graphicFrame>
        <p:nvGraphicFramePr>
          <p:cNvPr id="174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815374"/>
              </p:ext>
            </p:extLst>
          </p:nvPr>
        </p:nvGraphicFramePr>
        <p:xfrm>
          <a:off x="7239000" y="3167938"/>
          <a:ext cx="9906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11" name="Equation" r:id="rId7" imgW="647700" imgH="457200" progId="Equation.3">
                  <p:embed/>
                </p:oleObj>
              </mc:Choice>
              <mc:Fallback>
                <p:oleObj name="Equation" r:id="rId7" imgW="647700" imgH="457200" progId="Equation.3">
                  <p:embed/>
                  <p:pic>
                    <p:nvPicPr>
                      <p:cNvPr id="0" name="Object 3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167938"/>
                        <a:ext cx="990600" cy="7000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7" name="AutoShape 19"/>
          <p:cNvSpPr>
            <a:spLocks/>
          </p:cNvSpPr>
          <p:nvPr/>
        </p:nvSpPr>
        <p:spPr bwMode="auto">
          <a:xfrm rot="16200000" flipV="1">
            <a:off x="4419600" y="748588"/>
            <a:ext cx="228600" cy="2057400"/>
          </a:xfrm>
          <a:prstGeom prst="rightBrace">
            <a:avLst>
              <a:gd name="adj1" fmla="val 75000"/>
              <a:gd name="adj2" fmla="val 50000"/>
            </a:avLst>
          </a:prstGeom>
          <a:noFill/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Freeform 20"/>
          <p:cNvSpPr>
            <a:spLocks/>
          </p:cNvSpPr>
          <p:nvPr/>
        </p:nvSpPr>
        <p:spPr bwMode="auto">
          <a:xfrm>
            <a:off x="4521200" y="1305801"/>
            <a:ext cx="3695700" cy="433387"/>
          </a:xfrm>
          <a:custGeom>
            <a:avLst/>
            <a:gdLst>
              <a:gd name="T0" fmla="*/ 0 w 2328"/>
              <a:gd name="T1" fmla="*/ 2147483647 h 273"/>
              <a:gd name="T2" fmla="*/ 2147483647 w 2328"/>
              <a:gd name="T3" fmla="*/ 2147483647 h 273"/>
              <a:gd name="T4" fmla="*/ 2147483647 w 2328"/>
              <a:gd name="T5" fmla="*/ 2147483647 h 273"/>
              <a:gd name="T6" fmla="*/ 2147483647 w 2328"/>
              <a:gd name="T7" fmla="*/ 2147483647 h 273"/>
              <a:gd name="T8" fmla="*/ 2147483647 w 2328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8"/>
              <a:gd name="T16" fmla="*/ 0 h 273"/>
              <a:gd name="T17" fmla="*/ 2328 w 2328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8" h="273">
                <a:moveTo>
                  <a:pt x="0" y="233"/>
                </a:moveTo>
                <a:cubicBezTo>
                  <a:pt x="68" y="201"/>
                  <a:pt x="176" y="66"/>
                  <a:pt x="408" y="33"/>
                </a:cubicBezTo>
                <a:cubicBezTo>
                  <a:pt x="640" y="0"/>
                  <a:pt x="1134" y="18"/>
                  <a:pt x="1395" y="33"/>
                </a:cubicBezTo>
                <a:cubicBezTo>
                  <a:pt x="1657" y="48"/>
                  <a:pt x="1820" y="81"/>
                  <a:pt x="1975" y="121"/>
                </a:cubicBezTo>
                <a:cubicBezTo>
                  <a:pt x="2131" y="161"/>
                  <a:pt x="2255" y="241"/>
                  <a:pt x="2328" y="273"/>
                </a:cubicBezTo>
              </a:path>
            </a:pathLst>
          </a:custGeom>
          <a:noFill/>
          <a:ln w="22225">
            <a:solidFill>
              <a:srgbClr val="FF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5500688" y="1010526"/>
            <a:ext cx="1244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600">
                <a:solidFill>
                  <a:srgbClr val="FF00FF"/>
                </a:solidFill>
                <a:latin typeface="Arial" charset="0"/>
              </a:rPr>
              <a:t>Combining</a:t>
            </a:r>
          </a:p>
        </p:txBody>
      </p:sp>
      <p:sp>
        <p:nvSpPr>
          <p:cNvPr id="17432" name="Oval 23"/>
          <p:cNvSpPr>
            <a:spLocks noChangeArrowheads="1"/>
          </p:cNvSpPr>
          <p:nvPr/>
        </p:nvSpPr>
        <p:spPr bwMode="auto">
          <a:xfrm>
            <a:off x="7696200" y="1739188"/>
            <a:ext cx="7620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pPr defTabSz="849313"/>
            <a:endParaRPr 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448308" y="2866755"/>
            <a:ext cx="28000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FF00FF"/>
                </a:solidFill>
                <a:latin typeface="Arial" charset="0"/>
              </a:rPr>
              <a:t>Short-range </a:t>
            </a:r>
          </a:p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FF00FF"/>
                </a:solidFill>
                <a:latin typeface="Arial" charset="0"/>
              </a:rPr>
              <a:t>Long-range</a:t>
            </a:r>
          </a:p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FF00FF"/>
                </a:solidFill>
                <a:latin typeface="Arial" charset="0"/>
              </a:rPr>
              <a:t>Structural (Oscillatory)</a:t>
            </a:r>
          </a:p>
          <a:p>
            <a:pPr marL="171450" indent="-1714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FF00FF"/>
                </a:solidFill>
                <a:latin typeface="Arial" charset="0"/>
              </a:rPr>
              <a:t>vdW</a:t>
            </a:r>
            <a:r>
              <a:rPr lang="en-US" sz="1200" dirty="0" smtClean="0">
                <a:solidFill>
                  <a:srgbClr val="FF00FF"/>
                </a:solidFill>
                <a:latin typeface="Arial" charset="0"/>
              </a:rPr>
              <a:t> and Electrostatic (Ceramic)</a:t>
            </a:r>
            <a:endParaRPr lang="en-US" sz="1200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5400000">
            <a:off x="4610100" y="1642775"/>
            <a:ext cx="152400" cy="2362200"/>
          </a:xfrm>
          <a:prstGeom prst="leftBrac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627092"/>
              </p:ext>
            </p:extLst>
          </p:nvPr>
        </p:nvGraphicFramePr>
        <p:xfrm>
          <a:off x="6568757" y="4119678"/>
          <a:ext cx="1836632" cy="1006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12" name="Equation" r:id="rId9" imgW="812447" imgH="444307" progId="Equation.3">
                  <p:embed/>
                </p:oleObj>
              </mc:Choice>
              <mc:Fallback>
                <p:oleObj name="Equation" r:id="rId9" imgW="812447" imgH="444307" progId="Equation.3">
                  <p:embed/>
                  <p:pic>
                    <p:nvPicPr>
                      <p:cNvPr id="0" name="Object 3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8757" y="4119678"/>
                        <a:ext cx="1836632" cy="10061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358563" y="4119678"/>
            <a:ext cx="102624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Level I: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466820" y="4228336"/>
            <a:ext cx="2225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Define &amp; quantify: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470349" y="5017737"/>
            <a:ext cx="27717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Omit the details in 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343322" y="5629047"/>
            <a:ext cx="5459454" cy="466953"/>
          </a:xfrm>
          <a:prstGeom prst="rect">
            <a:avLst/>
          </a:prstGeom>
          <a:solidFill>
            <a:srgbClr val="CCFFCC"/>
          </a:solidFill>
          <a:ln w="254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3336007" y="5638801"/>
            <a:ext cx="1093569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Level II: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4452938" y="5688392"/>
            <a:ext cx="43281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sz="1800" dirty="0" smtClean="0">
                <a:latin typeface="Arial" charset="0"/>
              </a:rPr>
              <a:t>Consider 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or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</a:t>
            </a:r>
            <a:r>
              <a:rPr lang="en-US" sz="18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interfacial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780502"/>
              </p:ext>
            </p:extLst>
          </p:nvPr>
        </p:nvGraphicFramePr>
        <p:xfrm>
          <a:off x="573237" y="4381947"/>
          <a:ext cx="2286000" cy="37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13" name="Equation" r:id="rId11" imgW="1497950" imgH="241195" progId="Equation.3">
                  <p:embed/>
                </p:oleObj>
              </mc:Choice>
              <mc:Fallback>
                <p:oleObj name="Equation" r:id="rId11" imgW="1497950" imgH="241195" progId="Equation.3">
                  <p:embed/>
                  <p:pic>
                    <p:nvPicPr>
                      <p:cNvPr id="0" name="Object 3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37" y="4381947"/>
                        <a:ext cx="2286000" cy="373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89077" y="3965796"/>
            <a:ext cx="318360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Energetically-Favorite IF: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" name="Left Brace 41"/>
          <p:cNvSpPr/>
          <p:nvPr/>
        </p:nvSpPr>
        <p:spPr bwMode="auto">
          <a:xfrm>
            <a:off x="2895600" y="4876800"/>
            <a:ext cx="381000" cy="1600200"/>
          </a:xfrm>
          <a:prstGeom prst="leftBrac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205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Multiple Levels of Modeling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360115" y="6314847"/>
            <a:ext cx="5459454" cy="390753"/>
          </a:xfrm>
          <a:prstGeom prst="rect">
            <a:avLst/>
          </a:prstGeom>
          <a:solidFill>
            <a:srgbClr val="CCFFCC"/>
          </a:solidFill>
          <a:ln w="254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429000" y="6324600"/>
            <a:ext cx="1160895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Level III: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4572000" y="6324600"/>
            <a:ext cx="43281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sz="1800" dirty="0" smtClean="0">
                <a:latin typeface="Arial" charset="0"/>
              </a:rPr>
              <a:t>Diffuse-Interface or Atomistic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65249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2895600"/>
            <a:ext cx="42672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an exponentially-decaying short-range interaction; </a:t>
            </a: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FF0000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FF0000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FF0000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FF0000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FF0000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r>
              <a:rPr lang="en-US" sz="1500" dirty="0" smtClean="0">
                <a:solidFill>
                  <a:srgbClr val="0000FF"/>
                </a:solidFill>
                <a:latin typeface="+mn-lt"/>
              </a:rPr>
              <a:t>a long-range interaction that represents a </a:t>
            </a:r>
            <a:r>
              <a:rPr lang="en-US" sz="1500" dirty="0" err="1" smtClean="0">
                <a:solidFill>
                  <a:srgbClr val="0000FF"/>
                </a:solidFill>
                <a:latin typeface="+mn-lt"/>
              </a:rPr>
              <a:t>vdW</a:t>
            </a:r>
            <a:r>
              <a:rPr lang="en-US" sz="1500" dirty="0" smtClean="0">
                <a:solidFill>
                  <a:srgbClr val="0000FF"/>
                </a:solidFill>
                <a:latin typeface="+mn-lt"/>
              </a:rPr>
              <a:t> London dispersion force; </a:t>
            </a: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0000FF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0000FF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0000FF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0000FF"/>
              </a:solidFill>
              <a:latin typeface="+mn-lt"/>
            </a:endParaRPr>
          </a:p>
          <a:p>
            <a:pPr marL="347663" indent="-347663" algn="l">
              <a:buAutoNum type="alphaLcParenBoth"/>
            </a:pPr>
            <a:endParaRPr lang="en-US" sz="1500" dirty="0" smtClean="0">
              <a:solidFill>
                <a:srgbClr val="0000FF"/>
              </a:solidFill>
              <a:latin typeface="+mn-lt"/>
            </a:endParaRPr>
          </a:p>
          <a:p>
            <a:pPr marL="347663" indent="-347663" algn="l"/>
            <a:r>
              <a:rPr lang="en-US" sz="1500" dirty="0" smtClean="0">
                <a:latin typeface="+mn-lt"/>
              </a:rPr>
              <a:t>(d), (e), (f)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ym typeface="Symbol"/>
              </a:rPr>
              <a:t></a:t>
            </a:r>
            <a:r>
              <a:rPr lang="en-US" dirty="0" smtClean="0">
                <a:sym typeface="Symbol"/>
              </a:rPr>
              <a:t> vs. Film Thickness (</a:t>
            </a:r>
            <a:r>
              <a:rPr lang="en-US" i="1" dirty="0" err="1" smtClean="0">
                <a:sym typeface="Symbol"/>
              </a:rPr>
              <a:t>h</a:t>
            </a:r>
            <a:r>
              <a:rPr lang="en-US" baseline="-25000" dirty="0" err="1" smtClean="0">
                <a:sym typeface="Symbol"/>
              </a:rPr>
              <a:t>eq</a:t>
            </a:r>
            <a:r>
              <a:rPr lang="en-US" dirty="0" smtClean="0">
                <a:sym typeface="Symbol"/>
              </a:rPr>
              <a:t>)</a:t>
            </a:r>
            <a:endParaRPr lang="en-US" dirty="0"/>
          </a:p>
        </p:txBody>
      </p:sp>
      <p:graphicFrame>
        <p:nvGraphicFramePr>
          <p:cNvPr id="651266" name="Object 2"/>
          <p:cNvGraphicFramePr>
            <a:graphicFrameLocks noChangeAspect="1"/>
          </p:cNvGraphicFramePr>
          <p:nvPr/>
        </p:nvGraphicFramePr>
        <p:xfrm>
          <a:off x="1981200" y="1752600"/>
          <a:ext cx="292258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2" name="Equation" r:id="rId3" imgW="1396800" imgH="457200" progId="Equation.DSMT4">
                  <p:embed/>
                </p:oleObj>
              </mc:Choice>
              <mc:Fallback>
                <p:oleObj name="Equation" r:id="rId3" imgW="139680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2922588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1267" name="Object 3"/>
          <p:cNvGraphicFramePr>
            <a:graphicFrameLocks noChangeAspect="1"/>
          </p:cNvGraphicFramePr>
          <p:nvPr/>
        </p:nvGraphicFramePr>
        <p:xfrm>
          <a:off x="371475" y="990600"/>
          <a:ext cx="82248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3" name="Equation" r:id="rId5" imgW="3924000" imgH="253800" progId="Equation.DSMT4">
                  <p:embed/>
                </p:oleObj>
              </mc:Choice>
              <mc:Fallback>
                <p:oleObj name="Equation" r:id="rId5" imgW="392400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990600"/>
                        <a:ext cx="8224838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17526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Normalizing</a:t>
            </a:r>
            <a:endParaRPr lang="en-US" sz="18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6" name="Picture 5" descr="Fig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8232" y="3048000"/>
            <a:ext cx="4334767" cy="3390974"/>
          </a:xfrm>
          <a:prstGeom prst="rect">
            <a:avLst/>
          </a:prstGeom>
        </p:spPr>
      </p:pic>
      <p:sp>
        <p:nvSpPr>
          <p:cNvPr id="6512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51268" name="Object 4"/>
          <p:cNvGraphicFramePr>
            <a:graphicFrameLocks noChangeAspect="1"/>
          </p:cNvGraphicFramePr>
          <p:nvPr/>
        </p:nvGraphicFramePr>
        <p:xfrm>
          <a:off x="914400" y="3505200"/>
          <a:ext cx="284710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4" name="Equation" r:id="rId8" imgW="1485900" imgH="482600" progId="Equation.DSMT4">
                  <p:embed/>
                </p:oleObj>
              </mc:Choice>
              <mc:Fallback>
                <p:oleObj name="Equation" r:id="rId8" imgW="1485900" imgH="482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505200"/>
                        <a:ext cx="2847109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7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51270" name="Object 6"/>
          <p:cNvGraphicFramePr>
            <a:graphicFrameLocks noChangeAspect="1"/>
          </p:cNvGraphicFramePr>
          <p:nvPr/>
        </p:nvGraphicFramePr>
        <p:xfrm>
          <a:off x="990600" y="5105400"/>
          <a:ext cx="26479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5" name="Equation" r:id="rId10" imgW="1524000" imgH="533400" progId="Equation.DSMT4">
                  <p:embed/>
                </p:oleObj>
              </mc:Choice>
              <mc:Fallback>
                <p:oleObj name="Equation" r:id="rId10" imgW="1524000" imgH="533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105400"/>
                        <a:ext cx="264795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75"/>
          <p:cNvGraphicFramePr>
            <a:graphicFrameLocks noChangeAspect="1"/>
          </p:cNvGraphicFramePr>
          <p:nvPr/>
        </p:nvGraphicFramePr>
        <p:xfrm>
          <a:off x="5562600" y="1828800"/>
          <a:ext cx="990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6" name="Equation" r:id="rId12" imgW="647700" imgH="457200" progId="Equation.3">
                  <p:embed/>
                </p:oleObj>
              </mc:Choice>
              <mc:Fallback>
                <p:oleObj name="Equation" r:id="rId12" imgW="647700" imgH="457200" progId="Equation.3">
                  <p:embed/>
                  <p:pic>
                    <p:nvPicPr>
                      <p:cNvPr id="0" name="Object 3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828800"/>
                        <a:ext cx="990600" cy="698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34" name="Picture 2" descr="W-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695700"/>
            <a:ext cx="30480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4835" name="Rectangle 3"/>
          <p:cNvSpPr>
            <a:spLocks noChangeArrowheads="1"/>
          </p:cNvSpPr>
          <p:nvPr/>
        </p:nvSpPr>
        <p:spPr bwMode="auto">
          <a:xfrm>
            <a:off x="4343400" y="609600"/>
            <a:ext cx="4724400" cy="2209800"/>
          </a:xfrm>
          <a:prstGeom prst="rect">
            <a:avLst/>
          </a:prstGeom>
          <a:solidFill>
            <a:schemeClr val="bg1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4836" name="Rectangle 4"/>
          <p:cNvSpPr>
            <a:spLocks noChangeArrowheads="1"/>
          </p:cNvSpPr>
          <p:nvPr/>
        </p:nvSpPr>
        <p:spPr bwMode="auto">
          <a:xfrm>
            <a:off x="152400" y="1828800"/>
            <a:ext cx="3886200" cy="2743200"/>
          </a:xfrm>
          <a:prstGeom prst="rect">
            <a:avLst/>
          </a:prstGeom>
          <a:solidFill>
            <a:srgbClr val="CCFFCC"/>
          </a:solidFill>
          <a:ln w="254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448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8113"/>
            <a:ext cx="9144000" cy="547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Our Prior Approach – </a:t>
            </a:r>
            <a:r>
              <a:rPr lang="en-US" sz="2600" dirty="0" smtClean="0">
                <a:solidFill>
                  <a:srgbClr val="FF0000"/>
                </a:solidFill>
              </a:rPr>
              <a:t>Predictability</a:t>
            </a:r>
            <a:r>
              <a:rPr lang="en-US" dirty="0" smtClean="0">
                <a:solidFill>
                  <a:srgbClr val="FF0000"/>
                </a:solidFill>
              </a:rPr>
              <a:t> Demonstrated!</a:t>
            </a:r>
            <a:endParaRPr lang="en-US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graphicFrame>
        <p:nvGraphicFramePr>
          <p:cNvPr id="1144838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495800" y="685800"/>
          <a:ext cx="1981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0" name="Equation" r:id="rId5" imgW="1167893" imgH="253890" progId="Equation.3">
                  <p:embed/>
                </p:oleObj>
              </mc:Choice>
              <mc:Fallback>
                <p:oleObj name="Equation" r:id="rId5" imgW="1167893" imgH="25389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85800"/>
                        <a:ext cx="19812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7"/>
          <p:cNvSpPr txBox="1">
            <a:spLocks noChangeArrowheads="1"/>
          </p:cNvSpPr>
          <p:nvPr/>
        </p:nvSpPr>
        <p:spPr bwMode="auto">
          <a:xfrm>
            <a:off x="0" y="914400"/>
            <a:ext cx="419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/>
            <a:r>
              <a:rPr lang="en-US" sz="2000" dirty="0">
                <a:latin typeface="Arial" charset="0"/>
              </a:rPr>
              <a:t>Thermodynamically stable if:</a:t>
            </a:r>
          </a:p>
        </p:txBody>
      </p:sp>
      <p:sp>
        <p:nvSpPr>
          <p:cNvPr id="18447" name="Rectangle 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412175"/>
              </p:ext>
            </p:extLst>
          </p:nvPr>
        </p:nvGraphicFramePr>
        <p:xfrm>
          <a:off x="765175" y="2271713"/>
          <a:ext cx="2074863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1" name="Equation" r:id="rId7" imgW="812447" imgH="444307" progId="Equation.3">
                  <p:embed/>
                </p:oleObj>
              </mc:Choice>
              <mc:Fallback>
                <p:oleObj name="Equation" r:id="rId7" imgW="812447" imgH="444307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2271713"/>
                        <a:ext cx="2074863" cy="1136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8" name="Text Box 10"/>
          <p:cNvSpPr txBox="1">
            <a:spLocks noChangeArrowheads="1"/>
          </p:cNvSpPr>
          <p:nvPr/>
        </p:nvSpPr>
        <p:spPr bwMode="auto">
          <a:xfrm>
            <a:off x="228600" y="1828800"/>
            <a:ext cx="3048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/>
            <a:r>
              <a:rPr lang="en-US" sz="2000" dirty="0">
                <a:solidFill>
                  <a:srgbClr val="0000FF"/>
                </a:solidFill>
                <a:latin typeface="Arial" charset="0"/>
              </a:rPr>
              <a:t>Define &amp; quantify:</a:t>
            </a:r>
          </a:p>
        </p:txBody>
      </p:sp>
      <p:graphicFrame>
        <p:nvGraphicFramePr>
          <p:cNvPr id="1843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592295"/>
              </p:ext>
            </p:extLst>
          </p:nvPr>
        </p:nvGraphicFramePr>
        <p:xfrm>
          <a:off x="368300" y="1295400"/>
          <a:ext cx="32083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2" name="Equation" r:id="rId9" imgW="1497950" imgH="241195" progId="Equation.3">
                  <p:embed/>
                </p:oleObj>
              </mc:Choice>
              <mc:Fallback>
                <p:oleObj name="Equation" r:id="rId9" imgW="1497950" imgH="241195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1295400"/>
                        <a:ext cx="3208338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4844" name="Text Box 10"/>
          <p:cNvSpPr txBox="1">
            <a:spLocks noChangeArrowheads="1"/>
          </p:cNvSpPr>
          <p:nvPr/>
        </p:nvSpPr>
        <p:spPr bwMode="auto">
          <a:xfrm>
            <a:off x="4419600" y="2362200"/>
            <a:ext cx="47244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dirty="0" err="1" smtClean="0">
                <a:latin typeface="Candara" pitchFamily="34" charset="0"/>
              </a:rPr>
              <a:t>Benedictus</a:t>
            </a:r>
            <a:r>
              <a:rPr lang="en-US" sz="1000" dirty="0" smtClean="0">
                <a:latin typeface="Candara" pitchFamily="34" charset="0"/>
              </a:rPr>
              <a:t>, </a:t>
            </a:r>
            <a:r>
              <a:rPr lang="en-US" sz="1000" dirty="0" err="1" smtClean="0">
                <a:latin typeface="Candara" pitchFamily="34" charset="0"/>
              </a:rPr>
              <a:t>Böttger</a:t>
            </a:r>
            <a:r>
              <a:rPr lang="en-US" sz="1000" dirty="0" smtClean="0">
                <a:latin typeface="Candara" pitchFamily="34" charset="0"/>
              </a:rPr>
              <a:t>, </a:t>
            </a:r>
            <a:r>
              <a:rPr lang="en-US" sz="1000" dirty="0" err="1" smtClean="0">
                <a:latin typeface="Candara" pitchFamily="34" charset="0"/>
              </a:rPr>
              <a:t>Mittemeijer</a:t>
            </a:r>
            <a:r>
              <a:rPr lang="en-US" sz="1000" dirty="0" smtClean="0">
                <a:latin typeface="Candara" pitchFamily="34" charset="0"/>
              </a:rPr>
              <a:t>, </a:t>
            </a:r>
            <a:r>
              <a:rPr lang="en-US" sz="1000" i="1" dirty="0">
                <a:latin typeface="Candara" pitchFamily="34" charset="0"/>
              </a:rPr>
              <a:t>Phys. Rev</a:t>
            </a:r>
            <a:r>
              <a:rPr lang="en-US" sz="1000" i="1" dirty="0" smtClean="0">
                <a:latin typeface="Candara" pitchFamily="34" charset="0"/>
              </a:rPr>
              <a:t>.</a:t>
            </a:r>
            <a:r>
              <a:rPr lang="en-US" sz="1000" dirty="0" smtClean="0">
                <a:latin typeface="Candara" pitchFamily="34" charset="0"/>
              </a:rPr>
              <a:t> </a:t>
            </a:r>
            <a:r>
              <a:rPr lang="en-US" sz="1000" dirty="0">
                <a:latin typeface="Candara" pitchFamily="34" charset="0"/>
              </a:rPr>
              <a:t>54: </a:t>
            </a:r>
            <a:r>
              <a:rPr lang="en-US" sz="1000" dirty="0" smtClean="0">
                <a:latin typeface="Candara" pitchFamily="34" charset="0"/>
              </a:rPr>
              <a:t>9109 (1996) </a:t>
            </a:r>
          </a:p>
          <a:p>
            <a:pPr algn="l">
              <a:spcBef>
                <a:spcPct val="50000"/>
              </a:spcBef>
            </a:pPr>
            <a:r>
              <a:rPr lang="en-US" sz="1000" b="0" dirty="0" smtClean="0">
                <a:solidFill>
                  <a:srgbClr val="FF0000"/>
                </a:solidFill>
                <a:latin typeface="Arial" charset="0"/>
              </a:rPr>
              <a:t>A recent review: </a:t>
            </a:r>
            <a:r>
              <a:rPr lang="en-US" sz="1000" dirty="0" err="1" smtClean="0">
                <a:latin typeface="Candara" pitchFamily="34" charset="0"/>
              </a:rPr>
              <a:t>Jeurgens</a:t>
            </a:r>
            <a:r>
              <a:rPr lang="en-US" sz="1000" dirty="0" smtClean="0">
                <a:latin typeface="Candara" pitchFamily="34" charset="0"/>
              </a:rPr>
              <a:t>, Wang, </a:t>
            </a:r>
            <a:r>
              <a:rPr lang="en-US" sz="1000" dirty="0" err="1" smtClean="0">
                <a:latin typeface="Candara" pitchFamily="34" charset="0"/>
              </a:rPr>
              <a:t>Mittemeijer</a:t>
            </a:r>
            <a:r>
              <a:rPr lang="en-US" sz="1000" dirty="0" smtClean="0">
                <a:latin typeface="Candara" pitchFamily="34" charset="0"/>
              </a:rPr>
              <a:t>, </a:t>
            </a:r>
            <a:r>
              <a:rPr lang="en-US" sz="1000" i="1" dirty="0" smtClean="0">
                <a:latin typeface="Candara" pitchFamily="34" charset="0"/>
              </a:rPr>
              <a:t>Int. J. Mat. Res</a:t>
            </a:r>
            <a:r>
              <a:rPr lang="en-US" sz="1000" dirty="0" smtClean="0">
                <a:latin typeface="Candara" pitchFamily="34" charset="0"/>
              </a:rPr>
              <a:t>. 100:1281 (2009)</a:t>
            </a:r>
            <a:endParaRPr lang="en-US" sz="1000" dirty="0">
              <a:latin typeface="Candara" pitchFamily="34" charset="0"/>
            </a:endParaRPr>
          </a:p>
        </p:txBody>
      </p:sp>
      <p:sp>
        <p:nvSpPr>
          <p:cNvPr id="1144845" name="Line 13"/>
          <p:cNvSpPr>
            <a:spLocks noChangeShapeType="1"/>
          </p:cNvSpPr>
          <p:nvPr/>
        </p:nvSpPr>
        <p:spPr bwMode="auto">
          <a:xfrm>
            <a:off x="4953000" y="5008563"/>
            <a:ext cx="2438400" cy="782637"/>
          </a:xfrm>
          <a:prstGeom prst="line">
            <a:avLst/>
          </a:prstGeom>
          <a:noFill/>
          <a:ln w="12700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4846" name="Text Box 14"/>
          <p:cNvSpPr txBox="1">
            <a:spLocks noChangeArrowheads="1"/>
          </p:cNvSpPr>
          <p:nvPr/>
        </p:nvSpPr>
        <p:spPr bwMode="auto">
          <a:xfrm>
            <a:off x="5943600" y="4191000"/>
            <a:ext cx="8731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>
                <a:solidFill>
                  <a:srgbClr val="FF33CC"/>
                </a:solidFill>
                <a:latin typeface="Arial" charset="0"/>
              </a:rPr>
              <a:t>Co</a:t>
            </a:r>
            <a:r>
              <a:rPr lang="en-US" sz="1800" baseline="-25000">
                <a:solidFill>
                  <a:srgbClr val="FF33CC"/>
                </a:solidFill>
                <a:latin typeface="Arial" charset="0"/>
              </a:rPr>
              <a:t>6</a:t>
            </a:r>
            <a:r>
              <a:rPr lang="en-US" sz="1800">
                <a:solidFill>
                  <a:srgbClr val="FF33CC"/>
                </a:solidFill>
                <a:latin typeface="Arial" charset="0"/>
              </a:rPr>
              <a:t>W</a:t>
            </a:r>
            <a:r>
              <a:rPr lang="en-US" sz="1800" baseline="-25000">
                <a:solidFill>
                  <a:srgbClr val="FF33CC"/>
                </a:solidFill>
                <a:latin typeface="Arial" charset="0"/>
              </a:rPr>
              <a:t>7</a:t>
            </a:r>
          </a:p>
        </p:txBody>
      </p:sp>
      <p:sp>
        <p:nvSpPr>
          <p:cNvPr id="1144847" name="Text Box 15"/>
          <p:cNvSpPr txBox="1">
            <a:spLocks noChangeArrowheads="1"/>
          </p:cNvSpPr>
          <p:nvPr/>
        </p:nvSpPr>
        <p:spPr bwMode="auto">
          <a:xfrm>
            <a:off x="4953000" y="5410200"/>
            <a:ext cx="2116138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849313">
              <a:lnSpc>
                <a:spcPct val="85000"/>
              </a:lnSpc>
            </a:pPr>
            <a:r>
              <a:rPr lang="en-US" sz="1600">
                <a:solidFill>
                  <a:srgbClr val="800000"/>
                </a:solidFill>
                <a:latin typeface="Arial" charset="0"/>
              </a:rPr>
              <a:t>Bulk </a:t>
            </a:r>
          </a:p>
          <a:p>
            <a:pPr algn="l" defTabSz="849313">
              <a:lnSpc>
                <a:spcPct val="85000"/>
              </a:lnSpc>
            </a:pPr>
            <a:r>
              <a:rPr lang="en-US" sz="1600">
                <a:solidFill>
                  <a:srgbClr val="800000"/>
                </a:solidFill>
                <a:latin typeface="Arial" charset="0"/>
              </a:rPr>
              <a:t>chemical potential</a:t>
            </a:r>
          </a:p>
        </p:txBody>
      </p:sp>
      <p:sp>
        <p:nvSpPr>
          <p:cNvPr id="1144848" name="Line 16"/>
          <p:cNvSpPr>
            <a:spLocks noChangeShapeType="1"/>
          </p:cNvSpPr>
          <p:nvPr/>
        </p:nvSpPr>
        <p:spPr bwMode="auto">
          <a:xfrm flipV="1">
            <a:off x="5562600" y="5257800"/>
            <a:ext cx="177800" cy="23495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44849" name="Text Box 17"/>
          <p:cNvSpPr txBox="1">
            <a:spLocks noChangeArrowheads="1"/>
          </p:cNvSpPr>
          <p:nvPr/>
        </p:nvSpPr>
        <p:spPr bwMode="auto">
          <a:xfrm>
            <a:off x="5029200" y="4419600"/>
            <a:ext cx="679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>
                <a:solidFill>
                  <a:srgbClr val="0000FF"/>
                </a:solidFill>
                <a:latin typeface="Arial" charset="0"/>
              </a:rPr>
              <a:t>BCC</a:t>
            </a:r>
          </a:p>
        </p:txBody>
      </p:sp>
      <p:sp>
        <p:nvSpPr>
          <p:cNvPr id="1144850" name="Text Box 18"/>
          <p:cNvSpPr txBox="1">
            <a:spLocks noChangeArrowheads="1"/>
          </p:cNvSpPr>
          <p:nvPr/>
        </p:nvSpPr>
        <p:spPr bwMode="auto">
          <a:xfrm>
            <a:off x="6324600" y="4800600"/>
            <a:ext cx="869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800">
                <a:solidFill>
                  <a:schemeClr val="hlink"/>
                </a:solidFill>
                <a:latin typeface="Arial" charset="0"/>
              </a:rPr>
              <a:t>Liquid</a:t>
            </a:r>
          </a:p>
        </p:txBody>
      </p:sp>
      <p:sp>
        <p:nvSpPr>
          <p:cNvPr id="1144851" name="Text Box 19"/>
          <p:cNvSpPr txBox="1">
            <a:spLocks noChangeArrowheads="1"/>
          </p:cNvSpPr>
          <p:nvPr/>
        </p:nvSpPr>
        <p:spPr bwMode="auto">
          <a:xfrm>
            <a:off x="4474107" y="2971800"/>
            <a:ext cx="166263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849313">
              <a:defRPr/>
            </a:pPr>
            <a:r>
              <a:rPr lang="en-US" sz="2800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CalPhaD</a:t>
            </a:r>
            <a:endParaRPr lang="en-US" sz="2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44852" name="Rectangle 20"/>
          <p:cNvSpPr>
            <a:spLocks noChangeArrowheads="1"/>
          </p:cNvSpPr>
          <p:nvPr/>
        </p:nvSpPr>
        <p:spPr bwMode="auto">
          <a:xfrm>
            <a:off x="4343400" y="2971800"/>
            <a:ext cx="4800600" cy="3733800"/>
          </a:xfrm>
          <a:prstGeom prst="rect">
            <a:avLst/>
          </a:prstGeom>
          <a:noFill/>
          <a:ln w="38100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4485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603600"/>
              </p:ext>
            </p:extLst>
          </p:nvPr>
        </p:nvGraphicFramePr>
        <p:xfrm>
          <a:off x="5172075" y="3352800"/>
          <a:ext cx="39512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3" name="Equation" r:id="rId11" imgW="2514600" imgH="254000" progId="Equation.3">
                  <p:embed/>
                </p:oleObj>
              </mc:Choice>
              <mc:Fallback>
                <p:oleObj name="Equation" r:id="rId11" imgW="2514600" imgH="2540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3352800"/>
                        <a:ext cx="3951288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4854" name="Line 22"/>
          <p:cNvSpPr>
            <a:spLocks noChangeShapeType="1"/>
          </p:cNvSpPr>
          <p:nvPr/>
        </p:nvSpPr>
        <p:spPr bwMode="auto">
          <a:xfrm>
            <a:off x="2819398" y="3233410"/>
            <a:ext cx="1524001" cy="881389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144855" name="Line 23"/>
          <p:cNvSpPr>
            <a:spLocks noChangeShapeType="1"/>
          </p:cNvSpPr>
          <p:nvPr/>
        </p:nvSpPr>
        <p:spPr bwMode="auto">
          <a:xfrm flipV="1">
            <a:off x="2514600" y="2209800"/>
            <a:ext cx="1828800" cy="304800"/>
          </a:xfrm>
          <a:prstGeom prst="line">
            <a:avLst/>
          </a:prstGeom>
          <a:noFill/>
          <a:ln w="38100" cap="rnd">
            <a:solidFill>
              <a:srgbClr val="0000FF"/>
            </a:solidFill>
            <a:prstDash val="sysDot"/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144856" name="Text Box 24"/>
          <p:cNvSpPr txBox="1">
            <a:spLocks noChangeArrowheads="1"/>
          </p:cNvSpPr>
          <p:nvPr/>
        </p:nvSpPr>
        <p:spPr bwMode="auto">
          <a:xfrm>
            <a:off x="4419600" y="1066800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Miedema type “macroscopic atom” model</a:t>
            </a:r>
          </a:p>
          <a:p>
            <a:pPr algn="l"/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(</a:t>
            </a:r>
            <a:r>
              <a:rPr lang="en-US" sz="1200" dirty="0" err="1" smtClean="0">
                <a:solidFill>
                  <a:srgbClr val="0000CC"/>
                </a:solidFill>
                <a:latin typeface="+mn-lt"/>
              </a:rPr>
              <a:t>Benedictus-Böttger-Mittemeijer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 Model)</a:t>
            </a:r>
            <a:endParaRPr lang="en-US" sz="1200" baseline="30000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114485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446743"/>
              </p:ext>
            </p:extLst>
          </p:nvPr>
        </p:nvGraphicFramePr>
        <p:xfrm>
          <a:off x="4705350" y="1600200"/>
          <a:ext cx="377031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4" name="Equation" r:id="rId13" imgW="2501900" imgH="457200" progId="Equation.3">
                  <p:embed/>
                </p:oleObj>
              </mc:Choice>
              <mc:Fallback>
                <p:oleObj name="Equation" r:id="rId13" imgW="2501900" imgH="4572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1600200"/>
                        <a:ext cx="3770313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4858" name="Oval 26"/>
          <p:cNvSpPr>
            <a:spLocks noChangeArrowheads="1"/>
          </p:cNvSpPr>
          <p:nvPr/>
        </p:nvSpPr>
        <p:spPr bwMode="auto">
          <a:xfrm>
            <a:off x="1447800" y="2839253"/>
            <a:ext cx="1371599" cy="589747"/>
          </a:xfrm>
          <a:prstGeom prst="ellipse">
            <a:avLst/>
          </a:prstGeom>
          <a:noFill/>
          <a:ln w="38100" cap="rnd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4859" name="Oval 27"/>
          <p:cNvSpPr>
            <a:spLocks noChangeArrowheads="1"/>
          </p:cNvSpPr>
          <p:nvPr/>
        </p:nvSpPr>
        <p:spPr bwMode="auto">
          <a:xfrm>
            <a:off x="1752600" y="2362199"/>
            <a:ext cx="762000" cy="424543"/>
          </a:xfrm>
          <a:prstGeom prst="ellipse">
            <a:avLst/>
          </a:prstGeom>
          <a:noFill/>
          <a:ln w="3810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4860" name="Text Box 28"/>
          <p:cNvSpPr txBox="1">
            <a:spLocks noChangeArrowheads="1"/>
          </p:cNvSpPr>
          <p:nvPr/>
        </p:nvSpPr>
        <p:spPr bwMode="auto">
          <a:xfrm>
            <a:off x="152400" y="3581400"/>
            <a:ext cx="38862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49313"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Representing </a:t>
            </a:r>
          </a:p>
          <a:p>
            <a:pPr defTabSz="849313"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thermodynamic tendency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to stabilize a quasi-liquid film</a:t>
            </a:r>
          </a:p>
        </p:txBody>
      </p:sp>
      <p:sp>
        <p:nvSpPr>
          <p:cNvPr id="1144862" name="Text Box 30"/>
          <p:cNvSpPr txBox="1">
            <a:spLocks noChangeArrowheads="1"/>
          </p:cNvSpPr>
          <p:nvPr/>
        </p:nvSpPr>
        <p:spPr bwMode="auto">
          <a:xfrm>
            <a:off x="152400" y="4800600"/>
            <a:ext cx="3657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849313">
              <a:defRPr/>
            </a:pPr>
            <a:r>
              <a:rPr 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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scales the film thickness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1144867" name="Text Box 35"/>
          <p:cNvSpPr txBox="1">
            <a:spLocks noChangeArrowheads="1"/>
          </p:cNvSpPr>
          <p:nvPr/>
        </p:nvSpPr>
        <p:spPr bwMode="auto">
          <a:xfrm>
            <a:off x="7620000" y="4267200"/>
            <a:ext cx="1524000" cy="216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200" dirty="0">
                <a:latin typeface="Arial" charset="0"/>
              </a:rPr>
              <a:t>Thermodynamic Functions</a:t>
            </a:r>
            <a:r>
              <a:rPr lang="en-US" sz="1200" dirty="0"/>
              <a:t> </a:t>
            </a:r>
          </a:p>
          <a:p>
            <a:pPr defTabSz="849313"/>
            <a:r>
              <a:rPr lang="en-US" sz="1200" dirty="0"/>
              <a:t>(for W-Pd, W-Ni, W-Co, W-Fe):</a:t>
            </a:r>
            <a:r>
              <a:rPr lang="en-US" sz="1000" b="0" dirty="0"/>
              <a:t> </a:t>
            </a:r>
            <a:r>
              <a:rPr lang="en-US" sz="1100" b="0" dirty="0" err="1">
                <a:latin typeface="Candara" pitchFamily="34" charset="0"/>
              </a:rPr>
              <a:t>Guillermet</a:t>
            </a:r>
            <a:r>
              <a:rPr lang="en-US" sz="1100" b="0" dirty="0">
                <a:latin typeface="Candara" pitchFamily="34" charset="0"/>
              </a:rPr>
              <a:t>, </a:t>
            </a:r>
            <a:r>
              <a:rPr lang="en-US" sz="1100" b="0" i="1" dirty="0">
                <a:latin typeface="Candara" pitchFamily="34" charset="0"/>
              </a:rPr>
              <a:t>Metall. Trans. A</a:t>
            </a:r>
            <a:r>
              <a:rPr lang="en-US" sz="1100" b="0" dirty="0">
                <a:latin typeface="Candara" pitchFamily="34" charset="0"/>
              </a:rPr>
              <a:t> 1989; Gustafson, </a:t>
            </a:r>
            <a:r>
              <a:rPr lang="en-US" sz="1100" b="0" i="1" dirty="0">
                <a:latin typeface="Candara" pitchFamily="34" charset="0"/>
              </a:rPr>
              <a:t>Metall. Trans. A, </a:t>
            </a:r>
            <a:r>
              <a:rPr lang="en-US" sz="1100" b="0" dirty="0">
                <a:latin typeface="Candara" pitchFamily="34" charset="0"/>
              </a:rPr>
              <a:t>1987; Gustafson, </a:t>
            </a:r>
            <a:r>
              <a:rPr lang="en-US" sz="1100" b="0" i="1" dirty="0">
                <a:latin typeface="Candara" pitchFamily="34" charset="0"/>
              </a:rPr>
              <a:t>Z. </a:t>
            </a:r>
            <a:r>
              <a:rPr lang="en-US" sz="1100" b="0" i="1" dirty="0" err="1">
                <a:latin typeface="Candara" pitchFamily="34" charset="0"/>
              </a:rPr>
              <a:t>Metallkd</a:t>
            </a:r>
            <a:r>
              <a:rPr lang="en-US" sz="1100" b="0" i="1" dirty="0">
                <a:latin typeface="Candara" pitchFamily="34" charset="0"/>
              </a:rPr>
              <a:t>.</a:t>
            </a:r>
            <a:r>
              <a:rPr lang="en-US" sz="1100" b="0" dirty="0">
                <a:latin typeface="Candara" pitchFamily="34" charset="0"/>
              </a:rPr>
              <a:t> 1988; Gustafson, et al, </a:t>
            </a:r>
            <a:r>
              <a:rPr lang="en-US" sz="1100" b="0" i="1" dirty="0">
                <a:latin typeface="Candara" pitchFamily="34" charset="0"/>
              </a:rPr>
              <a:t>Z. </a:t>
            </a:r>
            <a:r>
              <a:rPr lang="en-US" sz="1100" b="0" i="1" dirty="0" err="1">
                <a:latin typeface="Candara" pitchFamily="34" charset="0"/>
              </a:rPr>
              <a:t>Metallkd</a:t>
            </a:r>
            <a:r>
              <a:rPr lang="en-US" sz="1100" b="0" i="1" dirty="0">
                <a:latin typeface="Candara" pitchFamily="34" charset="0"/>
              </a:rPr>
              <a:t>.</a:t>
            </a:r>
            <a:r>
              <a:rPr lang="en-US" sz="1100" b="0" dirty="0">
                <a:latin typeface="Candara" pitchFamily="34" charset="0"/>
              </a:rPr>
              <a:t> 1987; Lee et al., </a:t>
            </a:r>
            <a:r>
              <a:rPr lang="en-US" sz="1100" b="0" i="1" dirty="0" err="1">
                <a:latin typeface="Candara" pitchFamily="34" charset="0"/>
              </a:rPr>
              <a:t>Calphad</a:t>
            </a:r>
            <a:r>
              <a:rPr lang="en-US" sz="1100" b="0" dirty="0">
                <a:latin typeface="Candara" pitchFamily="34" charset="0"/>
              </a:rPr>
              <a:t> 1986.</a:t>
            </a:r>
          </a:p>
        </p:txBody>
      </p:sp>
      <p:sp>
        <p:nvSpPr>
          <p:cNvPr id="1144868" name="AutoShape 36"/>
          <p:cNvSpPr>
            <a:spLocks noChangeArrowheads="1"/>
          </p:cNvSpPr>
          <p:nvPr/>
        </p:nvSpPr>
        <p:spPr bwMode="auto">
          <a:xfrm>
            <a:off x="6727825" y="5257800"/>
            <a:ext cx="152400" cy="381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4869" name="Line 37"/>
          <p:cNvSpPr>
            <a:spLocks noChangeShapeType="1"/>
          </p:cNvSpPr>
          <p:nvPr/>
        </p:nvSpPr>
        <p:spPr bwMode="auto">
          <a:xfrm flipV="1">
            <a:off x="6278563" y="4514850"/>
            <a:ext cx="0" cy="9144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44870" name="Object 38"/>
          <p:cNvGraphicFramePr>
            <a:graphicFrameLocks noGrp="1" noChangeAspect="1"/>
          </p:cNvGraphicFramePr>
          <p:nvPr>
            <p:ph sz="half" idx="2"/>
          </p:nvPr>
        </p:nvGraphicFramePr>
        <p:xfrm>
          <a:off x="7015163" y="5334000"/>
          <a:ext cx="503237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5" name="Equation" r:id="rId15" imgW="381000" imgH="228600" progId="Equation.3">
                  <p:embed/>
                </p:oleObj>
              </mc:Choice>
              <mc:Fallback>
                <p:oleObj name="Equation" r:id="rId15" imgW="381000" imgH="228600" progId="Equation.3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5163" y="5334000"/>
                        <a:ext cx="503237" cy="3016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1905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0" y="609600"/>
            <a:ext cx="43434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9313"/>
            <a:r>
              <a:rPr lang="en-US" sz="1600" dirty="0">
                <a:latin typeface="Candara" pitchFamily="34" charset="0"/>
              </a:rPr>
              <a:t>Luo &amp; Shi, </a:t>
            </a:r>
            <a:r>
              <a:rPr lang="en-US" sz="1600" i="1" dirty="0">
                <a:latin typeface="Candara" pitchFamily="34" charset="0"/>
              </a:rPr>
              <a:t>Appl. Phys. </a:t>
            </a:r>
            <a:r>
              <a:rPr lang="en-US" sz="1600" i="1" dirty="0" err="1">
                <a:latin typeface="Candara" pitchFamily="34" charset="0"/>
              </a:rPr>
              <a:t>Lett</a:t>
            </a:r>
            <a:r>
              <a:rPr lang="en-US" sz="1600" i="1" dirty="0" smtClean="0">
                <a:latin typeface="Candara" pitchFamily="34" charset="0"/>
              </a:rPr>
              <a:t>. </a:t>
            </a:r>
            <a:r>
              <a:rPr lang="en-US" sz="1600" dirty="0" smtClean="0">
                <a:latin typeface="Candara" pitchFamily="34" charset="0"/>
              </a:rPr>
              <a:t>92:101901 (2008)</a:t>
            </a:r>
            <a:endParaRPr lang="en-US" sz="1600" dirty="0">
              <a:latin typeface="Candara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835" grpId="0" animBg="1"/>
      <p:bldP spid="1144844" grpId="0"/>
      <p:bldP spid="1144845" grpId="0" animBg="1"/>
      <p:bldP spid="1144846" grpId="0"/>
      <p:bldP spid="1144847" grpId="0"/>
      <p:bldP spid="1144848" grpId="0" animBg="1"/>
      <p:bldP spid="1144849" grpId="0"/>
      <p:bldP spid="1144850" grpId="0"/>
      <p:bldP spid="1144851" grpId="0"/>
      <p:bldP spid="1144852" grpId="0" animBg="1"/>
      <p:bldP spid="1144854" grpId="0" animBg="1"/>
      <p:bldP spid="1144855" grpId="0" animBg="1"/>
      <p:bldP spid="1144856" grpId="0"/>
      <p:bldP spid="1144858" grpId="0" animBg="1"/>
      <p:bldP spid="1144859" grpId="0" animBg="1"/>
      <p:bldP spid="1144867" grpId="0"/>
      <p:bldP spid="1144868" grpId="0" animBg="1"/>
      <p:bldP spid="11448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38113"/>
            <a:ext cx="4875213" cy="790575"/>
          </a:xfrm>
        </p:spPr>
        <p:txBody>
          <a:bodyPr/>
          <a:lstStyle/>
          <a:p>
            <a:r>
              <a:rPr lang="en-US" dirty="0" smtClean="0"/>
              <a:t>Applicable to </a:t>
            </a:r>
            <a:r>
              <a:rPr lang="en-US" u="sng" dirty="0" smtClean="0"/>
              <a:t>Ni</a:t>
            </a:r>
            <a:r>
              <a:rPr lang="en-US" dirty="0" smtClean="0"/>
              <a:t>-Bi?</a:t>
            </a:r>
            <a:endParaRPr lang="en-US" dirty="0"/>
          </a:p>
        </p:txBody>
      </p:sp>
      <p:graphicFrame>
        <p:nvGraphicFramePr>
          <p:cNvPr id="612353" name="Object 1"/>
          <p:cNvGraphicFramePr>
            <a:graphicFrameLocks noChangeAspect="1"/>
          </p:cNvGraphicFramePr>
          <p:nvPr/>
        </p:nvGraphicFramePr>
        <p:xfrm>
          <a:off x="0" y="2044700"/>
          <a:ext cx="6184900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54" name="Graph" r:id="rId3" imgW="3718440" imgH="2895480" progId="">
                  <p:embed/>
                </p:oleObj>
              </mc:Choice>
              <mc:Fallback>
                <p:oleObj name="Graph" r:id="rId3" imgW="3718440" imgH="289548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44700"/>
                        <a:ext cx="6184900" cy="481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1"/>
          <a:stretch>
            <a:fillRect/>
          </a:stretch>
        </p:blipFill>
        <p:spPr>
          <a:xfrm>
            <a:off x="0" y="0"/>
            <a:ext cx="3733800" cy="28665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850900" y="4663440"/>
            <a:ext cx="1600200" cy="0"/>
          </a:xfrm>
          <a:prstGeom prst="line">
            <a:avLst/>
          </a:prstGeom>
          <a:solidFill>
            <a:schemeClr val="bg1"/>
          </a:solidFill>
          <a:ln w="38100" cap="rnd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850900" y="4038600"/>
            <a:ext cx="1219200" cy="0"/>
          </a:xfrm>
          <a:prstGeom prst="line">
            <a:avLst/>
          </a:prstGeom>
          <a:solidFill>
            <a:schemeClr val="bg1"/>
          </a:solidFill>
          <a:ln w="38100" cap="rnd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025340" y="3810000"/>
            <a:ext cx="10576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1100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3595" y="4343400"/>
            <a:ext cx="9348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700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6" cstate="print"/>
          <a:srcRect l="2154" r="38599" b="23529"/>
          <a:stretch>
            <a:fillRect/>
          </a:stretch>
        </p:blipFill>
        <p:spPr bwMode="auto">
          <a:xfrm>
            <a:off x="4343400" y="1066800"/>
            <a:ext cx="4800600" cy="181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609600" y="304800"/>
            <a:ext cx="152400" cy="16764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4331" y="2819400"/>
            <a:ext cx="784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 (K)</a:t>
            </a:r>
            <a:endParaRPr lang="en-US" sz="2000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 bwMode="auto">
          <a:xfrm>
            <a:off x="762000" y="1143000"/>
            <a:ext cx="533400" cy="19812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89743" y="2971800"/>
            <a:ext cx="39542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Complete Wetting? </a:t>
            </a:r>
          </a:p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(after long annealing, 16 hrs)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2926080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486399" y="5657671"/>
            <a:ext cx="3657601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Early Argument</a:t>
            </a:r>
            <a:r>
              <a:rPr lang="en-US" sz="1800" dirty="0" smtClean="0"/>
              <a:t>: No GB complete wetting because </a:t>
            </a:r>
            <a:r>
              <a:rPr lang="en-US" sz="1800" dirty="0" err="1" smtClean="0"/>
              <a:t>vdW</a:t>
            </a:r>
            <a:r>
              <a:rPr lang="en-US" sz="1800" dirty="0" smtClean="0"/>
              <a:t> is always attractive and longest range force (PRL 1980?)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581400" cy="790575"/>
          </a:xfrm>
        </p:spPr>
        <p:txBody>
          <a:bodyPr/>
          <a:lstStyle/>
          <a:p>
            <a:r>
              <a:rPr lang="en-US" dirty="0" smtClean="0"/>
              <a:t>Implication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154" r="1974"/>
          <a:stretch>
            <a:fillRect/>
          </a:stretch>
        </p:blipFill>
        <p:spPr bwMode="auto">
          <a:xfrm>
            <a:off x="913063" y="990600"/>
            <a:ext cx="82309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Fig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733800"/>
            <a:ext cx="3631700" cy="2840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276600"/>
            <a:ext cx="23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Interfacial Potential</a:t>
            </a:r>
            <a:endParaRPr lang="en-US" sz="1800" dirty="0">
              <a:latin typeface="+mn-lt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124199" y="381000"/>
            <a:ext cx="5408863" cy="6858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9663" y="533400"/>
            <a:ext cx="166744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Reducing </a:t>
            </a:r>
            <a:r>
              <a:rPr lang="en-US" dirty="0" smtClean="0">
                <a:solidFill>
                  <a:srgbClr val="FF0000"/>
                </a:solidFill>
                <a:latin typeface="+mn-lt"/>
                <a:sym typeface="Symbol"/>
              </a:rPr>
              <a:t>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  <a:sym typeface="Symbol"/>
              </a:rPr>
              <a:t>Bi</a:t>
            </a:r>
            <a:endParaRPr lang="en-US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98490" y="3992451"/>
            <a:ext cx="2884868" cy="2588653"/>
          </a:xfrm>
          <a:custGeom>
            <a:avLst/>
            <a:gdLst>
              <a:gd name="connsiteX0" fmla="*/ 0 w 2884868"/>
              <a:gd name="connsiteY0" fmla="*/ 2318197 h 2588653"/>
              <a:gd name="connsiteX1" fmla="*/ 206062 w 2884868"/>
              <a:gd name="connsiteY1" fmla="*/ 2537138 h 2588653"/>
              <a:gd name="connsiteX2" fmla="*/ 334851 w 2884868"/>
              <a:gd name="connsiteY2" fmla="*/ 2009104 h 2588653"/>
              <a:gd name="connsiteX3" fmla="*/ 399245 w 2884868"/>
              <a:gd name="connsiteY3" fmla="*/ 1249250 h 2588653"/>
              <a:gd name="connsiteX4" fmla="*/ 618186 w 2884868"/>
              <a:gd name="connsiteY4" fmla="*/ 309093 h 2588653"/>
              <a:gd name="connsiteX5" fmla="*/ 888642 w 2884868"/>
              <a:gd name="connsiteY5" fmla="*/ 1004552 h 2588653"/>
              <a:gd name="connsiteX6" fmla="*/ 1403797 w 2884868"/>
              <a:gd name="connsiteY6" fmla="*/ 257577 h 2588653"/>
              <a:gd name="connsiteX7" fmla="*/ 2884868 w 2884868"/>
              <a:gd name="connsiteY7" fmla="*/ 0 h 2588653"/>
              <a:gd name="connsiteX0" fmla="*/ 0 w 2884868"/>
              <a:gd name="connsiteY0" fmla="*/ 2318197 h 2588653"/>
              <a:gd name="connsiteX1" fmla="*/ 206062 w 2884868"/>
              <a:gd name="connsiteY1" fmla="*/ 2537138 h 2588653"/>
              <a:gd name="connsiteX2" fmla="*/ 334851 w 2884868"/>
              <a:gd name="connsiteY2" fmla="*/ 2009104 h 2588653"/>
              <a:gd name="connsiteX3" fmla="*/ 399245 w 2884868"/>
              <a:gd name="connsiteY3" fmla="*/ 1249250 h 2588653"/>
              <a:gd name="connsiteX4" fmla="*/ 649310 w 2884868"/>
              <a:gd name="connsiteY4" fmla="*/ 122349 h 2588653"/>
              <a:gd name="connsiteX5" fmla="*/ 888642 w 2884868"/>
              <a:gd name="connsiteY5" fmla="*/ 1004552 h 2588653"/>
              <a:gd name="connsiteX6" fmla="*/ 1403797 w 2884868"/>
              <a:gd name="connsiteY6" fmla="*/ 257577 h 2588653"/>
              <a:gd name="connsiteX7" fmla="*/ 2884868 w 2884868"/>
              <a:gd name="connsiteY7" fmla="*/ 0 h 258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4868" h="2588653">
                <a:moveTo>
                  <a:pt x="0" y="2318197"/>
                </a:moveTo>
                <a:cubicBezTo>
                  <a:pt x="75127" y="2453425"/>
                  <a:pt x="150254" y="2588653"/>
                  <a:pt x="206062" y="2537138"/>
                </a:cubicBezTo>
                <a:cubicBezTo>
                  <a:pt x="261870" y="2485623"/>
                  <a:pt x="302654" y="2223752"/>
                  <a:pt x="334851" y="2009104"/>
                </a:cubicBezTo>
                <a:cubicBezTo>
                  <a:pt x="367048" y="1794456"/>
                  <a:pt x="346835" y="1563709"/>
                  <a:pt x="399245" y="1249250"/>
                </a:cubicBezTo>
                <a:cubicBezTo>
                  <a:pt x="451655" y="934791"/>
                  <a:pt x="567744" y="163132"/>
                  <a:pt x="649310" y="122349"/>
                </a:cubicBezTo>
                <a:cubicBezTo>
                  <a:pt x="730876" y="81566"/>
                  <a:pt x="762894" y="982014"/>
                  <a:pt x="888642" y="1004552"/>
                </a:cubicBezTo>
                <a:cubicBezTo>
                  <a:pt x="1014390" y="1027090"/>
                  <a:pt x="1071093" y="425002"/>
                  <a:pt x="1403797" y="257577"/>
                </a:cubicBezTo>
                <a:cubicBezTo>
                  <a:pt x="1736501" y="90152"/>
                  <a:pt x="2590800" y="34344"/>
                  <a:pt x="2884868" y="0"/>
                </a:cubicBezTo>
              </a:path>
            </a:pathLst>
          </a:cu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3657600"/>
            <a:ext cx="3137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latin typeface="+mn-lt"/>
                <a:sym typeface="Symbol"/>
              </a:rPr>
              <a:t></a:t>
            </a:r>
            <a:r>
              <a:rPr lang="en-US" sz="2200" dirty="0" smtClean="0">
                <a:latin typeface="+mn-lt"/>
                <a:sym typeface="Symbol"/>
              </a:rPr>
              <a:t> is not film thickness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4876800" y="4800600"/>
          <a:ext cx="292258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291" name="Equation" r:id="rId5" imgW="1396800" imgH="457200" progId="Equation.DSMT4">
                  <p:embed/>
                </p:oleObj>
              </mc:Choice>
              <mc:Fallback>
                <p:oleObj name="Equation" r:id="rId5" imgW="1396800" imgH="4572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800600"/>
                        <a:ext cx="2922588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495800" y="42672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Minimizing…</a:t>
            </a:r>
            <a:endParaRPr lang="en-US" sz="18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762000" y="3845417"/>
            <a:ext cx="2884868" cy="2781836"/>
          </a:xfrm>
          <a:custGeom>
            <a:avLst/>
            <a:gdLst>
              <a:gd name="connsiteX0" fmla="*/ 0 w 2884868"/>
              <a:gd name="connsiteY0" fmla="*/ 2318197 h 2588653"/>
              <a:gd name="connsiteX1" fmla="*/ 206062 w 2884868"/>
              <a:gd name="connsiteY1" fmla="*/ 2537138 h 2588653"/>
              <a:gd name="connsiteX2" fmla="*/ 334851 w 2884868"/>
              <a:gd name="connsiteY2" fmla="*/ 2009104 h 2588653"/>
              <a:gd name="connsiteX3" fmla="*/ 399245 w 2884868"/>
              <a:gd name="connsiteY3" fmla="*/ 1249250 h 2588653"/>
              <a:gd name="connsiteX4" fmla="*/ 618186 w 2884868"/>
              <a:gd name="connsiteY4" fmla="*/ 309093 h 2588653"/>
              <a:gd name="connsiteX5" fmla="*/ 888642 w 2884868"/>
              <a:gd name="connsiteY5" fmla="*/ 1004552 h 2588653"/>
              <a:gd name="connsiteX6" fmla="*/ 1403797 w 2884868"/>
              <a:gd name="connsiteY6" fmla="*/ 257577 h 2588653"/>
              <a:gd name="connsiteX7" fmla="*/ 2884868 w 2884868"/>
              <a:gd name="connsiteY7" fmla="*/ 0 h 2588653"/>
              <a:gd name="connsiteX0" fmla="*/ 0 w 2884868"/>
              <a:gd name="connsiteY0" fmla="*/ 2318197 h 2588653"/>
              <a:gd name="connsiteX1" fmla="*/ 206062 w 2884868"/>
              <a:gd name="connsiteY1" fmla="*/ 2537138 h 2588653"/>
              <a:gd name="connsiteX2" fmla="*/ 334851 w 2884868"/>
              <a:gd name="connsiteY2" fmla="*/ 2009104 h 2588653"/>
              <a:gd name="connsiteX3" fmla="*/ 399245 w 2884868"/>
              <a:gd name="connsiteY3" fmla="*/ 1249250 h 2588653"/>
              <a:gd name="connsiteX4" fmla="*/ 649310 w 2884868"/>
              <a:gd name="connsiteY4" fmla="*/ 122349 h 2588653"/>
              <a:gd name="connsiteX5" fmla="*/ 888642 w 2884868"/>
              <a:gd name="connsiteY5" fmla="*/ 1004552 h 2588653"/>
              <a:gd name="connsiteX6" fmla="*/ 1403797 w 2884868"/>
              <a:gd name="connsiteY6" fmla="*/ 257577 h 2588653"/>
              <a:gd name="connsiteX7" fmla="*/ 2884868 w 2884868"/>
              <a:gd name="connsiteY7" fmla="*/ 0 h 2588653"/>
              <a:gd name="connsiteX0" fmla="*/ 0 w 2884868"/>
              <a:gd name="connsiteY0" fmla="*/ 2511380 h 2781836"/>
              <a:gd name="connsiteX1" fmla="*/ 206062 w 2884868"/>
              <a:gd name="connsiteY1" fmla="*/ 2730321 h 2781836"/>
              <a:gd name="connsiteX2" fmla="*/ 334851 w 2884868"/>
              <a:gd name="connsiteY2" fmla="*/ 2202287 h 2781836"/>
              <a:gd name="connsiteX3" fmla="*/ 399245 w 2884868"/>
              <a:gd name="connsiteY3" fmla="*/ 1442433 h 2781836"/>
              <a:gd name="connsiteX4" fmla="*/ 685800 w 2884868"/>
              <a:gd name="connsiteY4" fmla="*/ 40783 h 2781836"/>
              <a:gd name="connsiteX5" fmla="*/ 888642 w 2884868"/>
              <a:gd name="connsiteY5" fmla="*/ 1197735 h 2781836"/>
              <a:gd name="connsiteX6" fmla="*/ 1403797 w 2884868"/>
              <a:gd name="connsiteY6" fmla="*/ 450760 h 2781836"/>
              <a:gd name="connsiteX7" fmla="*/ 2884868 w 2884868"/>
              <a:gd name="connsiteY7" fmla="*/ 193183 h 278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4868" h="2781836">
                <a:moveTo>
                  <a:pt x="0" y="2511380"/>
                </a:moveTo>
                <a:cubicBezTo>
                  <a:pt x="75127" y="2646608"/>
                  <a:pt x="150254" y="2781836"/>
                  <a:pt x="206062" y="2730321"/>
                </a:cubicBezTo>
                <a:cubicBezTo>
                  <a:pt x="261870" y="2678806"/>
                  <a:pt x="302654" y="2416935"/>
                  <a:pt x="334851" y="2202287"/>
                </a:cubicBezTo>
                <a:cubicBezTo>
                  <a:pt x="367048" y="1987639"/>
                  <a:pt x="340754" y="1802684"/>
                  <a:pt x="399245" y="1442433"/>
                </a:cubicBezTo>
                <a:cubicBezTo>
                  <a:pt x="457737" y="1082182"/>
                  <a:pt x="604234" y="81566"/>
                  <a:pt x="685800" y="40783"/>
                </a:cubicBezTo>
                <a:cubicBezTo>
                  <a:pt x="767366" y="0"/>
                  <a:pt x="768976" y="1129406"/>
                  <a:pt x="888642" y="1197735"/>
                </a:cubicBezTo>
                <a:cubicBezTo>
                  <a:pt x="1008308" y="1266065"/>
                  <a:pt x="1071093" y="618185"/>
                  <a:pt x="1403797" y="450760"/>
                </a:cubicBezTo>
                <a:cubicBezTo>
                  <a:pt x="1736501" y="283335"/>
                  <a:pt x="2590800" y="227527"/>
                  <a:pt x="2884868" y="193183"/>
                </a:cubicBezTo>
              </a:path>
            </a:pathLst>
          </a:cu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5791200"/>
            <a:ext cx="472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S-L 2-phase region – </a:t>
            </a:r>
            <a:r>
              <a:rPr lang="en-US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stable or </a:t>
            </a:r>
            <a:r>
              <a:rPr lang="en-US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metastable</a:t>
            </a: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en-US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52290" name="Object 2"/>
          <p:cNvGraphicFramePr>
            <a:graphicFrameLocks noChangeAspect="1"/>
          </p:cNvGraphicFramePr>
          <p:nvPr/>
        </p:nvGraphicFramePr>
        <p:xfrm>
          <a:off x="7696200" y="4191000"/>
          <a:ext cx="990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292" name="Equation" r:id="rId7" imgW="647700" imgH="457200" progId="Equation.3">
                  <p:embed/>
                </p:oleObj>
              </mc:Choice>
              <mc:Fallback>
                <p:oleObj name="Equation" r:id="rId7" imgW="6477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191000"/>
                        <a:ext cx="990600" cy="698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2600" dirty="0" smtClean="0"/>
              <a:t>Attempt to Construct A Model for Discrete “GB Phases” </a:t>
            </a:r>
            <a:endParaRPr lang="en-US" sz="2600" dirty="0"/>
          </a:p>
        </p:txBody>
      </p:sp>
      <p:sp>
        <p:nvSpPr>
          <p:cNvPr id="1538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8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" name="Picture 39" descr="Fig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990600"/>
            <a:ext cx="2209800" cy="1994687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990600" y="4800600"/>
          <a:ext cx="5764619" cy="455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86" name="Equation" r:id="rId4" imgW="6502400" imgH="508000" progId="Equation.3">
                  <p:embed/>
                </p:oleObj>
              </mc:Choice>
              <mc:Fallback>
                <p:oleObj name="Equation" r:id="rId4" imgW="6502400" imgH="508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800600"/>
                        <a:ext cx="5764619" cy="4556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533400" y="6096000"/>
          <a:ext cx="4380726" cy="65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87" name="Equation" r:id="rId6" imgW="5308600" imgH="787400" progId="Equation.3">
                  <p:embed/>
                </p:oleObj>
              </mc:Choice>
              <mc:Fallback>
                <p:oleObj name="Equation" r:id="rId6" imgW="5308600" imgH="7874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96000"/>
                        <a:ext cx="4380726" cy="654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6248400" y="6016474"/>
          <a:ext cx="2783114" cy="231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88" name="Equation" r:id="rId8" imgW="2768600" imgH="228600" progId="Equation.3">
                  <p:embed/>
                </p:oleObj>
              </mc:Choice>
              <mc:Fallback>
                <p:oleObj name="Equation" r:id="rId8" imgW="276860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6016474"/>
                        <a:ext cx="2783114" cy="231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6945084" y="6477000"/>
          <a:ext cx="219891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89" name="Equation" r:id="rId10" imgW="2209800" imgH="241300" progId="Equation.3">
                  <p:embed/>
                </p:oleObj>
              </mc:Choice>
              <mc:Fallback>
                <p:oleObj name="Equation" r:id="rId10" imgW="2209800" imgH="2413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5084" y="6477000"/>
                        <a:ext cx="219891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0" y="1371600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Composition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11" y="2014728"/>
            <a:ext cx="1293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Crystallinity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076" y="2514600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Orientation</a:t>
            </a:r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1280229" y="2971800"/>
            <a:ext cx="10502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1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2804229" y="2971800"/>
            <a:ext cx="10502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2 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232698" y="2971800"/>
            <a:ext cx="6693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IGF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rot="5400000">
            <a:off x="1953768" y="3200400"/>
            <a:ext cx="6096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rot="5400000">
            <a:off x="2548128" y="3200400"/>
            <a:ext cx="6096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9"/>
          <p:cNvSpPr txBox="1">
            <a:spLocks noChangeArrowheads="1"/>
          </p:cNvSpPr>
          <p:nvPr/>
        </p:nvSpPr>
        <p:spPr bwMode="auto">
          <a:xfrm>
            <a:off x="457200" y="4343400"/>
            <a:ext cx="241123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Excess GB energy:</a:t>
            </a:r>
            <a:endParaRPr lang="en-US" dirty="0">
              <a:latin typeface="+mn-lt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181600" y="4800600"/>
            <a:ext cx="990600" cy="4572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48400" y="4800600"/>
            <a:ext cx="457200" cy="457200"/>
          </a:xfrm>
          <a:prstGeom prst="ellips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3" name="TextBox 9"/>
          <p:cNvSpPr txBox="1">
            <a:spLocks noChangeArrowheads="1"/>
          </p:cNvSpPr>
          <p:nvPr/>
        </p:nvSpPr>
        <p:spPr bwMode="auto">
          <a:xfrm>
            <a:off x="0" y="5715000"/>
            <a:ext cx="5219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Excess free energy of the liquid-like GB core (IGF):</a:t>
            </a:r>
            <a:endParaRPr lang="en-US" sz="1600" dirty="0">
              <a:latin typeface="+mn-lt"/>
            </a:endParaRPr>
          </a:p>
        </p:txBody>
      </p:sp>
      <p:sp>
        <p:nvSpPr>
          <p:cNvPr id="94" name="TextBox 9"/>
          <p:cNvSpPr txBox="1">
            <a:spLocks noChangeArrowheads="1"/>
          </p:cNvSpPr>
          <p:nvPr/>
        </p:nvSpPr>
        <p:spPr bwMode="auto">
          <a:xfrm>
            <a:off x="5791200" y="5638800"/>
            <a:ext cx="2468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Extra interfacial forces:</a:t>
            </a:r>
            <a:endParaRPr lang="en-US" sz="1600" dirty="0">
              <a:latin typeface="+mn-lt"/>
            </a:endParaRPr>
          </a:p>
        </p:txBody>
      </p:sp>
      <p:cxnSp>
        <p:nvCxnSpPr>
          <p:cNvPr id="96" name="Straight Arrow Connector 95"/>
          <p:cNvCxnSpPr>
            <a:stCxn id="91" idx="4"/>
          </p:cNvCxnSpPr>
          <p:nvPr/>
        </p:nvCxnSpPr>
        <p:spPr bwMode="auto">
          <a:xfrm rot="5400000">
            <a:off x="5124450" y="5238750"/>
            <a:ext cx="533400" cy="5715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rot="16200000" flipH="1">
            <a:off x="6238138" y="5476138"/>
            <a:ext cx="457200" cy="2052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01" name="TextBox 100"/>
          <p:cNvSpPr txBox="1"/>
          <p:nvPr/>
        </p:nvSpPr>
        <p:spPr>
          <a:xfrm>
            <a:off x="381000" y="5334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Volumetric free energy (using standard extrapolation methods in CALPHAD modeling) 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2438400" y="4876800"/>
            <a:ext cx="762000" cy="304800"/>
          </a:xfrm>
          <a:prstGeom prst="ellipse">
            <a:avLst/>
          </a:prstGeom>
          <a:noFill/>
          <a:ln w="12700" cap="flat" cmpd="sng" algn="ctr">
            <a:solidFill>
              <a:srgbClr val="800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1981200" y="6248400"/>
            <a:ext cx="838200" cy="457200"/>
          </a:xfrm>
          <a:prstGeom prst="ellipse">
            <a:avLst/>
          </a:prstGeom>
          <a:noFill/>
          <a:ln w="12700" cap="flat" cmpd="sng" algn="ctr">
            <a:solidFill>
              <a:srgbClr val="800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4" name="Straight Arrow Connector 103"/>
          <p:cNvCxnSpPr>
            <a:stCxn id="102" idx="4"/>
          </p:cNvCxnSpPr>
          <p:nvPr/>
        </p:nvCxnSpPr>
        <p:spPr bwMode="auto">
          <a:xfrm rot="5400000">
            <a:off x="2628900" y="5219700"/>
            <a:ext cx="228600" cy="1524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80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 rot="16200000" flipV="1">
            <a:off x="2095500" y="5829300"/>
            <a:ext cx="533400" cy="3048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80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2590800" y="609600"/>
            <a:ext cx="4191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App. Phys. </a:t>
            </a:r>
            <a:r>
              <a:rPr lang="en-US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Lett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95: 071911 (2009)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0400" y="6019800"/>
            <a:ext cx="276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Tang-Carter-Cannon’s model</a:t>
            </a:r>
          </a:p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PRL</a:t>
            </a:r>
            <a:r>
              <a:rPr lang="en-US" sz="1600" dirty="0" smtClean="0">
                <a:solidFill>
                  <a:srgbClr val="FF0000"/>
                </a:solidFill>
              </a:rPr>
              <a:t> 2006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00199" y="3962400"/>
            <a:ext cx="19575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Diffuse-Interface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Down Arrow 60"/>
          <p:cNvSpPr/>
          <p:nvPr/>
        </p:nvSpPr>
        <p:spPr bwMode="auto">
          <a:xfrm flipV="1">
            <a:off x="2438399" y="3429000"/>
            <a:ext cx="228600" cy="533400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4399" y="3581400"/>
            <a:ext cx="14013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Lattice-Gas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743199" y="3581400"/>
            <a:ext cx="14013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Lattice-Gas</a:t>
            </a:r>
            <a:endParaRPr lang="en-US" dirty="0"/>
          </a:p>
        </p:txBody>
      </p:sp>
      <p:sp>
        <p:nvSpPr>
          <p:cNvPr id="64" name="Down Arrow 63"/>
          <p:cNvSpPr/>
          <p:nvPr/>
        </p:nvSpPr>
        <p:spPr bwMode="auto">
          <a:xfrm flipV="1">
            <a:off x="1600199" y="3352800"/>
            <a:ext cx="3048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5" name="Down Arrow 64"/>
          <p:cNvSpPr/>
          <p:nvPr/>
        </p:nvSpPr>
        <p:spPr bwMode="auto">
          <a:xfrm flipV="1">
            <a:off x="3124199" y="3352800"/>
            <a:ext cx="3048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9" name="Picture 18" descr="OscllationForce"/>
          <p:cNvPicPr>
            <a:picLocks noChangeAspect="1" noChangeArrowheads="1"/>
          </p:cNvPicPr>
          <p:nvPr/>
        </p:nvPicPr>
        <p:blipFill>
          <a:blip r:embed="rId12" cstate="print">
            <a:lum contrast="36000"/>
          </a:blip>
          <a:srcRect l="32948" t="44373" r="22336" b="25143"/>
          <a:stretch>
            <a:fillRect/>
          </a:stretch>
        </p:blipFill>
        <p:spPr bwMode="auto">
          <a:xfrm rot="60000">
            <a:off x="5806838" y="2687518"/>
            <a:ext cx="2367206" cy="181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7" descr="OscllationForce"/>
          <p:cNvPicPr>
            <a:picLocks noChangeAspect="1" noChangeArrowheads="1"/>
          </p:cNvPicPr>
          <p:nvPr/>
        </p:nvPicPr>
        <p:blipFill>
          <a:blip r:embed="rId12" cstate="print">
            <a:lum contrast="36000"/>
          </a:blip>
          <a:srcRect l="4364" t="11885" r="3851" b="60866"/>
          <a:stretch>
            <a:fillRect/>
          </a:stretch>
        </p:blipFill>
        <p:spPr bwMode="auto">
          <a:xfrm rot="60000">
            <a:off x="5342904" y="1627550"/>
            <a:ext cx="3143439" cy="10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5257800" y="990600"/>
            <a:ext cx="3741047" cy="674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>
              <a:lnSpc>
                <a:spcPct val="90000"/>
              </a:lnSpc>
            </a:pPr>
            <a:r>
              <a:rPr lang="en-US" altLang="zh-CN" sz="1500" dirty="0">
                <a:latin typeface="Arial" charset="0"/>
                <a:ea typeface="SimSun" pitchFamily="2" charset="-122"/>
              </a:rPr>
              <a:t>Introduce an oscillatory </a:t>
            </a:r>
            <a:r>
              <a:rPr lang="en-US" altLang="zh-CN" sz="1500" dirty="0" smtClean="0">
                <a:latin typeface="Arial" charset="0"/>
                <a:ea typeface="SimSun" pitchFamily="2" charset="-122"/>
              </a:rPr>
              <a:t>force </a:t>
            </a:r>
          </a:p>
          <a:p>
            <a:pPr defTabSz="849313">
              <a:lnSpc>
                <a:spcPct val="90000"/>
              </a:lnSpc>
            </a:pPr>
            <a:r>
              <a:rPr lang="en-US" altLang="zh-CN" sz="1500" dirty="0" smtClean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(in </a:t>
            </a:r>
            <a:r>
              <a:rPr lang="en-US" altLang="zh-CN" sz="1500" dirty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colloidal theories):</a:t>
            </a:r>
          </a:p>
          <a:p>
            <a:pPr defTabSz="849313">
              <a:lnSpc>
                <a:spcPct val="90000"/>
              </a:lnSpc>
            </a:pPr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(</a:t>
            </a:r>
            <a:r>
              <a:rPr lang="en-US" altLang="zh-CN" sz="1200" dirty="0" err="1">
                <a:latin typeface="Candara" pitchFamily="34" charset="0"/>
                <a:ea typeface="SimSun" pitchFamily="2" charset="-122"/>
              </a:rPr>
              <a:t>Israelachvili</a:t>
            </a:r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, </a:t>
            </a:r>
            <a:r>
              <a:rPr lang="en-US" altLang="zh-CN" sz="1200" i="1" dirty="0">
                <a:latin typeface="Candara" pitchFamily="34" charset="0"/>
                <a:ea typeface="SimSun" pitchFamily="2" charset="-122"/>
              </a:rPr>
              <a:t>Intermolecular and Surface Forces</a:t>
            </a:r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, 1994) </a:t>
            </a:r>
            <a:endParaRPr lang="en-US" sz="1200" dirty="0">
              <a:latin typeface="Candara" pitchFamily="34" charset="0"/>
              <a:ea typeface="SimSun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03288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GB “Phase” Diagrams w/ Transition Lines…</a:t>
            </a:r>
          </a:p>
          <a:p>
            <a:pPr marL="0" marR="0" lvl="0" indent="0" algn="ctr" defTabSz="903288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However, “</a:t>
            </a:r>
            <a:r>
              <a:rPr lang="en-US" sz="1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 diagrams” appear to be more practically useful at this stage…</a:t>
            </a:r>
            <a:r>
              <a:rPr lang="en-US" sz="2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2" y="6427113"/>
            <a:ext cx="90895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reality, atoms at GBs are more complex than hard spheres (noble gas)!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28600" y="990600"/>
            <a:ext cx="3962400" cy="5486400"/>
            <a:chOff x="5029200" y="990600"/>
            <a:chExt cx="3962400" cy="5486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029200" y="990600"/>
              <a:ext cx="3962400" cy="5486400"/>
            </a:xfrm>
            <a:prstGeom prst="rect">
              <a:avLst/>
            </a:prstGeom>
            <a:noFill/>
            <a:ln w="76200" cap="flat" cmpd="dbl" algn="ctr">
              <a:solidFill>
                <a:schemeClr val="accent6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676400"/>
              <a:ext cx="3417798" cy="445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57800" y="1066800"/>
              <a:ext cx="3576620" cy="6771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Grain Boundary Phase Behaviors</a:t>
              </a:r>
            </a:p>
            <a:p>
              <a:r>
                <a:rPr lang="en-US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“Hard Spheres”</a:t>
              </a:r>
              <a:endPara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endParaRPr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5410200" y="6074676"/>
              <a:ext cx="34290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defTabSz="849313">
                <a:defRPr/>
              </a:pPr>
              <a:r>
                <a:rPr lang="en-US" sz="1600" dirty="0" smtClean="0">
                  <a:latin typeface="Candara" pitchFamily="34" charset="0"/>
                </a:rPr>
                <a:t>Luo</a:t>
              </a:r>
              <a:r>
                <a:rPr lang="en-US" sz="1600" dirty="0">
                  <a:latin typeface="Candara" pitchFamily="34" charset="0"/>
                </a:rPr>
                <a:t>, </a:t>
              </a:r>
              <a:r>
                <a:rPr lang="en-US" sz="1600" i="1" dirty="0">
                  <a:latin typeface="Candara" pitchFamily="34" charset="0"/>
                </a:rPr>
                <a:t>App. Phys. </a:t>
              </a:r>
              <a:r>
                <a:rPr lang="en-US" sz="1600" i="1" dirty="0" err="1">
                  <a:latin typeface="Candara" pitchFamily="34" charset="0"/>
                </a:rPr>
                <a:t>Lett</a:t>
              </a:r>
              <a:r>
                <a:rPr lang="en-US" sz="1600" i="1" dirty="0">
                  <a:latin typeface="Candara" pitchFamily="34" charset="0"/>
                </a:rPr>
                <a:t>.</a:t>
              </a:r>
              <a:r>
                <a:rPr lang="en-US" sz="1600" dirty="0">
                  <a:latin typeface="Candara" pitchFamily="34" charset="0"/>
                </a:rPr>
                <a:t> </a:t>
              </a:r>
              <a:r>
                <a:rPr lang="en-US" sz="1600" dirty="0" smtClean="0">
                  <a:latin typeface="Candara" pitchFamily="34" charset="0"/>
                </a:rPr>
                <a:t>95: 071911 (2009)</a:t>
              </a:r>
              <a:endParaRPr lang="en-US" sz="1600" dirty="0">
                <a:latin typeface="Candara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411187" y="6096000"/>
            <a:ext cx="4732813" cy="342123"/>
          </a:xfrm>
          <a:prstGeom prst="rect">
            <a:avLst/>
          </a:prstGeom>
        </p:spPr>
        <p:txBody>
          <a:bodyPr/>
          <a:lstStyle/>
          <a:p>
            <a:r>
              <a:rPr lang="en-US" sz="1600" dirty="0" err="1" smtClean="0">
                <a:latin typeface="Candara" pitchFamily="34" charset="0"/>
              </a:rPr>
              <a:t>Pandit</a:t>
            </a:r>
            <a:r>
              <a:rPr lang="en-US" sz="1600" dirty="0" smtClean="0">
                <a:latin typeface="Candara" pitchFamily="34" charset="0"/>
              </a:rPr>
              <a:t>, Schick, </a:t>
            </a:r>
            <a:r>
              <a:rPr lang="en-US" sz="1600" dirty="0" err="1" smtClean="0">
                <a:latin typeface="Candara" pitchFamily="34" charset="0"/>
              </a:rPr>
              <a:t>Wortis</a:t>
            </a:r>
            <a:r>
              <a:rPr lang="en-US" sz="1600" dirty="0" smtClean="0">
                <a:latin typeface="Candara" pitchFamily="34" charset="0"/>
              </a:rPr>
              <a:t>, </a:t>
            </a:r>
            <a:r>
              <a:rPr lang="en-US" sz="1600" i="1" dirty="0" smtClean="0">
                <a:latin typeface="Candara" pitchFamily="34" charset="0"/>
              </a:rPr>
              <a:t>Phys. Rev. B</a:t>
            </a:r>
            <a:r>
              <a:rPr lang="en-US" sz="1600" dirty="0" smtClean="0">
                <a:latin typeface="Candara" pitchFamily="34" charset="0"/>
              </a:rPr>
              <a:t>, 26: 5112 (1982)</a:t>
            </a:r>
          </a:p>
        </p:txBody>
      </p:sp>
      <p:grpSp>
        <p:nvGrpSpPr>
          <p:cNvPr id="3" name="Group 12"/>
          <p:cNvGrpSpPr/>
          <p:nvPr/>
        </p:nvGrpSpPr>
        <p:grpSpPr>
          <a:xfrm>
            <a:off x="4572000" y="990600"/>
            <a:ext cx="4419600" cy="5432906"/>
            <a:chOff x="152400" y="990600"/>
            <a:chExt cx="4419600" cy="54864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29253"/>
              <a:ext cx="3168400" cy="4644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4800" y="990600"/>
              <a:ext cx="4094801" cy="6771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Surface </a:t>
              </a:r>
              <a:r>
                <a:rPr lang="en-US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Adsorption of </a:t>
              </a:r>
            </a:p>
            <a:p>
              <a:pPr algn="ctr"/>
              <a:r>
                <a:rPr lang="en-US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Inert Gas on an Attractive Substrate </a:t>
              </a:r>
              <a:endPara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" y="990600"/>
              <a:ext cx="4419600" cy="5486400"/>
            </a:xfrm>
            <a:prstGeom prst="rect">
              <a:avLst/>
            </a:prstGeom>
            <a:noFill/>
            <a:ln w="76200" cap="flat" cmpd="dbl" algn="ctr">
              <a:solidFill>
                <a:schemeClr val="accent6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" name="Left-Right Arrow 7"/>
          <p:cNvSpPr/>
          <p:nvPr/>
        </p:nvSpPr>
        <p:spPr>
          <a:xfrm>
            <a:off x="3657600" y="4114800"/>
            <a:ext cx="1467830" cy="508303"/>
          </a:xfrm>
          <a:prstGeom prst="left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Analogous?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3657600" y="2667000"/>
            <a:ext cx="1467830" cy="508303"/>
          </a:xfrm>
          <a:prstGeom prst="left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Analogous?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  <p:bldP spid="10" grpId="0"/>
      <p:bldP spid="8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Build a Quantitative Model for </a:t>
            </a:r>
            <a:r>
              <a:rPr lang="en-US" u="sng" dirty="0" smtClean="0"/>
              <a:t>Ni</a:t>
            </a:r>
            <a:r>
              <a:rPr lang="en-US" dirty="0" smtClean="0"/>
              <a:t>-Bi </a:t>
            </a:r>
            <a:br>
              <a:rPr lang="en-US" dirty="0" smtClean="0"/>
            </a:br>
            <a:r>
              <a:rPr lang="en-US" dirty="0" smtClean="0"/>
              <a:t>and a Model Everything?</a:t>
            </a:r>
            <a:endParaRPr lang="en-US" dirty="0"/>
          </a:p>
        </p:txBody>
      </p:sp>
      <p:sp>
        <p:nvSpPr>
          <p:cNvPr id="3" name="椭圆 2"/>
          <p:cNvSpPr/>
          <p:nvPr/>
        </p:nvSpPr>
        <p:spPr>
          <a:xfrm>
            <a:off x="3276599" y="2133600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111806" y="2133600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932783" y="2133600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12503" y="2133600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>
            <a:stCxn id="6" idx="6"/>
            <a:endCxn id="3" idx="2"/>
          </p:cNvCxnSpPr>
          <p:nvPr/>
        </p:nvCxnSpPr>
        <p:spPr>
          <a:xfrm>
            <a:off x="2700535" y="2277616"/>
            <a:ext cx="576064" cy="0"/>
          </a:xfrm>
          <a:prstGeom prst="lin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8" name="直接连接符 7"/>
          <p:cNvCxnSpPr>
            <a:stCxn id="3" idx="6"/>
            <a:endCxn id="4" idx="2"/>
          </p:cNvCxnSpPr>
          <p:nvPr/>
        </p:nvCxnSpPr>
        <p:spPr>
          <a:xfrm>
            <a:off x="3564631" y="2277616"/>
            <a:ext cx="547175" cy="0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9" name="直接连接符 8"/>
          <p:cNvCxnSpPr>
            <a:stCxn id="4" idx="6"/>
            <a:endCxn id="5" idx="2"/>
          </p:cNvCxnSpPr>
          <p:nvPr/>
        </p:nvCxnSpPr>
        <p:spPr>
          <a:xfrm>
            <a:off x="4399838" y="2277616"/>
            <a:ext cx="532945" cy="0"/>
          </a:xfrm>
          <a:prstGeom prst="lin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0" name="直接连接符 9"/>
          <p:cNvCxnSpPr>
            <a:stCxn id="5" idx="6"/>
          </p:cNvCxnSpPr>
          <p:nvPr/>
        </p:nvCxnSpPr>
        <p:spPr>
          <a:xfrm>
            <a:off x="5220815" y="2277616"/>
            <a:ext cx="576064" cy="8384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1" name="直接连接符 10"/>
          <p:cNvCxnSpPr>
            <a:stCxn id="6" idx="2"/>
          </p:cNvCxnSpPr>
          <p:nvPr/>
        </p:nvCxnSpPr>
        <p:spPr>
          <a:xfrm flipH="1">
            <a:off x="2124471" y="2277616"/>
            <a:ext cx="288032" cy="0"/>
          </a:xfrm>
          <a:prstGeom prst="lin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2" name="椭圆 11"/>
          <p:cNvSpPr/>
          <p:nvPr/>
        </p:nvSpPr>
        <p:spPr>
          <a:xfrm>
            <a:off x="3276599" y="3717776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111806" y="3717776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932783" y="3717776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12503" y="3717776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>
            <a:stCxn id="15" idx="6"/>
            <a:endCxn id="12" idx="2"/>
          </p:cNvCxnSpPr>
          <p:nvPr/>
        </p:nvCxnSpPr>
        <p:spPr>
          <a:xfrm>
            <a:off x="2700535" y="3861792"/>
            <a:ext cx="576064" cy="0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7" name="直接连接符 16"/>
          <p:cNvCxnSpPr>
            <a:stCxn id="12" idx="6"/>
            <a:endCxn id="13" idx="2"/>
          </p:cNvCxnSpPr>
          <p:nvPr/>
        </p:nvCxnSpPr>
        <p:spPr>
          <a:xfrm>
            <a:off x="3564631" y="3861792"/>
            <a:ext cx="547175" cy="0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8" name="直接连接符 17"/>
          <p:cNvCxnSpPr>
            <a:stCxn id="13" idx="6"/>
            <a:endCxn id="14" idx="2"/>
          </p:cNvCxnSpPr>
          <p:nvPr/>
        </p:nvCxnSpPr>
        <p:spPr>
          <a:xfrm>
            <a:off x="4399838" y="3861792"/>
            <a:ext cx="532945" cy="0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9" name="直接连接符 18"/>
          <p:cNvCxnSpPr>
            <a:stCxn id="14" idx="6"/>
          </p:cNvCxnSpPr>
          <p:nvPr/>
        </p:nvCxnSpPr>
        <p:spPr>
          <a:xfrm>
            <a:off x="5220815" y="3861792"/>
            <a:ext cx="576064" cy="8384"/>
          </a:xfrm>
          <a:prstGeom prst="lin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20" name="直接连接符 19"/>
          <p:cNvCxnSpPr>
            <a:stCxn id="15" idx="2"/>
          </p:cNvCxnSpPr>
          <p:nvPr/>
        </p:nvCxnSpPr>
        <p:spPr>
          <a:xfrm flipH="1">
            <a:off x="2124471" y="3861792"/>
            <a:ext cx="288032" cy="0"/>
          </a:xfrm>
          <a:prstGeom prst="lin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21" name="椭圆 20"/>
          <p:cNvSpPr/>
          <p:nvPr/>
        </p:nvSpPr>
        <p:spPr>
          <a:xfrm>
            <a:off x="3276599" y="3213720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111806" y="3213720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932783" y="3213720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412503" y="3213720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6"/>
            <a:endCxn id="21" idx="2"/>
          </p:cNvCxnSpPr>
          <p:nvPr/>
        </p:nvCxnSpPr>
        <p:spPr>
          <a:xfrm>
            <a:off x="2700535" y="3357736"/>
            <a:ext cx="576064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26" name="直接连接符 25"/>
          <p:cNvCxnSpPr>
            <a:stCxn id="21" idx="6"/>
            <a:endCxn id="22" idx="2"/>
          </p:cNvCxnSpPr>
          <p:nvPr/>
        </p:nvCxnSpPr>
        <p:spPr>
          <a:xfrm>
            <a:off x="3564631" y="3357736"/>
            <a:ext cx="547175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27" name="直接连接符 26"/>
          <p:cNvCxnSpPr>
            <a:stCxn id="22" idx="6"/>
            <a:endCxn id="23" idx="2"/>
          </p:cNvCxnSpPr>
          <p:nvPr/>
        </p:nvCxnSpPr>
        <p:spPr>
          <a:xfrm>
            <a:off x="4399838" y="3357736"/>
            <a:ext cx="532945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28" name="直接连接符 27"/>
          <p:cNvCxnSpPr>
            <a:stCxn id="23" idx="6"/>
          </p:cNvCxnSpPr>
          <p:nvPr/>
        </p:nvCxnSpPr>
        <p:spPr>
          <a:xfrm>
            <a:off x="5220815" y="3357736"/>
            <a:ext cx="576064" cy="8384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29" name="直接连接符 28"/>
          <p:cNvCxnSpPr>
            <a:stCxn id="24" idx="2"/>
          </p:cNvCxnSpPr>
          <p:nvPr/>
        </p:nvCxnSpPr>
        <p:spPr>
          <a:xfrm flipH="1">
            <a:off x="2124471" y="3357736"/>
            <a:ext cx="288032" cy="0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3" name="直接连接符 32"/>
          <p:cNvCxnSpPr>
            <a:stCxn id="24" idx="4"/>
            <a:endCxn id="15" idx="0"/>
          </p:cNvCxnSpPr>
          <p:nvPr/>
        </p:nvCxnSpPr>
        <p:spPr>
          <a:xfrm>
            <a:off x="2556519" y="350175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21" idx="4"/>
            <a:endCxn id="12" idx="0"/>
          </p:cNvCxnSpPr>
          <p:nvPr/>
        </p:nvCxnSpPr>
        <p:spPr>
          <a:xfrm>
            <a:off x="3420615" y="350175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22" idx="4"/>
            <a:endCxn id="13" idx="0"/>
          </p:cNvCxnSpPr>
          <p:nvPr/>
        </p:nvCxnSpPr>
        <p:spPr>
          <a:xfrm>
            <a:off x="4255822" y="350175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23" idx="4"/>
            <a:endCxn id="14" idx="0"/>
          </p:cNvCxnSpPr>
          <p:nvPr/>
        </p:nvCxnSpPr>
        <p:spPr>
          <a:xfrm>
            <a:off x="5076799" y="350175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8"/>
          <p:cNvCxnSpPr/>
          <p:nvPr/>
        </p:nvCxnSpPr>
        <p:spPr>
          <a:xfrm flipV="1">
            <a:off x="1524000" y="3095986"/>
            <a:ext cx="1014330" cy="28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40"/>
          <p:cNvSpPr/>
          <p:nvPr/>
        </p:nvSpPr>
        <p:spPr>
          <a:xfrm>
            <a:off x="3276599" y="2630053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1"/>
          <p:cNvSpPr/>
          <p:nvPr/>
        </p:nvSpPr>
        <p:spPr>
          <a:xfrm>
            <a:off x="4111806" y="2630053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2"/>
          <p:cNvSpPr/>
          <p:nvPr/>
        </p:nvSpPr>
        <p:spPr>
          <a:xfrm>
            <a:off x="4932783" y="2630053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3"/>
          <p:cNvSpPr/>
          <p:nvPr/>
        </p:nvSpPr>
        <p:spPr>
          <a:xfrm>
            <a:off x="2412503" y="2630053"/>
            <a:ext cx="288032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4"/>
          <p:cNvCxnSpPr>
            <a:stCxn id="43" idx="6"/>
            <a:endCxn id="40" idx="2"/>
          </p:cNvCxnSpPr>
          <p:nvPr/>
        </p:nvCxnSpPr>
        <p:spPr>
          <a:xfrm>
            <a:off x="2700535" y="2774069"/>
            <a:ext cx="576064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直接连接符 45"/>
          <p:cNvCxnSpPr>
            <a:stCxn id="40" idx="6"/>
            <a:endCxn id="41" idx="2"/>
          </p:cNvCxnSpPr>
          <p:nvPr/>
        </p:nvCxnSpPr>
        <p:spPr>
          <a:xfrm>
            <a:off x="3564631" y="2774069"/>
            <a:ext cx="547175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直接连接符 46"/>
          <p:cNvCxnSpPr>
            <a:stCxn id="41" idx="6"/>
            <a:endCxn id="42" idx="2"/>
          </p:cNvCxnSpPr>
          <p:nvPr/>
        </p:nvCxnSpPr>
        <p:spPr>
          <a:xfrm>
            <a:off x="4399838" y="2774069"/>
            <a:ext cx="532945" cy="0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7" name="直接连接符 47"/>
          <p:cNvCxnSpPr>
            <a:stCxn id="42" idx="6"/>
          </p:cNvCxnSpPr>
          <p:nvPr/>
        </p:nvCxnSpPr>
        <p:spPr>
          <a:xfrm>
            <a:off x="5220815" y="2774069"/>
            <a:ext cx="576064" cy="8384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8" name="直接连接符 48"/>
          <p:cNvCxnSpPr>
            <a:stCxn id="43" idx="2"/>
          </p:cNvCxnSpPr>
          <p:nvPr/>
        </p:nvCxnSpPr>
        <p:spPr>
          <a:xfrm flipH="1">
            <a:off x="2124471" y="2774069"/>
            <a:ext cx="288032" cy="0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0" name="直接连接符 50"/>
          <p:cNvCxnSpPr/>
          <p:nvPr/>
        </p:nvCxnSpPr>
        <p:spPr>
          <a:xfrm>
            <a:off x="2556519" y="242163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1"/>
          <p:cNvCxnSpPr/>
          <p:nvPr/>
        </p:nvCxnSpPr>
        <p:spPr>
          <a:xfrm>
            <a:off x="3420615" y="242163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2"/>
          <p:cNvCxnSpPr/>
          <p:nvPr/>
        </p:nvCxnSpPr>
        <p:spPr>
          <a:xfrm>
            <a:off x="4255822" y="242163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3"/>
          <p:cNvCxnSpPr/>
          <p:nvPr/>
        </p:nvCxnSpPr>
        <p:spPr>
          <a:xfrm>
            <a:off x="5076799" y="2421632"/>
            <a:ext cx="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7"/>
          <p:cNvCxnSpPr/>
          <p:nvPr/>
        </p:nvCxnSpPr>
        <p:spPr>
          <a:xfrm>
            <a:off x="1757537" y="2341567"/>
            <a:ext cx="654966" cy="188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9"/>
          <p:cNvCxnSpPr/>
          <p:nvPr/>
        </p:nvCxnSpPr>
        <p:spPr>
          <a:xfrm flipV="1">
            <a:off x="1777257" y="3677126"/>
            <a:ext cx="635246" cy="247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2133599" y="1219200"/>
            <a:ext cx="3672408" cy="504056"/>
            <a:chOff x="2759968" y="2057400"/>
            <a:chExt cx="3672408" cy="504056"/>
          </a:xfrm>
        </p:grpSpPr>
        <p:sp>
          <p:nvSpPr>
            <p:cNvPr id="58" name="椭圆 2"/>
            <p:cNvSpPr/>
            <p:nvPr/>
          </p:nvSpPr>
          <p:spPr>
            <a:xfrm>
              <a:off x="3912096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3"/>
            <p:cNvSpPr/>
            <p:nvPr/>
          </p:nvSpPr>
          <p:spPr>
            <a:xfrm>
              <a:off x="4747303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4"/>
            <p:cNvSpPr/>
            <p:nvPr/>
          </p:nvSpPr>
          <p:spPr>
            <a:xfrm>
              <a:off x="556828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5"/>
            <p:cNvSpPr/>
            <p:nvPr/>
          </p:nvSpPr>
          <p:spPr>
            <a:xfrm>
              <a:off x="304800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"/>
            <p:cNvCxnSpPr>
              <a:stCxn id="61" idx="6"/>
              <a:endCxn id="58" idx="2"/>
            </p:cNvCxnSpPr>
            <p:nvPr/>
          </p:nvCxnSpPr>
          <p:spPr>
            <a:xfrm>
              <a:off x="3336032" y="2201416"/>
              <a:ext cx="57606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3" name="直接连接符 7"/>
            <p:cNvCxnSpPr>
              <a:stCxn id="58" idx="6"/>
              <a:endCxn id="59" idx="2"/>
            </p:cNvCxnSpPr>
            <p:nvPr/>
          </p:nvCxnSpPr>
          <p:spPr>
            <a:xfrm>
              <a:off x="4200128" y="2201416"/>
              <a:ext cx="5471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4" name="直接连接符 8"/>
            <p:cNvCxnSpPr>
              <a:stCxn id="59" idx="6"/>
              <a:endCxn id="60" idx="2"/>
            </p:cNvCxnSpPr>
            <p:nvPr/>
          </p:nvCxnSpPr>
          <p:spPr>
            <a:xfrm>
              <a:off x="5035335" y="2201416"/>
              <a:ext cx="53294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5" name="直接连接符 9"/>
            <p:cNvCxnSpPr>
              <a:stCxn id="60" idx="6"/>
            </p:cNvCxnSpPr>
            <p:nvPr/>
          </p:nvCxnSpPr>
          <p:spPr>
            <a:xfrm>
              <a:off x="5856312" y="2201416"/>
              <a:ext cx="576064" cy="838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6" name="直接连接符 10"/>
            <p:cNvCxnSpPr>
              <a:stCxn id="61" idx="2"/>
            </p:cNvCxnSpPr>
            <p:nvPr/>
          </p:nvCxnSpPr>
          <p:spPr>
            <a:xfrm flipH="1">
              <a:off x="2759968" y="2201416"/>
              <a:ext cx="28803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7" name="直接连接符 50"/>
            <p:cNvCxnSpPr/>
            <p:nvPr/>
          </p:nvCxnSpPr>
          <p:spPr>
            <a:xfrm>
              <a:off x="319201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51"/>
            <p:cNvCxnSpPr/>
            <p:nvPr/>
          </p:nvCxnSpPr>
          <p:spPr>
            <a:xfrm>
              <a:off x="4056112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52"/>
            <p:cNvCxnSpPr/>
            <p:nvPr/>
          </p:nvCxnSpPr>
          <p:spPr>
            <a:xfrm>
              <a:off x="4891319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53"/>
            <p:cNvCxnSpPr/>
            <p:nvPr/>
          </p:nvCxnSpPr>
          <p:spPr>
            <a:xfrm>
              <a:off x="571229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133599" y="1676400"/>
            <a:ext cx="3672408" cy="504056"/>
            <a:chOff x="2759968" y="2057400"/>
            <a:chExt cx="3672408" cy="504056"/>
          </a:xfrm>
        </p:grpSpPr>
        <p:sp>
          <p:nvSpPr>
            <p:cNvPr id="78" name="椭圆 2"/>
            <p:cNvSpPr/>
            <p:nvPr/>
          </p:nvSpPr>
          <p:spPr>
            <a:xfrm>
              <a:off x="3912096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3"/>
            <p:cNvSpPr/>
            <p:nvPr/>
          </p:nvSpPr>
          <p:spPr>
            <a:xfrm>
              <a:off x="4747303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4"/>
            <p:cNvSpPr/>
            <p:nvPr/>
          </p:nvSpPr>
          <p:spPr>
            <a:xfrm>
              <a:off x="556828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5"/>
            <p:cNvSpPr/>
            <p:nvPr/>
          </p:nvSpPr>
          <p:spPr>
            <a:xfrm>
              <a:off x="304800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6"/>
            <p:cNvCxnSpPr>
              <a:stCxn id="81" idx="6"/>
              <a:endCxn id="78" idx="2"/>
            </p:cNvCxnSpPr>
            <p:nvPr/>
          </p:nvCxnSpPr>
          <p:spPr>
            <a:xfrm>
              <a:off x="3336032" y="2201416"/>
              <a:ext cx="57606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3" name="直接连接符 7"/>
            <p:cNvCxnSpPr>
              <a:stCxn id="78" idx="6"/>
              <a:endCxn id="79" idx="2"/>
            </p:cNvCxnSpPr>
            <p:nvPr/>
          </p:nvCxnSpPr>
          <p:spPr>
            <a:xfrm>
              <a:off x="4200128" y="2201416"/>
              <a:ext cx="5471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4" name="直接连接符 8"/>
            <p:cNvCxnSpPr>
              <a:stCxn id="79" idx="6"/>
              <a:endCxn id="80" idx="2"/>
            </p:cNvCxnSpPr>
            <p:nvPr/>
          </p:nvCxnSpPr>
          <p:spPr>
            <a:xfrm>
              <a:off x="5035335" y="2201416"/>
              <a:ext cx="53294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5" name="直接连接符 9"/>
            <p:cNvCxnSpPr>
              <a:stCxn id="80" idx="6"/>
            </p:cNvCxnSpPr>
            <p:nvPr/>
          </p:nvCxnSpPr>
          <p:spPr>
            <a:xfrm>
              <a:off x="5856312" y="2201416"/>
              <a:ext cx="576064" cy="838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6" name="直接连接符 10"/>
            <p:cNvCxnSpPr>
              <a:stCxn id="81" idx="2"/>
            </p:cNvCxnSpPr>
            <p:nvPr/>
          </p:nvCxnSpPr>
          <p:spPr>
            <a:xfrm flipH="1">
              <a:off x="2759968" y="2201416"/>
              <a:ext cx="28803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7" name="直接连接符 50"/>
            <p:cNvCxnSpPr/>
            <p:nvPr/>
          </p:nvCxnSpPr>
          <p:spPr>
            <a:xfrm>
              <a:off x="319201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51"/>
            <p:cNvCxnSpPr/>
            <p:nvPr/>
          </p:nvCxnSpPr>
          <p:spPr>
            <a:xfrm>
              <a:off x="4056112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52"/>
            <p:cNvCxnSpPr/>
            <p:nvPr/>
          </p:nvCxnSpPr>
          <p:spPr>
            <a:xfrm>
              <a:off x="4891319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53"/>
            <p:cNvCxnSpPr/>
            <p:nvPr/>
          </p:nvCxnSpPr>
          <p:spPr>
            <a:xfrm>
              <a:off x="571229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 flipV="1">
            <a:off x="2133599" y="3886200"/>
            <a:ext cx="3672408" cy="533400"/>
            <a:chOff x="2759968" y="2057400"/>
            <a:chExt cx="3672408" cy="504056"/>
          </a:xfrm>
        </p:grpSpPr>
        <p:sp>
          <p:nvSpPr>
            <p:cNvPr id="92" name="椭圆 2"/>
            <p:cNvSpPr/>
            <p:nvPr/>
          </p:nvSpPr>
          <p:spPr>
            <a:xfrm>
              <a:off x="3912096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3"/>
            <p:cNvSpPr/>
            <p:nvPr/>
          </p:nvSpPr>
          <p:spPr>
            <a:xfrm>
              <a:off x="4747303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4"/>
            <p:cNvSpPr/>
            <p:nvPr/>
          </p:nvSpPr>
          <p:spPr>
            <a:xfrm>
              <a:off x="556828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5"/>
            <p:cNvSpPr/>
            <p:nvPr/>
          </p:nvSpPr>
          <p:spPr>
            <a:xfrm>
              <a:off x="304800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6" name="直接连接符 6"/>
            <p:cNvCxnSpPr>
              <a:stCxn id="95" idx="6"/>
              <a:endCxn id="92" idx="2"/>
            </p:cNvCxnSpPr>
            <p:nvPr/>
          </p:nvCxnSpPr>
          <p:spPr>
            <a:xfrm>
              <a:off x="3336032" y="2201416"/>
              <a:ext cx="57606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7" name="直接连接符 7"/>
            <p:cNvCxnSpPr>
              <a:stCxn id="92" idx="6"/>
              <a:endCxn id="93" idx="2"/>
            </p:cNvCxnSpPr>
            <p:nvPr/>
          </p:nvCxnSpPr>
          <p:spPr>
            <a:xfrm>
              <a:off x="4200128" y="2201416"/>
              <a:ext cx="5471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8" name="直接连接符 8"/>
            <p:cNvCxnSpPr>
              <a:stCxn id="93" idx="6"/>
              <a:endCxn id="94" idx="2"/>
            </p:cNvCxnSpPr>
            <p:nvPr/>
          </p:nvCxnSpPr>
          <p:spPr>
            <a:xfrm>
              <a:off x="5035335" y="2201416"/>
              <a:ext cx="53294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9" name="直接连接符 9"/>
            <p:cNvCxnSpPr>
              <a:stCxn id="94" idx="6"/>
            </p:cNvCxnSpPr>
            <p:nvPr/>
          </p:nvCxnSpPr>
          <p:spPr>
            <a:xfrm>
              <a:off x="5856312" y="2201416"/>
              <a:ext cx="576064" cy="838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00" name="直接连接符 10"/>
            <p:cNvCxnSpPr>
              <a:stCxn id="95" idx="2"/>
            </p:cNvCxnSpPr>
            <p:nvPr/>
          </p:nvCxnSpPr>
          <p:spPr>
            <a:xfrm flipH="1">
              <a:off x="2759968" y="2201416"/>
              <a:ext cx="28803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01" name="直接连接符 50"/>
            <p:cNvCxnSpPr/>
            <p:nvPr/>
          </p:nvCxnSpPr>
          <p:spPr>
            <a:xfrm>
              <a:off x="319201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51"/>
            <p:cNvCxnSpPr/>
            <p:nvPr/>
          </p:nvCxnSpPr>
          <p:spPr>
            <a:xfrm>
              <a:off x="4056112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52"/>
            <p:cNvCxnSpPr/>
            <p:nvPr/>
          </p:nvCxnSpPr>
          <p:spPr>
            <a:xfrm>
              <a:off x="4891319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53"/>
            <p:cNvCxnSpPr/>
            <p:nvPr/>
          </p:nvCxnSpPr>
          <p:spPr>
            <a:xfrm>
              <a:off x="571229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 flipV="1">
            <a:off x="2133599" y="4343400"/>
            <a:ext cx="3672408" cy="533400"/>
            <a:chOff x="2759968" y="2057400"/>
            <a:chExt cx="3672408" cy="504056"/>
          </a:xfrm>
        </p:grpSpPr>
        <p:sp>
          <p:nvSpPr>
            <p:cNvPr id="106" name="椭圆 2"/>
            <p:cNvSpPr/>
            <p:nvPr/>
          </p:nvSpPr>
          <p:spPr>
            <a:xfrm>
              <a:off x="3912096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3"/>
            <p:cNvSpPr/>
            <p:nvPr/>
          </p:nvSpPr>
          <p:spPr>
            <a:xfrm>
              <a:off x="4747303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4"/>
            <p:cNvSpPr/>
            <p:nvPr/>
          </p:nvSpPr>
          <p:spPr>
            <a:xfrm>
              <a:off x="556828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5"/>
            <p:cNvSpPr/>
            <p:nvPr/>
          </p:nvSpPr>
          <p:spPr>
            <a:xfrm>
              <a:off x="3048000" y="2057400"/>
              <a:ext cx="288032" cy="2880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6"/>
            <p:cNvCxnSpPr>
              <a:stCxn id="109" idx="6"/>
              <a:endCxn id="106" idx="2"/>
            </p:cNvCxnSpPr>
            <p:nvPr/>
          </p:nvCxnSpPr>
          <p:spPr>
            <a:xfrm>
              <a:off x="3336032" y="2201416"/>
              <a:ext cx="57606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1" name="直接连接符 7"/>
            <p:cNvCxnSpPr>
              <a:stCxn id="106" idx="6"/>
              <a:endCxn id="107" idx="2"/>
            </p:cNvCxnSpPr>
            <p:nvPr/>
          </p:nvCxnSpPr>
          <p:spPr>
            <a:xfrm>
              <a:off x="4200128" y="2201416"/>
              <a:ext cx="5471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2" name="直接连接符 8"/>
            <p:cNvCxnSpPr>
              <a:stCxn id="107" idx="6"/>
              <a:endCxn id="108" idx="2"/>
            </p:cNvCxnSpPr>
            <p:nvPr/>
          </p:nvCxnSpPr>
          <p:spPr>
            <a:xfrm>
              <a:off x="5035335" y="2201416"/>
              <a:ext cx="53294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3" name="直接连接符 9"/>
            <p:cNvCxnSpPr>
              <a:stCxn id="108" idx="6"/>
            </p:cNvCxnSpPr>
            <p:nvPr/>
          </p:nvCxnSpPr>
          <p:spPr>
            <a:xfrm>
              <a:off x="5856312" y="2201416"/>
              <a:ext cx="576064" cy="838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4" name="直接连接符 10"/>
            <p:cNvCxnSpPr>
              <a:stCxn id="109" idx="2"/>
            </p:cNvCxnSpPr>
            <p:nvPr/>
          </p:nvCxnSpPr>
          <p:spPr>
            <a:xfrm flipH="1">
              <a:off x="2759968" y="2201416"/>
              <a:ext cx="28803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5" name="直接连接符 50"/>
            <p:cNvCxnSpPr/>
            <p:nvPr/>
          </p:nvCxnSpPr>
          <p:spPr>
            <a:xfrm>
              <a:off x="319201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51"/>
            <p:cNvCxnSpPr/>
            <p:nvPr/>
          </p:nvCxnSpPr>
          <p:spPr>
            <a:xfrm>
              <a:off x="4056112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52"/>
            <p:cNvCxnSpPr/>
            <p:nvPr/>
          </p:nvCxnSpPr>
          <p:spPr>
            <a:xfrm>
              <a:off x="4891319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53"/>
            <p:cNvCxnSpPr/>
            <p:nvPr/>
          </p:nvCxnSpPr>
          <p:spPr>
            <a:xfrm>
              <a:off x="5712296" y="2345432"/>
              <a:ext cx="0" cy="21602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ight Brace 118"/>
          <p:cNvSpPr/>
          <p:nvPr/>
        </p:nvSpPr>
        <p:spPr bwMode="auto">
          <a:xfrm>
            <a:off x="6019799" y="1295400"/>
            <a:ext cx="228600" cy="1066800"/>
          </a:xfrm>
          <a:prstGeom prst="rightBrace">
            <a:avLst/>
          </a:prstGeom>
          <a:solidFill>
            <a:schemeClr val="bg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324600" y="1447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Composition can vary layer by layer (but  bulk solid prop )</a:t>
            </a:r>
            <a:endParaRPr lang="en-US" sz="1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1" name="Right Brace 120"/>
          <p:cNvSpPr/>
          <p:nvPr/>
        </p:nvSpPr>
        <p:spPr bwMode="auto">
          <a:xfrm>
            <a:off x="6019799" y="2590800"/>
            <a:ext cx="228600" cy="914400"/>
          </a:xfrm>
          <a:prstGeom prst="rightBrace">
            <a:avLst/>
          </a:prstGeom>
          <a:solidFill>
            <a:schemeClr val="bg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00800" y="2514600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GB phase</a:t>
            </a:r>
          </a:p>
          <a:p>
            <a:pPr marL="166688" indent="-166688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different thermo prop. </a:t>
            </a:r>
          </a:p>
          <a:p>
            <a:pPr marL="166688" indent="-166688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thickness can vary</a:t>
            </a:r>
          </a:p>
          <a:p>
            <a:pPr marL="166688" indent="-166688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Composition can vary layer by layer</a:t>
            </a:r>
          </a:p>
          <a:p>
            <a:pPr marL="166688" indent="-166688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Semi-solid, semi-liquid (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Symbol"/>
              </a:rPr>
              <a:t>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vary layer by layer)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0" y="24384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Probability of broken bonds (coherency)  adjustable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2" cstate="print"/>
          <a:srcRect l="50625" t="41000" r="11875" b="17000"/>
          <a:stretch>
            <a:fillRect/>
          </a:stretch>
        </p:blipFill>
        <p:spPr bwMode="auto">
          <a:xfrm>
            <a:off x="6411686" y="4648200"/>
            <a:ext cx="2579914" cy="180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itle 1"/>
          <p:cNvSpPr txBox="1">
            <a:spLocks/>
          </p:cNvSpPr>
          <p:nvPr/>
        </p:nvSpPr>
        <p:spPr bwMode="auto">
          <a:xfrm>
            <a:off x="304800" y="5257800"/>
            <a:ext cx="5836023" cy="8573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03288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Similar to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Wynblatt</a:t>
            </a:r>
            <a:r>
              <a:rPr lang="en-US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Chatain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Model [JMS 2005; 2006, MMA 2007], but assume GB can undergo structural transitions…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The Classical Grain Boundary (GB) Segregation (= Adsorption) Models 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588384"/>
              </p:ext>
            </p:extLst>
          </p:nvPr>
        </p:nvGraphicFramePr>
        <p:xfrm>
          <a:off x="914400" y="1581344"/>
          <a:ext cx="2548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87" name="Equation" r:id="rId3" imgW="1422400" imgH="469900" progId="Equation.3">
                  <p:embed/>
                </p:oleObj>
              </mc:Choice>
              <mc:Fallback>
                <p:oleObj name="Equation" r:id="rId3" imgW="1422400" imgH="469900" progId="Equation.3">
                  <p:embed/>
                  <p:pic>
                    <p:nvPicPr>
                      <p:cNvPr id="0" name="Picture 3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81344"/>
                        <a:ext cx="25488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971744"/>
            <a:ext cx="34096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McLean-Langmuir </a:t>
            </a:r>
            <a:r>
              <a:rPr lang="en-US" dirty="0" smtClean="0"/>
              <a:t>Adsorption</a:t>
            </a:r>
            <a:endParaRPr lang="en-US" b="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5410200"/>
            <a:ext cx="51407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Hondros-Seah</a:t>
            </a:r>
            <a:r>
              <a:rPr lang="en-US" dirty="0" smtClean="0"/>
              <a:t> (BET like multilayer adsorption)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600" dirty="0" smtClean="0"/>
              <a:t>Assuming that adsorbates are pure B 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840614" y="1460006"/>
            <a:ext cx="1280160" cy="1219200"/>
            <a:chOff x="5997788" y="1627909"/>
            <a:chExt cx="1280160" cy="1219200"/>
          </a:xfrm>
        </p:grpSpPr>
        <p:sp>
          <p:nvSpPr>
            <p:cNvPr id="24" name="Rectangle 23"/>
            <p:cNvSpPr/>
            <p:nvPr/>
          </p:nvSpPr>
          <p:spPr>
            <a:xfrm>
              <a:off x="5997788" y="2237509"/>
              <a:ext cx="1280160" cy="609600"/>
            </a:xfrm>
            <a:prstGeom prst="rect">
              <a:avLst/>
            </a:pr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97788" y="1627909"/>
              <a:ext cx="1280160" cy="609600"/>
            </a:xfrm>
            <a:prstGeom prst="rect">
              <a:avLst/>
            </a:prstGeom>
            <a:blipFill dpi="0"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997788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126375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692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4978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626437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769312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9169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64588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93175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/>
          <p:cNvSpPr/>
          <p:nvPr/>
        </p:nvSpPr>
        <p:spPr>
          <a:xfrm>
            <a:off x="4852185" y="1543244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830293"/>
              </p:ext>
            </p:extLst>
          </p:nvPr>
        </p:nvGraphicFramePr>
        <p:xfrm>
          <a:off x="4919309" y="1620098"/>
          <a:ext cx="1314426" cy="28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88" name="Equation" r:id="rId9" imgW="1040948" imgH="228501" progId="Equation.3">
                  <p:embed/>
                </p:oleObj>
              </mc:Choice>
              <mc:Fallback>
                <p:oleObj name="Equation" r:id="rId9" imgW="1040948" imgH="228501" progId="Equation.3">
                  <p:embed/>
                  <p:pic>
                    <p:nvPicPr>
                      <p:cNvPr id="0" name="Picture 3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309" y="1620098"/>
                        <a:ext cx="1314426" cy="289415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195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/>
          <p:nvPr/>
        </p:nvCxnSpPr>
        <p:spPr bwMode="auto">
          <a:xfrm>
            <a:off x="4894988" y="1608285"/>
            <a:ext cx="48643" cy="42322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-5416" y="6172200"/>
            <a:ext cx="914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 developed via surface-GB analogies…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" y="3124200"/>
            <a:ext cx="77464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Lejcek</a:t>
            </a:r>
            <a:r>
              <a:rPr lang="en-US" dirty="0" smtClean="0"/>
              <a:t>-Hofmann (for non-ideal solutions); still fixed # of adsorption sites</a:t>
            </a:r>
            <a:endParaRPr lang="en-US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6096000" y="1219200"/>
            <a:ext cx="272801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Assume: both bulk &amp; GB phases are ideal solution</a:t>
            </a:r>
            <a:endParaRPr lang="en-US" dirty="0">
              <a:latin typeface="+mn-lt"/>
            </a:endParaRPr>
          </a:p>
        </p:txBody>
      </p:sp>
      <p:sp>
        <p:nvSpPr>
          <p:cNvPr id="392567" name="Rectangle 37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2566" name="Object 374"/>
          <p:cNvGraphicFramePr>
            <a:graphicFrameLocks noChangeAspect="1"/>
          </p:cNvGraphicFramePr>
          <p:nvPr/>
        </p:nvGraphicFramePr>
        <p:xfrm>
          <a:off x="1066800" y="3581400"/>
          <a:ext cx="267940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89" name="Equation" r:id="rId11" imgW="1384300" imgH="469900" progId="Equation.DSMT4">
                  <p:embed/>
                </p:oleObj>
              </mc:Choice>
              <mc:Fallback>
                <p:oleObj name="Equation" r:id="rId11" imgW="1384300" imgH="469900" progId="Equation.DSMT4">
                  <p:embed/>
                  <p:pic>
                    <p:nvPicPr>
                      <p:cNvPr id="0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81400"/>
                        <a:ext cx="2679404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569" name="Rectangle 37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2568" name="Object 376"/>
          <p:cNvGraphicFramePr>
            <a:graphicFrameLocks noChangeAspect="1"/>
          </p:cNvGraphicFramePr>
          <p:nvPr/>
        </p:nvGraphicFramePr>
        <p:xfrm>
          <a:off x="457201" y="4800600"/>
          <a:ext cx="419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90" name="Equation" r:id="rId13" imgW="2882900" imgH="266700" progId="Equation.DSMT4">
                  <p:embed/>
                </p:oleObj>
              </mc:Choice>
              <mc:Fallback>
                <p:oleObj name="Equation" r:id="rId13" imgW="2882900" imgH="266700" progId="Equation.DSMT4">
                  <p:embed/>
                  <p:pic>
                    <p:nvPicPr>
                      <p:cNvPr id="0" name="Picture 3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4800600"/>
                        <a:ext cx="4191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571" name="Rectangle 3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2570" name="Object 378"/>
          <p:cNvGraphicFramePr>
            <a:graphicFrameLocks noChangeAspect="1"/>
          </p:cNvGraphicFramePr>
          <p:nvPr/>
        </p:nvGraphicFramePr>
        <p:xfrm>
          <a:off x="5334001" y="3581400"/>
          <a:ext cx="3048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91" name="Equation" r:id="rId15" imgW="1701800" imgH="469900" progId="Equation.DSMT4">
                  <p:embed/>
                </p:oleObj>
              </mc:Choice>
              <mc:Fallback>
                <p:oleObj name="Equation" r:id="rId15" imgW="1701800" imgH="469900" progId="Equation.DSMT4">
                  <p:embed/>
                  <p:pic>
                    <p:nvPicPr>
                      <p:cNvPr id="0" name="Picture 3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3581400"/>
                        <a:ext cx="3048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ight Arrow 38"/>
          <p:cNvSpPr/>
          <p:nvPr/>
        </p:nvSpPr>
        <p:spPr bwMode="auto">
          <a:xfrm>
            <a:off x="4267201" y="3886200"/>
            <a:ext cx="762000" cy="3810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2573" name="Rectangle 3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-5416" y="2743200"/>
            <a:ext cx="914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Assuming GB as a separate “phase” in equilibrium with the bulk phase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2575" name="Rectangle 38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2574" name="Object 382"/>
          <p:cNvGraphicFramePr>
            <a:graphicFrameLocks noChangeAspect="1"/>
          </p:cNvGraphicFramePr>
          <p:nvPr/>
        </p:nvGraphicFramePr>
        <p:xfrm>
          <a:off x="5715000" y="4800600"/>
          <a:ext cx="2952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92" name="Equation" r:id="rId17" imgW="1879600" imgH="241300" progId="Equation.DSMT4">
                  <p:embed/>
                </p:oleObj>
              </mc:Choice>
              <mc:Fallback>
                <p:oleObj name="Equation" r:id="rId17" imgW="1879600" imgH="241300" progId="Equation.DSMT4">
                  <p:embed/>
                  <p:pic>
                    <p:nvPicPr>
                      <p:cNvPr id="0" name="Picture 3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00600"/>
                        <a:ext cx="29527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Arrow Connector 41"/>
          <p:cNvCxnSpPr>
            <a:endCxn id="34" idx="4"/>
          </p:cNvCxnSpPr>
          <p:nvPr/>
        </p:nvCxnSpPr>
        <p:spPr bwMode="auto">
          <a:xfrm flipH="1" flipV="1">
            <a:off x="5074101" y="2107706"/>
            <a:ext cx="336099" cy="102094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334000" y="2133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“monolayer”? – in reality, not necessarily in the same layer</a:t>
            </a:r>
            <a:endParaRPr lang="en-US" sz="16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Bigger Picture – Maybe…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762000"/>
            <a:ext cx="2743200" cy="683264"/>
          </a:xfrm>
          <a:prstGeom prst="rect">
            <a:avLst/>
          </a:prstGeom>
          <a:solidFill>
            <a:schemeClr val="bg1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 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 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(½E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½E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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 |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|;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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B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 |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00" y="1143000"/>
            <a:ext cx="1752600" cy="7618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prevailing?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1828800"/>
            <a:ext cx="1295400" cy="1274195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Negative  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E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el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 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Small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B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629400" y="1981200"/>
            <a:ext cx="762000" cy="6096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086600" y="3886200"/>
            <a:ext cx="1752600" cy="79406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-IGFs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dominant?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219200"/>
            <a:ext cx="1752600" cy="79406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L-M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819400"/>
            <a:ext cx="1905000" cy="11449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(F-G) 1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-order adsorption transition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1752600"/>
            <a:ext cx="1447800" cy="978729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  0 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E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el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 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- 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B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 flipV="1">
            <a:off x="1981200" y="1828801"/>
            <a:ext cx="457200" cy="413164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14600" y="3048000"/>
            <a:ext cx="2286000" cy="683264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Positive  &gt; 2kT  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X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0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(small E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el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)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 flipV="1">
            <a:off x="2057400" y="3352800"/>
            <a:ext cx="457200" cy="36832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838200" y="4419600"/>
            <a:ext cx="1905000" cy="7618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Multilayer within lattice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3962400"/>
            <a:ext cx="2286000" cy="978729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Large X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0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Weak segregation (small E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el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)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5867400"/>
            <a:ext cx="1905000" cy="7618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Solid-state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prewetting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5562600"/>
            <a:ext cx="1905000" cy="7618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Premelting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prewetting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5257800"/>
            <a:ext cx="2057400" cy="11449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Ideal case 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complexions</a:t>
            </a: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with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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5334000"/>
            <a:ext cx="1600200" cy="978729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“Hard wall-hard sphere”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Single 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7800" y="4343400"/>
            <a:ext cx="1676400" cy="978729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Network glass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Multiple </a:t>
            </a: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vdW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105400" y="4572000"/>
            <a:ext cx="1981200" cy="10668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105400" y="6172200"/>
            <a:ext cx="2057400" cy="2286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2667000" y="4572000"/>
            <a:ext cx="457200" cy="36832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1219200" y="5218432"/>
            <a:ext cx="76200" cy="648968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0" y="5181600"/>
            <a:ext cx="1752600" cy="656077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Solid immiscibility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3" name="Straight Arrow Connector 32"/>
          <p:cNvCxnSpPr>
            <a:stCxn id="19" idx="2"/>
            <a:endCxn id="21" idx="0"/>
          </p:cNvCxnSpPr>
          <p:nvPr/>
        </p:nvCxnSpPr>
        <p:spPr bwMode="auto">
          <a:xfrm flipH="1">
            <a:off x="1333500" y="5181412"/>
            <a:ext cx="457200" cy="685988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752600" y="5410200"/>
            <a:ext cx="1752600" cy="387798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Small 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G</a:t>
            </a:r>
            <a:r>
              <a:rPr lang="en-US" sz="1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amorph</a:t>
            </a:r>
            <a:endParaRPr lang="en-US" sz="16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2362200" y="5943600"/>
            <a:ext cx="838200" cy="113032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1295400" y="3962400"/>
            <a:ext cx="381000" cy="4572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676400" y="4038600"/>
            <a:ext cx="381000" cy="387798"/>
          </a:xfrm>
          <a:prstGeom prst="rect">
            <a:avLst/>
          </a:prstGeom>
          <a:solidFill>
            <a:srgbClr val="CCFFFF"/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?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763000" cy="495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8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Updates: Experiments on Metal Systems</a:t>
            </a:r>
            <a:br>
              <a:rPr lang="en-US" sz="38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8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Ni-Bi; Cu-Bi; Fe-Bi</a:t>
            </a:r>
            <a:br>
              <a:rPr lang="en-US" sz="38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8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Ni-W</a:t>
            </a:r>
            <a:r>
              <a:rPr lang="en-US" sz="3800" dirty="0" smtClean="0">
                <a:ln>
                  <a:solidFill>
                    <a:schemeClr val="bg1"/>
                  </a:solidFill>
                </a:ln>
                <a:latin typeface="+mn-lt"/>
              </a:rPr>
              <a:t/>
            </a:r>
            <a:br>
              <a:rPr lang="en-US" sz="3800" dirty="0" smtClean="0">
                <a:ln>
                  <a:solidFill>
                    <a:schemeClr val="bg1"/>
                  </a:solidFill>
                </a:ln>
                <a:latin typeface="+mn-lt"/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  <a:latin typeface="+mn-lt"/>
              </a:rPr>
              <a:t>HRTEM/STEM at Lehigh</a:t>
            </a:r>
            <a:br>
              <a:rPr lang="en-US" dirty="0" smtClean="0">
                <a:ln>
                  <a:solidFill>
                    <a:schemeClr val="bg1"/>
                  </a:solidFill>
                </a:ln>
                <a:latin typeface="+mn-lt"/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  <a:latin typeface="+mn-lt"/>
              </a:rPr>
              <a:t>EBSD/GBCD at CMU</a:t>
            </a:r>
            <a:endParaRPr lang="en-US" dirty="0">
              <a:ln>
                <a:solidFill>
                  <a:schemeClr val="bg1"/>
                </a:solidFill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82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u="sng" dirty="0" smtClean="0"/>
              <a:t>Ni</a:t>
            </a:r>
            <a:r>
              <a:rPr lang="en-US" dirty="0" smtClean="0"/>
              <a:t>-Bi, </a:t>
            </a:r>
            <a:r>
              <a:rPr lang="en-US" u="sng" dirty="0" smtClean="0"/>
              <a:t>Cu</a:t>
            </a:r>
            <a:r>
              <a:rPr lang="en-US" dirty="0" smtClean="0"/>
              <a:t>-Bi, and </a:t>
            </a:r>
            <a:r>
              <a:rPr lang="en-US" u="sng" dirty="0" smtClean="0"/>
              <a:t>Fe</a:t>
            </a:r>
            <a:r>
              <a:rPr lang="en-US" dirty="0" smtClean="0"/>
              <a:t>-Bi Samples</a:t>
            </a:r>
            <a:endParaRPr lang="en-US" i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/>
              <a:t> </a:t>
            </a:r>
            <a:r>
              <a:rPr lang="en-US" altLang="zh-CN" b="1" dirty="0" smtClean="0"/>
              <a:t>Homologous temperature </a:t>
            </a:r>
            <a:r>
              <a:rPr lang="en-US" altLang="zh-CN" b="1" i="1" dirty="0" err="1" smtClean="0"/>
              <a:t>T</a:t>
            </a:r>
            <a:r>
              <a:rPr lang="en-US" altLang="zh-CN" b="1" baseline="-25000" dirty="0" err="1" smtClean="0"/>
              <a:t>anneal</a:t>
            </a:r>
            <a:r>
              <a:rPr lang="en-US" altLang="zh-CN" b="1" dirty="0" smtClean="0"/>
              <a:t>/</a:t>
            </a:r>
            <a:r>
              <a:rPr lang="en-US" altLang="zh-CN" b="1" i="1" dirty="0" err="1" smtClean="0"/>
              <a:t>T</a:t>
            </a:r>
            <a:r>
              <a:rPr lang="en-US" altLang="zh-CN" b="1" baseline="-25000" dirty="0" err="1" smtClean="0"/>
              <a:t>melt</a:t>
            </a:r>
            <a:r>
              <a:rPr lang="en-US" altLang="zh-CN" b="1" dirty="0" smtClean="0"/>
              <a:t> </a:t>
            </a:r>
            <a:r>
              <a:rPr lang="en-US" altLang="zh-CN" b="1" dirty="0"/>
              <a:t>= </a:t>
            </a:r>
            <a:r>
              <a:rPr lang="en-US" altLang="zh-CN" b="1" dirty="0" smtClean="0"/>
              <a:t>0.5637</a:t>
            </a: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altLang="zh-CN" b="1" dirty="0" smtClean="0"/>
              <a:t>All </a:t>
            </a:r>
            <a:r>
              <a:rPr lang="en-US" altLang="zh-CN" b="1" dirty="0"/>
              <a:t>of the samples were annealed at specific temperatures for 5 hours and quenched immediately in the water</a:t>
            </a:r>
            <a:r>
              <a:rPr lang="en-US" altLang="zh-CN" b="1" dirty="0" smtClean="0"/>
              <a:t>.</a:t>
            </a:r>
            <a:endParaRPr lang="en-US" b="1" dirty="0" smtClean="0"/>
          </a:p>
        </p:txBody>
      </p:sp>
      <p:graphicFrame>
        <p:nvGraphicFramePr>
          <p:cNvPr id="9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88832"/>
              </p:ext>
            </p:extLst>
          </p:nvPr>
        </p:nvGraphicFramePr>
        <p:xfrm>
          <a:off x="304800" y="3429000"/>
          <a:ext cx="8424934" cy="25473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1201"/>
                <a:gridCol w="1278388"/>
                <a:gridCol w="1691201"/>
                <a:gridCol w="1315874"/>
                <a:gridCol w="1010083"/>
                <a:gridCol w="1438187"/>
              </a:tblGrid>
              <a:tr h="520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sample number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system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[</a:t>
                      </a:r>
                      <a:r>
                        <a:rPr lang="en-US" sz="1600" i="1" u="none" strike="noStrike" dirty="0" err="1" smtClean="0">
                          <a:effectLst/>
                        </a:rPr>
                        <a:t>M</a:t>
                      </a:r>
                      <a:r>
                        <a:rPr lang="en-US" sz="1600" i="0" u="none" strike="noStrike" dirty="0" err="1" smtClean="0">
                          <a:effectLst/>
                        </a:rPr>
                        <a:t>:Bi</a:t>
                      </a:r>
                      <a:r>
                        <a:rPr lang="en-US" sz="1600" i="0" u="none" strike="noStrike" dirty="0" smtClean="0">
                          <a:effectLst/>
                        </a:rPr>
                        <a:t>]</a:t>
                      </a:r>
                      <a:r>
                        <a:rPr lang="en-US" sz="1600" i="0" u="none" strike="noStrike" baseline="0" dirty="0" smtClean="0">
                          <a:effectLst/>
                        </a:rPr>
                        <a:t> powder w/w ratio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Temperature</a:t>
                      </a:r>
                    </a:p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(</a:t>
                      </a:r>
                      <a:r>
                        <a:rPr lang="en-US" sz="1600" u="none" strike="noStrike" dirty="0">
                          <a:effectLst/>
                        </a:rPr>
                        <a:t>℃)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hours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Quench methods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20120209001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Cu-Bi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0.014:0.986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492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water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20120209002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20120229001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Cu-Bi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0.014:0.986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492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20120229002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Cu-Bi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0.014:0.987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492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20120307001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Fe-Bi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0:1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746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20120307002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Fe-Bi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0:1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746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20120314001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Fe-Bi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0:1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746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20120314002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Fe-Bi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0:1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746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2362200"/>
            <a:ext cx="8229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03288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Samples:</a:t>
            </a:r>
            <a:endParaRPr kumimoji="0" lang="en-US" sz="2800" b="1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36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THU emlabwork\reserach\Lehigh\experiment\2200FS\3 Ni-Bi samples\1 实验数据\1 Lehigh\0328-Fe-Bi\TIFF\tx5.2ty6.3\tx5.2ty6.3-_006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510" y="826750"/>
            <a:ext cx="2952328" cy="2952328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1426746" y="4157088"/>
            <a:ext cx="1643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FF0000"/>
                </a:solidFill>
              </a:rPr>
              <a:t>cleaning boundary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with the presence of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bright “Bi” atoms</a:t>
            </a:r>
          </a:p>
        </p:txBody>
      </p:sp>
      <p:pic>
        <p:nvPicPr>
          <p:cNvPr id="5" name="Picture 2" descr="E:\THU emlabwork\reserach\Lehigh\experiment\2200FS\3 Ni-Bi samples\1 实验数据\1 Lehigh\0328-Fe-Bi\TIFF\tx-5.7 ty6.5\tx-5.7ty6.5-_001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762" y="794320"/>
            <a:ext cx="2984757" cy="29847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94615" y="3132747"/>
            <a:ext cx="225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FF0000"/>
                </a:solidFill>
              </a:rPr>
              <a:t>clean GB, no evidence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of segregation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Picture 3" descr="E:\THU emlabwork\reserach\Lehigh\experiment\2200FS\3 Ni-Bi samples\1 实验数据\1 Lehigh\0328-Fe-Bi\TIFF\tx5.2ty6.3\tx5.2ty6.3-_008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809" y="3959063"/>
            <a:ext cx="2789184" cy="2789184"/>
          </a:xfrm>
          <a:prstGeom prst="rect">
            <a:avLst/>
          </a:prstGeom>
          <a:noFill/>
        </p:spPr>
      </p:pic>
      <p:sp>
        <p:nvSpPr>
          <p:cNvPr id="10" name="Oval 8"/>
          <p:cNvSpPr/>
          <p:nvPr/>
        </p:nvSpPr>
        <p:spPr>
          <a:xfrm>
            <a:off x="1979107" y="4939019"/>
            <a:ext cx="111567" cy="952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224633" y="4763922"/>
            <a:ext cx="8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EDS point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2" name="Picture 4" descr="E:\THU emlabwork\reserach\Lehigh\experiment\2200FS\3 Ni-Bi samples\1 实验数据\1 Lehigh\0328-Fe-Bi\TIFF\tx5.2ty6.3\tx5.2ty6.3-eds-3-_009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872616"/>
            <a:ext cx="5400718" cy="27567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45552" y="2863005"/>
            <a:ext cx="2121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cleaning boundary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with the presence of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bright “Bi” atoms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524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TEM-EDX Results of Fe-Bi (</a:t>
            </a:r>
            <a:r>
              <a:rPr lang="en-US" sz="2800" dirty="0" err="1" smtClean="0">
                <a:solidFill>
                  <a:srgbClr val="0000FF"/>
                </a:solidFill>
                <a:latin typeface="+mn-lt"/>
              </a:rPr>
              <a:t>Zhiyang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 Yu)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(lot number 20120307001)</a:t>
            </a:r>
          </a:p>
        </p:txBody>
      </p:sp>
    </p:spTree>
    <p:extLst>
      <p:ext uri="{BB962C8B-B14F-4D97-AF65-F5344CB8AC3E}">
        <p14:creationId xmlns:p14="http://schemas.microsoft.com/office/powerpoint/2010/main" val="34241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000" y="1447800"/>
            <a:ext cx="28740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r>
              <a:rPr lang="en-US" dirty="0" smtClean="0"/>
              <a:t>Hypothesis (Discussed Earlier) – Largely Confirmed</a:t>
            </a:r>
            <a:endParaRPr lang="en-US" dirty="0"/>
          </a:p>
        </p:txBody>
      </p:sp>
      <p:pic>
        <p:nvPicPr>
          <p:cNvPr id="520194" name="Picture 2" descr="Click on the figure for the Equilibrium Point Calcul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19200"/>
            <a:ext cx="3036048" cy="2419351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/>
          <a:srcRect r="9091"/>
          <a:stretch>
            <a:fillRect/>
          </a:stretch>
        </p:blipFill>
        <p:spPr bwMode="auto">
          <a:xfrm>
            <a:off x="228600" y="1219200"/>
            <a:ext cx="3048000" cy="243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83820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879" y="3733800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Ni-Bi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-14.8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698" y="37338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+14.2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83820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8382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Fe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-Bi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37338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Cu-Bi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+72.3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1066800" y="4267200"/>
            <a:ext cx="7010400" cy="228600"/>
          </a:xfrm>
          <a:prstGeom prst="rightArrow">
            <a:avLst/>
          </a:prstGeom>
          <a:solidFill>
            <a:srgbClr val="CCFF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97" y="5867400"/>
            <a:ext cx="24497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ubiquitous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4953000"/>
            <a:ext cx="54913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Homologous Temperature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melt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0.5637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4495800"/>
            <a:ext cx="29151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Designed Experiment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5334000"/>
            <a:ext cx="18561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700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7159" y="5334000"/>
            <a:ext cx="18742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492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5334000"/>
            <a:ext cx="18742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746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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5791200"/>
            <a:ext cx="27431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observed, but in a narrow window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4601" y="5943600"/>
            <a:ext cx="28193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NOT observed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 r="9091"/>
          <a:stretch>
            <a:fillRect/>
          </a:stretch>
        </p:blipFill>
        <p:spPr bwMode="auto">
          <a:xfrm>
            <a:off x="4876800" y="4572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u="sng" dirty="0" smtClean="0"/>
              <a:t>Ni</a:t>
            </a:r>
            <a:r>
              <a:rPr lang="en-US" dirty="0" smtClean="0"/>
              <a:t>-Bi Samples: Temperature Effects</a:t>
            </a:r>
            <a:endParaRPr lang="en-US" dirty="0"/>
          </a:p>
        </p:txBody>
      </p:sp>
      <p:graphicFrame>
        <p:nvGraphicFramePr>
          <p:cNvPr id="4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80628"/>
              </p:ext>
            </p:extLst>
          </p:nvPr>
        </p:nvGraphicFramePr>
        <p:xfrm>
          <a:off x="685799" y="4495800"/>
          <a:ext cx="8001003" cy="1621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6102"/>
                <a:gridCol w="1214062"/>
                <a:gridCol w="1606102"/>
                <a:gridCol w="1298372"/>
                <a:gridCol w="910546"/>
                <a:gridCol w="1365819"/>
              </a:tblGrid>
              <a:tr h="354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sample number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system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Ni:Bi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]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in Liquid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T(</a:t>
                      </a:r>
                      <a:r>
                        <a:rPr lang="en-US" sz="1600" u="none" strike="noStrike" dirty="0">
                          <a:effectLst/>
                        </a:rPr>
                        <a:t>℃)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hours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Quench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1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20120125001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Ni-Bi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0.143:0.857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1100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water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1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20120125002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1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20120216001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Ni-Bi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0.829:0.171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1400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1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20120217001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Ni-Bi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0.829:0.171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1400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1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20120217002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3962400" cy="3124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 Work: </a:t>
            </a:r>
            <a:r>
              <a:rPr lang="en-US" b="1" dirty="0" smtClean="0"/>
              <a:t>700 </a:t>
            </a:r>
            <a:r>
              <a:rPr lang="en-US" b="1" dirty="0" smtClean="0">
                <a:sym typeface="Symbol"/>
              </a:rPr>
              <a:t></a:t>
            </a:r>
            <a:r>
              <a:rPr lang="en-US" b="1" dirty="0" smtClean="0"/>
              <a:t>C &amp; 1100 </a:t>
            </a:r>
            <a:r>
              <a:rPr lang="en-US" b="1" dirty="0" smtClean="0">
                <a:sym typeface="Symbol"/>
              </a:rPr>
              <a:t></a:t>
            </a:r>
            <a:r>
              <a:rPr lang="en-US" b="1" dirty="0" smtClean="0"/>
              <a:t>C – virtually identical </a:t>
            </a:r>
            <a:r>
              <a:rPr lang="en-US" b="1" dirty="0" err="1" smtClean="0"/>
              <a:t>bilayers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to 1400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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C?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Hypothesis:</a:t>
            </a:r>
            <a:r>
              <a:rPr lang="en-US" altLang="zh-CN" b="1" dirty="0" smtClean="0"/>
              <a:t> At </a:t>
            </a:r>
            <a:r>
              <a:rPr lang="en-US" altLang="zh-CN" b="1" dirty="0"/>
              <a:t>a higher </a:t>
            </a:r>
            <a:r>
              <a:rPr lang="en-US" altLang="zh-CN" b="1" i="1" dirty="0"/>
              <a:t>T</a:t>
            </a:r>
            <a:r>
              <a:rPr lang="en-US" altLang="zh-CN" b="1" dirty="0"/>
              <a:t>, </a:t>
            </a:r>
            <a:r>
              <a:rPr lang="en-US" altLang="zh-CN" b="1" dirty="0" smtClean="0"/>
              <a:t>more </a:t>
            </a:r>
            <a:r>
              <a:rPr lang="en-US" altLang="zh-CN" b="1" dirty="0"/>
              <a:t>interfacial </a:t>
            </a:r>
            <a:r>
              <a:rPr lang="en-US" altLang="zh-CN" b="1" dirty="0" smtClean="0"/>
              <a:t>disordering?</a:t>
            </a:r>
          </a:p>
          <a:p>
            <a:r>
              <a:rPr lang="en-US" altLang="zh-CN" b="1" dirty="0" smtClean="0"/>
              <a:t>Moreover, Bi </a:t>
            </a:r>
            <a:r>
              <a:rPr lang="en-US" altLang="zh-CN" b="1" dirty="0"/>
              <a:t>content on the liquidus line drops dramatically </a:t>
            </a:r>
            <a:r>
              <a:rPr lang="en-US" altLang="zh-CN" b="1" dirty="0" smtClean="0"/>
              <a:t>above 1300</a:t>
            </a:r>
            <a:r>
              <a:rPr lang="en-US" b="1" dirty="0" smtClean="0"/>
              <a:t>°</a:t>
            </a:r>
            <a:r>
              <a:rPr lang="en-US" altLang="zh-CN" b="1" dirty="0" smtClean="0"/>
              <a:t>C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3962400"/>
            <a:ext cx="41148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03288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Samples:</a:t>
            </a:r>
            <a:endParaRPr kumimoji="0" lang="en-US" sz="2800" b="1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858000" y="2362200"/>
            <a:ext cx="16764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8229600" y="1828800"/>
            <a:ext cx="381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0" y="6096000"/>
            <a:ext cx="8610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03288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Another Direction</a:t>
            </a:r>
            <a:r>
              <a:rPr kumimoji="0" lang="en-US" sz="2800" b="1" i="0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(Future)</a:t>
            </a: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Lower </a:t>
            </a:r>
            <a:r>
              <a:rPr kumimoji="0" lang="en-US" sz="2800" b="1" i="1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2800" b="1" i="1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8229600" y="3276600"/>
            <a:ext cx="228600" cy="6858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8200" y="3200400"/>
            <a:ext cx="492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8305800" y="1905000"/>
            <a:ext cx="228600" cy="3810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r="37464"/>
          <a:stretch>
            <a:fillRect/>
          </a:stretch>
        </p:blipFill>
        <p:spPr>
          <a:xfrm>
            <a:off x="4191000" y="762000"/>
            <a:ext cx="9144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2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Ziyang’s</a:t>
            </a:r>
            <a:r>
              <a:rPr lang="en-US" dirty="0" smtClean="0"/>
              <a:t> New STEM on Old Specimens (700 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C)</a:t>
            </a:r>
            <a:endParaRPr lang="en-US" dirty="0"/>
          </a:p>
        </p:txBody>
      </p:sp>
      <p:pic>
        <p:nvPicPr>
          <p:cNvPr id="3" name="Picture 3" descr="Ni-B--20100723-tx7"/>
          <p:cNvPicPr>
            <a:picLocks noChangeAspect="1" noChangeArrowheads="1"/>
          </p:cNvPicPr>
          <p:nvPr/>
        </p:nvPicPr>
        <p:blipFill>
          <a:blip r:embed="rId3" cstate="print"/>
          <a:srcRect b="40723"/>
          <a:stretch>
            <a:fillRect/>
          </a:stretch>
        </p:blipFill>
        <p:spPr bwMode="auto">
          <a:xfrm>
            <a:off x="304800" y="1066800"/>
            <a:ext cx="5399088" cy="3200400"/>
          </a:xfrm>
          <a:prstGeom prst="rect">
            <a:avLst/>
          </a:prstGeom>
          <a:noFill/>
        </p:spPr>
      </p:pic>
      <p:sp>
        <p:nvSpPr>
          <p:cNvPr id="4" name="Line 42"/>
          <p:cNvSpPr>
            <a:spLocks noChangeShapeType="1"/>
          </p:cNvSpPr>
          <p:nvPr/>
        </p:nvSpPr>
        <p:spPr bwMode="auto">
          <a:xfrm>
            <a:off x="762000" y="1787525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4023343" y="1905000"/>
            <a:ext cx="8242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{35-3}</a:t>
            </a:r>
          </a:p>
        </p:txBody>
      </p:sp>
      <p:sp>
        <p:nvSpPr>
          <p:cNvPr id="6" name="Oval 46"/>
          <p:cNvSpPr>
            <a:spLocks noChangeAspect="1" noChangeArrowheads="1"/>
          </p:cNvSpPr>
          <p:nvPr/>
        </p:nvSpPr>
        <p:spPr bwMode="auto">
          <a:xfrm>
            <a:off x="1924050" y="2038350"/>
            <a:ext cx="71438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7"/>
          <p:cNvSpPr>
            <a:spLocks noChangeAspect="1" noChangeArrowheads="1"/>
          </p:cNvSpPr>
          <p:nvPr/>
        </p:nvSpPr>
        <p:spPr bwMode="auto">
          <a:xfrm>
            <a:off x="2133600" y="2138363"/>
            <a:ext cx="71438" cy="71437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48"/>
          <p:cNvSpPr>
            <a:spLocks noChangeAspect="1" noChangeArrowheads="1"/>
          </p:cNvSpPr>
          <p:nvPr/>
        </p:nvSpPr>
        <p:spPr bwMode="auto">
          <a:xfrm>
            <a:off x="2338388" y="2214563"/>
            <a:ext cx="71437" cy="71437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49"/>
          <p:cNvSpPr>
            <a:spLocks noChangeAspect="1" noChangeArrowheads="1"/>
          </p:cNvSpPr>
          <p:nvPr/>
        </p:nvSpPr>
        <p:spPr bwMode="auto">
          <a:xfrm>
            <a:off x="2514600" y="2286000"/>
            <a:ext cx="71438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50"/>
          <p:cNvSpPr>
            <a:spLocks noChangeAspect="1" noChangeArrowheads="1"/>
          </p:cNvSpPr>
          <p:nvPr/>
        </p:nvSpPr>
        <p:spPr bwMode="auto">
          <a:xfrm>
            <a:off x="3124200" y="2586038"/>
            <a:ext cx="71438" cy="71437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51"/>
          <p:cNvSpPr>
            <a:spLocks noChangeAspect="1" noChangeArrowheads="1"/>
          </p:cNvSpPr>
          <p:nvPr/>
        </p:nvSpPr>
        <p:spPr bwMode="auto">
          <a:xfrm>
            <a:off x="3352800" y="2586038"/>
            <a:ext cx="71438" cy="71437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52"/>
          <p:cNvSpPr>
            <a:spLocks noChangeAspect="1" noChangeArrowheads="1"/>
          </p:cNvSpPr>
          <p:nvPr/>
        </p:nvSpPr>
        <p:spPr bwMode="auto">
          <a:xfrm>
            <a:off x="1600200" y="2133600"/>
            <a:ext cx="71438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3"/>
          <p:cNvSpPr>
            <a:spLocks noChangeAspect="1" noChangeArrowheads="1"/>
          </p:cNvSpPr>
          <p:nvPr/>
        </p:nvSpPr>
        <p:spPr bwMode="auto">
          <a:xfrm>
            <a:off x="1719263" y="2152650"/>
            <a:ext cx="71437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4"/>
          <p:cNvSpPr>
            <a:spLocks noChangeAspect="1" noChangeArrowheads="1"/>
          </p:cNvSpPr>
          <p:nvPr/>
        </p:nvSpPr>
        <p:spPr bwMode="auto">
          <a:xfrm>
            <a:off x="1824038" y="2200275"/>
            <a:ext cx="71437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55"/>
          <p:cNvSpPr>
            <a:spLocks noChangeAspect="1" noChangeArrowheads="1"/>
          </p:cNvSpPr>
          <p:nvPr/>
        </p:nvSpPr>
        <p:spPr bwMode="auto">
          <a:xfrm>
            <a:off x="2057400" y="2357438"/>
            <a:ext cx="71438" cy="71437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56"/>
          <p:cNvSpPr>
            <a:spLocks noChangeAspect="1" noChangeArrowheads="1"/>
          </p:cNvSpPr>
          <p:nvPr/>
        </p:nvSpPr>
        <p:spPr bwMode="auto">
          <a:xfrm>
            <a:off x="2214563" y="2381250"/>
            <a:ext cx="71437" cy="71438"/>
          </a:xfrm>
          <a:prstGeom prst="ellipse">
            <a:avLst/>
          </a:prstGeom>
          <a:solidFill>
            <a:srgbClr val="00FF00">
              <a:alpha val="7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57"/>
          <p:cNvSpPr>
            <a:spLocks noChangeShapeType="1"/>
          </p:cNvSpPr>
          <p:nvPr/>
        </p:nvSpPr>
        <p:spPr bwMode="auto">
          <a:xfrm>
            <a:off x="1184275" y="1981200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>
            <a:off x="1682750" y="2209800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59"/>
          <p:cNvSpPr>
            <a:spLocks noChangeShapeType="1"/>
          </p:cNvSpPr>
          <p:nvPr/>
        </p:nvSpPr>
        <p:spPr bwMode="auto">
          <a:xfrm>
            <a:off x="2108200" y="2409825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60"/>
          <p:cNvSpPr>
            <a:spLocks noChangeShapeType="1"/>
          </p:cNvSpPr>
          <p:nvPr/>
        </p:nvSpPr>
        <p:spPr bwMode="auto">
          <a:xfrm>
            <a:off x="2527300" y="2613025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61"/>
          <p:cNvSpPr>
            <a:spLocks noChangeShapeType="1"/>
          </p:cNvSpPr>
          <p:nvPr/>
        </p:nvSpPr>
        <p:spPr bwMode="auto">
          <a:xfrm>
            <a:off x="3051175" y="2873375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62"/>
          <p:cNvSpPr>
            <a:spLocks noChangeShapeType="1"/>
          </p:cNvSpPr>
          <p:nvPr/>
        </p:nvSpPr>
        <p:spPr bwMode="auto">
          <a:xfrm>
            <a:off x="3571875" y="3067050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63"/>
          <p:cNvSpPr>
            <a:spLocks noChangeShapeType="1"/>
          </p:cNvSpPr>
          <p:nvPr/>
        </p:nvSpPr>
        <p:spPr bwMode="auto">
          <a:xfrm>
            <a:off x="3957638" y="3290888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64"/>
          <p:cNvSpPr>
            <a:spLocks noChangeShapeType="1"/>
          </p:cNvSpPr>
          <p:nvPr/>
        </p:nvSpPr>
        <p:spPr bwMode="auto">
          <a:xfrm>
            <a:off x="4371975" y="3506788"/>
            <a:ext cx="381000" cy="6985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r="36084"/>
          <a:stretch>
            <a:fillRect/>
          </a:stretch>
        </p:blipFill>
        <p:spPr bwMode="auto">
          <a:xfrm>
            <a:off x="1295400" y="4944876"/>
            <a:ext cx="1828800" cy="14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4842261" y="4407583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000" y="914400"/>
            <a:ext cx="437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1) Bi adsorption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f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aceting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4343400"/>
            <a:ext cx="260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2) 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bilayer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formation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(= small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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)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0314" y="1371600"/>
            <a:ext cx="3135086" cy="424732"/>
          </a:xfrm>
          <a:prstGeom prst="rect">
            <a:avLst/>
          </a:prstGeom>
          <a:solidFill>
            <a:srgbClr val="FFFFCC"/>
          </a:solidFill>
          <a:ln w="19050"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800" dirty="0" smtClean="0">
                <a:latin typeface="+mn-lt"/>
              </a:rPr>
              <a:t>Strong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; Weak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endParaRPr lang="en-US" sz="18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15000" y="1838980"/>
            <a:ext cx="3429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Bi serves as a “surfactant” </a:t>
            </a:r>
            <a:r>
              <a:rPr lang="en-US" dirty="0" smtClean="0">
                <a:latin typeface="Candara" pitchFamily="34" charset="0"/>
                <a:sym typeface="Wingdings" pitchFamily="2" charset="2"/>
              </a:rPr>
              <a:t> “separate” 1 GB to 2 surfaces, each w/ monolayer</a:t>
            </a:r>
            <a:endParaRPr lang="en-US" dirty="0" smtClean="0">
              <a:latin typeface="Candara" pitchFamily="34" charset="0"/>
            </a:endParaRPr>
          </a:p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Closed-packed surface orientations are stabilized</a:t>
            </a:r>
          </a:p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High-index grain surface </a:t>
            </a:r>
            <a:r>
              <a:rPr lang="en-US" dirty="0" smtClean="0">
                <a:latin typeface="Candara" pitchFamily="34" charset="0"/>
                <a:sym typeface="Wingdings" pitchFamily="2" charset="2"/>
              </a:rPr>
              <a:t> atomic scale faceting</a:t>
            </a:r>
            <a:endParaRPr lang="en-US" dirty="0">
              <a:latin typeface="Candara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434140"/>
              </p:ext>
            </p:extLst>
          </p:nvPr>
        </p:nvGraphicFramePr>
        <p:xfrm>
          <a:off x="2514600" y="4495800"/>
          <a:ext cx="261778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30" name="Equation" r:id="rId5" imgW="1459866" imgH="253890" progId="Equation.3">
                  <p:embed/>
                </p:oleObj>
              </mc:Choice>
              <mc:Fallback>
                <p:oleObj name="Equation" r:id="rId5" imgW="1459866" imgH="25389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495800"/>
                        <a:ext cx="2617787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 rot="10800000">
            <a:off x="4114800" y="4876800"/>
            <a:ext cx="500009" cy="1660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33400" y="5715000"/>
            <a:ext cx="731520" cy="685800"/>
          </a:xfrm>
          <a:prstGeom prst="rect">
            <a:avLst/>
          </a:prstGeom>
          <a:solidFill>
            <a:srgbClr val="FFFF00"/>
          </a:solidFill>
          <a:ln w="28575" cap="rnd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533400" y="4800600"/>
            <a:ext cx="731520" cy="735644"/>
          </a:xfrm>
          <a:custGeom>
            <a:avLst/>
            <a:gdLst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0656 w 653568"/>
              <a:gd name="connsiteY7" fmla="*/ 51180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80949 w 653568"/>
              <a:gd name="connsiteY9" fmla="*/ 546456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3568" h="659444">
                <a:moveTo>
                  <a:pt x="5868" y="68894"/>
                </a:moveTo>
                <a:lnTo>
                  <a:pt x="5868" y="68894"/>
                </a:lnTo>
                <a:cubicBezTo>
                  <a:pt x="17152" y="350961"/>
                  <a:pt x="5868" y="0"/>
                  <a:pt x="5868" y="349881"/>
                </a:cubicBezTo>
                <a:cubicBezTo>
                  <a:pt x="5868" y="395946"/>
                  <a:pt x="9043" y="441956"/>
                  <a:pt x="10631" y="487994"/>
                </a:cubicBezTo>
                <a:cubicBezTo>
                  <a:pt x="9043" y="524506"/>
                  <a:pt x="8671" y="561092"/>
                  <a:pt x="5868" y="597531"/>
                </a:cubicBezTo>
                <a:cubicBezTo>
                  <a:pt x="5483" y="602536"/>
                  <a:pt x="1605" y="606824"/>
                  <a:pt x="1106" y="611819"/>
                </a:cubicBezTo>
                <a:cubicBezTo>
                  <a:pt x="0" y="622876"/>
                  <a:pt x="1106" y="634044"/>
                  <a:pt x="1106" y="645156"/>
                </a:cubicBezTo>
                <a:lnTo>
                  <a:pt x="217856" y="546456"/>
                </a:lnTo>
                <a:lnTo>
                  <a:pt x="329718" y="654681"/>
                </a:lnTo>
                <a:lnTo>
                  <a:pt x="580949" y="546456"/>
                </a:lnTo>
                <a:lnTo>
                  <a:pt x="653568" y="659444"/>
                </a:lnTo>
                <a:cubicBezTo>
                  <a:pt x="651981" y="462594"/>
                  <a:pt x="650393" y="265744"/>
                  <a:pt x="648806" y="68894"/>
                </a:cubicBezTo>
                <a:lnTo>
                  <a:pt x="5868" y="68894"/>
                </a:lnTo>
                <a:close/>
              </a:path>
            </a:pathLst>
          </a:custGeom>
          <a:solidFill>
            <a:srgbClr val="FFFF00"/>
          </a:solidFill>
          <a:ln w="28575" cap="rnd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33400" y="5791200"/>
            <a:ext cx="731520" cy="685800"/>
          </a:xfrm>
          <a:prstGeom prst="rect">
            <a:avLst/>
          </a:prstGeom>
          <a:solidFill>
            <a:srgbClr val="FFFF00"/>
          </a:solidFill>
          <a:ln w="28575" cap="rnd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533400" y="4724400"/>
            <a:ext cx="731520" cy="735644"/>
          </a:xfrm>
          <a:custGeom>
            <a:avLst/>
            <a:gdLst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0656 w 653568"/>
              <a:gd name="connsiteY7" fmla="*/ 51180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80949 w 653568"/>
              <a:gd name="connsiteY9" fmla="*/ 546456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3568" h="659444">
                <a:moveTo>
                  <a:pt x="5868" y="68894"/>
                </a:moveTo>
                <a:lnTo>
                  <a:pt x="5868" y="68894"/>
                </a:lnTo>
                <a:cubicBezTo>
                  <a:pt x="17152" y="350961"/>
                  <a:pt x="5868" y="0"/>
                  <a:pt x="5868" y="349881"/>
                </a:cubicBezTo>
                <a:cubicBezTo>
                  <a:pt x="5868" y="395946"/>
                  <a:pt x="9043" y="441956"/>
                  <a:pt x="10631" y="487994"/>
                </a:cubicBezTo>
                <a:cubicBezTo>
                  <a:pt x="9043" y="524506"/>
                  <a:pt x="8671" y="561092"/>
                  <a:pt x="5868" y="597531"/>
                </a:cubicBezTo>
                <a:cubicBezTo>
                  <a:pt x="5483" y="602536"/>
                  <a:pt x="1605" y="606824"/>
                  <a:pt x="1106" y="611819"/>
                </a:cubicBezTo>
                <a:cubicBezTo>
                  <a:pt x="0" y="622876"/>
                  <a:pt x="1106" y="634044"/>
                  <a:pt x="1106" y="645156"/>
                </a:cubicBezTo>
                <a:lnTo>
                  <a:pt x="217856" y="546456"/>
                </a:lnTo>
                <a:lnTo>
                  <a:pt x="329718" y="654681"/>
                </a:lnTo>
                <a:lnTo>
                  <a:pt x="580949" y="546456"/>
                </a:lnTo>
                <a:lnTo>
                  <a:pt x="653568" y="659444"/>
                </a:lnTo>
                <a:cubicBezTo>
                  <a:pt x="651981" y="462594"/>
                  <a:pt x="650393" y="265744"/>
                  <a:pt x="648806" y="68894"/>
                </a:cubicBezTo>
                <a:lnTo>
                  <a:pt x="5868" y="68894"/>
                </a:lnTo>
                <a:close/>
              </a:path>
            </a:pathLst>
          </a:custGeom>
          <a:solidFill>
            <a:srgbClr val="FFFF00"/>
          </a:solidFill>
          <a:ln w="28575" cap="rnd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276600" y="5791200"/>
            <a:ext cx="731520" cy="685800"/>
          </a:xfrm>
          <a:prstGeom prst="rect">
            <a:avLst/>
          </a:prstGeom>
          <a:solidFill>
            <a:srgbClr val="FFFF00"/>
          </a:solidFill>
          <a:ln w="28575" cap="rnd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3276600" y="5029200"/>
            <a:ext cx="731520" cy="735644"/>
          </a:xfrm>
          <a:custGeom>
            <a:avLst/>
            <a:gdLst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0656 w 653568"/>
              <a:gd name="connsiteY7" fmla="*/ 51180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80949 w 653568"/>
              <a:gd name="connsiteY9" fmla="*/ 546456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3568" h="659444">
                <a:moveTo>
                  <a:pt x="5868" y="68894"/>
                </a:moveTo>
                <a:lnTo>
                  <a:pt x="5868" y="68894"/>
                </a:lnTo>
                <a:cubicBezTo>
                  <a:pt x="17152" y="350961"/>
                  <a:pt x="5868" y="0"/>
                  <a:pt x="5868" y="349881"/>
                </a:cubicBezTo>
                <a:cubicBezTo>
                  <a:pt x="5868" y="395946"/>
                  <a:pt x="9043" y="441956"/>
                  <a:pt x="10631" y="487994"/>
                </a:cubicBezTo>
                <a:cubicBezTo>
                  <a:pt x="9043" y="524506"/>
                  <a:pt x="8671" y="561092"/>
                  <a:pt x="5868" y="597531"/>
                </a:cubicBezTo>
                <a:cubicBezTo>
                  <a:pt x="5483" y="602536"/>
                  <a:pt x="1605" y="606824"/>
                  <a:pt x="1106" y="611819"/>
                </a:cubicBezTo>
                <a:cubicBezTo>
                  <a:pt x="0" y="622876"/>
                  <a:pt x="1106" y="634044"/>
                  <a:pt x="1106" y="645156"/>
                </a:cubicBezTo>
                <a:lnTo>
                  <a:pt x="217856" y="546456"/>
                </a:lnTo>
                <a:lnTo>
                  <a:pt x="329718" y="654681"/>
                </a:lnTo>
                <a:lnTo>
                  <a:pt x="580949" y="546456"/>
                </a:lnTo>
                <a:lnTo>
                  <a:pt x="653568" y="659444"/>
                </a:lnTo>
                <a:cubicBezTo>
                  <a:pt x="651981" y="462594"/>
                  <a:pt x="650393" y="265744"/>
                  <a:pt x="648806" y="68894"/>
                </a:cubicBezTo>
                <a:lnTo>
                  <a:pt x="5868" y="68894"/>
                </a:lnTo>
                <a:close/>
              </a:path>
            </a:pathLst>
          </a:custGeom>
          <a:solidFill>
            <a:srgbClr val="FFFF00"/>
          </a:solidFill>
          <a:ln w="28575" cap="rnd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276600" y="5867400"/>
            <a:ext cx="731520" cy="685800"/>
          </a:xfrm>
          <a:prstGeom prst="rect">
            <a:avLst/>
          </a:prstGeom>
          <a:solidFill>
            <a:srgbClr val="FFFF00"/>
          </a:solidFill>
          <a:ln w="28575" cap="rnd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0" name="Freeform 49"/>
          <p:cNvSpPr/>
          <p:nvPr/>
        </p:nvSpPr>
        <p:spPr bwMode="auto">
          <a:xfrm>
            <a:off x="3276600" y="4953000"/>
            <a:ext cx="731520" cy="735644"/>
          </a:xfrm>
          <a:custGeom>
            <a:avLst/>
            <a:gdLst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0656 w 653568"/>
              <a:gd name="connsiteY7" fmla="*/ 51180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44031 w 653568"/>
              <a:gd name="connsiteY9" fmla="*/ 516569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  <a:gd name="connsiteX0" fmla="*/ 5868 w 653568"/>
              <a:gd name="connsiteY0" fmla="*/ 68894 h 659444"/>
              <a:gd name="connsiteX1" fmla="*/ 5868 w 653568"/>
              <a:gd name="connsiteY1" fmla="*/ 68894 h 659444"/>
              <a:gd name="connsiteX2" fmla="*/ 5868 w 653568"/>
              <a:gd name="connsiteY2" fmla="*/ 349881 h 659444"/>
              <a:gd name="connsiteX3" fmla="*/ 10631 w 653568"/>
              <a:gd name="connsiteY3" fmla="*/ 487994 h 659444"/>
              <a:gd name="connsiteX4" fmla="*/ 5868 w 653568"/>
              <a:gd name="connsiteY4" fmla="*/ 597531 h 659444"/>
              <a:gd name="connsiteX5" fmla="*/ 1106 w 653568"/>
              <a:gd name="connsiteY5" fmla="*/ 611819 h 659444"/>
              <a:gd name="connsiteX6" fmla="*/ 1106 w 653568"/>
              <a:gd name="connsiteY6" fmla="*/ 645156 h 659444"/>
              <a:gd name="connsiteX7" fmla="*/ 217856 w 653568"/>
              <a:gd name="connsiteY7" fmla="*/ 546456 h 659444"/>
              <a:gd name="connsiteX8" fmla="*/ 329718 w 653568"/>
              <a:gd name="connsiteY8" fmla="*/ 654681 h 659444"/>
              <a:gd name="connsiteX9" fmla="*/ 580949 w 653568"/>
              <a:gd name="connsiteY9" fmla="*/ 546456 h 659444"/>
              <a:gd name="connsiteX10" fmla="*/ 653568 w 653568"/>
              <a:gd name="connsiteY10" fmla="*/ 659444 h 659444"/>
              <a:gd name="connsiteX11" fmla="*/ 648806 w 653568"/>
              <a:gd name="connsiteY11" fmla="*/ 68894 h 659444"/>
              <a:gd name="connsiteX12" fmla="*/ 5868 w 653568"/>
              <a:gd name="connsiteY12" fmla="*/ 68894 h 65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3568" h="659444">
                <a:moveTo>
                  <a:pt x="5868" y="68894"/>
                </a:moveTo>
                <a:lnTo>
                  <a:pt x="5868" y="68894"/>
                </a:lnTo>
                <a:cubicBezTo>
                  <a:pt x="17152" y="350961"/>
                  <a:pt x="5868" y="0"/>
                  <a:pt x="5868" y="349881"/>
                </a:cubicBezTo>
                <a:cubicBezTo>
                  <a:pt x="5868" y="395946"/>
                  <a:pt x="9043" y="441956"/>
                  <a:pt x="10631" y="487994"/>
                </a:cubicBezTo>
                <a:cubicBezTo>
                  <a:pt x="9043" y="524506"/>
                  <a:pt x="8671" y="561092"/>
                  <a:pt x="5868" y="597531"/>
                </a:cubicBezTo>
                <a:cubicBezTo>
                  <a:pt x="5483" y="602536"/>
                  <a:pt x="1605" y="606824"/>
                  <a:pt x="1106" y="611819"/>
                </a:cubicBezTo>
                <a:cubicBezTo>
                  <a:pt x="0" y="622876"/>
                  <a:pt x="1106" y="634044"/>
                  <a:pt x="1106" y="645156"/>
                </a:cubicBezTo>
                <a:lnTo>
                  <a:pt x="217856" y="546456"/>
                </a:lnTo>
                <a:lnTo>
                  <a:pt x="329718" y="654681"/>
                </a:lnTo>
                <a:lnTo>
                  <a:pt x="580949" y="546456"/>
                </a:lnTo>
                <a:lnTo>
                  <a:pt x="653568" y="659444"/>
                </a:lnTo>
                <a:cubicBezTo>
                  <a:pt x="651981" y="462594"/>
                  <a:pt x="650393" y="265744"/>
                  <a:pt x="648806" y="68894"/>
                </a:cubicBezTo>
                <a:lnTo>
                  <a:pt x="5868" y="68894"/>
                </a:lnTo>
                <a:close/>
              </a:path>
            </a:pathLst>
          </a:custGeom>
          <a:solidFill>
            <a:srgbClr val="FFFF00"/>
          </a:solidFill>
          <a:ln w="28575" cap="rnd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1200" y="4038600"/>
            <a:ext cx="260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3)  CMU: deep groove</a:t>
            </a:r>
          </a:p>
        </p:txBody>
      </p:sp>
      <p:pic>
        <p:nvPicPr>
          <p:cNvPr id="52" name="Picture 3" descr="IncaTemp8"/>
          <p:cNvPicPr>
            <a:picLocks noChangeAspect="1" noChangeArrowheads="1"/>
          </p:cNvPicPr>
          <p:nvPr/>
        </p:nvPicPr>
        <p:blipFill rotWithShape="1">
          <a:blip r:embed="rId7" cstate="print"/>
          <a:srcRect t="2711" r="8686" b="6889"/>
          <a:stretch/>
        </p:blipFill>
        <p:spPr bwMode="auto">
          <a:xfrm>
            <a:off x="6019800" y="4419600"/>
            <a:ext cx="2667000" cy="21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5989613" y="6172200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Recall CMU earlier results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914400" y="1524000"/>
            <a:ext cx="266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/>
              <a:t>H2O 500mL</a:t>
            </a:r>
          </a:p>
          <a:p>
            <a:pPr eaLnBrk="1" hangingPunct="1"/>
            <a:r>
              <a:rPr lang="en-US" sz="1600" dirty="0"/>
              <a:t>NiSO</a:t>
            </a:r>
            <a:r>
              <a:rPr lang="en-US" sz="1600" baseline="-25000" dirty="0"/>
              <a:t>4</a:t>
            </a:r>
            <a:r>
              <a:rPr lang="en-US" sz="1600" dirty="0"/>
              <a:t>·6H</a:t>
            </a:r>
            <a:r>
              <a:rPr lang="en-US" sz="1600" baseline="-25000" dirty="0"/>
              <a:t>2</a:t>
            </a:r>
            <a:r>
              <a:rPr lang="en-US" sz="1600" dirty="0"/>
              <a:t>O  7.89g (0.06M) </a:t>
            </a:r>
          </a:p>
          <a:p>
            <a:pPr eaLnBrk="1" hangingPunct="1"/>
            <a:r>
              <a:rPr lang="en-US" sz="1600" dirty="0"/>
              <a:t>Na</a:t>
            </a:r>
            <a:r>
              <a:rPr lang="en-US" sz="1600" baseline="-25000" dirty="0"/>
              <a:t>3</a:t>
            </a:r>
            <a:r>
              <a:rPr lang="en-US" sz="1600" dirty="0"/>
              <a:t>C</a:t>
            </a:r>
            <a:r>
              <a:rPr lang="en-US" sz="1600" baseline="-25000" dirty="0"/>
              <a:t>6</a:t>
            </a:r>
            <a:r>
              <a:rPr lang="en-US" sz="1600" dirty="0"/>
              <a:t>H</a:t>
            </a:r>
            <a:r>
              <a:rPr lang="en-US" sz="1600" baseline="-25000" dirty="0"/>
              <a:t>5</a:t>
            </a:r>
            <a:r>
              <a:rPr lang="en-US" sz="1600" dirty="0"/>
              <a:t>O</a:t>
            </a:r>
            <a:r>
              <a:rPr lang="en-US" sz="1600" baseline="-25000" dirty="0"/>
              <a:t>7</a:t>
            </a:r>
            <a:r>
              <a:rPr lang="en-US" sz="1600" dirty="0"/>
              <a:t>·2H</a:t>
            </a:r>
            <a:r>
              <a:rPr lang="en-US" sz="1600" baseline="-25000" dirty="0"/>
              <a:t>2</a:t>
            </a:r>
            <a:r>
              <a:rPr lang="en-US" sz="1600" dirty="0"/>
              <a:t>O  44g (0.3M)</a:t>
            </a:r>
          </a:p>
          <a:p>
            <a:pPr eaLnBrk="1" hangingPunct="1"/>
            <a:r>
              <a:rPr lang="en-US" sz="1600" dirty="0" err="1"/>
              <a:t>NaBr</a:t>
            </a:r>
            <a:r>
              <a:rPr lang="en-US" sz="1600" dirty="0"/>
              <a:t>  7.725g (0.15M)</a:t>
            </a:r>
          </a:p>
          <a:p>
            <a:pPr eaLnBrk="1" hangingPunct="1"/>
            <a:r>
              <a:rPr lang="en-US" sz="1600" b="1" dirty="0"/>
              <a:t>Na</a:t>
            </a:r>
            <a:r>
              <a:rPr lang="en-US" sz="1600" b="1" baseline="-25000" dirty="0"/>
              <a:t>2</a:t>
            </a:r>
            <a:r>
              <a:rPr lang="en-US" sz="1600" b="1" dirty="0"/>
              <a:t>WO</a:t>
            </a:r>
            <a:r>
              <a:rPr lang="en-US" sz="1600" b="1" baseline="-25000" dirty="0"/>
              <a:t>4</a:t>
            </a:r>
            <a:r>
              <a:rPr lang="en-US" sz="1600" b="1" dirty="0"/>
              <a:t> · 2H</a:t>
            </a:r>
            <a:r>
              <a:rPr lang="en-US" sz="1600" b="1" baseline="-25000" dirty="0"/>
              <a:t>2</a:t>
            </a:r>
            <a:r>
              <a:rPr lang="en-US" sz="1600" b="1" dirty="0"/>
              <a:t>O 23.25g (0.14M)</a:t>
            </a:r>
          </a:p>
          <a:p>
            <a:pPr eaLnBrk="1" hangingPunct="1"/>
            <a:r>
              <a:rPr lang="en-US" sz="1600" b="1" dirty="0"/>
              <a:t>NH</a:t>
            </a:r>
            <a:r>
              <a:rPr lang="en-US" sz="1600" b="1" baseline="-25000" dirty="0"/>
              <a:t>4</a:t>
            </a:r>
            <a:r>
              <a:rPr lang="en-US" sz="1600" b="1" dirty="0"/>
              <a:t>Cl  13.25g (0.5M)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Ni-W Electrodeposition Samples</a:t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Matt Re-started and Prepared a Series of Fresh Specimens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53000" y="1143000"/>
            <a:ext cx="3767120" cy="2666882"/>
            <a:chOff x="5243189" y="838201"/>
            <a:chExt cx="3767120" cy="266688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189" y="838201"/>
              <a:ext cx="3767120" cy="2666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267127" y="2286000"/>
              <a:ext cx="1209873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Ni film as working electrode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48600" y="2286000"/>
              <a:ext cx="685799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Pt film   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34881" name="Picture 1"/>
          <p:cNvPicPr>
            <a:picLocks noChangeAspect="1" noChangeArrowheads="1"/>
          </p:cNvPicPr>
          <p:nvPr/>
        </p:nvPicPr>
        <p:blipFill>
          <a:blip r:embed="rId3" cstate="print"/>
          <a:srcRect t="12229"/>
          <a:stretch>
            <a:fillRect/>
          </a:stretch>
        </p:blipFill>
        <p:spPr bwMode="auto">
          <a:xfrm>
            <a:off x="-15876" y="3810000"/>
            <a:ext cx="915987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66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1"/>
            <a:ext cx="8458200" cy="121919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/>
              <a:t>Ni + ~20 at. %W (starting XRD grain size = ~ 2.5 nm)</a:t>
            </a:r>
          </a:p>
          <a:p>
            <a:pPr algn="ctr">
              <a:lnSpc>
                <a:spcPct val="100000"/>
              </a:lnSpc>
            </a:pPr>
            <a:r>
              <a:rPr lang="en-US" b="1" dirty="0" smtClean="0"/>
              <a:t>Annealed in Ar-5%H</a:t>
            </a:r>
            <a:r>
              <a:rPr lang="en-US" b="1" baseline="-25000" dirty="0" smtClean="0"/>
              <a:t>2</a:t>
            </a:r>
            <a:r>
              <a:rPr lang="en-US" b="1" dirty="0" smtClean="0"/>
              <a:t> at 700°C for 4 hrs.</a:t>
            </a:r>
            <a:endParaRPr lang="en-US" b="1" dirty="0"/>
          </a:p>
        </p:txBody>
      </p:sp>
      <p:pic>
        <p:nvPicPr>
          <p:cNvPr id="4" name="Picture 3" descr="overview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3" y="3505082"/>
            <a:ext cx="3065052" cy="3065052"/>
          </a:xfrm>
          <a:prstGeom prst="rect">
            <a:avLst/>
          </a:prstGeom>
        </p:spPr>
      </p:pic>
      <p:pic>
        <p:nvPicPr>
          <p:cNvPr id="5" name="Picture 4" descr="SI Survey 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05200"/>
            <a:ext cx="3066655" cy="30666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7837" y="3505201"/>
            <a:ext cx="2152343" cy="3066654"/>
            <a:chOff x="2088443" y="2102556"/>
            <a:chExt cx="2564384" cy="3295254"/>
          </a:xfrm>
        </p:grpSpPr>
        <p:sp>
          <p:nvSpPr>
            <p:cNvPr id="7" name="Rectangle 6"/>
            <p:cNvSpPr/>
            <p:nvPr/>
          </p:nvSpPr>
          <p:spPr>
            <a:xfrm>
              <a:off x="2088443" y="3376082"/>
              <a:ext cx="465668" cy="465668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554111" y="2102556"/>
              <a:ext cx="2098716" cy="127352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4111" y="3841750"/>
              <a:ext cx="2098716" cy="155606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52400" y="2895600"/>
            <a:ext cx="29498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STEM/TEM by Patrick…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2966" y="3810000"/>
            <a:ext cx="22810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Fe contamination found (probably from the rust in electrical lead) – Procedure corrected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Ni-W Electrodeposition Samples</a:t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Matt Re-started and Prepared a Series of Fresh Specimens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Patrick’s STEM – Interesting Microstructure Evolution Upon Annealing at 700 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C (4 hrs) </a:t>
            </a:r>
            <a:endParaRPr lang="en-US" dirty="0"/>
          </a:p>
        </p:txBody>
      </p:sp>
      <p:pic>
        <p:nvPicPr>
          <p:cNvPr id="68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05600" y="198120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To be further investigated…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Segregation Energy/Enthalpy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446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Surface Segregation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Wynblatt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Ku)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9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58070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9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3100824"/>
            <a:ext cx="4886253" cy="375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10763" y="3352800"/>
            <a:ext cx="18662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Elastic Energy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flipH="1" flipV="1">
            <a:off x="7086602" y="2667000"/>
            <a:ext cx="257270" cy="6858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867400" y="3733800"/>
            <a:ext cx="990601" cy="8382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78955" y="3352800"/>
            <a:ext cx="1502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  <a:latin typeface="+mn-lt"/>
              </a:rPr>
              <a:t>GB  Core:</a:t>
            </a:r>
            <a:endParaRPr lang="en-US" sz="2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91000"/>
            <a:ext cx="195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Fraction of broken bonds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2695672" y="4191000"/>
            <a:ext cx="504728" cy="3048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724400" y="1524000"/>
            <a:ext cx="36888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“Regular-Solution Correction”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5715001" y="1828800"/>
            <a:ext cx="304799" cy="22860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82406" y="5181600"/>
            <a:ext cx="1096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  <a:latin typeface="+mn-lt"/>
              </a:rPr>
              <a:t>Inside:</a:t>
            </a:r>
            <a:endParaRPr lang="en-US" sz="2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19400"/>
            <a:ext cx="45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GB Segregation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Wynblatt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Chatain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Samples are being prepared to examine effect of annealing conditions on grain growth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No annealing (as-prepared from </a:t>
            </a:r>
            <a:r>
              <a:rPr lang="en-US" sz="2000" b="1" dirty="0" err="1" smtClean="0"/>
              <a:t>electrodeposition</a:t>
            </a:r>
            <a:r>
              <a:rPr lang="en-US" sz="2000" b="1" dirty="0" smtClean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700°C for 1 hr.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700</a:t>
            </a:r>
            <a:r>
              <a:rPr lang="en-US" sz="2000" b="1" dirty="0"/>
              <a:t>°</a:t>
            </a:r>
            <a:r>
              <a:rPr lang="en-US" sz="2000" b="1" dirty="0" smtClean="0"/>
              <a:t>C for 4 hrs. </a:t>
            </a:r>
          </a:p>
          <a:p>
            <a:pPr lvl="2">
              <a:lnSpc>
                <a:spcPct val="100000"/>
              </a:lnSpc>
            </a:pPr>
            <a:r>
              <a:rPr lang="en-US" sz="2000" b="1" dirty="0" smtClean="0"/>
              <a:t>re-prepared to provide sample without Fe and O impurities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7</a:t>
            </a:r>
            <a:r>
              <a:rPr lang="en-US" sz="2000" b="1" dirty="0" smtClean="0"/>
              <a:t>00°C for 24 hrs. </a:t>
            </a:r>
          </a:p>
          <a:p>
            <a:pPr>
              <a:lnSpc>
                <a:spcPct val="100000"/>
              </a:lnSpc>
            </a:pPr>
            <a:r>
              <a:rPr lang="en-US" b="1" dirty="0" smtClean="0"/>
              <a:t>EBSD/GBCD at CMU?</a:t>
            </a:r>
          </a:p>
          <a:p>
            <a:pPr>
              <a:lnSpc>
                <a:spcPct val="100000"/>
              </a:lnSpc>
            </a:pPr>
            <a:r>
              <a:rPr lang="en-US" b="1" dirty="0" smtClean="0"/>
              <a:t>(Proposed future research could include the utilization of pulsed </a:t>
            </a:r>
            <a:r>
              <a:rPr lang="en-US" b="1" dirty="0" err="1" smtClean="0"/>
              <a:t>electrodeposition</a:t>
            </a:r>
            <a:r>
              <a:rPr lang="en-US" b="1" dirty="0" smtClean="0"/>
              <a:t> to gain more control over the W doping and surface texture)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-W Electrodeposition Samples</a:t>
            </a:r>
          </a:p>
        </p:txBody>
      </p:sp>
    </p:spTree>
    <p:extLst>
      <p:ext uri="{BB962C8B-B14F-4D97-AF65-F5344CB8AC3E}">
        <p14:creationId xmlns:p14="http://schemas.microsoft.com/office/powerpoint/2010/main" val="7348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EBSD/GBCD Specimens for CMU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979" y="990600"/>
            <a:ext cx="856356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“Large-area” Ni-Bi and Cu-Bi specimens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– (Bi promotes GG Preliminary)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5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47800"/>
            <a:ext cx="516679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886200" cy="247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419100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Electrodeposited </a:t>
            </a:r>
            <a:r>
              <a:rPr lang="en-US" sz="2600" dirty="0" smtClean="0">
                <a:solidFill>
                  <a:srgbClr val="FF0000"/>
                </a:solidFill>
                <a:latin typeface="+mn-lt"/>
              </a:rPr>
              <a:t>Ni-W </a:t>
            </a:r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vs. </a:t>
            </a:r>
            <a:r>
              <a:rPr lang="en-US" sz="2600" dirty="0" smtClean="0">
                <a:solidFill>
                  <a:srgbClr val="FF0000"/>
                </a:solidFill>
                <a:latin typeface="+mn-lt"/>
              </a:rPr>
              <a:t>Pure Ni  </a:t>
            </a:r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(4-Yr Old Specimens)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Now we can fresh specimens (Replacing)…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Future directions – Controlled annealing experiments in conjunction with Patrick’s work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Dr. Matthew Williams and Dr. </a:t>
            </a:r>
            <a:r>
              <a:rPr lang="en-US" dirty="0" err="1" smtClean="0"/>
              <a:t>Jian</a:t>
            </a:r>
            <a:r>
              <a:rPr lang="en-US" dirty="0" smtClean="0"/>
              <a:t> </a:t>
            </a:r>
            <a:r>
              <a:rPr lang="en-US" dirty="0" err="1" smtClean="0"/>
              <a:t>Luo</a:t>
            </a:r>
            <a:endParaRPr lang="en-US" dirty="0" smtClean="0"/>
          </a:p>
          <a:p>
            <a:r>
              <a:rPr lang="en-US" dirty="0" smtClean="0"/>
              <a:t>Clemson University</a:t>
            </a:r>
          </a:p>
          <a:p>
            <a:r>
              <a:rPr lang="en-US" dirty="0" smtClean="0"/>
              <a:t>MURI Project</a:t>
            </a:r>
            <a:endParaRPr lang="en-US" dirty="0"/>
          </a:p>
          <a:p>
            <a:r>
              <a:rPr lang="en-US" dirty="0" smtClean="0"/>
              <a:t>Spring 2012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Roles of Complexions in Ionic Conduction?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EIS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543800" cy="792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One setup can measure EIS on a range of samples from ambient temperature to high temperature range (~1200°C)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97445" y="1828800"/>
            <a:ext cx="5970155" cy="1676400"/>
            <a:chOff x="1181100" y="2457450"/>
            <a:chExt cx="6781800" cy="19431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00" y="2457450"/>
              <a:ext cx="6781800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71600" y="2457450"/>
              <a:ext cx="609600" cy="361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76600" y="2457450"/>
              <a:ext cx="21336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  <a:r>
                <a:rPr lang="en-US" sz="1400" dirty="0" smtClean="0">
                  <a:solidFill>
                    <a:schemeClr val="bg1"/>
                  </a:solidFill>
                </a:rPr>
                <a:t>upported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Pt</a:t>
              </a:r>
              <a:r>
                <a:rPr lang="en-US" sz="1400" dirty="0" smtClean="0">
                  <a:solidFill>
                    <a:schemeClr val="bg1"/>
                  </a:solidFill>
                </a:rPr>
                <a:t> mesh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0" y="2831068"/>
              <a:ext cx="9144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Pt</a:t>
              </a:r>
              <a:r>
                <a:rPr lang="en-US" sz="1400" dirty="0" smtClean="0">
                  <a:solidFill>
                    <a:schemeClr val="bg1"/>
                  </a:solidFill>
                </a:rPr>
                <a:t> wire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40527" y="2819400"/>
              <a:ext cx="113607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14600" y="3036452"/>
              <a:ext cx="609600" cy="361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41556" y="3422618"/>
              <a:ext cx="304800" cy="2626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lbow Connector 12"/>
            <p:cNvCxnSpPr/>
            <p:nvPr/>
          </p:nvCxnSpPr>
          <p:spPr>
            <a:xfrm rot="16200000" flipH="1">
              <a:off x="3022478" y="2865459"/>
              <a:ext cx="1073971" cy="565727"/>
            </a:xfrm>
            <a:prstGeom prst="bentConnector3">
              <a:avLst>
                <a:gd name="adj1" fmla="val 59460"/>
              </a:avLst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39215" y="4769644"/>
            <a:ext cx="4337785" cy="1631156"/>
            <a:chOff x="846138" y="3352800"/>
            <a:chExt cx="7450137" cy="2584450"/>
          </a:xfrm>
          <a:solidFill>
            <a:schemeClr val="tx1"/>
          </a:solidFill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38" y="3352800"/>
              <a:ext cx="7450137" cy="25844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6705600" y="3469409"/>
              <a:ext cx="1219200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55729" y="4843241"/>
            <a:ext cx="354935" cy="311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542" y="6248400"/>
            <a:ext cx="9152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400" dirty="0"/>
              <a:t>Jung, Y.-S., Lee, J.-H., Lee, J.-H., Kim, D.-Y., </a:t>
            </a:r>
            <a:r>
              <a:rPr lang="en-US" sz="1400" i="1" dirty="0"/>
              <a:t>J. </a:t>
            </a:r>
            <a:r>
              <a:rPr lang="en-US" sz="1400" i="1" dirty="0" err="1"/>
              <a:t>Electrochem</a:t>
            </a:r>
            <a:r>
              <a:rPr lang="en-US" sz="1400" i="1" dirty="0"/>
              <a:t>. Soc.</a:t>
            </a:r>
            <a:r>
              <a:rPr lang="en-US" sz="1400" dirty="0"/>
              <a:t> </a:t>
            </a:r>
            <a:r>
              <a:rPr lang="en-US" sz="1400" b="1" dirty="0"/>
              <a:t>150</a:t>
            </a:r>
            <a:r>
              <a:rPr lang="en-US" sz="1400" dirty="0"/>
              <a:t> (</a:t>
            </a:r>
            <a:r>
              <a:rPr lang="en-US" sz="1400" b="1" dirty="0"/>
              <a:t>2003</a:t>
            </a:r>
            <a:r>
              <a:rPr lang="en-US" sz="1400" dirty="0"/>
              <a:t>) J49 – J53</a:t>
            </a:r>
            <a:r>
              <a:rPr lang="en-US" dirty="0"/>
              <a:t>.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62000" y="3657600"/>
            <a:ext cx="8229599" cy="1112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High frequency data relates to the grain interior while low frequency data relates to the electrodes</a:t>
            </a:r>
          </a:p>
          <a:p>
            <a:r>
              <a:rPr lang="en-US" sz="2000" dirty="0" smtClean="0"/>
              <a:t>The intermediate frequency data is what is directly influenced by the complexions that make up the grain boundaries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19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Electrical Impedance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7619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Through the use of EIS, the contribution from the grain and grain boundaries may be </a:t>
            </a:r>
            <a:r>
              <a:rPr lang="en-US" sz="2000" dirty="0" err="1" smtClean="0"/>
              <a:t>deconvoluted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6927" y="633478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Babilo</a:t>
            </a:r>
            <a:r>
              <a:rPr lang="en-US" sz="1400" dirty="0" smtClean="0"/>
              <a:t>, P., </a:t>
            </a:r>
            <a:r>
              <a:rPr lang="en-US" sz="1400" dirty="0"/>
              <a:t>Processing and Characterization of Proton Conducting Yttrium </a:t>
            </a:r>
            <a:r>
              <a:rPr lang="en-US" sz="1400" dirty="0" smtClean="0"/>
              <a:t>Doped Barium </a:t>
            </a:r>
            <a:r>
              <a:rPr lang="en-US" sz="1400" dirty="0"/>
              <a:t>Zirconate for Solid Oxide Fuel </a:t>
            </a:r>
            <a:r>
              <a:rPr lang="en-US" sz="1400" dirty="0" smtClean="0"/>
              <a:t>Cell Applications. dissertation. (2007) Cal Tech.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676401"/>
            <a:ext cx="2895601" cy="286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74" y="2667000"/>
            <a:ext cx="4767800" cy="357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83526" y="1752600"/>
            <a:ext cx="5784274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Left – intermediate temperature setup in air</a:t>
            </a:r>
          </a:p>
          <a:p>
            <a:pPr lvl="1"/>
            <a:r>
              <a:rPr lang="en-US" sz="1400" dirty="0" smtClean="0"/>
              <a:t>Right – controlled-atmosphere high temperature setup (design in progress)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4802811"/>
            <a:ext cx="3657600" cy="1521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Planned Research is to understand grain boundary complexion formation and their roles in ion conductivity</a:t>
            </a:r>
          </a:p>
        </p:txBody>
      </p:sp>
    </p:spTree>
    <p:extLst>
      <p:ext uri="{BB962C8B-B14F-4D97-AF65-F5344CB8AC3E}">
        <p14:creationId xmlns:p14="http://schemas.microsoft.com/office/powerpoint/2010/main" val="25849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3701" b="6493"/>
          <a:stretch/>
        </p:blipFill>
        <p:spPr bwMode="auto">
          <a:xfrm>
            <a:off x="1143000" y="4191000"/>
            <a:ext cx="3611419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1066800"/>
            <a:ext cx="8794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Background &amp; Motivations</a:t>
            </a:r>
          </a:p>
          <a:p>
            <a:pPr marL="227013" indent="-22701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onic conductors -- important for </a:t>
            </a:r>
            <a:r>
              <a:rPr lang="en-US" sz="2000" dirty="0">
                <a:latin typeface="+mn-lt"/>
              </a:rPr>
              <a:t>energy storage </a:t>
            </a:r>
            <a:r>
              <a:rPr lang="en-US" sz="2000" dirty="0" smtClean="0">
                <a:latin typeface="+mn-lt"/>
              </a:rPr>
              <a:t>&amp; generation</a:t>
            </a:r>
            <a:r>
              <a:rPr lang="en-US" sz="2000" dirty="0">
                <a:latin typeface="+mn-lt"/>
              </a:rPr>
              <a:t>. </a:t>
            </a:r>
            <a:endParaRPr lang="en-US" sz="2000" dirty="0" smtClean="0">
              <a:latin typeface="+mn-lt"/>
            </a:endParaRPr>
          </a:p>
          <a:p>
            <a:pPr marL="227013" indent="-22701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Many ionic conductors (such as YSZ &amp; BZY) certain GB complexions </a:t>
            </a:r>
            <a:r>
              <a:rPr lang="en-US" sz="2000" dirty="0" smtClean="0">
                <a:latin typeface="+mn-lt"/>
                <a:sym typeface="Wingdings" pitchFamily="2" charset="2"/>
              </a:rPr>
              <a:t> </a:t>
            </a:r>
            <a:r>
              <a:rPr lang="en-US" sz="2000" dirty="0" smtClean="0">
                <a:latin typeface="+mn-lt"/>
              </a:rPr>
              <a:t>severe </a:t>
            </a:r>
            <a:r>
              <a:rPr lang="en-US" sz="2000" dirty="0">
                <a:latin typeface="+mn-lt"/>
              </a:rPr>
              <a:t>“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blocking effects</a:t>
            </a:r>
            <a:r>
              <a:rPr lang="en-US" sz="2000" dirty="0">
                <a:latin typeface="+mn-lt"/>
              </a:rPr>
              <a:t>” to ionic </a:t>
            </a:r>
            <a:r>
              <a:rPr lang="en-US" sz="2000" dirty="0" smtClean="0">
                <a:latin typeface="+mn-lt"/>
              </a:rPr>
              <a:t>conduction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5867400" cy="10668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Start Point: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-based Intergranular Films (IGFs) in YSZ – lower O conductivity greatly…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5562600" cy="533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Additionally, s</a:t>
            </a:r>
            <a:r>
              <a:rPr lang="en-US" sz="2000" b="1" dirty="0" smtClean="0"/>
              <a:t>pace charges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2971800"/>
            <a:ext cx="296862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6172200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Guo</a:t>
            </a:r>
            <a:r>
              <a:rPr lang="en-US" sz="1400" dirty="0"/>
              <a:t>, X., </a:t>
            </a:r>
            <a:r>
              <a:rPr lang="en-US" sz="1400" dirty="0" err="1"/>
              <a:t>Waser</a:t>
            </a:r>
            <a:r>
              <a:rPr lang="en-US" sz="1400" dirty="0"/>
              <a:t>, R., </a:t>
            </a:r>
            <a:r>
              <a:rPr lang="en-US" sz="1400" i="1" dirty="0"/>
              <a:t>Progress in Materials Science</a:t>
            </a:r>
            <a:r>
              <a:rPr lang="en-US" sz="1400" dirty="0"/>
              <a:t>. </a:t>
            </a:r>
            <a:r>
              <a:rPr lang="en-US" sz="1400" b="1" dirty="0"/>
              <a:t>51</a:t>
            </a:r>
            <a:r>
              <a:rPr lang="en-US" sz="1400" dirty="0"/>
              <a:t> (</a:t>
            </a:r>
            <a:r>
              <a:rPr lang="en-US" sz="1400" b="1" dirty="0"/>
              <a:t>2006</a:t>
            </a:r>
            <a:r>
              <a:rPr lang="en-US" sz="1400" dirty="0"/>
              <a:t>) 151 – 210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" y="152400"/>
            <a:ext cx="9143999" cy="776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03288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Experimental Task II: </a:t>
            </a:r>
            <a:b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Roles of Complexions in Ionic Conduction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94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GB Transition to Tune Properties</a:t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Others are already doing this w/o using the concept of GB phase transition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52800"/>
            <a:ext cx="610208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41" name="Picture 1"/>
          <p:cNvPicPr>
            <a:picLocks noChangeAspect="1" noChangeArrowheads="1"/>
          </p:cNvPicPr>
          <p:nvPr/>
        </p:nvPicPr>
        <p:blipFill>
          <a:blip r:embed="rId3" cstate="print"/>
          <a:srcRect t="3436"/>
          <a:stretch>
            <a:fillRect/>
          </a:stretch>
        </p:blipFill>
        <p:spPr bwMode="auto">
          <a:xfrm>
            <a:off x="304800" y="1066800"/>
            <a:ext cx="8359775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629400" y="4114800"/>
            <a:ext cx="2362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Candara" pitchFamily="34" charset="0"/>
              </a:rPr>
              <a:t>J-H Lee, </a:t>
            </a:r>
          </a:p>
          <a:p>
            <a:r>
              <a:rPr lang="en-US" sz="2200" b="1" i="1" dirty="0" err="1" smtClean="0">
                <a:solidFill>
                  <a:srgbClr val="0000FF"/>
                </a:solidFill>
                <a:latin typeface="Candara" pitchFamily="34" charset="0"/>
              </a:rPr>
              <a:t>Monatsh</a:t>
            </a:r>
            <a:r>
              <a:rPr lang="en-US" sz="2200" b="1" i="1" dirty="0" smtClean="0">
                <a:solidFill>
                  <a:srgbClr val="0000FF"/>
                </a:solidFill>
                <a:latin typeface="Candara" pitchFamily="34" charset="0"/>
              </a:rPr>
              <a:t> Chem. </a:t>
            </a:r>
            <a:r>
              <a:rPr lang="en-US" sz="2200" b="1" dirty="0" smtClean="0">
                <a:solidFill>
                  <a:srgbClr val="0000FF"/>
                </a:solidFill>
                <a:latin typeface="Candara" pitchFamily="34" charset="0"/>
              </a:rPr>
              <a:t>140</a:t>
            </a:r>
            <a:r>
              <a:rPr lang="en-US" sz="2200" b="1" i="1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Candara" pitchFamily="34" charset="0"/>
              </a:rPr>
              <a:t>(</a:t>
            </a:r>
            <a:r>
              <a:rPr lang="en-US" sz="2200" b="1" dirty="0" smtClean="0">
                <a:solidFill>
                  <a:srgbClr val="0000FF"/>
                </a:solidFill>
                <a:latin typeface="Candara" pitchFamily="34" charset="0"/>
              </a:rPr>
              <a:t>2009) </a:t>
            </a:r>
          </a:p>
          <a:p>
            <a:r>
              <a:rPr lang="en-US" sz="2200" dirty="0" smtClean="0">
                <a:solidFill>
                  <a:srgbClr val="0000FF"/>
                </a:solidFill>
                <a:latin typeface="Candara" pitchFamily="34" charset="0"/>
              </a:rPr>
              <a:t>1081–1094.</a:t>
            </a:r>
            <a:endParaRPr lang="en-US" sz="2200" dirty="0">
              <a:solidFill>
                <a:srgbClr val="0000FF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-2" b="25944"/>
          <a:stretch/>
        </p:blipFill>
        <p:spPr bwMode="auto">
          <a:xfrm>
            <a:off x="228599" y="990600"/>
            <a:ext cx="667883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2300" dirty="0" smtClean="0"/>
              <a:t>GB Transition to Tune Properties– Via Reducing </a:t>
            </a:r>
            <a:r>
              <a:rPr lang="en-US" sz="2300" dirty="0" smtClean="0">
                <a:sym typeface="Symbol"/>
              </a:rPr>
              <a:t></a:t>
            </a:r>
            <a:r>
              <a:rPr lang="en-US" sz="2300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Others are already doing this w/o using the concept of GB phase transition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5029200"/>
            <a:ext cx="2362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Candara" pitchFamily="34" charset="0"/>
              </a:rPr>
              <a:t>J-H Lee, </a:t>
            </a:r>
          </a:p>
          <a:p>
            <a:r>
              <a:rPr lang="en-US" sz="2200" b="1" i="1" dirty="0" err="1" smtClean="0">
                <a:solidFill>
                  <a:srgbClr val="0000FF"/>
                </a:solidFill>
                <a:latin typeface="Candara" pitchFamily="34" charset="0"/>
              </a:rPr>
              <a:t>Monatsh</a:t>
            </a:r>
            <a:r>
              <a:rPr lang="en-US" sz="2200" b="1" i="1" dirty="0" smtClean="0">
                <a:solidFill>
                  <a:srgbClr val="0000FF"/>
                </a:solidFill>
                <a:latin typeface="Candara" pitchFamily="34" charset="0"/>
              </a:rPr>
              <a:t> Chem. </a:t>
            </a:r>
            <a:r>
              <a:rPr lang="en-US" sz="2200" b="1" dirty="0" smtClean="0">
                <a:solidFill>
                  <a:srgbClr val="0000FF"/>
                </a:solidFill>
                <a:latin typeface="Candara" pitchFamily="34" charset="0"/>
              </a:rPr>
              <a:t>140</a:t>
            </a:r>
            <a:r>
              <a:rPr lang="en-US" sz="2200" b="1" i="1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Candara" pitchFamily="34" charset="0"/>
              </a:rPr>
              <a:t>(</a:t>
            </a:r>
            <a:r>
              <a:rPr lang="en-US" sz="2200" b="1" dirty="0" smtClean="0">
                <a:solidFill>
                  <a:srgbClr val="0000FF"/>
                </a:solidFill>
                <a:latin typeface="Candara" pitchFamily="34" charset="0"/>
              </a:rPr>
              <a:t>2009) </a:t>
            </a:r>
          </a:p>
          <a:p>
            <a:r>
              <a:rPr lang="en-US" sz="2200" dirty="0" smtClean="0">
                <a:solidFill>
                  <a:srgbClr val="0000FF"/>
                </a:solidFill>
                <a:latin typeface="Candara" pitchFamily="34" charset="0"/>
              </a:rPr>
              <a:t>1081–1094.</a:t>
            </a:r>
            <a:endParaRPr lang="en-US" sz="2200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0" y="1066800"/>
            <a:ext cx="2286000" cy="36576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(1) To dope the to reduce the chemical potential of SiO2;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or (2) to co-dope (scavenger) or (3) using long pre-sintering annealing to form precipitates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ym typeface="Wingdings" pitchFamily="2" charset="2"/>
              </a:rPr>
              <a:t></a:t>
            </a:r>
            <a:r>
              <a:rPr lang="en-US" sz="1800" b="1" dirty="0" smtClean="0"/>
              <a:t>dry IGFs</a:t>
            </a:r>
          </a:p>
        </p:txBody>
      </p:sp>
    </p:spTree>
    <p:extLst>
      <p:ext uri="{BB962C8B-B14F-4D97-AF65-F5344CB8AC3E}">
        <p14:creationId xmlns:p14="http://schemas.microsoft.com/office/powerpoint/2010/main" val="7768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72" y="762000"/>
            <a:ext cx="346272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685800"/>
          </a:xfrm>
        </p:spPr>
        <p:txBody>
          <a:bodyPr/>
          <a:lstStyle/>
          <a:p>
            <a:r>
              <a:rPr lang="en-US" dirty="0" smtClean="0"/>
              <a:t>Alternative Approach: Conductive IGFs?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581400"/>
            <a:ext cx="5791200" cy="2819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Glass (or Glass-like IGFs) are usually not good O conductors at all (because O conduction require vacancies).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in Literature:</a:t>
            </a:r>
            <a:r>
              <a:rPr lang="en-US" b="1" dirty="0" smtClean="0"/>
              <a:t> Using low-melting salts – to form GB conduction “phase” </a:t>
            </a:r>
          </a:p>
          <a:p>
            <a:pPr>
              <a:lnSpc>
                <a:spcPct val="100000"/>
              </a:lnSpc>
            </a:pPr>
            <a:r>
              <a:rPr lang="en-US" sz="2000" b="1" dirty="0" smtClean="0"/>
              <a:t>  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5"/>
          <a:stretch>
            <a:fillRect/>
          </a:stretch>
        </p:blipFill>
        <p:spPr bwMode="auto">
          <a:xfrm>
            <a:off x="0" y="1066800"/>
            <a:ext cx="533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719806" cy="266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0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3999" cy="77628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About Proton Conduction?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219200"/>
            <a:ext cx="335280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Proton Conduction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Demonstarted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LaPO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0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3962400" cy="242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419600" y="11430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defTabSz="903288" eaLnBrk="0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tabLst>
                <a:tab pos="3046413" algn="l"/>
              </a:tabLst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Yttria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-doped Barium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Zirconate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(BZY)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03288" rtl="0" eaLnBrk="0" fontAlgn="base" latinLnBrk="0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Shift to H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-conducting cubic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perovskite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BZY</a:t>
            </a: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Can function as SOFC electrolyte at intermediate temperature range (500 – 700°C)</a:t>
            </a: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Has similar grain boundary conductivity issues, but much less research has been done</a:t>
            </a:r>
          </a:p>
          <a:p>
            <a:pPr marL="342900" marR="0" lvl="0" indent="-342900" algn="l" defTabSz="903288" rtl="0" eaLnBrk="0" fontAlgn="base" latinLnBrk="0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Current research is tackling issues with BZY:</a:t>
            </a: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Stoichiometry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8700" marR="0" lvl="2" indent="-22542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–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Tendency to evaporate from structure as volatile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BaO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at high temperatures</a:t>
            </a: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High Grain Boundary Resistance</a:t>
            </a:r>
          </a:p>
          <a:p>
            <a:pPr marL="1028700" marR="0" lvl="2" indent="-22542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–"/>
              <a:tabLst>
                <a:tab pos="304641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Similar conductivity “blocking” at GBs</a:t>
            </a:r>
          </a:p>
        </p:txBody>
      </p:sp>
    </p:spTree>
    <p:extLst>
      <p:ext uri="{BB962C8B-B14F-4D97-AF65-F5344CB8AC3E}">
        <p14:creationId xmlns:p14="http://schemas.microsoft.com/office/powerpoint/2010/main" val="2831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dirty="0" smtClean="0"/>
              <a:t>GB (Chemical) Phase Transition in the Classical Model</a:t>
            </a:r>
            <a:endParaRPr lang="en-US" sz="2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009542"/>
            <a:ext cx="30866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Fowler-Guggenheim (1939)</a:t>
            </a:r>
            <a:endParaRPr lang="en-US" b="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29516"/>
              </p:ext>
            </p:extLst>
          </p:nvPr>
        </p:nvGraphicFramePr>
        <p:xfrm>
          <a:off x="914400" y="2743200"/>
          <a:ext cx="2282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85" name="Equation" r:id="rId3" imgW="1459866" imgH="431613" progId="Equation.3">
                  <p:embed/>
                </p:oleObj>
              </mc:Choice>
              <mc:Fallback>
                <p:oleObj name="Equation" r:id="rId3" imgW="1459866" imgH="431613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743200"/>
                        <a:ext cx="22828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81000" y="3657600"/>
            <a:ext cx="3998851" cy="2493775"/>
            <a:chOff x="261720" y="2400635"/>
            <a:chExt cx="3998851" cy="2493775"/>
          </a:xfrm>
        </p:grpSpPr>
        <p:pic>
          <p:nvPicPr>
            <p:cNvPr id="392204" name="Picture 12" descr="File:Segregation in materials 3.jpg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b="13757"/>
            <a:stretch/>
          </p:blipFill>
          <p:spPr bwMode="auto">
            <a:xfrm>
              <a:off x="1524000" y="2514600"/>
              <a:ext cx="2736571" cy="2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10717" y="2546449"/>
              <a:ext cx="33214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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05200" y="4509689"/>
              <a:ext cx="47801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2577203"/>
                </p:ext>
              </p:extLst>
            </p:nvPr>
          </p:nvGraphicFramePr>
          <p:xfrm>
            <a:off x="412750" y="3457070"/>
            <a:ext cx="10033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286" name="Equation" r:id="rId7" imgW="685800" imgH="393700" progId="Equation.3">
                    <p:embed/>
                  </p:oleObj>
                </mc:Choice>
                <mc:Fallback>
                  <p:oleObj name="Equation" r:id="rId7" imgW="685800" imgH="39370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0" y="3457070"/>
                          <a:ext cx="1003300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261720" y="3163402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1</a:t>
              </a:r>
              <a:r>
                <a:rPr lang="en-US" sz="1800" baseline="30000" dirty="0" smtClean="0">
                  <a:latin typeface="+mn-lt"/>
                </a:rPr>
                <a:t>st</a:t>
              </a:r>
              <a:r>
                <a:rPr lang="en-US" sz="1800" dirty="0" smtClean="0">
                  <a:latin typeface="+mn-lt"/>
                </a:rPr>
                <a:t> order if 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600" y="4278857"/>
              <a:ext cx="1636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Intrinsic </a:t>
              </a:r>
            </a:p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(nominally “clean”) 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81200" y="2400635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“Monolayer”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04800" y="3163402"/>
              <a:ext cx="1219200" cy="927972"/>
            </a:xfrm>
            <a:prstGeom prst="rect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 flipH="1">
              <a:off x="1504438" y="3627388"/>
              <a:ext cx="552961" cy="131755"/>
            </a:xfrm>
            <a:custGeom>
              <a:avLst/>
              <a:gdLst>
                <a:gd name="connsiteX0" fmla="*/ 0 w 570586"/>
                <a:gd name="connsiteY0" fmla="*/ 60584 h 130840"/>
                <a:gd name="connsiteX1" fmla="*/ 351130 w 570586"/>
                <a:gd name="connsiteY1" fmla="*/ 2062 h 130840"/>
                <a:gd name="connsiteX2" fmla="*/ 219456 w 570586"/>
                <a:gd name="connsiteY2" fmla="*/ 126421 h 130840"/>
                <a:gd name="connsiteX3" fmla="*/ 570586 w 570586"/>
                <a:gd name="connsiteY3" fmla="*/ 104475 h 13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586" h="130840">
                  <a:moveTo>
                    <a:pt x="0" y="60584"/>
                  </a:moveTo>
                  <a:cubicBezTo>
                    <a:pt x="157277" y="25836"/>
                    <a:pt x="314554" y="-8911"/>
                    <a:pt x="351130" y="2062"/>
                  </a:cubicBezTo>
                  <a:cubicBezTo>
                    <a:pt x="387706" y="13035"/>
                    <a:pt x="182880" y="109352"/>
                    <a:pt x="219456" y="126421"/>
                  </a:cubicBezTo>
                  <a:cubicBezTo>
                    <a:pt x="256032" y="143490"/>
                    <a:pt x="512064" y="105694"/>
                    <a:pt x="570586" y="104475"/>
                  </a:cubicBezTo>
                </a:path>
              </a:pathLst>
            </a:cu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438278" name="Object 6"/>
          <p:cNvGraphicFramePr>
            <a:graphicFrameLocks noChangeAspect="1"/>
          </p:cNvGraphicFramePr>
          <p:nvPr/>
        </p:nvGraphicFramePr>
        <p:xfrm>
          <a:off x="914400" y="1574800"/>
          <a:ext cx="2540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87" name="Equation" r:id="rId9" imgW="1422400" imgH="469900" progId="Equation.3">
                  <p:embed/>
                </p:oleObj>
              </mc:Choice>
              <mc:Fallback>
                <p:oleObj name="Equation" r:id="rId9" imgW="1422400" imgH="4699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74800"/>
                        <a:ext cx="2540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953000" y="4267200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Hart </a:t>
            </a:r>
            <a:r>
              <a:rPr lang="en-US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al.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(1960’s)</a:t>
            </a:r>
            <a:r>
              <a:rPr lang="en-US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used a similar model to explain tempering embrittlement.  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1000" y="106680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Attractive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adsorbate-adsorbate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interactions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1-order interfacial “phase” transition…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Yttria-doped Barium Zirconate (BZY)</a:t>
            </a:r>
            <a:br>
              <a:rPr lang="en-US" dirty="0" smtClean="0"/>
            </a:br>
            <a:r>
              <a:rPr lang="en-US" dirty="0" smtClean="0"/>
              <a:t>Matt Williams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572000" y="1219200"/>
            <a:ext cx="4191001" cy="4800832"/>
            <a:chOff x="4648200" y="1066800"/>
            <a:chExt cx="4191001" cy="4800832"/>
          </a:xfrm>
        </p:grpSpPr>
        <p:sp>
          <p:nvSpPr>
            <p:cNvPr id="42" name="AutoShape 4"/>
            <p:cNvSpPr>
              <a:spLocks noChangeArrowheads="1"/>
            </p:cNvSpPr>
            <p:nvPr/>
          </p:nvSpPr>
          <p:spPr bwMode="auto">
            <a:xfrm>
              <a:off x="4853305" y="1082272"/>
              <a:ext cx="870585" cy="761365"/>
            </a:xfrm>
            <a:prstGeom prst="flowChartMer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Zr</a:t>
              </a:r>
              <a:r>
                <a:rPr lang="en-US" sz="1000" baseline="30000" dirty="0" smtClean="0">
                  <a:effectLst/>
                  <a:ea typeface="Times New Roman"/>
                </a:rPr>
                <a:t>4+</a:t>
              </a:r>
              <a:r>
                <a:rPr lang="en-US" sz="1000" dirty="0" smtClean="0">
                  <a:effectLst/>
                  <a:ea typeface="Times New Roman"/>
                </a:rPr>
                <a:t> + H</a:t>
              </a:r>
              <a:r>
                <a:rPr lang="en-US" sz="1000" baseline="-25000" dirty="0" smtClean="0">
                  <a:effectLst/>
                  <a:ea typeface="Times New Roman"/>
                </a:rPr>
                <a:t>2</a:t>
              </a:r>
              <a:r>
                <a:rPr lang="en-US" sz="1000" dirty="0" smtClean="0">
                  <a:effectLst/>
                  <a:ea typeface="Times New Roman"/>
                </a:rPr>
                <a:t>O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6858000" y="2895831"/>
              <a:ext cx="768985" cy="669925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Heat to form gel (&lt;150°C)</a:t>
              </a:r>
              <a:r>
                <a:rPr lang="en-US" sz="1000" dirty="0">
                  <a:effectLst/>
                  <a:ea typeface="Times New Roman"/>
                </a:rPr>
                <a:t> 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>
              <a:off x="7620000" y="4013835"/>
              <a:ext cx="1219200" cy="558165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Calcine ash </a:t>
              </a:r>
              <a:r>
                <a:rPr lang="en-US" sz="1000" dirty="0" smtClean="0">
                  <a:ea typeface="Times New Roman"/>
                </a:rPr>
                <a:t>@ 1250</a:t>
              </a:r>
              <a:r>
                <a:rPr lang="en-US" sz="1000" dirty="0" smtClean="0">
                  <a:effectLst/>
                  <a:ea typeface="Times New Roman"/>
                </a:rPr>
                <a:t>°C / 5hrs.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45" name="AutoShape 17"/>
            <p:cNvSpPr>
              <a:spLocks noChangeArrowheads="1"/>
            </p:cNvSpPr>
            <p:nvPr/>
          </p:nvSpPr>
          <p:spPr bwMode="auto">
            <a:xfrm>
              <a:off x="6181725" y="2092557"/>
              <a:ext cx="628015" cy="628015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effectLst/>
                  <a:latin typeface="Arial"/>
                  <a:ea typeface="Times New Roman"/>
                </a:rPr>
                <a:t> </a:t>
              </a:r>
              <a:endParaRPr lang="en-US" sz="1000" dirty="0" smtClean="0">
                <a:effectLst/>
                <a:latin typeface="Arial"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Stir </a:t>
              </a:r>
              <a:endParaRPr lang="en-US" sz="1000" dirty="0">
                <a:effectLst/>
                <a:ea typeface="Times New Roman"/>
              </a:endParaRPr>
            </a:p>
          </p:txBody>
        </p:sp>
        <p:cxnSp>
          <p:nvCxnSpPr>
            <p:cNvPr id="46" name="AutoShape 19"/>
            <p:cNvCxnSpPr>
              <a:cxnSpLocks noChangeShapeType="1"/>
              <a:stCxn id="42" idx="2"/>
              <a:endCxn id="45" idx="2"/>
            </p:cNvCxnSpPr>
            <p:nvPr/>
          </p:nvCxnSpPr>
          <p:spPr bwMode="auto">
            <a:xfrm rot="16200000" flipH="1">
              <a:off x="5453380" y="1679172"/>
              <a:ext cx="563245" cy="892810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0"/>
            <p:cNvCxnSpPr>
              <a:cxnSpLocks noChangeShapeType="1"/>
              <a:stCxn id="51" idx="2"/>
              <a:endCxn id="45" idx="0"/>
            </p:cNvCxnSpPr>
            <p:nvPr/>
          </p:nvCxnSpPr>
          <p:spPr bwMode="auto">
            <a:xfrm>
              <a:off x="6484620" y="1830937"/>
              <a:ext cx="11430" cy="2616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7"/>
            <p:cNvCxnSpPr>
              <a:cxnSpLocks noChangeShapeType="1"/>
              <a:stCxn id="43" idx="3"/>
              <a:endCxn id="99" idx="1"/>
            </p:cNvCxnSpPr>
            <p:nvPr/>
          </p:nvCxnSpPr>
          <p:spPr bwMode="auto">
            <a:xfrm flipV="1">
              <a:off x="7626985" y="2925763"/>
              <a:ext cx="367030" cy="30503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0" name="AutoShape 30"/>
            <p:cNvSpPr>
              <a:spLocks noChangeArrowheads="1"/>
            </p:cNvSpPr>
            <p:nvPr/>
          </p:nvSpPr>
          <p:spPr bwMode="auto">
            <a:xfrm>
              <a:off x="7345159" y="1066800"/>
              <a:ext cx="869950" cy="761365"/>
            </a:xfrm>
            <a:prstGeom prst="flowChartMer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Ba</a:t>
              </a:r>
              <a:r>
                <a:rPr lang="en-US" sz="1000" baseline="30000" dirty="0" smtClean="0">
                  <a:effectLst/>
                  <a:ea typeface="Times New Roman"/>
                </a:rPr>
                <a:t>2+</a:t>
              </a:r>
              <a:r>
                <a:rPr lang="en-US" sz="1000" dirty="0" smtClean="0">
                  <a:effectLst/>
                  <a:ea typeface="Times New Roman"/>
                </a:rPr>
                <a:t> + H</a:t>
              </a:r>
              <a:r>
                <a:rPr lang="en-US" sz="1000" baseline="-25000" dirty="0" smtClean="0">
                  <a:effectLst/>
                  <a:ea typeface="Times New Roman"/>
                </a:rPr>
                <a:t>2</a:t>
              </a:r>
              <a:r>
                <a:rPr lang="en-US" sz="1000" dirty="0">
                  <a:ea typeface="Times New Roman"/>
                </a:rPr>
                <a:t>O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51" name="AutoShape 31"/>
            <p:cNvSpPr>
              <a:spLocks noChangeArrowheads="1"/>
            </p:cNvSpPr>
            <p:nvPr/>
          </p:nvSpPr>
          <p:spPr bwMode="auto">
            <a:xfrm>
              <a:off x="6049010" y="1069572"/>
              <a:ext cx="870585" cy="761365"/>
            </a:xfrm>
            <a:prstGeom prst="flowChartMer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Y</a:t>
              </a:r>
              <a:r>
                <a:rPr lang="en-US" sz="1000" baseline="30000" dirty="0" smtClean="0">
                  <a:ea typeface="Times New Roman"/>
                </a:rPr>
                <a:t>3+</a:t>
              </a:r>
              <a:r>
                <a:rPr lang="en-US" sz="1000" dirty="0" smtClean="0">
                  <a:ea typeface="Times New Roman"/>
                </a:rPr>
                <a:t> + H</a:t>
              </a:r>
              <a:r>
                <a:rPr lang="en-US" sz="1000" baseline="-25000" dirty="0" smtClean="0">
                  <a:ea typeface="Times New Roman"/>
                </a:rPr>
                <a:t>2</a:t>
              </a:r>
              <a:r>
                <a:rPr lang="en-US" sz="1000" dirty="0" smtClean="0">
                  <a:ea typeface="Times New Roman"/>
                </a:rPr>
                <a:t>O</a:t>
              </a:r>
              <a:endParaRPr lang="en-US" sz="1000" dirty="0">
                <a:effectLst/>
                <a:ea typeface="Times New Roman"/>
              </a:endParaRPr>
            </a:p>
          </p:txBody>
        </p:sp>
        <p:cxnSp>
          <p:nvCxnSpPr>
            <p:cNvPr id="52" name="AutoShape 35"/>
            <p:cNvCxnSpPr>
              <a:cxnSpLocks noChangeShapeType="1"/>
              <a:stCxn id="50" idx="2"/>
              <a:endCxn id="45" idx="6"/>
            </p:cNvCxnSpPr>
            <p:nvPr/>
          </p:nvCxnSpPr>
          <p:spPr bwMode="auto">
            <a:xfrm rot="5400000">
              <a:off x="7005737" y="1632168"/>
              <a:ext cx="578400" cy="970394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3" name="AutoShape 38"/>
            <p:cNvSpPr>
              <a:spLocks noChangeArrowheads="1"/>
            </p:cNvSpPr>
            <p:nvPr/>
          </p:nvSpPr>
          <p:spPr bwMode="auto">
            <a:xfrm>
              <a:off x="4853306" y="3962400"/>
              <a:ext cx="1170146" cy="609600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algn="ctr"/>
              <a:r>
                <a:rPr lang="en-US" sz="1000" dirty="0" smtClean="0">
                  <a:effectLst/>
                  <a:ea typeface="Times New Roman"/>
                </a:rPr>
                <a:t>Binder burnoff </a:t>
              </a:r>
              <a:r>
                <a:rPr lang="en-US" sz="1000" dirty="0">
                  <a:ea typeface="Times New Roman"/>
                </a:rPr>
                <a:t>@ 600°C </a:t>
              </a:r>
              <a:r>
                <a:rPr lang="en-US" sz="1000" dirty="0" smtClean="0">
                  <a:effectLst/>
                  <a:ea typeface="Times New Roman"/>
                </a:rPr>
                <a:t>/ 30min.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54" name="AutoShape 39"/>
            <p:cNvSpPr>
              <a:spLocks noChangeArrowheads="1"/>
            </p:cNvSpPr>
            <p:nvPr/>
          </p:nvSpPr>
          <p:spPr bwMode="auto">
            <a:xfrm>
              <a:off x="6315710" y="3785235"/>
              <a:ext cx="869315" cy="558165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Pelletize w/ binder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55" name="AutoShape 44"/>
            <p:cNvSpPr>
              <a:spLocks noChangeArrowheads="1"/>
            </p:cNvSpPr>
            <p:nvPr/>
          </p:nvSpPr>
          <p:spPr bwMode="auto">
            <a:xfrm rot="10800000">
              <a:off x="5105399" y="5105631"/>
              <a:ext cx="1324635" cy="558165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algn="ctr"/>
              <a:r>
                <a:rPr lang="en-US" sz="1000" dirty="0" smtClean="0">
                  <a:effectLst/>
                  <a:ea typeface="Times New Roman"/>
                </a:rPr>
                <a:t>Sinter @ 1600</a:t>
              </a:r>
              <a:r>
                <a:rPr lang="en-US" sz="1000" dirty="0">
                  <a:ea typeface="Times New Roman"/>
                </a:rPr>
                <a:t>°C</a:t>
              </a:r>
              <a:r>
                <a:rPr lang="en-US" sz="1000" dirty="0" smtClean="0">
                  <a:effectLst/>
                  <a:ea typeface="Times New Roman"/>
                </a:rPr>
                <a:t> / 24hrs.</a:t>
              </a:r>
              <a:endParaRPr lang="en-US" sz="1000" dirty="0">
                <a:effectLst/>
                <a:ea typeface="Times New Roman"/>
              </a:endParaRPr>
            </a:p>
          </p:txBody>
        </p:sp>
        <p:sp>
          <p:nvSpPr>
            <p:cNvPr id="56" name="AutoShape 45"/>
            <p:cNvSpPr>
              <a:spLocks noChangeAspect="1" noChangeArrowheads="1"/>
            </p:cNvSpPr>
            <p:nvPr/>
          </p:nvSpPr>
          <p:spPr bwMode="auto">
            <a:xfrm>
              <a:off x="6997065" y="5061036"/>
              <a:ext cx="842645" cy="806596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BZY</a:t>
              </a:r>
              <a:endParaRPr lang="en-US" sz="1000" dirty="0">
                <a:effectLst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effectLst/>
                  <a:ea typeface="Times New Roman"/>
                </a:rPr>
                <a:t>white powder</a:t>
              </a:r>
            </a:p>
          </p:txBody>
        </p:sp>
        <p:cxnSp>
          <p:nvCxnSpPr>
            <p:cNvPr id="57" name="AutoShape 47"/>
            <p:cNvCxnSpPr>
              <a:cxnSpLocks noChangeShapeType="1"/>
              <a:stCxn id="55" idx="1"/>
              <a:endCxn id="56" idx="2"/>
            </p:cNvCxnSpPr>
            <p:nvPr/>
          </p:nvCxnSpPr>
          <p:spPr bwMode="auto">
            <a:xfrm>
              <a:off x="6430034" y="5384713"/>
              <a:ext cx="567031" cy="7962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9" name="Elbow Connector 58"/>
            <p:cNvCxnSpPr>
              <a:stCxn id="54" idx="1"/>
              <a:endCxn id="53" idx="3"/>
            </p:cNvCxnSpPr>
            <p:nvPr/>
          </p:nvCxnSpPr>
          <p:spPr>
            <a:xfrm rot="10800000" flipV="1">
              <a:off x="6023452" y="4064318"/>
              <a:ext cx="292258" cy="202882"/>
            </a:xfrm>
            <a:prstGeom prst="bentConnector3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53" idx="1"/>
              <a:endCxn id="55" idx="3"/>
            </p:cNvCxnSpPr>
            <p:nvPr/>
          </p:nvCxnSpPr>
          <p:spPr>
            <a:xfrm rot="10800000" flipH="1" flipV="1">
              <a:off x="4853305" y="4267199"/>
              <a:ext cx="252093" cy="1117513"/>
            </a:xfrm>
            <a:prstGeom prst="bentConnector3">
              <a:avLst>
                <a:gd name="adj1" fmla="val -90681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lbow Connector 62"/>
            <p:cNvCxnSpPr>
              <a:stCxn id="45" idx="4"/>
              <a:endCxn id="43" idx="1"/>
            </p:cNvCxnSpPr>
            <p:nvPr/>
          </p:nvCxnSpPr>
          <p:spPr>
            <a:xfrm rot="16200000" flipH="1">
              <a:off x="6421755" y="2794549"/>
              <a:ext cx="510222" cy="362267"/>
            </a:xfrm>
            <a:prstGeom prst="bentConnector2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utoShape 4"/>
            <p:cNvSpPr>
              <a:spLocks noChangeArrowheads="1"/>
            </p:cNvSpPr>
            <p:nvPr/>
          </p:nvSpPr>
          <p:spPr bwMode="auto">
            <a:xfrm>
              <a:off x="4648200" y="2782246"/>
              <a:ext cx="1219200" cy="761365"/>
            </a:xfrm>
            <a:prstGeom prst="flowChartMer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ea typeface="Times New Roman"/>
                </a:rPr>
                <a:t>Glycine</a:t>
              </a:r>
              <a:endParaRPr lang="en-US" sz="1000" dirty="0">
                <a:effectLst/>
                <a:ea typeface="Times New Roman"/>
              </a:endParaRPr>
            </a:p>
          </p:txBody>
        </p:sp>
        <p:cxnSp>
          <p:nvCxnSpPr>
            <p:cNvPr id="72" name="Elbow Connector 71"/>
            <p:cNvCxnSpPr>
              <a:stCxn id="70" idx="3"/>
            </p:cNvCxnSpPr>
            <p:nvPr/>
          </p:nvCxnSpPr>
          <p:spPr>
            <a:xfrm flipV="1">
              <a:off x="5562600" y="2975683"/>
              <a:ext cx="921702" cy="18724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utoShape 10"/>
            <p:cNvSpPr>
              <a:spLocks noChangeArrowheads="1"/>
            </p:cNvSpPr>
            <p:nvPr/>
          </p:nvSpPr>
          <p:spPr bwMode="auto">
            <a:xfrm>
              <a:off x="7994015" y="2590800"/>
              <a:ext cx="768985" cy="669925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83942" tIns="41971" rIns="83942" bIns="41971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effectLst/>
                  <a:ea typeface="Times New Roman"/>
                </a:rPr>
                <a:t>Heat to ignite (&gt;300°C)</a:t>
              </a:r>
              <a:r>
                <a:rPr lang="en-US" sz="1100" dirty="0">
                  <a:effectLst/>
                  <a:ea typeface="Times New Roman"/>
                </a:rPr>
                <a:t> </a:t>
              </a:r>
              <a:endParaRPr lang="en-US" sz="1200" dirty="0">
                <a:effectLst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2" name="Elbow Connector 101"/>
            <p:cNvCxnSpPr>
              <a:stCxn id="99" idx="2"/>
              <a:endCxn id="44" idx="3"/>
            </p:cNvCxnSpPr>
            <p:nvPr/>
          </p:nvCxnSpPr>
          <p:spPr>
            <a:xfrm rot="16200000" flipH="1">
              <a:off x="8092758" y="3546475"/>
              <a:ext cx="1032193" cy="460692"/>
            </a:xfrm>
            <a:prstGeom prst="bentConnector4">
              <a:avLst>
                <a:gd name="adj1" fmla="val 36481"/>
                <a:gd name="adj2" fmla="val 149621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lbow Connector 103"/>
            <p:cNvCxnSpPr>
              <a:stCxn id="44" idx="1"/>
              <a:endCxn id="54" idx="3"/>
            </p:cNvCxnSpPr>
            <p:nvPr/>
          </p:nvCxnSpPr>
          <p:spPr>
            <a:xfrm rot="10800000">
              <a:off x="7185026" y="4064318"/>
              <a:ext cx="434975" cy="228600"/>
            </a:xfrm>
            <a:prstGeom prst="bentConnector3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1066800"/>
            <a:ext cx="4343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03288" rtl="0" eaLnBrk="0" fontAlgn="base" latinLnBrk="0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046413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methods commonly reported: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Gel-combustion: very similar to production of YSZ</a:t>
            </a:r>
          </a:p>
          <a:p>
            <a:pPr marL="615950" marR="0" lvl="1" indent="-206375" algn="l" defTabSz="903288" rtl="0" eaLnBrk="0" fontAlgn="base" latinLnBrk="0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Char char="•"/>
              <a:tabLst>
                <a:tab pos="3046413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Solid-State: stand method used for longest 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" y="39624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Due to potential for weakly agglomerated, smaller particles - GC method examined first</a:t>
            </a:r>
          </a:p>
        </p:txBody>
      </p:sp>
    </p:spTree>
    <p:extLst>
      <p:ext uri="{BB962C8B-B14F-4D97-AF65-F5344CB8AC3E}">
        <p14:creationId xmlns:p14="http://schemas.microsoft.com/office/powerpoint/2010/main" val="7949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Synthesis of </a:t>
            </a:r>
            <a:r>
              <a:rPr lang="en-US" dirty="0" err="1" smtClean="0"/>
              <a:t>Yttria</a:t>
            </a:r>
            <a:r>
              <a:rPr lang="en-US" dirty="0" smtClean="0"/>
              <a:t>-doped Barium </a:t>
            </a:r>
            <a:r>
              <a:rPr lang="en-US" dirty="0" err="1" smtClean="0"/>
              <a:t>Zirconate</a:t>
            </a:r>
            <a:r>
              <a:rPr lang="en-US" dirty="0" smtClean="0"/>
              <a:t> (BZY)</a:t>
            </a:r>
            <a:br>
              <a:rPr lang="en-US" dirty="0" smtClean="0"/>
            </a:br>
            <a:r>
              <a:rPr lang="en-US" dirty="0" smtClean="0"/>
              <a:t>Matt Williams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24000"/>
            <a:ext cx="38862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sz="1800" dirty="0" smtClean="0"/>
              <a:t>XRD comparison of interiors of two halves of sintered pellet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From top to bottom – interior of pellet closet to Ba-deficient surface, interior of pellet closest to middle, and calculated pattern from database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Stars mark impurity peaks present due to Ba-deficient phases near exposed surfaces and edges of the pellet</a:t>
            </a:r>
          </a:p>
          <a:p>
            <a:pPr lvl="1">
              <a:lnSpc>
                <a:spcPct val="110000"/>
              </a:lnSpc>
            </a:pPr>
            <a:endParaRPr lang="en-US" sz="1800" dirty="0" smtClean="0"/>
          </a:p>
        </p:txBody>
      </p:sp>
      <p:pic>
        <p:nvPicPr>
          <p:cNvPr id="397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6525" y="1295400"/>
            <a:ext cx="519747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42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dirty="0" smtClean="0"/>
              <a:t>Another Interesting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685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 smtClean="0"/>
              <a:t>To eliminate GBs by column grains in </a:t>
            </a:r>
            <a:r>
              <a:rPr lang="en-US" sz="2200" b="1" dirty="0" err="1" smtClean="0"/>
              <a:t>epitaxially</a:t>
            </a:r>
            <a:r>
              <a:rPr lang="en-US" sz="2200" b="1" dirty="0" smtClean="0"/>
              <a:t> grown films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54962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46723" cy="27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5800"/>
            <a:ext cx="460545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409523" cy="201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3886200"/>
            <a:ext cx="64008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03288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046413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Or, using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control AGG to make a single crystal (similar to Al</a:t>
            </a:r>
            <a:r>
              <a:rPr kumimoji="0" lang="en-US" sz="2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)?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4213" cy="790575"/>
          </a:xfrm>
        </p:spPr>
        <p:txBody>
          <a:bodyPr/>
          <a:lstStyle/>
          <a:p>
            <a:r>
              <a:rPr lang="en-US" sz="3600" dirty="0" smtClean="0"/>
              <a:t>Backup and Additional Slides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98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mseuser\Pictures\Matt\Luo Group\clemson mse p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6200" y="4953000"/>
            <a:ext cx="4343400" cy="1676400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55330" name="Picture 2" descr="IncaTemp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00" y="1447800"/>
            <a:ext cx="4267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1" name="Picture 3" descr="IncaTemp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500" y="1447800"/>
            <a:ext cx="4267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0" y="11417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latin typeface="Candara" pitchFamily="34" charset="0"/>
                <a:cs typeface="Calibri"/>
              </a:rPr>
              <a:t>Experiments on a Second Set of Specimens…</a:t>
            </a:r>
            <a:endParaRPr lang="en-US" sz="1800" b="1" dirty="0" smtClean="0">
              <a:latin typeface="Candara" pitchFamily="34" charset="0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The Effect of Bi on the Surface Morphology of Ni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10325" y="1057324"/>
            <a:ext cx="361028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700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latin typeface="Stone Sans ITC TT-Semi" charset="0"/>
              </a:rPr>
              <a:t>15 h </a:t>
            </a:r>
            <a:r>
              <a:rPr lang="en-US" sz="2000" dirty="0" smtClean="0">
                <a:solidFill>
                  <a:srgbClr val="FF0000"/>
                </a:solidFill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latin typeface="Stone Sans ITC TT-Semi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01747" y="1070124"/>
            <a:ext cx="362310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700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latin typeface="Stone Sans ITC TT-Semi" charset="0"/>
              </a:rPr>
              <a:t>15 h (without Bi)</a:t>
            </a:r>
            <a:endParaRPr lang="en-US" dirty="0">
              <a:latin typeface="Stone Sans ITC TT-Semi" charset="0"/>
            </a:endParaRPr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0" y="5005553"/>
            <a:ext cx="1967056" cy="14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756" y="4961692"/>
            <a:ext cx="227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prior study by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Wolski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Laporte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[MSEA 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495 (2008) 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138] showed that annealing in contact with Bi liquid and Bi vapor led to similar GB chemistries (measured by Auger), at least for Cu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bicrystals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3750" y="4953000"/>
            <a:ext cx="4370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Two distinct features:</a:t>
            </a:r>
          </a:p>
          <a:p>
            <a:pPr marL="347663" indent="-347663" algn="l">
              <a:buFont typeface="+mj-lt"/>
              <a:buAutoNum type="arabicParenR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 adsorption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f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aceting</a:t>
            </a:r>
          </a:p>
          <a:p>
            <a:pPr marL="347663" indent="-347663" algn="l">
              <a:buFont typeface="+mj-lt"/>
              <a:buAutoNum type="arabicParenR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Some extremely deep grooves</a:t>
            </a:r>
          </a:p>
          <a:p>
            <a:pPr algn="l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Both can be well explained by the model discussed previously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>
            <a:grpSpLocks noChangeAspect="1"/>
          </p:cNvGrpSpPr>
          <p:nvPr/>
        </p:nvGrpSpPr>
        <p:grpSpPr bwMode="auto">
          <a:xfrm>
            <a:off x="4692224" y="4509309"/>
            <a:ext cx="2841516" cy="1392900"/>
            <a:chOff x="2016" y="1872"/>
            <a:chExt cx="2448" cy="1056"/>
          </a:xfrm>
        </p:grpSpPr>
        <p:pic>
          <p:nvPicPr>
            <p:cNvPr id="14" name="Picture 3" descr="Groove"/>
            <p:cNvPicPr>
              <a:picLocks noChangeAspect="1" noChangeArrowheads="1"/>
            </p:cNvPicPr>
            <p:nvPr/>
          </p:nvPicPr>
          <p:blipFill>
            <a:blip r:embed="rId3" cstate="print"/>
            <a:srcRect l="12781" t="7613" r="14793" b="8644"/>
            <a:stretch>
              <a:fillRect/>
            </a:stretch>
          </p:blipFill>
          <p:spPr bwMode="auto">
            <a:xfrm>
              <a:off x="2016" y="1872"/>
              <a:ext cx="2448" cy="1056"/>
            </a:xfrm>
            <a:prstGeom prst="rect">
              <a:avLst/>
            </a:prstGeom>
            <a:noFill/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2256" y="2688"/>
              <a:ext cx="192" cy="19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8214224" y="5735615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78011" y="5563655"/>
            <a:ext cx="801823" cy="338554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Small!</a:t>
            </a:r>
          </a:p>
        </p:txBody>
      </p:sp>
      <p:pic>
        <p:nvPicPr>
          <p:cNvPr id="394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0" y="5150254"/>
            <a:ext cx="4045300" cy="14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 bwMode="auto">
          <a:xfrm>
            <a:off x="4114800" y="4773168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Experiments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 on a Second Set of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 …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</a:rPr>
            </a:br>
            <a:r>
              <a:rPr lang="en-US" dirty="0" smtClean="0">
                <a:latin typeface="+mn-lt"/>
              </a:rPr>
              <a:t>Two Distinct Features – Explained by Our Model</a:t>
            </a:r>
            <a:endParaRPr lang="en-US" dirty="0">
              <a:latin typeface="+mn-lt"/>
            </a:endParaRPr>
          </a:p>
        </p:txBody>
      </p:sp>
      <p:pic>
        <p:nvPicPr>
          <p:cNvPr id="3" name="Picture 3" descr="IncaTemp8"/>
          <p:cNvPicPr>
            <a:picLocks noChangeAspect="1" noChangeArrowheads="1"/>
          </p:cNvPicPr>
          <p:nvPr/>
        </p:nvPicPr>
        <p:blipFill rotWithShape="1">
          <a:blip r:embed="rId5" cstate="print"/>
          <a:srcRect t="2711" r="8686" b="6889"/>
          <a:stretch/>
        </p:blipFill>
        <p:spPr bwMode="auto">
          <a:xfrm>
            <a:off x="5149857" y="1324327"/>
            <a:ext cx="3944329" cy="31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410200" y="974498"/>
            <a:ext cx="361028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Ni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700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C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15 h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one Sans ITC TT-Sem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498"/>
            <a:ext cx="437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1) Bi adsorption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f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14" y="4028534"/>
            <a:ext cx="2601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2)  Deep grooves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(= small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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)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b="54657"/>
          <a:stretch/>
        </p:blipFill>
        <p:spPr bwMode="auto">
          <a:xfrm rot="-10800000">
            <a:off x="3352800" y="2510192"/>
            <a:ext cx="1339424" cy="122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314" y="1497718"/>
            <a:ext cx="4708158" cy="757130"/>
          </a:xfrm>
          <a:prstGeom prst="rect">
            <a:avLst/>
          </a:prstGeom>
          <a:solidFill>
            <a:srgbClr val="FFFFCC"/>
          </a:solidFill>
          <a:ln w="19050"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800" dirty="0" smtClean="0">
                <a:latin typeface="+mn-lt"/>
              </a:rPr>
              <a:t>Strong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:	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½|</a:t>
            </a:r>
            <a:r>
              <a:rPr lang="en-US" sz="1800" dirty="0">
                <a:latin typeface="+mn-lt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>
                <a:latin typeface="+mn-lt"/>
              </a:rPr>
              <a:t>-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>
                <a:latin typeface="+mn-lt"/>
              </a:rPr>
              <a:t>| + ½|</a:t>
            </a:r>
            <a:r>
              <a:rPr lang="en-US" sz="1800" dirty="0" smtClean="0">
                <a:latin typeface="+mn-lt"/>
              </a:rPr>
              <a:t>E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| &lt; </a:t>
            </a:r>
            <a:r>
              <a:rPr lang="en-US" sz="1800" dirty="0">
                <a:latin typeface="+mn-lt"/>
              </a:rPr>
              <a:t>|</a:t>
            </a:r>
            <a:r>
              <a:rPr lang="en-US" sz="1800" dirty="0" err="1">
                <a:latin typeface="+mn-lt"/>
              </a:rPr>
              <a:t>E</a:t>
            </a:r>
            <a:r>
              <a:rPr lang="en-US" sz="1800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>
                <a:latin typeface="+mn-lt"/>
              </a:rPr>
              <a:t>-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>
                <a:latin typeface="+mn-lt"/>
              </a:rPr>
              <a:t>|</a:t>
            </a:r>
            <a:r>
              <a:rPr lang="en-US" sz="1800" dirty="0"/>
              <a:t> </a:t>
            </a:r>
            <a:endParaRPr lang="en-US" sz="1800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800" dirty="0" smtClean="0">
                <a:latin typeface="+mn-lt"/>
              </a:rPr>
              <a:t>Weak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:	|</a:t>
            </a:r>
            <a:r>
              <a:rPr lang="en-US" sz="1800" dirty="0" err="1" smtClean="0">
                <a:latin typeface="+mn-lt"/>
              </a:rPr>
              <a:t>E</a:t>
            </a:r>
            <a:r>
              <a:rPr lang="en-US" sz="1800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>
                <a:latin typeface="+mn-lt"/>
              </a:rPr>
              <a:t>| &lt;&lt; |</a:t>
            </a:r>
            <a:r>
              <a:rPr lang="en-US" sz="1800" dirty="0" err="1" smtClean="0">
                <a:latin typeface="+mn-lt"/>
              </a:rPr>
              <a:t>E</a:t>
            </a:r>
            <a:r>
              <a:rPr lang="en-US" sz="1800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 smtClean="0">
                <a:latin typeface="+mn-lt"/>
              </a:rPr>
              <a:t>| 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172" y="2285999"/>
            <a:ext cx="32296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Bi serves as a “surfactant”</a:t>
            </a:r>
          </a:p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Closed-packed surface orientations are stabilized because they allow more Bi adsorption to reduce </a:t>
            </a:r>
            <a:r>
              <a:rPr lang="en-US" i="1" dirty="0" smtClean="0">
                <a:latin typeface="Candara" pitchFamily="34" charset="0"/>
                <a:sym typeface="Symbol"/>
              </a:rPr>
              <a:t> </a:t>
            </a:r>
            <a:r>
              <a:rPr lang="en-US" dirty="0" smtClean="0">
                <a:latin typeface="Candara" pitchFamily="34" charset="0"/>
                <a:sym typeface="Wingdings" pitchFamily="2" charset="2"/>
              </a:rPr>
              <a:t> faceting</a:t>
            </a:r>
            <a:r>
              <a:rPr lang="en-US" dirty="0" smtClean="0">
                <a:latin typeface="Candara" pitchFamily="34" charset="0"/>
              </a:rPr>
              <a:t>    </a:t>
            </a:r>
            <a:endParaRPr lang="en-US" dirty="0">
              <a:latin typeface="Candara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434140"/>
              </p:ext>
            </p:extLst>
          </p:nvPr>
        </p:nvGraphicFramePr>
        <p:xfrm>
          <a:off x="1787139" y="4861385"/>
          <a:ext cx="261778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70" name="Equation" r:id="rId7" imgW="1459866" imgH="253890" progId="Equation.3">
                  <p:embed/>
                </p:oleObj>
              </mc:Choice>
              <mc:Fallback>
                <p:oleObj name="Equation" r:id="rId7" imgW="1459866" imgH="253890" progId="Equation.3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139" y="4861385"/>
                        <a:ext cx="2617787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0" descr="Formula"/>
          <p:cNvPicPr>
            <a:picLocks noChangeAspect="1" noChangeArrowheads="1"/>
          </p:cNvPicPr>
          <p:nvPr/>
        </p:nvPicPr>
        <p:blipFill>
          <a:blip r:embed="rId9" cstate="print"/>
          <a:srcRect l="10884" r="11720"/>
          <a:stretch>
            <a:fillRect/>
          </a:stretch>
        </p:blipFill>
        <p:spPr bwMode="auto">
          <a:xfrm>
            <a:off x="7533740" y="4682832"/>
            <a:ext cx="1447800" cy="685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63376" y="4243978"/>
            <a:ext cx="2206053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Binding energy</a:t>
            </a:r>
          </a:p>
          <a:p>
            <a:r>
              <a:rPr 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etween 2 Bi layers  </a:t>
            </a:r>
            <a:endParaRPr lang="en-US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566745"/>
              </p:ext>
            </p:extLst>
          </p:nvPr>
        </p:nvGraphicFramePr>
        <p:xfrm>
          <a:off x="6539346" y="5884531"/>
          <a:ext cx="2376054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71" name="Equation" r:id="rId10" imgW="1422400" imgH="431800" progId="Equation.3">
                  <p:embed/>
                </p:oleObj>
              </mc:Choice>
              <mc:Fallback>
                <p:oleObj name="Equation" r:id="rId10" imgW="1422400" imgH="431800" progId="Equation.3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9346" y="5884531"/>
                        <a:ext cx="2376054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233463" y="5948474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Ignore </a:t>
            </a:r>
          </a:p>
          <a:p>
            <a:r>
              <a:rPr lang="en-US" sz="1600" dirty="0" smtClean="0">
                <a:latin typeface="+mn-lt"/>
              </a:rPr>
              <a:t>Anisotropy:</a:t>
            </a:r>
            <a:endParaRPr lang="en-US" sz="16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>
            <a:off x="4279499" y="5205759"/>
            <a:ext cx="446276" cy="1397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pPr>
              <a:lnSpc>
                <a:spcPct val="85000"/>
              </a:lnSpc>
            </a:pP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0" y="2286000"/>
            <a:ext cx="3886200" cy="1905000"/>
            <a:chOff x="2016" y="1872"/>
            <a:chExt cx="2448" cy="1056"/>
          </a:xfrm>
        </p:grpSpPr>
        <p:pic>
          <p:nvPicPr>
            <p:cNvPr id="330755" name="Picture 3" descr="Groove"/>
            <p:cNvPicPr>
              <a:picLocks noChangeAspect="1" noChangeArrowheads="1"/>
            </p:cNvPicPr>
            <p:nvPr/>
          </p:nvPicPr>
          <p:blipFill>
            <a:blip r:embed="rId2" cstate="print"/>
            <a:srcRect l="12781" t="7613" r="14793" b="8644"/>
            <a:stretch>
              <a:fillRect/>
            </a:stretch>
          </p:blipFill>
          <p:spPr bwMode="auto">
            <a:xfrm>
              <a:off x="2016" y="1872"/>
              <a:ext cx="2448" cy="1056"/>
            </a:xfrm>
            <a:prstGeom prst="rect">
              <a:avLst/>
            </a:prstGeom>
            <a:noFill/>
          </p:spPr>
        </p:pic>
        <p:sp>
          <p:nvSpPr>
            <p:cNvPr id="330756" name="Rectangle 4"/>
            <p:cNvSpPr>
              <a:spLocks noChangeArrowheads="1"/>
            </p:cNvSpPr>
            <p:nvPr/>
          </p:nvSpPr>
          <p:spPr bwMode="auto">
            <a:xfrm>
              <a:off x="2256" y="2688"/>
              <a:ext cx="192" cy="19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Experiments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on a Second Set of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…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</a:br>
            <a:r>
              <a:rPr lang="en-US" b="1" dirty="0" smtClean="0">
                <a:latin typeface="+mn-lt"/>
                <a:cs typeface="Arial" pitchFamily="34" charset="0"/>
              </a:rPr>
              <a:t>Atomic </a:t>
            </a:r>
            <a:r>
              <a:rPr lang="en-US" b="1" dirty="0">
                <a:latin typeface="+mn-lt"/>
                <a:cs typeface="Arial" pitchFamily="34" charset="0"/>
              </a:rPr>
              <a:t>Force Microscopy (AFM</a:t>
            </a:r>
            <a:r>
              <a:rPr lang="en-US" b="1" dirty="0" smtClean="0">
                <a:latin typeface="+mn-lt"/>
                <a:cs typeface="Arial" pitchFamily="34" charset="0"/>
              </a:rPr>
              <a:t>)</a:t>
            </a:r>
            <a:endParaRPr lang="en-US" sz="1800" b="1" dirty="0">
              <a:latin typeface="+mn-lt"/>
              <a:cs typeface="Arial" pitchFamily="34" charset="0"/>
            </a:endParaRPr>
          </a:p>
        </p:txBody>
      </p:sp>
      <p:sp>
        <p:nvSpPr>
          <p:cNvPr id="330758" name="Text Box 6"/>
          <p:cNvSpPr txBox="1">
            <a:spLocks noChangeArrowheads="1"/>
          </p:cNvSpPr>
          <p:nvPr/>
        </p:nvSpPr>
        <p:spPr bwMode="auto">
          <a:xfrm>
            <a:off x="1524000" y="1828800"/>
            <a:ext cx="660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b="0">
              <a:latin typeface="Verdana" charset="0"/>
            </a:endParaRPr>
          </a:p>
        </p:txBody>
      </p:sp>
      <p:pic>
        <p:nvPicPr>
          <p:cNvPr id="330759" name="Picture 7" descr="M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32004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60" name="Line 8"/>
          <p:cNvSpPr>
            <a:spLocks noChangeShapeType="1"/>
          </p:cNvSpPr>
          <p:nvPr/>
        </p:nvSpPr>
        <p:spPr bwMode="auto">
          <a:xfrm>
            <a:off x="3124200" y="2051050"/>
            <a:ext cx="2133600" cy="84455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143000" y="4572000"/>
            <a:ext cx="746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latin typeface="Stone Sans ITC TT-Semi" charset="0"/>
              </a:rPr>
              <a:t>Measure the width and depth of the grain boundary, infer the dihedral angle and the relative grain boundary energy by the equation</a:t>
            </a:r>
          </a:p>
        </p:txBody>
      </p:sp>
      <p:pic>
        <p:nvPicPr>
          <p:cNvPr id="330762" name="Picture 10" descr="Formula"/>
          <p:cNvPicPr>
            <a:picLocks noChangeAspect="1" noChangeArrowheads="1"/>
          </p:cNvPicPr>
          <p:nvPr/>
        </p:nvPicPr>
        <p:blipFill>
          <a:blip r:embed="rId4" cstate="print"/>
          <a:srcRect l="10884" r="11720"/>
          <a:stretch>
            <a:fillRect/>
          </a:stretch>
        </p:blipFill>
        <p:spPr bwMode="auto">
          <a:xfrm>
            <a:off x="4648200" y="5257800"/>
            <a:ext cx="2057400" cy="97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63" name="Oval 11"/>
          <p:cNvSpPr>
            <a:spLocks noChangeArrowheads="1"/>
          </p:cNvSpPr>
          <p:nvPr/>
        </p:nvSpPr>
        <p:spPr bwMode="auto">
          <a:xfrm>
            <a:off x="2286000" y="1517650"/>
            <a:ext cx="874713" cy="887413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4419600" y="1219200"/>
            <a:ext cx="426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latin typeface="Stone Sans ITC TT-Semi" charset="0"/>
              </a:rPr>
              <a:t>Using the AFM: determine the relative energy of the grain boundaries</a:t>
            </a: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16764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D.M. Saylor and G.S. Rohrer, </a:t>
            </a:r>
            <a:r>
              <a:rPr lang="en-US" sz="1200" b="0" u="sng" dirty="0">
                <a:latin typeface="Stone Sans ITC TT-Semi" charset="0"/>
                <a:ea typeface="ＭＳ Ｐゴシック" charset="-128"/>
                <a:cs typeface="ＭＳ Ｐゴシック" charset="-128"/>
              </a:rPr>
              <a:t>J. Amer. Ceram. Soc.</a:t>
            </a:r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dirty="0">
                <a:latin typeface="Stone Sans ITC TT-Semi" charset="0"/>
                <a:ea typeface="ＭＳ Ｐゴシック" charset="-128"/>
                <a:cs typeface="ＭＳ Ｐゴシック" charset="-128"/>
              </a:rPr>
              <a:t>82</a:t>
            </a:r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 (1999) 1529.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258481" y="5863527"/>
            <a:ext cx="3537486" cy="664368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2816" name="Line 1040"/>
          <p:cNvSpPr>
            <a:spLocks noChangeShapeType="1"/>
          </p:cNvSpPr>
          <p:nvPr/>
        </p:nvSpPr>
        <p:spPr bwMode="auto">
          <a:xfrm>
            <a:off x="1081088" y="1748632"/>
            <a:ext cx="5943600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7" name="Rectangle 1041"/>
          <p:cNvSpPr>
            <a:spLocks noChangeArrowheads="1"/>
          </p:cNvSpPr>
          <p:nvPr/>
        </p:nvSpPr>
        <p:spPr bwMode="auto">
          <a:xfrm>
            <a:off x="1076325" y="1742282"/>
            <a:ext cx="5943600" cy="3690938"/>
          </a:xfrm>
          <a:prstGeom prst="rect">
            <a:avLst/>
          </a:prstGeom>
          <a:noFill/>
          <a:ln w="11113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8" name="Line 1042"/>
          <p:cNvSpPr>
            <a:spLocks noChangeShapeType="1"/>
          </p:cNvSpPr>
          <p:nvPr/>
        </p:nvSpPr>
        <p:spPr bwMode="auto">
          <a:xfrm>
            <a:off x="1081088" y="1748632"/>
            <a:ext cx="1587" cy="36893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9" name="Line 1043"/>
          <p:cNvSpPr>
            <a:spLocks noChangeShapeType="1"/>
          </p:cNvSpPr>
          <p:nvPr/>
        </p:nvSpPr>
        <p:spPr bwMode="auto">
          <a:xfrm>
            <a:off x="1025525" y="54379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0" name="Line 1044"/>
          <p:cNvSpPr>
            <a:spLocks noChangeShapeType="1"/>
          </p:cNvSpPr>
          <p:nvPr/>
        </p:nvSpPr>
        <p:spPr bwMode="auto">
          <a:xfrm>
            <a:off x="1025525" y="50696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1" name="Line 1045"/>
          <p:cNvSpPr>
            <a:spLocks noChangeShapeType="1"/>
          </p:cNvSpPr>
          <p:nvPr/>
        </p:nvSpPr>
        <p:spPr bwMode="auto">
          <a:xfrm>
            <a:off x="1025525" y="47013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2" name="Line 1046"/>
          <p:cNvSpPr>
            <a:spLocks noChangeShapeType="1"/>
          </p:cNvSpPr>
          <p:nvPr/>
        </p:nvSpPr>
        <p:spPr bwMode="auto">
          <a:xfrm>
            <a:off x="1025525" y="4331495"/>
            <a:ext cx="55563" cy="15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3" name="Line 1047"/>
          <p:cNvSpPr>
            <a:spLocks noChangeShapeType="1"/>
          </p:cNvSpPr>
          <p:nvPr/>
        </p:nvSpPr>
        <p:spPr bwMode="auto">
          <a:xfrm>
            <a:off x="1025525" y="39616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4" name="Line 1048"/>
          <p:cNvSpPr>
            <a:spLocks noChangeShapeType="1"/>
          </p:cNvSpPr>
          <p:nvPr/>
        </p:nvSpPr>
        <p:spPr bwMode="auto">
          <a:xfrm>
            <a:off x="1025525" y="35933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5" name="Line 1049"/>
          <p:cNvSpPr>
            <a:spLocks noChangeShapeType="1"/>
          </p:cNvSpPr>
          <p:nvPr/>
        </p:nvSpPr>
        <p:spPr bwMode="auto">
          <a:xfrm>
            <a:off x="1025525" y="32250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6" name="Line 1050"/>
          <p:cNvSpPr>
            <a:spLocks noChangeShapeType="1"/>
          </p:cNvSpPr>
          <p:nvPr/>
        </p:nvSpPr>
        <p:spPr bwMode="auto">
          <a:xfrm>
            <a:off x="1025525" y="28567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7" name="Line 1051"/>
          <p:cNvSpPr>
            <a:spLocks noChangeShapeType="1"/>
          </p:cNvSpPr>
          <p:nvPr/>
        </p:nvSpPr>
        <p:spPr bwMode="auto">
          <a:xfrm>
            <a:off x="1025525" y="24852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8" name="Line 1052"/>
          <p:cNvSpPr>
            <a:spLocks noChangeShapeType="1"/>
          </p:cNvSpPr>
          <p:nvPr/>
        </p:nvSpPr>
        <p:spPr bwMode="auto">
          <a:xfrm>
            <a:off x="1025525" y="21169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9" name="Line 1053"/>
          <p:cNvSpPr>
            <a:spLocks noChangeShapeType="1"/>
          </p:cNvSpPr>
          <p:nvPr/>
        </p:nvSpPr>
        <p:spPr bwMode="auto">
          <a:xfrm>
            <a:off x="1025525" y="17486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0" name="Line 1054"/>
          <p:cNvSpPr>
            <a:spLocks noChangeShapeType="1"/>
          </p:cNvSpPr>
          <p:nvPr/>
        </p:nvSpPr>
        <p:spPr bwMode="auto">
          <a:xfrm>
            <a:off x="1081088" y="5437982"/>
            <a:ext cx="5943600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1" name="Line 1055"/>
          <p:cNvSpPr>
            <a:spLocks noChangeShapeType="1"/>
          </p:cNvSpPr>
          <p:nvPr/>
        </p:nvSpPr>
        <p:spPr bwMode="auto">
          <a:xfrm flipV="1">
            <a:off x="10810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2" name="Line 1056"/>
          <p:cNvSpPr>
            <a:spLocks noChangeShapeType="1"/>
          </p:cNvSpPr>
          <p:nvPr/>
        </p:nvSpPr>
        <p:spPr bwMode="auto">
          <a:xfrm flipV="1">
            <a:off x="25669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3" name="Line 1057"/>
          <p:cNvSpPr>
            <a:spLocks noChangeShapeType="1"/>
          </p:cNvSpPr>
          <p:nvPr/>
        </p:nvSpPr>
        <p:spPr bwMode="auto">
          <a:xfrm flipV="1">
            <a:off x="40528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4" name="Line 1058"/>
          <p:cNvSpPr>
            <a:spLocks noChangeShapeType="1"/>
          </p:cNvSpPr>
          <p:nvPr/>
        </p:nvSpPr>
        <p:spPr bwMode="auto">
          <a:xfrm flipV="1">
            <a:off x="55387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5" name="Line 1059"/>
          <p:cNvSpPr>
            <a:spLocks noChangeShapeType="1"/>
          </p:cNvSpPr>
          <p:nvPr/>
        </p:nvSpPr>
        <p:spPr bwMode="auto">
          <a:xfrm flipV="1">
            <a:off x="70246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6" name="Freeform 1060"/>
          <p:cNvSpPr>
            <a:spLocks/>
          </p:cNvSpPr>
          <p:nvPr/>
        </p:nvSpPr>
        <p:spPr bwMode="auto">
          <a:xfrm>
            <a:off x="1885950" y="1748632"/>
            <a:ext cx="3986213" cy="3606800"/>
          </a:xfrm>
          <a:custGeom>
            <a:avLst/>
            <a:gdLst/>
            <a:ahLst/>
            <a:cxnLst>
              <a:cxn ang="0">
                <a:pos x="0" y="2272"/>
              </a:cxn>
              <a:cxn ang="0">
                <a:pos x="116" y="2221"/>
              </a:cxn>
              <a:cxn ang="0">
                <a:pos x="143" y="2170"/>
              </a:cxn>
              <a:cxn ang="0">
                <a:pos x="178" y="2118"/>
              </a:cxn>
              <a:cxn ang="0">
                <a:pos x="641" y="2066"/>
              </a:cxn>
              <a:cxn ang="0">
                <a:pos x="757" y="2014"/>
              </a:cxn>
              <a:cxn ang="0">
                <a:pos x="783" y="1962"/>
              </a:cxn>
              <a:cxn ang="0">
                <a:pos x="813" y="1911"/>
              </a:cxn>
              <a:cxn ang="0">
                <a:pos x="890" y="1860"/>
              </a:cxn>
              <a:cxn ang="0">
                <a:pos x="937" y="1808"/>
              </a:cxn>
              <a:cxn ang="0">
                <a:pos x="967" y="1756"/>
              </a:cxn>
              <a:cxn ang="0">
                <a:pos x="1014" y="1704"/>
              </a:cxn>
              <a:cxn ang="0">
                <a:pos x="1045" y="1652"/>
              </a:cxn>
              <a:cxn ang="0">
                <a:pos x="1110" y="1601"/>
              </a:cxn>
              <a:cxn ang="0">
                <a:pos x="1129" y="1550"/>
              </a:cxn>
              <a:cxn ang="0">
                <a:pos x="1218" y="1498"/>
              </a:cxn>
              <a:cxn ang="0">
                <a:pos x="1247" y="1446"/>
              </a:cxn>
              <a:cxn ang="0">
                <a:pos x="1290" y="1394"/>
              </a:cxn>
              <a:cxn ang="0">
                <a:pos x="1293" y="1342"/>
              </a:cxn>
              <a:cxn ang="0">
                <a:pos x="1376" y="1292"/>
              </a:cxn>
              <a:cxn ang="0">
                <a:pos x="1404" y="1240"/>
              </a:cxn>
              <a:cxn ang="0">
                <a:pos x="1408" y="1188"/>
              </a:cxn>
              <a:cxn ang="0">
                <a:pos x="1516" y="1136"/>
              </a:cxn>
              <a:cxn ang="0">
                <a:pos x="1536" y="1084"/>
              </a:cxn>
              <a:cxn ang="0">
                <a:pos x="1649" y="1033"/>
              </a:cxn>
              <a:cxn ang="0">
                <a:pos x="1767" y="982"/>
              </a:cxn>
              <a:cxn ang="0">
                <a:pos x="1798" y="930"/>
              </a:cxn>
              <a:cxn ang="0">
                <a:pos x="1806" y="878"/>
              </a:cxn>
              <a:cxn ang="0">
                <a:pos x="1840" y="826"/>
              </a:cxn>
              <a:cxn ang="0">
                <a:pos x="1847" y="774"/>
              </a:cxn>
              <a:cxn ang="0">
                <a:pos x="1894" y="723"/>
              </a:cxn>
              <a:cxn ang="0">
                <a:pos x="1901" y="672"/>
              </a:cxn>
              <a:cxn ang="0">
                <a:pos x="1906" y="620"/>
              </a:cxn>
              <a:cxn ang="0">
                <a:pos x="1920" y="568"/>
              </a:cxn>
              <a:cxn ang="0">
                <a:pos x="1937" y="516"/>
              </a:cxn>
              <a:cxn ang="0">
                <a:pos x="2049" y="464"/>
              </a:cxn>
              <a:cxn ang="0">
                <a:pos x="2051" y="413"/>
              </a:cxn>
              <a:cxn ang="0">
                <a:pos x="2099" y="362"/>
              </a:cxn>
              <a:cxn ang="0">
                <a:pos x="2118" y="310"/>
              </a:cxn>
              <a:cxn ang="0">
                <a:pos x="2125" y="258"/>
              </a:cxn>
              <a:cxn ang="0">
                <a:pos x="2153" y="206"/>
              </a:cxn>
              <a:cxn ang="0">
                <a:pos x="2157" y="154"/>
              </a:cxn>
              <a:cxn ang="0">
                <a:pos x="2209" y="104"/>
              </a:cxn>
              <a:cxn ang="0">
                <a:pos x="2267" y="52"/>
              </a:cxn>
              <a:cxn ang="0">
                <a:pos x="2511" y="0"/>
              </a:cxn>
            </a:cxnLst>
            <a:rect l="0" t="0" r="r" b="b"/>
            <a:pathLst>
              <a:path w="2511" h="2272">
                <a:moveTo>
                  <a:pt x="0" y="2272"/>
                </a:moveTo>
                <a:lnTo>
                  <a:pt x="116" y="2221"/>
                </a:lnTo>
                <a:lnTo>
                  <a:pt x="143" y="2170"/>
                </a:lnTo>
                <a:lnTo>
                  <a:pt x="178" y="2118"/>
                </a:lnTo>
                <a:lnTo>
                  <a:pt x="641" y="2066"/>
                </a:lnTo>
                <a:lnTo>
                  <a:pt x="757" y="2014"/>
                </a:lnTo>
                <a:lnTo>
                  <a:pt x="783" y="1962"/>
                </a:lnTo>
                <a:lnTo>
                  <a:pt x="813" y="1911"/>
                </a:lnTo>
                <a:lnTo>
                  <a:pt x="890" y="1860"/>
                </a:lnTo>
                <a:lnTo>
                  <a:pt x="937" y="1808"/>
                </a:lnTo>
                <a:lnTo>
                  <a:pt x="967" y="1756"/>
                </a:lnTo>
                <a:lnTo>
                  <a:pt x="1014" y="1704"/>
                </a:lnTo>
                <a:lnTo>
                  <a:pt x="1045" y="1652"/>
                </a:lnTo>
                <a:lnTo>
                  <a:pt x="1110" y="1601"/>
                </a:lnTo>
                <a:lnTo>
                  <a:pt x="1129" y="1550"/>
                </a:lnTo>
                <a:lnTo>
                  <a:pt x="1218" y="1498"/>
                </a:lnTo>
                <a:lnTo>
                  <a:pt x="1247" y="1446"/>
                </a:lnTo>
                <a:lnTo>
                  <a:pt x="1290" y="1394"/>
                </a:lnTo>
                <a:lnTo>
                  <a:pt x="1293" y="1342"/>
                </a:lnTo>
                <a:lnTo>
                  <a:pt x="1376" y="1292"/>
                </a:lnTo>
                <a:lnTo>
                  <a:pt x="1404" y="1240"/>
                </a:lnTo>
                <a:lnTo>
                  <a:pt x="1408" y="1188"/>
                </a:lnTo>
                <a:lnTo>
                  <a:pt x="1516" y="1136"/>
                </a:lnTo>
                <a:lnTo>
                  <a:pt x="1536" y="1084"/>
                </a:lnTo>
                <a:lnTo>
                  <a:pt x="1649" y="1033"/>
                </a:lnTo>
                <a:lnTo>
                  <a:pt x="1767" y="982"/>
                </a:lnTo>
                <a:lnTo>
                  <a:pt x="1798" y="930"/>
                </a:lnTo>
                <a:lnTo>
                  <a:pt x="1806" y="878"/>
                </a:lnTo>
                <a:lnTo>
                  <a:pt x="1840" y="826"/>
                </a:lnTo>
                <a:lnTo>
                  <a:pt x="1847" y="774"/>
                </a:lnTo>
                <a:lnTo>
                  <a:pt x="1894" y="723"/>
                </a:lnTo>
                <a:lnTo>
                  <a:pt x="1901" y="672"/>
                </a:lnTo>
                <a:lnTo>
                  <a:pt x="1906" y="620"/>
                </a:lnTo>
                <a:lnTo>
                  <a:pt x="1920" y="568"/>
                </a:lnTo>
                <a:lnTo>
                  <a:pt x="1937" y="516"/>
                </a:lnTo>
                <a:lnTo>
                  <a:pt x="2049" y="464"/>
                </a:lnTo>
                <a:lnTo>
                  <a:pt x="2051" y="413"/>
                </a:lnTo>
                <a:lnTo>
                  <a:pt x="2099" y="362"/>
                </a:lnTo>
                <a:lnTo>
                  <a:pt x="2118" y="310"/>
                </a:lnTo>
                <a:lnTo>
                  <a:pt x="2125" y="258"/>
                </a:lnTo>
                <a:lnTo>
                  <a:pt x="2153" y="206"/>
                </a:lnTo>
                <a:lnTo>
                  <a:pt x="2157" y="154"/>
                </a:lnTo>
                <a:lnTo>
                  <a:pt x="2209" y="104"/>
                </a:lnTo>
                <a:lnTo>
                  <a:pt x="2267" y="52"/>
                </a:lnTo>
                <a:lnTo>
                  <a:pt x="2511" y="0"/>
                </a:lnTo>
              </a:path>
            </a:pathLst>
          </a:custGeom>
          <a:noFill/>
          <a:ln w="1588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7" name="Freeform 1061"/>
          <p:cNvSpPr>
            <a:spLocks/>
          </p:cNvSpPr>
          <p:nvPr/>
        </p:nvSpPr>
        <p:spPr bwMode="auto">
          <a:xfrm>
            <a:off x="1258888" y="1748632"/>
            <a:ext cx="1947862" cy="3606800"/>
          </a:xfrm>
          <a:custGeom>
            <a:avLst/>
            <a:gdLst/>
            <a:ahLst/>
            <a:cxnLst>
              <a:cxn ang="0">
                <a:pos x="0" y="2272"/>
              </a:cxn>
              <a:cxn ang="0">
                <a:pos x="17" y="2221"/>
              </a:cxn>
              <a:cxn ang="0">
                <a:pos x="43" y="2170"/>
              </a:cxn>
              <a:cxn ang="0">
                <a:pos x="43" y="2118"/>
              </a:cxn>
              <a:cxn ang="0">
                <a:pos x="59" y="2066"/>
              </a:cxn>
              <a:cxn ang="0">
                <a:pos x="83" y="2014"/>
              </a:cxn>
              <a:cxn ang="0">
                <a:pos x="101" y="1962"/>
              </a:cxn>
              <a:cxn ang="0">
                <a:pos x="102" y="1911"/>
              </a:cxn>
              <a:cxn ang="0">
                <a:pos x="126" y="1860"/>
              </a:cxn>
              <a:cxn ang="0">
                <a:pos x="128" y="1808"/>
              </a:cxn>
              <a:cxn ang="0">
                <a:pos x="199" y="1756"/>
              </a:cxn>
              <a:cxn ang="0">
                <a:pos x="208" y="1704"/>
              </a:cxn>
              <a:cxn ang="0">
                <a:pos x="211" y="1652"/>
              </a:cxn>
              <a:cxn ang="0">
                <a:pos x="230" y="1601"/>
              </a:cxn>
              <a:cxn ang="0">
                <a:pos x="243" y="1550"/>
              </a:cxn>
              <a:cxn ang="0">
                <a:pos x="300" y="1498"/>
              </a:cxn>
              <a:cxn ang="0">
                <a:pos x="317" y="1446"/>
              </a:cxn>
              <a:cxn ang="0">
                <a:pos x="321" y="1394"/>
              </a:cxn>
              <a:cxn ang="0">
                <a:pos x="328" y="1342"/>
              </a:cxn>
              <a:cxn ang="0">
                <a:pos x="333" y="1292"/>
              </a:cxn>
              <a:cxn ang="0">
                <a:pos x="340" y="1240"/>
              </a:cxn>
              <a:cxn ang="0">
                <a:pos x="341" y="1188"/>
              </a:cxn>
              <a:cxn ang="0">
                <a:pos x="380" y="1136"/>
              </a:cxn>
              <a:cxn ang="0">
                <a:pos x="391" y="1084"/>
              </a:cxn>
              <a:cxn ang="0">
                <a:pos x="397" y="1033"/>
              </a:cxn>
              <a:cxn ang="0">
                <a:pos x="400" y="982"/>
              </a:cxn>
              <a:cxn ang="0">
                <a:pos x="402" y="930"/>
              </a:cxn>
              <a:cxn ang="0">
                <a:pos x="406" y="878"/>
              </a:cxn>
              <a:cxn ang="0">
                <a:pos x="416" y="826"/>
              </a:cxn>
              <a:cxn ang="0">
                <a:pos x="420" y="774"/>
              </a:cxn>
              <a:cxn ang="0">
                <a:pos x="434" y="723"/>
              </a:cxn>
              <a:cxn ang="0">
                <a:pos x="442" y="672"/>
              </a:cxn>
              <a:cxn ang="0">
                <a:pos x="449" y="620"/>
              </a:cxn>
              <a:cxn ang="0">
                <a:pos x="472" y="568"/>
              </a:cxn>
              <a:cxn ang="0">
                <a:pos x="485" y="516"/>
              </a:cxn>
              <a:cxn ang="0">
                <a:pos x="488" y="464"/>
              </a:cxn>
              <a:cxn ang="0">
                <a:pos x="492" y="413"/>
              </a:cxn>
              <a:cxn ang="0">
                <a:pos x="548" y="362"/>
              </a:cxn>
              <a:cxn ang="0">
                <a:pos x="560" y="310"/>
              </a:cxn>
              <a:cxn ang="0">
                <a:pos x="570" y="258"/>
              </a:cxn>
              <a:cxn ang="0">
                <a:pos x="584" y="206"/>
              </a:cxn>
              <a:cxn ang="0">
                <a:pos x="633" y="154"/>
              </a:cxn>
              <a:cxn ang="0">
                <a:pos x="750" y="104"/>
              </a:cxn>
              <a:cxn ang="0">
                <a:pos x="798" y="52"/>
              </a:cxn>
              <a:cxn ang="0">
                <a:pos x="1227" y="0"/>
              </a:cxn>
            </a:cxnLst>
            <a:rect l="0" t="0" r="r" b="b"/>
            <a:pathLst>
              <a:path w="1227" h="2272">
                <a:moveTo>
                  <a:pt x="0" y="2272"/>
                </a:moveTo>
                <a:lnTo>
                  <a:pt x="17" y="2221"/>
                </a:lnTo>
                <a:lnTo>
                  <a:pt x="43" y="2170"/>
                </a:lnTo>
                <a:lnTo>
                  <a:pt x="43" y="2118"/>
                </a:lnTo>
                <a:lnTo>
                  <a:pt x="59" y="2066"/>
                </a:lnTo>
                <a:lnTo>
                  <a:pt x="83" y="2014"/>
                </a:lnTo>
                <a:lnTo>
                  <a:pt x="101" y="1962"/>
                </a:lnTo>
                <a:lnTo>
                  <a:pt x="102" y="1911"/>
                </a:lnTo>
                <a:lnTo>
                  <a:pt x="126" y="1860"/>
                </a:lnTo>
                <a:lnTo>
                  <a:pt x="128" y="1808"/>
                </a:lnTo>
                <a:lnTo>
                  <a:pt x="199" y="1756"/>
                </a:lnTo>
                <a:lnTo>
                  <a:pt x="208" y="1704"/>
                </a:lnTo>
                <a:lnTo>
                  <a:pt x="211" y="1652"/>
                </a:lnTo>
                <a:lnTo>
                  <a:pt x="230" y="1601"/>
                </a:lnTo>
                <a:lnTo>
                  <a:pt x="243" y="1550"/>
                </a:lnTo>
                <a:lnTo>
                  <a:pt x="300" y="1498"/>
                </a:lnTo>
                <a:lnTo>
                  <a:pt x="317" y="1446"/>
                </a:lnTo>
                <a:lnTo>
                  <a:pt x="321" y="1394"/>
                </a:lnTo>
                <a:lnTo>
                  <a:pt x="328" y="1342"/>
                </a:lnTo>
                <a:lnTo>
                  <a:pt x="333" y="1292"/>
                </a:lnTo>
                <a:lnTo>
                  <a:pt x="340" y="1240"/>
                </a:lnTo>
                <a:lnTo>
                  <a:pt x="341" y="1188"/>
                </a:lnTo>
                <a:lnTo>
                  <a:pt x="380" y="1136"/>
                </a:lnTo>
                <a:lnTo>
                  <a:pt x="391" y="1084"/>
                </a:lnTo>
                <a:lnTo>
                  <a:pt x="397" y="1033"/>
                </a:lnTo>
                <a:lnTo>
                  <a:pt x="400" y="982"/>
                </a:lnTo>
                <a:lnTo>
                  <a:pt x="402" y="930"/>
                </a:lnTo>
                <a:lnTo>
                  <a:pt x="406" y="878"/>
                </a:lnTo>
                <a:lnTo>
                  <a:pt x="416" y="826"/>
                </a:lnTo>
                <a:lnTo>
                  <a:pt x="420" y="774"/>
                </a:lnTo>
                <a:lnTo>
                  <a:pt x="434" y="723"/>
                </a:lnTo>
                <a:lnTo>
                  <a:pt x="442" y="672"/>
                </a:lnTo>
                <a:lnTo>
                  <a:pt x="449" y="620"/>
                </a:lnTo>
                <a:lnTo>
                  <a:pt x="472" y="568"/>
                </a:lnTo>
                <a:lnTo>
                  <a:pt x="485" y="516"/>
                </a:lnTo>
                <a:lnTo>
                  <a:pt x="488" y="464"/>
                </a:lnTo>
                <a:lnTo>
                  <a:pt x="492" y="413"/>
                </a:lnTo>
                <a:lnTo>
                  <a:pt x="548" y="362"/>
                </a:lnTo>
                <a:lnTo>
                  <a:pt x="560" y="310"/>
                </a:lnTo>
                <a:lnTo>
                  <a:pt x="570" y="258"/>
                </a:lnTo>
                <a:lnTo>
                  <a:pt x="584" y="206"/>
                </a:lnTo>
                <a:lnTo>
                  <a:pt x="633" y="154"/>
                </a:lnTo>
                <a:lnTo>
                  <a:pt x="750" y="104"/>
                </a:lnTo>
                <a:lnTo>
                  <a:pt x="798" y="52"/>
                </a:lnTo>
                <a:lnTo>
                  <a:pt x="1227" y="0"/>
                </a:lnTo>
              </a:path>
            </a:pathLst>
          </a:custGeom>
          <a:noFill/>
          <a:ln w="15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8" name="Freeform 1062"/>
          <p:cNvSpPr>
            <a:spLocks/>
          </p:cNvSpPr>
          <p:nvPr/>
        </p:nvSpPr>
        <p:spPr bwMode="auto">
          <a:xfrm>
            <a:off x="1839913" y="53109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9" name="Freeform 1063"/>
          <p:cNvSpPr>
            <a:spLocks/>
          </p:cNvSpPr>
          <p:nvPr/>
        </p:nvSpPr>
        <p:spPr bwMode="auto">
          <a:xfrm>
            <a:off x="2024063" y="52284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0" name="Freeform 1064"/>
          <p:cNvSpPr>
            <a:spLocks/>
          </p:cNvSpPr>
          <p:nvPr/>
        </p:nvSpPr>
        <p:spPr bwMode="auto">
          <a:xfrm>
            <a:off x="1835150" y="53046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1" name="Freeform 1065"/>
          <p:cNvSpPr>
            <a:spLocks/>
          </p:cNvSpPr>
          <p:nvPr/>
        </p:nvSpPr>
        <p:spPr bwMode="auto">
          <a:xfrm>
            <a:off x="2019300" y="522367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2" name="Freeform 1066"/>
          <p:cNvSpPr>
            <a:spLocks/>
          </p:cNvSpPr>
          <p:nvPr/>
        </p:nvSpPr>
        <p:spPr bwMode="auto">
          <a:xfrm>
            <a:off x="2068513" y="5147470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3" name="Freeform 1067"/>
          <p:cNvSpPr>
            <a:spLocks/>
          </p:cNvSpPr>
          <p:nvPr/>
        </p:nvSpPr>
        <p:spPr bwMode="auto">
          <a:xfrm>
            <a:off x="2122488" y="506492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4" name="Freeform 1068"/>
          <p:cNvSpPr>
            <a:spLocks/>
          </p:cNvSpPr>
          <p:nvPr/>
        </p:nvSpPr>
        <p:spPr bwMode="auto">
          <a:xfrm>
            <a:off x="2062163" y="51427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5" name="Freeform 1069"/>
          <p:cNvSpPr>
            <a:spLocks/>
          </p:cNvSpPr>
          <p:nvPr/>
        </p:nvSpPr>
        <p:spPr bwMode="auto">
          <a:xfrm>
            <a:off x="2117725" y="50601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6" name="Freeform 1070"/>
          <p:cNvSpPr>
            <a:spLocks/>
          </p:cNvSpPr>
          <p:nvPr/>
        </p:nvSpPr>
        <p:spPr bwMode="auto">
          <a:xfrm>
            <a:off x="2857500" y="498237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7" name="Freeform 1071"/>
          <p:cNvSpPr>
            <a:spLocks/>
          </p:cNvSpPr>
          <p:nvPr/>
        </p:nvSpPr>
        <p:spPr bwMode="auto">
          <a:xfrm>
            <a:off x="3043238" y="49014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8" name="Freeform 1072"/>
          <p:cNvSpPr>
            <a:spLocks/>
          </p:cNvSpPr>
          <p:nvPr/>
        </p:nvSpPr>
        <p:spPr bwMode="auto">
          <a:xfrm>
            <a:off x="2852738" y="49776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9" name="Freeform 1073"/>
          <p:cNvSpPr>
            <a:spLocks/>
          </p:cNvSpPr>
          <p:nvPr/>
        </p:nvSpPr>
        <p:spPr bwMode="auto">
          <a:xfrm>
            <a:off x="3036888" y="489505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0" name="Freeform 1074"/>
          <p:cNvSpPr>
            <a:spLocks/>
          </p:cNvSpPr>
          <p:nvPr/>
        </p:nvSpPr>
        <p:spPr bwMode="auto">
          <a:xfrm>
            <a:off x="3084513" y="48188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1" name="Freeform 1075"/>
          <p:cNvSpPr>
            <a:spLocks/>
          </p:cNvSpPr>
          <p:nvPr/>
        </p:nvSpPr>
        <p:spPr bwMode="auto">
          <a:xfrm>
            <a:off x="3130550" y="47363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2" name="Freeform 1076"/>
          <p:cNvSpPr>
            <a:spLocks/>
          </p:cNvSpPr>
          <p:nvPr/>
        </p:nvSpPr>
        <p:spPr bwMode="auto">
          <a:xfrm>
            <a:off x="3078163" y="48125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3" name="Freeform 1077"/>
          <p:cNvSpPr>
            <a:spLocks/>
          </p:cNvSpPr>
          <p:nvPr/>
        </p:nvSpPr>
        <p:spPr bwMode="auto">
          <a:xfrm>
            <a:off x="3125788" y="4731545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4" name="Freeform 1078"/>
          <p:cNvSpPr>
            <a:spLocks/>
          </p:cNvSpPr>
          <p:nvPr/>
        </p:nvSpPr>
        <p:spPr bwMode="auto">
          <a:xfrm>
            <a:off x="3254375" y="46553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5" name="Freeform 1079"/>
          <p:cNvSpPr>
            <a:spLocks/>
          </p:cNvSpPr>
          <p:nvPr/>
        </p:nvSpPr>
        <p:spPr bwMode="auto">
          <a:xfrm>
            <a:off x="3327400" y="45727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6" name="Freeform 1080"/>
          <p:cNvSpPr>
            <a:spLocks/>
          </p:cNvSpPr>
          <p:nvPr/>
        </p:nvSpPr>
        <p:spPr bwMode="auto">
          <a:xfrm>
            <a:off x="3248025" y="46505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7" name="Freeform 1081"/>
          <p:cNvSpPr>
            <a:spLocks/>
          </p:cNvSpPr>
          <p:nvPr/>
        </p:nvSpPr>
        <p:spPr bwMode="auto">
          <a:xfrm>
            <a:off x="3322638" y="45680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8" name="Freeform 1082"/>
          <p:cNvSpPr>
            <a:spLocks/>
          </p:cNvSpPr>
          <p:nvPr/>
        </p:nvSpPr>
        <p:spPr bwMode="auto">
          <a:xfrm>
            <a:off x="3376613" y="44918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9" name="Freeform 1083"/>
          <p:cNvSpPr>
            <a:spLocks/>
          </p:cNvSpPr>
          <p:nvPr/>
        </p:nvSpPr>
        <p:spPr bwMode="auto">
          <a:xfrm>
            <a:off x="3449638" y="44092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0" name="Freeform 1084"/>
          <p:cNvSpPr>
            <a:spLocks/>
          </p:cNvSpPr>
          <p:nvPr/>
        </p:nvSpPr>
        <p:spPr bwMode="auto">
          <a:xfrm>
            <a:off x="3370263" y="44854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1" name="Freeform 1085"/>
          <p:cNvSpPr>
            <a:spLocks/>
          </p:cNvSpPr>
          <p:nvPr/>
        </p:nvSpPr>
        <p:spPr bwMode="auto">
          <a:xfrm>
            <a:off x="3444875" y="44029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2" name="Freeform 1086"/>
          <p:cNvSpPr>
            <a:spLocks/>
          </p:cNvSpPr>
          <p:nvPr/>
        </p:nvSpPr>
        <p:spPr bwMode="auto">
          <a:xfrm>
            <a:off x="3498850" y="43267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3" name="Freeform 1087"/>
          <p:cNvSpPr>
            <a:spLocks/>
          </p:cNvSpPr>
          <p:nvPr/>
        </p:nvSpPr>
        <p:spPr bwMode="auto">
          <a:xfrm>
            <a:off x="3603625" y="42441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4" name="Freeform 1088"/>
          <p:cNvSpPr>
            <a:spLocks/>
          </p:cNvSpPr>
          <p:nvPr/>
        </p:nvSpPr>
        <p:spPr bwMode="auto">
          <a:xfrm>
            <a:off x="3494088" y="43203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5" name="Freeform 1089"/>
          <p:cNvSpPr>
            <a:spLocks/>
          </p:cNvSpPr>
          <p:nvPr/>
        </p:nvSpPr>
        <p:spPr bwMode="auto">
          <a:xfrm>
            <a:off x="3597275" y="42394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6" name="Freeform 1090"/>
          <p:cNvSpPr>
            <a:spLocks/>
          </p:cNvSpPr>
          <p:nvPr/>
        </p:nvSpPr>
        <p:spPr bwMode="auto">
          <a:xfrm>
            <a:off x="3632200" y="41632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7" name="Freeform 1091"/>
          <p:cNvSpPr>
            <a:spLocks/>
          </p:cNvSpPr>
          <p:nvPr/>
        </p:nvSpPr>
        <p:spPr bwMode="auto">
          <a:xfrm>
            <a:off x="3775075" y="408067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8" name="Freeform 1092"/>
          <p:cNvSpPr>
            <a:spLocks/>
          </p:cNvSpPr>
          <p:nvPr/>
        </p:nvSpPr>
        <p:spPr bwMode="auto">
          <a:xfrm>
            <a:off x="3627438" y="41584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9" name="Freeform 1093"/>
          <p:cNvSpPr>
            <a:spLocks/>
          </p:cNvSpPr>
          <p:nvPr/>
        </p:nvSpPr>
        <p:spPr bwMode="auto">
          <a:xfrm>
            <a:off x="3768725" y="40759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0" name="Freeform 1094"/>
          <p:cNvSpPr>
            <a:spLocks/>
          </p:cNvSpPr>
          <p:nvPr/>
        </p:nvSpPr>
        <p:spPr bwMode="auto">
          <a:xfrm>
            <a:off x="3819525" y="39997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1" name="Freeform 1095"/>
          <p:cNvSpPr>
            <a:spLocks/>
          </p:cNvSpPr>
          <p:nvPr/>
        </p:nvSpPr>
        <p:spPr bwMode="auto">
          <a:xfrm>
            <a:off x="3889375" y="39171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2" name="Freeform 1096"/>
          <p:cNvSpPr>
            <a:spLocks/>
          </p:cNvSpPr>
          <p:nvPr/>
        </p:nvSpPr>
        <p:spPr bwMode="auto">
          <a:xfrm>
            <a:off x="3814763" y="39933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3" name="Freeform 1097"/>
          <p:cNvSpPr>
            <a:spLocks/>
          </p:cNvSpPr>
          <p:nvPr/>
        </p:nvSpPr>
        <p:spPr bwMode="auto">
          <a:xfrm>
            <a:off x="3883025" y="39108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4" name="Freeform 1098"/>
          <p:cNvSpPr>
            <a:spLocks/>
          </p:cNvSpPr>
          <p:nvPr/>
        </p:nvSpPr>
        <p:spPr bwMode="auto">
          <a:xfrm>
            <a:off x="3894138" y="38346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5" name="Freeform 1099"/>
          <p:cNvSpPr>
            <a:spLocks/>
          </p:cNvSpPr>
          <p:nvPr/>
        </p:nvSpPr>
        <p:spPr bwMode="auto">
          <a:xfrm>
            <a:off x="4024313" y="37536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6" name="Freeform 1100"/>
          <p:cNvSpPr>
            <a:spLocks/>
          </p:cNvSpPr>
          <p:nvPr/>
        </p:nvSpPr>
        <p:spPr bwMode="auto">
          <a:xfrm>
            <a:off x="3889375" y="38298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7" name="Freeform 1101"/>
          <p:cNvSpPr>
            <a:spLocks/>
          </p:cNvSpPr>
          <p:nvPr/>
        </p:nvSpPr>
        <p:spPr bwMode="auto">
          <a:xfrm>
            <a:off x="4019550" y="37488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8" name="Freeform 1102"/>
          <p:cNvSpPr>
            <a:spLocks/>
          </p:cNvSpPr>
          <p:nvPr/>
        </p:nvSpPr>
        <p:spPr bwMode="auto">
          <a:xfrm>
            <a:off x="4070350" y="367109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9" name="Freeform 1103"/>
          <p:cNvSpPr>
            <a:spLocks/>
          </p:cNvSpPr>
          <p:nvPr/>
        </p:nvSpPr>
        <p:spPr bwMode="auto">
          <a:xfrm>
            <a:off x="4076700" y="35885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0" name="Freeform 1104"/>
          <p:cNvSpPr>
            <a:spLocks/>
          </p:cNvSpPr>
          <p:nvPr/>
        </p:nvSpPr>
        <p:spPr bwMode="auto">
          <a:xfrm>
            <a:off x="4064000" y="36663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1" name="Freeform 1105"/>
          <p:cNvSpPr>
            <a:spLocks/>
          </p:cNvSpPr>
          <p:nvPr/>
        </p:nvSpPr>
        <p:spPr bwMode="auto">
          <a:xfrm>
            <a:off x="4070350" y="35837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2" name="Freeform 1106"/>
          <p:cNvSpPr>
            <a:spLocks/>
          </p:cNvSpPr>
          <p:nvPr/>
        </p:nvSpPr>
        <p:spPr bwMode="auto">
          <a:xfrm>
            <a:off x="4248150" y="35075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3" name="Freeform 1107"/>
          <p:cNvSpPr>
            <a:spLocks/>
          </p:cNvSpPr>
          <p:nvPr/>
        </p:nvSpPr>
        <p:spPr bwMode="auto">
          <a:xfrm>
            <a:off x="4279900" y="34250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4" name="Freeform 1108"/>
          <p:cNvSpPr>
            <a:spLocks/>
          </p:cNvSpPr>
          <p:nvPr/>
        </p:nvSpPr>
        <p:spPr bwMode="auto">
          <a:xfrm>
            <a:off x="4241800" y="35012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5" name="Freeform 1109"/>
          <p:cNvSpPr>
            <a:spLocks/>
          </p:cNvSpPr>
          <p:nvPr/>
        </p:nvSpPr>
        <p:spPr bwMode="auto">
          <a:xfrm>
            <a:off x="4273550" y="34186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6" name="Freeform 1110"/>
          <p:cNvSpPr>
            <a:spLocks/>
          </p:cNvSpPr>
          <p:nvPr/>
        </p:nvSpPr>
        <p:spPr bwMode="auto">
          <a:xfrm>
            <a:off x="4459288" y="33424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7" name="Freeform 1111"/>
          <p:cNvSpPr>
            <a:spLocks/>
          </p:cNvSpPr>
          <p:nvPr/>
        </p:nvSpPr>
        <p:spPr bwMode="auto">
          <a:xfrm>
            <a:off x="4645025" y="32615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8" name="Freeform 1112"/>
          <p:cNvSpPr>
            <a:spLocks/>
          </p:cNvSpPr>
          <p:nvPr/>
        </p:nvSpPr>
        <p:spPr bwMode="auto">
          <a:xfrm>
            <a:off x="4452938" y="333772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9" name="Freeform 1113"/>
          <p:cNvSpPr>
            <a:spLocks/>
          </p:cNvSpPr>
          <p:nvPr/>
        </p:nvSpPr>
        <p:spPr bwMode="auto">
          <a:xfrm>
            <a:off x="4640263" y="32567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0" name="Freeform 1114"/>
          <p:cNvSpPr>
            <a:spLocks/>
          </p:cNvSpPr>
          <p:nvPr/>
        </p:nvSpPr>
        <p:spPr bwMode="auto">
          <a:xfrm>
            <a:off x="4694238" y="317897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1" name="Freeform 1115"/>
          <p:cNvSpPr>
            <a:spLocks/>
          </p:cNvSpPr>
          <p:nvPr/>
        </p:nvSpPr>
        <p:spPr bwMode="auto">
          <a:xfrm>
            <a:off x="4708525" y="309642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2" name="Freeform 1116"/>
          <p:cNvSpPr>
            <a:spLocks/>
          </p:cNvSpPr>
          <p:nvPr/>
        </p:nvSpPr>
        <p:spPr bwMode="auto">
          <a:xfrm>
            <a:off x="4689475" y="317420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3" name="Freeform 1117"/>
          <p:cNvSpPr>
            <a:spLocks/>
          </p:cNvSpPr>
          <p:nvPr/>
        </p:nvSpPr>
        <p:spPr bwMode="auto">
          <a:xfrm>
            <a:off x="4702175" y="309165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4" name="Freeform 1118"/>
          <p:cNvSpPr>
            <a:spLocks/>
          </p:cNvSpPr>
          <p:nvPr/>
        </p:nvSpPr>
        <p:spPr bwMode="auto">
          <a:xfrm>
            <a:off x="4762500" y="30154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5" name="Freeform 1119"/>
          <p:cNvSpPr>
            <a:spLocks/>
          </p:cNvSpPr>
          <p:nvPr/>
        </p:nvSpPr>
        <p:spPr bwMode="auto">
          <a:xfrm>
            <a:off x="4773613" y="29329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6" name="Freeform 1120"/>
          <p:cNvSpPr>
            <a:spLocks/>
          </p:cNvSpPr>
          <p:nvPr/>
        </p:nvSpPr>
        <p:spPr bwMode="auto">
          <a:xfrm>
            <a:off x="4756150" y="30091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7" name="Freeform 1121"/>
          <p:cNvSpPr>
            <a:spLocks/>
          </p:cNvSpPr>
          <p:nvPr/>
        </p:nvSpPr>
        <p:spPr bwMode="auto">
          <a:xfrm>
            <a:off x="4767263" y="292655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8" name="Freeform 1122"/>
          <p:cNvSpPr>
            <a:spLocks/>
          </p:cNvSpPr>
          <p:nvPr/>
        </p:nvSpPr>
        <p:spPr bwMode="auto">
          <a:xfrm>
            <a:off x="4846638" y="28519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9" name="Freeform 1123"/>
          <p:cNvSpPr>
            <a:spLocks/>
          </p:cNvSpPr>
          <p:nvPr/>
        </p:nvSpPr>
        <p:spPr bwMode="auto">
          <a:xfrm>
            <a:off x="4857750" y="27693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0" name="Freeform 1124"/>
          <p:cNvSpPr>
            <a:spLocks/>
          </p:cNvSpPr>
          <p:nvPr/>
        </p:nvSpPr>
        <p:spPr bwMode="auto">
          <a:xfrm>
            <a:off x="4841875" y="284559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1" name="Freeform 1125"/>
          <p:cNvSpPr>
            <a:spLocks/>
          </p:cNvSpPr>
          <p:nvPr/>
        </p:nvSpPr>
        <p:spPr bwMode="auto">
          <a:xfrm>
            <a:off x="4852988" y="27646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2" name="Freeform 1126"/>
          <p:cNvSpPr>
            <a:spLocks/>
          </p:cNvSpPr>
          <p:nvPr/>
        </p:nvSpPr>
        <p:spPr bwMode="auto">
          <a:xfrm>
            <a:off x="4865688" y="26868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3" name="Freeform 1127"/>
          <p:cNvSpPr>
            <a:spLocks/>
          </p:cNvSpPr>
          <p:nvPr/>
        </p:nvSpPr>
        <p:spPr bwMode="auto">
          <a:xfrm>
            <a:off x="4889500" y="26058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4" name="Freeform 1128"/>
          <p:cNvSpPr>
            <a:spLocks/>
          </p:cNvSpPr>
          <p:nvPr/>
        </p:nvSpPr>
        <p:spPr bwMode="auto">
          <a:xfrm>
            <a:off x="4860925" y="26820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5" name="Freeform 1129"/>
          <p:cNvSpPr>
            <a:spLocks/>
          </p:cNvSpPr>
          <p:nvPr/>
        </p:nvSpPr>
        <p:spPr bwMode="auto">
          <a:xfrm>
            <a:off x="4883150" y="25995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6" name="Freeform 1130"/>
          <p:cNvSpPr>
            <a:spLocks/>
          </p:cNvSpPr>
          <p:nvPr/>
        </p:nvSpPr>
        <p:spPr bwMode="auto">
          <a:xfrm>
            <a:off x="4914900" y="25233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7" name="Freeform 1131"/>
          <p:cNvSpPr>
            <a:spLocks/>
          </p:cNvSpPr>
          <p:nvPr/>
        </p:nvSpPr>
        <p:spPr bwMode="auto">
          <a:xfrm>
            <a:off x="5094288" y="24407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8" name="Freeform 1132"/>
          <p:cNvSpPr>
            <a:spLocks/>
          </p:cNvSpPr>
          <p:nvPr/>
        </p:nvSpPr>
        <p:spPr bwMode="auto">
          <a:xfrm>
            <a:off x="4910138" y="25169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9" name="Freeform 1133"/>
          <p:cNvSpPr>
            <a:spLocks/>
          </p:cNvSpPr>
          <p:nvPr/>
        </p:nvSpPr>
        <p:spPr bwMode="auto">
          <a:xfrm>
            <a:off x="5087938" y="24344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0" name="Freeform 1134"/>
          <p:cNvSpPr>
            <a:spLocks/>
          </p:cNvSpPr>
          <p:nvPr/>
        </p:nvSpPr>
        <p:spPr bwMode="auto">
          <a:xfrm>
            <a:off x="5095875" y="23598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1" name="Freeform 1135"/>
          <p:cNvSpPr>
            <a:spLocks/>
          </p:cNvSpPr>
          <p:nvPr/>
        </p:nvSpPr>
        <p:spPr bwMode="auto">
          <a:xfrm>
            <a:off x="5173663" y="2277270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2" name="Freeform 1136"/>
          <p:cNvSpPr>
            <a:spLocks/>
          </p:cNvSpPr>
          <p:nvPr/>
        </p:nvSpPr>
        <p:spPr bwMode="auto">
          <a:xfrm>
            <a:off x="5091113" y="23550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3" name="Freeform 1137"/>
          <p:cNvSpPr>
            <a:spLocks/>
          </p:cNvSpPr>
          <p:nvPr/>
        </p:nvSpPr>
        <p:spPr bwMode="auto">
          <a:xfrm>
            <a:off x="5167313" y="22725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4" name="Freeform 1138"/>
          <p:cNvSpPr>
            <a:spLocks/>
          </p:cNvSpPr>
          <p:nvPr/>
        </p:nvSpPr>
        <p:spPr bwMode="auto">
          <a:xfrm>
            <a:off x="5203825" y="219472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5" name="Freeform 1139"/>
          <p:cNvSpPr>
            <a:spLocks/>
          </p:cNvSpPr>
          <p:nvPr/>
        </p:nvSpPr>
        <p:spPr bwMode="auto">
          <a:xfrm>
            <a:off x="5214938" y="21137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6" name="Freeform 1140"/>
          <p:cNvSpPr>
            <a:spLocks/>
          </p:cNvSpPr>
          <p:nvPr/>
        </p:nvSpPr>
        <p:spPr bwMode="auto">
          <a:xfrm>
            <a:off x="5197475" y="218995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7" name="Freeform 1141"/>
          <p:cNvSpPr>
            <a:spLocks/>
          </p:cNvSpPr>
          <p:nvPr/>
        </p:nvSpPr>
        <p:spPr bwMode="auto">
          <a:xfrm>
            <a:off x="5208588" y="21074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8" name="Freeform 1142"/>
          <p:cNvSpPr>
            <a:spLocks/>
          </p:cNvSpPr>
          <p:nvPr/>
        </p:nvSpPr>
        <p:spPr bwMode="auto">
          <a:xfrm>
            <a:off x="5257800" y="20312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9" name="Freeform 1143"/>
          <p:cNvSpPr>
            <a:spLocks/>
          </p:cNvSpPr>
          <p:nvPr/>
        </p:nvSpPr>
        <p:spPr bwMode="auto">
          <a:xfrm>
            <a:off x="5265738" y="19486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0" name="Freeform 1144"/>
          <p:cNvSpPr>
            <a:spLocks/>
          </p:cNvSpPr>
          <p:nvPr/>
        </p:nvSpPr>
        <p:spPr bwMode="auto">
          <a:xfrm>
            <a:off x="5253038" y="20248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1" name="Freeform 1145"/>
          <p:cNvSpPr>
            <a:spLocks/>
          </p:cNvSpPr>
          <p:nvPr/>
        </p:nvSpPr>
        <p:spPr bwMode="auto">
          <a:xfrm>
            <a:off x="5259388" y="1943895"/>
            <a:ext cx="90487" cy="88900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6"/>
              </a:cxn>
              <a:cxn ang="0">
                <a:pos x="0" y="56"/>
              </a:cxn>
              <a:cxn ang="0">
                <a:pos x="29" y="0"/>
              </a:cxn>
            </a:cxnLst>
            <a:rect l="0" t="0" r="r" b="b"/>
            <a:pathLst>
              <a:path w="57" h="56">
                <a:moveTo>
                  <a:pt x="29" y="0"/>
                </a:moveTo>
                <a:lnTo>
                  <a:pt x="57" y="56"/>
                </a:lnTo>
                <a:lnTo>
                  <a:pt x="0" y="56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2" name="Freeform 1146"/>
          <p:cNvSpPr>
            <a:spLocks/>
          </p:cNvSpPr>
          <p:nvPr/>
        </p:nvSpPr>
        <p:spPr bwMode="auto">
          <a:xfrm>
            <a:off x="5346700" y="18676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3" name="Freeform 1147"/>
          <p:cNvSpPr>
            <a:spLocks/>
          </p:cNvSpPr>
          <p:nvPr/>
        </p:nvSpPr>
        <p:spPr bwMode="auto">
          <a:xfrm>
            <a:off x="5438775" y="178514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4" name="Freeform 1148"/>
          <p:cNvSpPr>
            <a:spLocks/>
          </p:cNvSpPr>
          <p:nvPr/>
        </p:nvSpPr>
        <p:spPr bwMode="auto">
          <a:xfrm>
            <a:off x="5341938" y="18629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5" name="Freeform 1149"/>
          <p:cNvSpPr>
            <a:spLocks/>
          </p:cNvSpPr>
          <p:nvPr/>
        </p:nvSpPr>
        <p:spPr bwMode="auto">
          <a:xfrm>
            <a:off x="5434013" y="17803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6" name="Freeform 1150"/>
          <p:cNvSpPr>
            <a:spLocks/>
          </p:cNvSpPr>
          <p:nvPr/>
        </p:nvSpPr>
        <p:spPr bwMode="auto">
          <a:xfrm>
            <a:off x="5827713" y="1702595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7" name="Freeform 1151"/>
          <p:cNvSpPr>
            <a:spLocks/>
          </p:cNvSpPr>
          <p:nvPr/>
        </p:nvSpPr>
        <p:spPr bwMode="auto">
          <a:xfrm>
            <a:off x="1241425" y="53379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8" name="Freeform 1152"/>
          <p:cNvSpPr>
            <a:spLocks/>
          </p:cNvSpPr>
          <p:nvPr/>
        </p:nvSpPr>
        <p:spPr bwMode="auto">
          <a:xfrm>
            <a:off x="5821363" y="16978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9" name="Freeform 1153"/>
          <p:cNvSpPr>
            <a:spLocks/>
          </p:cNvSpPr>
          <p:nvPr/>
        </p:nvSpPr>
        <p:spPr bwMode="auto">
          <a:xfrm>
            <a:off x="1236663" y="53332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0" name="Freeform 1154"/>
          <p:cNvSpPr>
            <a:spLocks/>
          </p:cNvSpPr>
          <p:nvPr/>
        </p:nvSpPr>
        <p:spPr bwMode="auto">
          <a:xfrm>
            <a:off x="1266825" y="525542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1" name="Freeform 1155"/>
          <p:cNvSpPr>
            <a:spLocks/>
          </p:cNvSpPr>
          <p:nvPr/>
        </p:nvSpPr>
        <p:spPr bwMode="auto">
          <a:xfrm>
            <a:off x="1308100" y="5174457"/>
            <a:ext cx="36513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2" name="Freeform 1156"/>
          <p:cNvSpPr>
            <a:spLocks/>
          </p:cNvSpPr>
          <p:nvPr/>
        </p:nvSpPr>
        <p:spPr bwMode="auto">
          <a:xfrm>
            <a:off x="1262063" y="52506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3" name="Freeform 1157"/>
          <p:cNvSpPr>
            <a:spLocks/>
          </p:cNvSpPr>
          <p:nvPr/>
        </p:nvSpPr>
        <p:spPr bwMode="auto">
          <a:xfrm>
            <a:off x="1303338" y="51696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4" name="Freeform 1158"/>
          <p:cNvSpPr>
            <a:spLocks/>
          </p:cNvSpPr>
          <p:nvPr/>
        </p:nvSpPr>
        <p:spPr bwMode="auto">
          <a:xfrm>
            <a:off x="1309688" y="5093495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5" name="Freeform 1159"/>
          <p:cNvSpPr>
            <a:spLocks/>
          </p:cNvSpPr>
          <p:nvPr/>
        </p:nvSpPr>
        <p:spPr bwMode="auto">
          <a:xfrm>
            <a:off x="1335088" y="50109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6" name="Freeform 1160"/>
          <p:cNvSpPr>
            <a:spLocks/>
          </p:cNvSpPr>
          <p:nvPr/>
        </p:nvSpPr>
        <p:spPr bwMode="auto">
          <a:xfrm>
            <a:off x="1304925" y="50871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7" name="Freeform 1161"/>
          <p:cNvSpPr>
            <a:spLocks/>
          </p:cNvSpPr>
          <p:nvPr/>
        </p:nvSpPr>
        <p:spPr bwMode="auto">
          <a:xfrm>
            <a:off x="1328738" y="500459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8" name="Freeform 1162"/>
          <p:cNvSpPr>
            <a:spLocks/>
          </p:cNvSpPr>
          <p:nvPr/>
        </p:nvSpPr>
        <p:spPr bwMode="auto">
          <a:xfrm>
            <a:off x="1373188" y="49283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9" name="Freeform 1163"/>
          <p:cNvSpPr>
            <a:spLocks/>
          </p:cNvSpPr>
          <p:nvPr/>
        </p:nvSpPr>
        <p:spPr bwMode="auto">
          <a:xfrm>
            <a:off x="1401763" y="4845845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0" name="Freeform 1164"/>
          <p:cNvSpPr>
            <a:spLocks/>
          </p:cNvSpPr>
          <p:nvPr/>
        </p:nvSpPr>
        <p:spPr bwMode="auto">
          <a:xfrm>
            <a:off x="1366838" y="492204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1" name="Freeform 1165"/>
          <p:cNvSpPr>
            <a:spLocks/>
          </p:cNvSpPr>
          <p:nvPr/>
        </p:nvSpPr>
        <p:spPr bwMode="auto">
          <a:xfrm>
            <a:off x="1397000" y="48410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2" name="Freeform 1166"/>
          <p:cNvSpPr>
            <a:spLocks/>
          </p:cNvSpPr>
          <p:nvPr/>
        </p:nvSpPr>
        <p:spPr bwMode="auto">
          <a:xfrm>
            <a:off x="1403350" y="47632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3" name="Freeform 1167"/>
          <p:cNvSpPr>
            <a:spLocks/>
          </p:cNvSpPr>
          <p:nvPr/>
        </p:nvSpPr>
        <p:spPr bwMode="auto">
          <a:xfrm>
            <a:off x="1441450" y="4682332"/>
            <a:ext cx="36513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4" name="Freeform 1168"/>
          <p:cNvSpPr>
            <a:spLocks/>
          </p:cNvSpPr>
          <p:nvPr/>
        </p:nvSpPr>
        <p:spPr bwMode="auto">
          <a:xfrm>
            <a:off x="1397000" y="4758532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5" name="Freeform 1169"/>
          <p:cNvSpPr>
            <a:spLocks/>
          </p:cNvSpPr>
          <p:nvPr/>
        </p:nvSpPr>
        <p:spPr bwMode="auto">
          <a:xfrm>
            <a:off x="1436688" y="46775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6" name="Freeform 1170"/>
          <p:cNvSpPr>
            <a:spLocks/>
          </p:cNvSpPr>
          <p:nvPr/>
        </p:nvSpPr>
        <p:spPr bwMode="auto">
          <a:xfrm>
            <a:off x="1444625" y="46013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7" name="Freeform 1171"/>
          <p:cNvSpPr>
            <a:spLocks/>
          </p:cNvSpPr>
          <p:nvPr/>
        </p:nvSpPr>
        <p:spPr bwMode="auto">
          <a:xfrm>
            <a:off x="1557338" y="45188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8" name="Freeform 1172"/>
          <p:cNvSpPr>
            <a:spLocks/>
          </p:cNvSpPr>
          <p:nvPr/>
        </p:nvSpPr>
        <p:spPr bwMode="auto">
          <a:xfrm>
            <a:off x="1438275" y="459502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9" name="Freeform 1173"/>
          <p:cNvSpPr>
            <a:spLocks/>
          </p:cNvSpPr>
          <p:nvPr/>
        </p:nvSpPr>
        <p:spPr bwMode="auto">
          <a:xfrm>
            <a:off x="1550988" y="4512470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0" name="Freeform 1174"/>
          <p:cNvSpPr>
            <a:spLocks/>
          </p:cNvSpPr>
          <p:nvPr/>
        </p:nvSpPr>
        <p:spPr bwMode="auto">
          <a:xfrm>
            <a:off x="1571625" y="443627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1" name="Freeform 1175"/>
          <p:cNvSpPr>
            <a:spLocks/>
          </p:cNvSpPr>
          <p:nvPr/>
        </p:nvSpPr>
        <p:spPr bwMode="auto">
          <a:xfrm>
            <a:off x="1576388" y="43537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2" name="Freeform 1176"/>
          <p:cNvSpPr>
            <a:spLocks/>
          </p:cNvSpPr>
          <p:nvPr/>
        </p:nvSpPr>
        <p:spPr bwMode="auto">
          <a:xfrm>
            <a:off x="1566863" y="44315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3" name="Freeform 1177"/>
          <p:cNvSpPr>
            <a:spLocks/>
          </p:cNvSpPr>
          <p:nvPr/>
        </p:nvSpPr>
        <p:spPr bwMode="auto">
          <a:xfrm>
            <a:off x="1570038" y="4348957"/>
            <a:ext cx="36512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4" name="Freeform 1178"/>
          <p:cNvSpPr>
            <a:spLocks/>
          </p:cNvSpPr>
          <p:nvPr/>
        </p:nvSpPr>
        <p:spPr bwMode="auto">
          <a:xfrm>
            <a:off x="1606550" y="42711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5" name="Freeform 1179"/>
          <p:cNvSpPr>
            <a:spLocks/>
          </p:cNvSpPr>
          <p:nvPr/>
        </p:nvSpPr>
        <p:spPr bwMode="auto">
          <a:xfrm>
            <a:off x="1627188" y="419020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6" name="Freeform 1180"/>
          <p:cNvSpPr>
            <a:spLocks/>
          </p:cNvSpPr>
          <p:nvPr/>
        </p:nvSpPr>
        <p:spPr bwMode="auto">
          <a:xfrm>
            <a:off x="1600200" y="4266407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7" name="Freeform 1181"/>
          <p:cNvSpPr>
            <a:spLocks/>
          </p:cNvSpPr>
          <p:nvPr/>
        </p:nvSpPr>
        <p:spPr bwMode="auto">
          <a:xfrm>
            <a:off x="1620838" y="4185445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8" name="Freeform 1182"/>
          <p:cNvSpPr>
            <a:spLocks/>
          </p:cNvSpPr>
          <p:nvPr/>
        </p:nvSpPr>
        <p:spPr bwMode="auto">
          <a:xfrm>
            <a:off x="1717675" y="41092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9" name="Freeform 1183"/>
          <p:cNvSpPr>
            <a:spLocks/>
          </p:cNvSpPr>
          <p:nvPr/>
        </p:nvSpPr>
        <p:spPr bwMode="auto">
          <a:xfrm>
            <a:off x="1744663" y="40266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0" name="Freeform 1184"/>
          <p:cNvSpPr>
            <a:spLocks/>
          </p:cNvSpPr>
          <p:nvPr/>
        </p:nvSpPr>
        <p:spPr bwMode="auto">
          <a:xfrm>
            <a:off x="1711325" y="410289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1" name="Freeform 1185"/>
          <p:cNvSpPr>
            <a:spLocks/>
          </p:cNvSpPr>
          <p:nvPr/>
        </p:nvSpPr>
        <p:spPr bwMode="auto">
          <a:xfrm>
            <a:off x="1739900" y="40203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2" name="Freeform 1186"/>
          <p:cNvSpPr>
            <a:spLocks/>
          </p:cNvSpPr>
          <p:nvPr/>
        </p:nvSpPr>
        <p:spPr bwMode="auto">
          <a:xfrm>
            <a:off x="1749425" y="3944145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3" name="Freeform 1187"/>
          <p:cNvSpPr>
            <a:spLocks/>
          </p:cNvSpPr>
          <p:nvPr/>
        </p:nvSpPr>
        <p:spPr bwMode="auto">
          <a:xfrm>
            <a:off x="1760538" y="386159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4" name="Freeform 1188"/>
          <p:cNvSpPr>
            <a:spLocks/>
          </p:cNvSpPr>
          <p:nvPr/>
        </p:nvSpPr>
        <p:spPr bwMode="auto">
          <a:xfrm>
            <a:off x="1744663" y="39393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5" name="Freeform 1189"/>
          <p:cNvSpPr>
            <a:spLocks/>
          </p:cNvSpPr>
          <p:nvPr/>
        </p:nvSpPr>
        <p:spPr bwMode="auto">
          <a:xfrm>
            <a:off x="1755775" y="385683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6" name="Freeform 1190"/>
          <p:cNvSpPr>
            <a:spLocks/>
          </p:cNvSpPr>
          <p:nvPr/>
        </p:nvSpPr>
        <p:spPr bwMode="auto">
          <a:xfrm>
            <a:off x="1770063" y="37806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7" name="Freeform 1191"/>
          <p:cNvSpPr>
            <a:spLocks/>
          </p:cNvSpPr>
          <p:nvPr/>
        </p:nvSpPr>
        <p:spPr bwMode="auto">
          <a:xfrm>
            <a:off x="1779588" y="3698082"/>
            <a:ext cx="36512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8" name="Freeform 1192"/>
          <p:cNvSpPr>
            <a:spLocks/>
          </p:cNvSpPr>
          <p:nvPr/>
        </p:nvSpPr>
        <p:spPr bwMode="auto">
          <a:xfrm>
            <a:off x="1763713" y="377587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9" name="Freeform 1193"/>
          <p:cNvSpPr>
            <a:spLocks/>
          </p:cNvSpPr>
          <p:nvPr/>
        </p:nvSpPr>
        <p:spPr bwMode="auto">
          <a:xfrm>
            <a:off x="1774825" y="36933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0" name="Freeform 1194"/>
          <p:cNvSpPr>
            <a:spLocks/>
          </p:cNvSpPr>
          <p:nvPr/>
        </p:nvSpPr>
        <p:spPr bwMode="auto">
          <a:xfrm>
            <a:off x="1781175" y="3617120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1" name="Freeform 1195"/>
          <p:cNvSpPr>
            <a:spLocks/>
          </p:cNvSpPr>
          <p:nvPr/>
        </p:nvSpPr>
        <p:spPr bwMode="auto">
          <a:xfrm>
            <a:off x="1844675" y="35345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2" name="Freeform 1196"/>
          <p:cNvSpPr>
            <a:spLocks/>
          </p:cNvSpPr>
          <p:nvPr/>
        </p:nvSpPr>
        <p:spPr bwMode="auto">
          <a:xfrm>
            <a:off x="1776413" y="36107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3" name="Freeform 1197"/>
          <p:cNvSpPr>
            <a:spLocks/>
          </p:cNvSpPr>
          <p:nvPr/>
        </p:nvSpPr>
        <p:spPr bwMode="auto">
          <a:xfrm>
            <a:off x="1839913" y="35282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4" name="Freeform 1198"/>
          <p:cNvSpPr>
            <a:spLocks/>
          </p:cNvSpPr>
          <p:nvPr/>
        </p:nvSpPr>
        <p:spPr bwMode="auto">
          <a:xfrm>
            <a:off x="1862138" y="3452020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5" name="Freeform 1199"/>
          <p:cNvSpPr>
            <a:spLocks/>
          </p:cNvSpPr>
          <p:nvPr/>
        </p:nvSpPr>
        <p:spPr bwMode="auto">
          <a:xfrm>
            <a:off x="1870075" y="336947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6" name="Freeform 1200"/>
          <p:cNvSpPr>
            <a:spLocks/>
          </p:cNvSpPr>
          <p:nvPr/>
        </p:nvSpPr>
        <p:spPr bwMode="auto">
          <a:xfrm>
            <a:off x="1857375" y="34472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7" name="Freeform 1201"/>
          <p:cNvSpPr>
            <a:spLocks/>
          </p:cNvSpPr>
          <p:nvPr/>
        </p:nvSpPr>
        <p:spPr bwMode="auto">
          <a:xfrm>
            <a:off x="1865313" y="33647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8" name="Freeform 1202"/>
          <p:cNvSpPr>
            <a:spLocks/>
          </p:cNvSpPr>
          <p:nvPr/>
        </p:nvSpPr>
        <p:spPr bwMode="auto">
          <a:xfrm>
            <a:off x="1876425" y="328850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9" name="Freeform 1203"/>
          <p:cNvSpPr>
            <a:spLocks/>
          </p:cNvSpPr>
          <p:nvPr/>
        </p:nvSpPr>
        <p:spPr bwMode="auto">
          <a:xfrm>
            <a:off x="1879600" y="32075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0" name="Freeform 1204"/>
          <p:cNvSpPr>
            <a:spLocks/>
          </p:cNvSpPr>
          <p:nvPr/>
        </p:nvSpPr>
        <p:spPr bwMode="auto">
          <a:xfrm>
            <a:off x="1870075" y="3283745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1" name="Freeform 1205"/>
          <p:cNvSpPr>
            <a:spLocks/>
          </p:cNvSpPr>
          <p:nvPr/>
        </p:nvSpPr>
        <p:spPr bwMode="auto">
          <a:xfrm>
            <a:off x="1873250" y="320119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2" name="Freeform 1206"/>
          <p:cNvSpPr>
            <a:spLocks/>
          </p:cNvSpPr>
          <p:nvPr/>
        </p:nvSpPr>
        <p:spPr bwMode="auto">
          <a:xfrm>
            <a:off x="1885950" y="31249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3" name="Freeform 1207"/>
          <p:cNvSpPr>
            <a:spLocks/>
          </p:cNvSpPr>
          <p:nvPr/>
        </p:nvSpPr>
        <p:spPr bwMode="auto">
          <a:xfrm>
            <a:off x="1901825" y="3042445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4" name="Freeform 1208"/>
          <p:cNvSpPr>
            <a:spLocks/>
          </p:cNvSpPr>
          <p:nvPr/>
        </p:nvSpPr>
        <p:spPr bwMode="auto">
          <a:xfrm>
            <a:off x="1879600" y="3118645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5" name="Freeform 1209"/>
          <p:cNvSpPr>
            <a:spLocks/>
          </p:cNvSpPr>
          <p:nvPr/>
        </p:nvSpPr>
        <p:spPr bwMode="auto">
          <a:xfrm>
            <a:off x="1897063" y="30360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6" name="Freeform 1210"/>
          <p:cNvSpPr>
            <a:spLocks/>
          </p:cNvSpPr>
          <p:nvPr/>
        </p:nvSpPr>
        <p:spPr bwMode="auto">
          <a:xfrm>
            <a:off x="1908175" y="29598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7" name="Freeform 1211"/>
          <p:cNvSpPr>
            <a:spLocks/>
          </p:cNvSpPr>
          <p:nvPr/>
        </p:nvSpPr>
        <p:spPr bwMode="auto">
          <a:xfrm>
            <a:off x="1930400" y="28789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8" name="Freeform 1212"/>
          <p:cNvSpPr>
            <a:spLocks/>
          </p:cNvSpPr>
          <p:nvPr/>
        </p:nvSpPr>
        <p:spPr bwMode="auto">
          <a:xfrm>
            <a:off x="1901825" y="2955132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9" name="Freeform 1213"/>
          <p:cNvSpPr>
            <a:spLocks/>
          </p:cNvSpPr>
          <p:nvPr/>
        </p:nvSpPr>
        <p:spPr bwMode="auto">
          <a:xfrm>
            <a:off x="1924050" y="287417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0" name="Freeform 1214"/>
          <p:cNvSpPr>
            <a:spLocks/>
          </p:cNvSpPr>
          <p:nvPr/>
        </p:nvSpPr>
        <p:spPr bwMode="auto">
          <a:xfrm>
            <a:off x="1943100" y="2796382"/>
            <a:ext cx="36513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1" name="Freeform 1215"/>
          <p:cNvSpPr>
            <a:spLocks/>
          </p:cNvSpPr>
          <p:nvPr/>
        </p:nvSpPr>
        <p:spPr bwMode="auto">
          <a:xfrm>
            <a:off x="1954213" y="271542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2" name="Freeform 1216"/>
          <p:cNvSpPr>
            <a:spLocks/>
          </p:cNvSpPr>
          <p:nvPr/>
        </p:nvSpPr>
        <p:spPr bwMode="auto">
          <a:xfrm>
            <a:off x="1938338" y="27916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3" name="Freeform 1217"/>
          <p:cNvSpPr>
            <a:spLocks/>
          </p:cNvSpPr>
          <p:nvPr/>
        </p:nvSpPr>
        <p:spPr bwMode="auto">
          <a:xfrm>
            <a:off x="1949450" y="27090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4" name="Freeform 1218"/>
          <p:cNvSpPr>
            <a:spLocks/>
          </p:cNvSpPr>
          <p:nvPr/>
        </p:nvSpPr>
        <p:spPr bwMode="auto">
          <a:xfrm>
            <a:off x="1990725" y="26328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5" name="Freeform 1219"/>
          <p:cNvSpPr>
            <a:spLocks/>
          </p:cNvSpPr>
          <p:nvPr/>
        </p:nvSpPr>
        <p:spPr bwMode="auto">
          <a:xfrm>
            <a:off x="2009775" y="2550320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6" name="Freeform 1220"/>
          <p:cNvSpPr>
            <a:spLocks/>
          </p:cNvSpPr>
          <p:nvPr/>
        </p:nvSpPr>
        <p:spPr bwMode="auto">
          <a:xfrm>
            <a:off x="1984375" y="2626520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7" name="Freeform 1221"/>
          <p:cNvSpPr>
            <a:spLocks/>
          </p:cNvSpPr>
          <p:nvPr/>
        </p:nvSpPr>
        <p:spPr bwMode="auto">
          <a:xfrm>
            <a:off x="2005013" y="25455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8" name="Freeform 1222"/>
          <p:cNvSpPr>
            <a:spLocks/>
          </p:cNvSpPr>
          <p:nvPr/>
        </p:nvSpPr>
        <p:spPr bwMode="auto">
          <a:xfrm>
            <a:off x="2016125" y="24677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9" name="Freeform 1223"/>
          <p:cNvSpPr>
            <a:spLocks/>
          </p:cNvSpPr>
          <p:nvPr/>
        </p:nvSpPr>
        <p:spPr bwMode="auto">
          <a:xfrm>
            <a:off x="2020888" y="2386807"/>
            <a:ext cx="36512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0" name="Freeform 1224"/>
          <p:cNvSpPr>
            <a:spLocks/>
          </p:cNvSpPr>
          <p:nvPr/>
        </p:nvSpPr>
        <p:spPr bwMode="auto">
          <a:xfrm>
            <a:off x="2009775" y="2463007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1" name="Freeform 1225"/>
          <p:cNvSpPr>
            <a:spLocks/>
          </p:cNvSpPr>
          <p:nvPr/>
        </p:nvSpPr>
        <p:spPr bwMode="auto">
          <a:xfrm>
            <a:off x="2016125" y="23820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2" name="Freeform 1226"/>
          <p:cNvSpPr>
            <a:spLocks/>
          </p:cNvSpPr>
          <p:nvPr/>
        </p:nvSpPr>
        <p:spPr bwMode="auto">
          <a:xfrm>
            <a:off x="2111375" y="230425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3" name="Freeform 1227"/>
          <p:cNvSpPr>
            <a:spLocks/>
          </p:cNvSpPr>
          <p:nvPr/>
        </p:nvSpPr>
        <p:spPr bwMode="auto">
          <a:xfrm>
            <a:off x="2130425" y="22232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4" name="Freeform 1228"/>
          <p:cNvSpPr>
            <a:spLocks/>
          </p:cNvSpPr>
          <p:nvPr/>
        </p:nvSpPr>
        <p:spPr bwMode="auto">
          <a:xfrm>
            <a:off x="2105025" y="2299495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5" name="Freeform 1229"/>
          <p:cNvSpPr>
            <a:spLocks/>
          </p:cNvSpPr>
          <p:nvPr/>
        </p:nvSpPr>
        <p:spPr bwMode="auto">
          <a:xfrm>
            <a:off x="2124075" y="221694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6" name="Freeform 1230"/>
          <p:cNvSpPr>
            <a:spLocks/>
          </p:cNvSpPr>
          <p:nvPr/>
        </p:nvSpPr>
        <p:spPr bwMode="auto">
          <a:xfrm>
            <a:off x="2146300" y="21407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8" name="Freeform 1232"/>
          <p:cNvSpPr>
            <a:spLocks/>
          </p:cNvSpPr>
          <p:nvPr/>
        </p:nvSpPr>
        <p:spPr bwMode="auto">
          <a:xfrm>
            <a:off x="2168525" y="20581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9" name="Freeform 1233"/>
          <p:cNvSpPr>
            <a:spLocks/>
          </p:cNvSpPr>
          <p:nvPr/>
        </p:nvSpPr>
        <p:spPr bwMode="auto">
          <a:xfrm>
            <a:off x="2141538" y="21343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0" name="Freeform 1234"/>
          <p:cNvSpPr>
            <a:spLocks/>
          </p:cNvSpPr>
          <p:nvPr/>
        </p:nvSpPr>
        <p:spPr bwMode="auto">
          <a:xfrm>
            <a:off x="2162175" y="2053432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1" name="Freeform 1235"/>
          <p:cNvSpPr>
            <a:spLocks/>
          </p:cNvSpPr>
          <p:nvPr/>
        </p:nvSpPr>
        <p:spPr bwMode="auto">
          <a:xfrm>
            <a:off x="2246313" y="19756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2" name="Freeform 1236"/>
          <p:cNvSpPr>
            <a:spLocks/>
          </p:cNvSpPr>
          <p:nvPr/>
        </p:nvSpPr>
        <p:spPr bwMode="auto">
          <a:xfrm>
            <a:off x="2432050" y="189468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3" name="Freeform 1237"/>
          <p:cNvSpPr>
            <a:spLocks/>
          </p:cNvSpPr>
          <p:nvPr/>
        </p:nvSpPr>
        <p:spPr bwMode="auto">
          <a:xfrm>
            <a:off x="2241550" y="19708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4" name="Freeform 1238"/>
          <p:cNvSpPr>
            <a:spLocks/>
          </p:cNvSpPr>
          <p:nvPr/>
        </p:nvSpPr>
        <p:spPr bwMode="auto">
          <a:xfrm>
            <a:off x="2425700" y="188992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5" name="Freeform 1239"/>
          <p:cNvSpPr>
            <a:spLocks/>
          </p:cNvSpPr>
          <p:nvPr/>
        </p:nvSpPr>
        <p:spPr bwMode="auto">
          <a:xfrm>
            <a:off x="2508250" y="18121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6" name="Freeform 1240"/>
          <p:cNvSpPr>
            <a:spLocks/>
          </p:cNvSpPr>
          <p:nvPr/>
        </p:nvSpPr>
        <p:spPr bwMode="auto">
          <a:xfrm>
            <a:off x="3189288" y="173117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7" name="Freeform 1241"/>
          <p:cNvSpPr>
            <a:spLocks/>
          </p:cNvSpPr>
          <p:nvPr/>
        </p:nvSpPr>
        <p:spPr bwMode="auto">
          <a:xfrm>
            <a:off x="2503488" y="18073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8" name="Freeform 1242"/>
          <p:cNvSpPr>
            <a:spLocks/>
          </p:cNvSpPr>
          <p:nvPr/>
        </p:nvSpPr>
        <p:spPr bwMode="auto">
          <a:xfrm>
            <a:off x="3184525" y="17248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48" name="Rectangle 1272"/>
          <p:cNvSpPr>
            <a:spLocks noChangeArrowheads="1"/>
          </p:cNvSpPr>
          <p:nvPr/>
        </p:nvSpPr>
        <p:spPr bwMode="auto">
          <a:xfrm>
            <a:off x="706438" y="5336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49" name="Rectangle 1273"/>
          <p:cNvSpPr>
            <a:spLocks noChangeArrowheads="1"/>
          </p:cNvSpPr>
          <p:nvPr/>
        </p:nvSpPr>
        <p:spPr bwMode="auto">
          <a:xfrm>
            <a:off x="803275" y="5336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0" name="Rectangle 1274"/>
          <p:cNvSpPr>
            <a:spLocks noChangeArrowheads="1"/>
          </p:cNvSpPr>
          <p:nvPr/>
        </p:nvSpPr>
        <p:spPr bwMode="auto">
          <a:xfrm>
            <a:off x="850900" y="5336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1" name="Rectangle 1275"/>
          <p:cNvSpPr>
            <a:spLocks noChangeArrowheads="1"/>
          </p:cNvSpPr>
          <p:nvPr/>
        </p:nvSpPr>
        <p:spPr bwMode="auto">
          <a:xfrm>
            <a:off x="706438" y="49664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2" name="Rectangle 1276"/>
          <p:cNvSpPr>
            <a:spLocks noChangeArrowheads="1"/>
          </p:cNvSpPr>
          <p:nvPr/>
        </p:nvSpPr>
        <p:spPr bwMode="auto">
          <a:xfrm>
            <a:off x="803275" y="4966495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3" name="Rectangle 1277"/>
          <p:cNvSpPr>
            <a:spLocks noChangeArrowheads="1"/>
          </p:cNvSpPr>
          <p:nvPr/>
        </p:nvSpPr>
        <p:spPr bwMode="auto">
          <a:xfrm>
            <a:off x="850900" y="49664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54" name="Rectangle 1278"/>
          <p:cNvSpPr>
            <a:spLocks noChangeArrowheads="1"/>
          </p:cNvSpPr>
          <p:nvPr/>
        </p:nvSpPr>
        <p:spPr bwMode="auto">
          <a:xfrm>
            <a:off x="706438" y="45981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5" name="Rectangle 1279"/>
          <p:cNvSpPr>
            <a:spLocks noChangeArrowheads="1"/>
          </p:cNvSpPr>
          <p:nvPr/>
        </p:nvSpPr>
        <p:spPr bwMode="auto">
          <a:xfrm>
            <a:off x="803275" y="4598195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6" name="Rectangle 1280"/>
          <p:cNvSpPr>
            <a:spLocks noChangeArrowheads="1"/>
          </p:cNvSpPr>
          <p:nvPr/>
        </p:nvSpPr>
        <p:spPr bwMode="auto">
          <a:xfrm>
            <a:off x="850900" y="45981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2</a:t>
            </a:r>
            <a:endParaRPr lang="en-US"/>
          </a:p>
        </p:txBody>
      </p:sp>
      <p:sp>
        <p:nvSpPr>
          <p:cNvPr id="333057" name="Rectangle 1281"/>
          <p:cNvSpPr>
            <a:spLocks noChangeArrowheads="1"/>
          </p:cNvSpPr>
          <p:nvPr/>
        </p:nvSpPr>
        <p:spPr bwMode="auto">
          <a:xfrm>
            <a:off x="706438" y="42283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8" name="Rectangle 1282"/>
          <p:cNvSpPr>
            <a:spLocks noChangeArrowheads="1"/>
          </p:cNvSpPr>
          <p:nvPr/>
        </p:nvSpPr>
        <p:spPr bwMode="auto">
          <a:xfrm>
            <a:off x="803275" y="42283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9" name="Rectangle 1283"/>
          <p:cNvSpPr>
            <a:spLocks noChangeArrowheads="1"/>
          </p:cNvSpPr>
          <p:nvPr/>
        </p:nvSpPr>
        <p:spPr bwMode="auto">
          <a:xfrm>
            <a:off x="850900" y="42283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3</a:t>
            </a:r>
            <a:endParaRPr lang="en-US"/>
          </a:p>
        </p:txBody>
      </p:sp>
      <p:sp>
        <p:nvSpPr>
          <p:cNvPr id="333060" name="Rectangle 1284"/>
          <p:cNvSpPr>
            <a:spLocks noChangeArrowheads="1"/>
          </p:cNvSpPr>
          <p:nvPr/>
        </p:nvSpPr>
        <p:spPr bwMode="auto">
          <a:xfrm>
            <a:off x="706438" y="38600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1" name="Rectangle 1285"/>
          <p:cNvSpPr>
            <a:spLocks noChangeArrowheads="1"/>
          </p:cNvSpPr>
          <p:nvPr/>
        </p:nvSpPr>
        <p:spPr bwMode="auto">
          <a:xfrm>
            <a:off x="803275" y="38600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2" name="Rectangle 1286"/>
          <p:cNvSpPr>
            <a:spLocks noChangeArrowheads="1"/>
          </p:cNvSpPr>
          <p:nvPr/>
        </p:nvSpPr>
        <p:spPr bwMode="auto">
          <a:xfrm>
            <a:off x="850900" y="38600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4</a:t>
            </a:r>
            <a:endParaRPr lang="en-US"/>
          </a:p>
        </p:txBody>
      </p:sp>
      <p:sp>
        <p:nvSpPr>
          <p:cNvPr id="333063" name="Rectangle 1287"/>
          <p:cNvSpPr>
            <a:spLocks noChangeArrowheads="1"/>
          </p:cNvSpPr>
          <p:nvPr/>
        </p:nvSpPr>
        <p:spPr bwMode="auto">
          <a:xfrm>
            <a:off x="706438" y="34917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4" name="Rectangle 1288"/>
          <p:cNvSpPr>
            <a:spLocks noChangeArrowheads="1"/>
          </p:cNvSpPr>
          <p:nvPr/>
        </p:nvSpPr>
        <p:spPr bwMode="auto">
          <a:xfrm>
            <a:off x="803275" y="34917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5" name="Rectangle 1289"/>
          <p:cNvSpPr>
            <a:spLocks noChangeArrowheads="1"/>
          </p:cNvSpPr>
          <p:nvPr/>
        </p:nvSpPr>
        <p:spPr bwMode="auto">
          <a:xfrm>
            <a:off x="850900" y="34917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66" name="Rectangle 1290"/>
          <p:cNvSpPr>
            <a:spLocks noChangeArrowheads="1"/>
          </p:cNvSpPr>
          <p:nvPr/>
        </p:nvSpPr>
        <p:spPr bwMode="auto">
          <a:xfrm>
            <a:off x="706438" y="31218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7" name="Rectangle 1291"/>
          <p:cNvSpPr>
            <a:spLocks noChangeArrowheads="1"/>
          </p:cNvSpPr>
          <p:nvPr/>
        </p:nvSpPr>
        <p:spPr bwMode="auto">
          <a:xfrm>
            <a:off x="803275" y="312182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8" name="Rectangle 1292"/>
          <p:cNvSpPr>
            <a:spLocks noChangeArrowheads="1"/>
          </p:cNvSpPr>
          <p:nvPr/>
        </p:nvSpPr>
        <p:spPr bwMode="auto">
          <a:xfrm>
            <a:off x="850900" y="31218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6</a:t>
            </a:r>
            <a:endParaRPr lang="en-US"/>
          </a:p>
        </p:txBody>
      </p:sp>
      <p:sp>
        <p:nvSpPr>
          <p:cNvPr id="333069" name="Rectangle 1293"/>
          <p:cNvSpPr>
            <a:spLocks noChangeArrowheads="1"/>
          </p:cNvSpPr>
          <p:nvPr/>
        </p:nvSpPr>
        <p:spPr bwMode="auto">
          <a:xfrm>
            <a:off x="706438" y="27535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0" name="Rectangle 1294"/>
          <p:cNvSpPr>
            <a:spLocks noChangeArrowheads="1"/>
          </p:cNvSpPr>
          <p:nvPr/>
        </p:nvSpPr>
        <p:spPr bwMode="auto">
          <a:xfrm>
            <a:off x="803275" y="275352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1" name="Rectangle 1295"/>
          <p:cNvSpPr>
            <a:spLocks noChangeArrowheads="1"/>
          </p:cNvSpPr>
          <p:nvPr/>
        </p:nvSpPr>
        <p:spPr bwMode="auto">
          <a:xfrm>
            <a:off x="850900" y="27535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7</a:t>
            </a:r>
            <a:endParaRPr lang="en-US"/>
          </a:p>
        </p:txBody>
      </p:sp>
      <p:sp>
        <p:nvSpPr>
          <p:cNvPr id="333072" name="Rectangle 1296"/>
          <p:cNvSpPr>
            <a:spLocks noChangeArrowheads="1"/>
          </p:cNvSpPr>
          <p:nvPr/>
        </p:nvSpPr>
        <p:spPr bwMode="auto">
          <a:xfrm>
            <a:off x="706438" y="23836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3" name="Rectangle 1297"/>
          <p:cNvSpPr>
            <a:spLocks noChangeArrowheads="1"/>
          </p:cNvSpPr>
          <p:nvPr/>
        </p:nvSpPr>
        <p:spPr bwMode="auto">
          <a:xfrm>
            <a:off x="803275" y="23836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4" name="Rectangle 1298"/>
          <p:cNvSpPr>
            <a:spLocks noChangeArrowheads="1"/>
          </p:cNvSpPr>
          <p:nvPr/>
        </p:nvSpPr>
        <p:spPr bwMode="auto">
          <a:xfrm>
            <a:off x="850900" y="23836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8</a:t>
            </a:r>
            <a:endParaRPr lang="en-US"/>
          </a:p>
        </p:txBody>
      </p:sp>
      <p:sp>
        <p:nvSpPr>
          <p:cNvPr id="333075" name="Rectangle 1299"/>
          <p:cNvSpPr>
            <a:spLocks noChangeArrowheads="1"/>
          </p:cNvSpPr>
          <p:nvPr/>
        </p:nvSpPr>
        <p:spPr bwMode="auto">
          <a:xfrm>
            <a:off x="706438" y="20153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6" name="Rectangle 1300"/>
          <p:cNvSpPr>
            <a:spLocks noChangeArrowheads="1"/>
          </p:cNvSpPr>
          <p:nvPr/>
        </p:nvSpPr>
        <p:spPr bwMode="auto">
          <a:xfrm>
            <a:off x="803275" y="20153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7" name="Rectangle 1301"/>
          <p:cNvSpPr>
            <a:spLocks noChangeArrowheads="1"/>
          </p:cNvSpPr>
          <p:nvPr/>
        </p:nvSpPr>
        <p:spPr bwMode="auto">
          <a:xfrm>
            <a:off x="850900" y="20153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9</a:t>
            </a:r>
            <a:endParaRPr lang="en-US"/>
          </a:p>
        </p:txBody>
      </p:sp>
      <p:sp>
        <p:nvSpPr>
          <p:cNvPr id="333078" name="Rectangle 1302"/>
          <p:cNvSpPr>
            <a:spLocks noChangeArrowheads="1"/>
          </p:cNvSpPr>
          <p:nvPr/>
        </p:nvSpPr>
        <p:spPr bwMode="auto">
          <a:xfrm>
            <a:off x="706438" y="16470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79" name="Rectangle 1303"/>
          <p:cNvSpPr>
            <a:spLocks noChangeArrowheads="1"/>
          </p:cNvSpPr>
          <p:nvPr/>
        </p:nvSpPr>
        <p:spPr bwMode="auto">
          <a:xfrm>
            <a:off x="803275" y="16470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0" name="Rectangle 1304"/>
          <p:cNvSpPr>
            <a:spLocks noChangeArrowheads="1"/>
          </p:cNvSpPr>
          <p:nvPr/>
        </p:nvSpPr>
        <p:spPr bwMode="auto">
          <a:xfrm>
            <a:off x="850900" y="16470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1" name="Rectangle 1305"/>
          <p:cNvSpPr>
            <a:spLocks noChangeArrowheads="1"/>
          </p:cNvSpPr>
          <p:nvPr/>
        </p:nvSpPr>
        <p:spPr bwMode="auto">
          <a:xfrm>
            <a:off x="9620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2" name="Rectangle 1306"/>
          <p:cNvSpPr>
            <a:spLocks noChangeArrowheads="1"/>
          </p:cNvSpPr>
          <p:nvPr/>
        </p:nvSpPr>
        <p:spPr bwMode="auto">
          <a:xfrm>
            <a:off x="10572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3" name="Rectangle 1307"/>
          <p:cNvSpPr>
            <a:spLocks noChangeArrowheads="1"/>
          </p:cNvSpPr>
          <p:nvPr/>
        </p:nvSpPr>
        <p:spPr bwMode="auto">
          <a:xfrm>
            <a:off x="1104900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4" name="Rectangle 1308"/>
          <p:cNvSpPr>
            <a:spLocks noChangeArrowheads="1"/>
          </p:cNvSpPr>
          <p:nvPr/>
        </p:nvSpPr>
        <p:spPr bwMode="auto">
          <a:xfrm>
            <a:off x="24479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5" name="Rectangle 1309"/>
          <p:cNvSpPr>
            <a:spLocks noChangeArrowheads="1"/>
          </p:cNvSpPr>
          <p:nvPr/>
        </p:nvSpPr>
        <p:spPr bwMode="auto">
          <a:xfrm>
            <a:off x="25431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6" name="Rectangle 1310"/>
          <p:cNvSpPr>
            <a:spLocks noChangeArrowheads="1"/>
          </p:cNvSpPr>
          <p:nvPr/>
        </p:nvSpPr>
        <p:spPr bwMode="auto">
          <a:xfrm>
            <a:off x="25923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87" name="Rectangle 1311"/>
          <p:cNvSpPr>
            <a:spLocks noChangeArrowheads="1"/>
          </p:cNvSpPr>
          <p:nvPr/>
        </p:nvSpPr>
        <p:spPr bwMode="auto">
          <a:xfrm>
            <a:off x="39338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88" name="Rectangle 1312"/>
          <p:cNvSpPr>
            <a:spLocks noChangeArrowheads="1"/>
          </p:cNvSpPr>
          <p:nvPr/>
        </p:nvSpPr>
        <p:spPr bwMode="auto">
          <a:xfrm>
            <a:off x="40290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9" name="Rectangle 1313"/>
          <p:cNvSpPr>
            <a:spLocks noChangeArrowheads="1"/>
          </p:cNvSpPr>
          <p:nvPr/>
        </p:nvSpPr>
        <p:spPr bwMode="auto">
          <a:xfrm>
            <a:off x="40782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90" name="Rectangle 1314"/>
          <p:cNvSpPr>
            <a:spLocks noChangeArrowheads="1"/>
          </p:cNvSpPr>
          <p:nvPr/>
        </p:nvSpPr>
        <p:spPr bwMode="auto">
          <a:xfrm>
            <a:off x="54197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91" name="Rectangle 1315"/>
          <p:cNvSpPr>
            <a:spLocks noChangeArrowheads="1"/>
          </p:cNvSpPr>
          <p:nvPr/>
        </p:nvSpPr>
        <p:spPr bwMode="auto">
          <a:xfrm>
            <a:off x="55149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92" name="Rectangle 1316"/>
          <p:cNvSpPr>
            <a:spLocks noChangeArrowheads="1"/>
          </p:cNvSpPr>
          <p:nvPr/>
        </p:nvSpPr>
        <p:spPr bwMode="auto">
          <a:xfrm>
            <a:off x="55641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93" name="Rectangle 1317"/>
          <p:cNvSpPr>
            <a:spLocks noChangeArrowheads="1"/>
          </p:cNvSpPr>
          <p:nvPr/>
        </p:nvSpPr>
        <p:spPr bwMode="auto">
          <a:xfrm>
            <a:off x="69056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2</a:t>
            </a:r>
            <a:endParaRPr lang="en-US"/>
          </a:p>
        </p:txBody>
      </p:sp>
      <p:sp>
        <p:nvSpPr>
          <p:cNvPr id="333094" name="Rectangle 1318"/>
          <p:cNvSpPr>
            <a:spLocks noChangeArrowheads="1"/>
          </p:cNvSpPr>
          <p:nvPr/>
        </p:nvSpPr>
        <p:spPr bwMode="auto">
          <a:xfrm>
            <a:off x="7002463" y="5590382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95" name="Rectangle 1319"/>
          <p:cNvSpPr>
            <a:spLocks noChangeArrowheads="1"/>
          </p:cNvSpPr>
          <p:nvPr/>
        </p:nvSpPr>
        <p:spPr bwMode="auto">
          <a:xfrm>
            <a:off x="70500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104" name="Rectangle 1328"/>
          <p:cNvSpPr>
            <a:spLocks noChangeArrowheads="1"/>
          </p:cNvSpPr>
          <p:nvPr/>
        </p:nvSpPr>
        <p:spPr bwMode="auto">
          <a:xfrm rot="16200000">
            <a:off x="-962211" y="3392896"/>
            <a:ext cx="2500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Cumulative Probability</a:t>
            </a:r>
            <a:endParaRPr lang="en-US" sz="1800" dirty="0">
              <a:latin typeface="+mn-lt"/>
            </a:endParaRPr>
          </a:p>
        </p:txBody>
      </p:sp>
      <p:sp>
        <p:nvSpPr>
          <p:cNvPr id="332803" name="Text Box 1027"/>
          <p:cNvSpPr txBox="1">
            <a:spLocks noChangeArrowheads="1"/>
          </p:cNvSpPr>
          <p:nvPr/>
        </p:nvSpPr>
        <p:spPr bwMode="auto">
          <a:xfrm>
            <a:off x="1371600" y="3810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 b="0"/>
          </a:p>
        </p:txBody>
      </p:sp>
      <p:sp>
        <p:nvSpPr>
          <p:cNvPr id="332804" name="Text Box 1028"/>
          <p:cNvSpPr txBox="1">
            <a:spLocks noChangeArrowheads="1"/>
          </p:cNvSpPr>
          <p:nvPr/>
        </p:nvSpPr>
        <p:spPr bwMode="auto">
          <a:xfrm>
            <a:off x="2320925" y="2078832"/>
            <a:ext cx="1676400" cy="1661993"/>
          </a:xfrm>
          <a:prstGeom prst="rect">
            <a:avLst/>
          </a:prstGeom>
          <a:noFill/>
          <a:ln w="9525">
            <a:solidFill>
              <a:srgbClr val="2400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FF"/>
                </a:solidFill>
                <a:latin typeface="+mn-lt"/>
              </a:rPr>
              <a:t>Undoped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Ni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Mean = 0.2523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Median = 0.2628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Min = 0.06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Max = 0.71</a:t>
            </a:r>
          </a:p>
        </p:txBody>
      </p:sp>
      <p:sp>
        <p:nvSpPr>
          <p:cNvPr id="332805" name="Text Box 1029"/>
          <p:cNvSpPr txBox="1">
            <a:spLocks noChangeArrowheads="1"/>
          </p:cNvSpPr>
          <p:nvPr/>
        </p:nvSpPr>
        <p:spPr bwMode="auto">
          <a:xfrm>
            <a:off x="4592241" y="3452020"/>
            <a:ext cx="1599406" cy="1661993"/>
          </a:xfrm>
          <a:prstGeom prst="rect">
            <a:avLst/>
          </a:prstGeom>
          <a:noFill/>
          <a:ln w="9525">
            <a:solidFill>
              <a:srgbClr val="FF0A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00FF"/>
                </a:solidFill>
                <a:latin typeface="+mn-lt"/>
              </a:rPr>
              <a:t>Bi-doped </a:t>
            </a:r>
            <a:r>
              <a:rPr lang="en-US" sz="1800" dirty="0">
                <a:solidFill>
                  <a:srgbClr val="FF00FF"/>
                </a:solidFill>
                <a:latin typeface="+mn-lt"/>
              </a:rPr>
              <a:t>Ni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Mean = 1.04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Median = 1.08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Min = 0.27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Max = 1.61</a:t>
            </a:r>
          </a:p>
        </p:txBody>
      </p:sp>
      <p:sp>
        <p:nvSpPr>
          <p:cNvPr id="333105" name="Text Box 1329"/>
          <p:cNvSpPr txBox="1">
            <a:spLocks noChangeArrowheads="1"/>
          </p:cNvSpPr>
          <p:nvPr/>
        </p:nvSpPr>
        <p:spPr bwMode="auto">
          <a:xfrm>
            <a:off x="3235325" y="5888832"/>
            <a:ext cx="9747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ymbol" charset="2"/>
                <a:sym typeface="Symbol" charset="2"/>
              </a:rPr>
              <a:t></a:t>
            </a:r>
            <a:r>
              <a:rPr lang="en-US" sz="2400" baseline="-25000">
                <a:latin typeface="Stone Sans ITC TT-Semi" charset="0"/>
              </a:rPr>
              <a:t>gb</a:t>
            </a:r>
            <a:r>
              <a:rPr lang="en-US" sz="2400">
                <a:latin typeface="Stone Sans ITC TT-Semi" charset="0"/>
              </a:rPr>
              <a:t>/</a:t>
            </a:r>
            <a:r>
              <a:rPr lang="en-US" sz="2400">
                <a:latin typeface="Symbol" charset="2"/>
                <a:sym typeface="Symbol" charset="2"/>
              </a:rPr>
              <a:t></a:t>
            </a:r>
            <a:r>
              <a:rPr lang="en-US" sz="2400" baseline="-25000">
                <a:latin typeface="Stone Sans ITC TT-Semi" charset="0"/>
              </a:rPr>
              <a:t>s</a:t>
            </a:r>
            <a:endParaRPr lang="en-US" sz="2400">
              <a:latin typeface="Stone Sans ITC TT-Semi" charset="0"/>
            </a:endParaRPr>
          </a:p>
        </p:txBody>
      </p:sp>
      <p:sp>
        <p:nvSpPr>
          <p:cNvPr id="2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168275"/>
            <a:ext cx="5582047" cy="79216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Experiments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on a Second Set of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</a:br>
            <a:r>
              <a:rPr lang="en-US" dirty="0" smtClean="0">
                <a:effectLst/>
                <a:latin typeface="+mn-lt"/>
                <a:cs typeface="Calibri"/>
              </a:rPr>
              <a:t>Measured </a:t>
            </a:r>
            <a:r>
              <a:rPr lang="en-US" dirty="0" smtClean="0">
                <a:latin typeface="Symbol" charset="2"/>
                <a:sym typeface="Symbol" charset="2"/>
              </a:rPr>
              <a:t></a:t>
            </a:r>
            <a:r>
              <a:rPr lang="en-US" baseline="-25000" dirty="0" err="1">
                <a:latin typeface="Stone Sans ITC TT-Semi" charset="0"/>
              </a:rPr>
              <a:t>gb</a:t>
            </a:r>
            <a:r>
              <a:rPr lang="en-US" dirty="0">
                <a:latin typeface="Stone Sans ITC TT-Semi" charset="0"/>
              </a:rPr>
              <a:t>/</a:t>
            </a:r>
            <a:r>
              <a:rPr lang="en-US" dirty="0">
                <a:latin typeface="Symbol" charset="2"/>
                <a:sym typeface="Symbol" charset="2"/>
              </a:rPr>
              <a:t></a:t>
            </a:r>
            <a:r>
              <a:rPr lang="en-US" baseline="-25000" dirty="0" smtClean="0">
                <a:latin typeface="Stone Sans ITC TT-Semi" charset="0"/>
              </a:rPr>
              <a:t>s</a:t>
            </a:r>
            <a:endParaRPr lang="en-US" dirty="0">
              <a:latin typeface="+mn-lt"/>
              <a:cs typeface="Arial" pitchFamily="34" charset="0"/>
            </a:endParaRPr>
          </a:p>
        </p:txBody>
      </p:sp>
      <p:graphicFrame>
        <p:nvGraphicFramePr>
          <p:cNvPr id="262" name="Object 2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258616"/>
              </p:ext>
            </p:extLst>
          </p:nvPr>
        </p:nvGraphicFramePr>
        <p:xfrm>
          <a:off x="7459292" y="5760925"/>
          <a:ext cx="133667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13" name="Equation" r:id="rId3" imgW="799753" imgH="469696" progId="Equation.3">
                  <p:embed/>
                </p:oleObj>
              </mc:Choice>
              <mc:Fallback>
                <p:oleObj name="Equation" r:id="rId3" imgW="799753" imgH="469696" progId="Equation.3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292" y="5760925"/>
                        <a:ext cx="1336675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TextBox 262"/>
          <p:cNvSpPr txBox="1"/>
          <p:nvPr/>
        </p:nvSpPr>
        <p:spPr>
          <a:xfrm>
            <a:off x="5344742" y="5922850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Ignore anisotropy:</a:t>
            </a:r>
            <a:endParaRPr lang="en-US" sz="1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269482" y="176213"/>
            <a:ext cx="2819400" cy="3133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6"/>
          <a:stretch/>
        </p:blipFill>
        <p:spPr bwMode="auto">
          <a:xfrm>
            <a:off x="6337962" y="1032302"/>
            <a:ext cx="2415222" cy="225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" name="Oval 264"/>
          <p:cNvSpPr/>
          <p:nvPr/>
        </p:nvSpPr>
        <p:spPr bwMode="auto">
          <a:xfrm>
            <a:off x="8658225" y="599782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0768" y="17621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Binding Energy</a:t>
            </a:r>
            <a:endParaRPr lang="en-US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66" name="Object 2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87590"/>
              </p:ext>
            </p:extLst>
          </p:nvPr>
        </p:nvGraphicFramePr>
        <p:xfrm>
          <a:off x="6330564" y="687999"/>
          <a:ext cx="261778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14" name="Equation" r:id="rId6" imgW="1459866" imgH="253890" progId="Equation.3">
                  <p:embed/>
                </p:oleObj>
              </mc:Choice>
              <mc:Fallback>
                <p:oleObj name="Equation" r:id="rId6" imgW="1459866" imgH="253890" progId="Equation.3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564" y="687999"/>
                        <a:ext cx="2617787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252109"/>
              </p:ext>
            </p:extLst>
          </p:nvPr>
        </p:nvGraphicFramePr>
        <p:xfrm>
          <a:off x="77787" y="699828"/>
          <a:ext cx="186531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15" name="Equation" r:id="rId8" imgW="1041400" imgH="508000" progId="Equation.3">
                  <p:embed/>
                </p:oleObj>
              </mc:Choice>
              <mc:Fallback>
                <p:oleObj name="Equation" r:id="rId8" imgW="1041400" imgH="508000" progId="Equation.3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" y="699828"/>
                        <a:ext cx="1865313" cy="9048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2857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" name="TextBox 266"/>
          <p:cNvSpPr txBox="1"/>
          <p:nvPr/>
        </p:nvSpPr>
        <p:spPr>
          <a:xfrm rot="10800000">
            <a:off x="8628768" y="1448418"/>
            <a:ext cx="446276" cy="1397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pPr>
              <a:lnSpc>
                <a:spcPct val="85000"/>
              </a:lnSpc>
            </a:pP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211298" y="1503149"/>
            <a:ext cx="3733800" cy="4850777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r>
              <a:rPr lang="en-US" dirty="0" smtClean="0"/>
              <a:t>Bilayers: Promote </a:t>
            </a:r>
            <a:r>
              <a:rPr lang="en-US" dirty="0"/>
              <a:t>or </a:t>
            </a:r>
            <a:r>
              <a:rPr lang="en-US" dirty="0" smtClean="0"/>
              <a:t>Inhibit Grain Growth (GG)?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Some Background &amp; Motivations…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96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1"/>
          <a:stretch/>
        </p:blipFill>
        <p:spPr bwMode="auto">
          <a:xfrm>
            <a:off x="228600" y="1676400"/>
            <a:ext cx="350342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9242" y="1103039"/>
            <a:ext cx="200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one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and…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">
            <a:off x="1227780" y="2812694"/>
            <a:ext cx="784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Intrinsic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">
            <a:off x="2735819" y="328999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">
            <a:off x="2201362" y="346708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Monolayer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">
            <a:off x="2708318" y="3088118"/>
            <a:ext cx="730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Trilayer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">
            <a:off x="2197655" y="2620962"/>
            <a:ext cx="870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Nano IGF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">
            <a:off x="1475656" y="1971699"/>
            <a:ext cx="747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Wetting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88008" y="4952307"/>
            <a:ext cx="2748709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Dillon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, Tang, 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Carter &amp; Harmer</a:t>
            </a:r>
            <a:r>
              <a:rPr lang="en-US" sz="2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0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Acta</a:t>
            </a:r>
            <a:r>
              <a:rPr lang="en-US" sz="20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Mater.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SimSun" pitchFamily="2" charset="-122"/>
                <a:cs typeface="Times New Roman" pitchFamily="18" charset="0"/>
              </a:rPr>
              <a:t>2007</a:t>
            </a:r>
            <a:endParaRPr lang="en-US" altLang="zh-CN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422317" y="1817054"/>
            <a:ext cx="914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Al</a:t>
            </a:r>
            <a:r>
              <a:rPr lang="en-US" sz="1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2</a:t>
            </a:r>
            <a:r>
              <a:rPr lang="en-US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O</a:t>
            </a:r>
            <a:r>
              <a:rPr lang="en-US" sz="1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3</a:t>
            </a:r>
            <a:endParaRPr lang="en-US" sz="8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5174" y="1086852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the other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and…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183" y="1514135"/>
            <a:ext cx="4576735" cy="4862870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tabilization of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anocrystralline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etals via Doping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latin typeface="Candara" pitchFamily="34" charset="0"/>
              </a:rPr>
              <a:t>Concept/Model: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Weissmuller (1994)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Liu &amp; </a:t>
            </a:r>
            <a:r>
              <a:rPr lang="en-US" sz="1800" dirty="0" err="1" smtClean="0">
                <a:latin typeface="Candara" pitchFamily="34" charset="0"/>
              </a:rPr>
              <a:t>Kirchheim</a:t>
            </a:r>
            <a:r>
              <a:rPr lang="en-US" sz="1800" dirty="0" smtClean="0">
                <a:latin typeface="Candara" pitchFamily="34" charset="0"/>
              </a:rPr>
              <a:t> (2002)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err="1" smtClean="0">
                <a:latin typeface="Candara" pitchFamily="34" charset="0"/>
              </a:rPr>
              <a:t>Pd</a:t>
            </a:r>
            <a:r>
              <a:rPr lang="en-US" sz="1800" dirty="0" err="1" smtClean="0">
                <a:latin typeface="Candara" pitchFamily="34" charset="0"/>
              </a:rPr>
              <a:t>-Zr</a:t>
            </a:r>
            <a:endParaRPr lang="en-US" sz="1800" dirty="0" smtClean="0">
              <a:latin typeface="Candara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Fe</a:t>
            </a:r>
            <a:r>
              <a:rPr lang="en-US" sz="1800" dirty="0" smtClean="0">
                <a:latin typeface="Candara" pitchFamily="34" charset="0"/>
              </a:rPr>
              <a:t>-</a:t>
            </a:r>
            <a:r>
              <a:rPr lang="en-US" sz="1800" dirty="0" err="1" smtClean="0">
                <a:latin typeface="Candara" pitchFamily="34" charset="0"/>
              </a:rPr>
              <a:t>Zr</a:t>
            </a:r>
            <a:endParaRPr lang="en-US" sz="1800" dirty="0" smtClean="0">
              <a:latin typeface="Candara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-P: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Kirchheim</a:t>
            </a:r>
            <a:r>
              <a:rPr lang="en-US" sz="1800" dirty="0" smtClean="0">
                <a:latin typeface="Candara" pitchFamily="34" charset="0"/>
              </a:rPr>
              <a:t> et al. (2000)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-W: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Yamasaki (2000)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Schuh</a:t>
            </a:r>
            <a:r>
              <a:rPr lang="en-US" sz="1800" dirty="0" smtClean="0">
                <a:latin typeface="Candara" pitchFamily="34" charset="0"/>
              </a:rPr>
              <a:t> group (~2007ff)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-Cu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Pellicer</a:t>
            </a:r>
            <a:r>
              <a:rPr lang="en-US" sz="1800" dirty="0" smtClean="0">
                <a:latin typeface="Candara" pitchFamily="34" charset="0"/>
              </a:rPr>
              <a:t> et al., 2011</a:t>
            </a:r>
          </a:p>
          <a:p>
            <a:pPr marL="285750" lvl="1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Cu</a:t>
            </a:r>
            <a:r>
              <a:rPr lang="en-US" sz="1800" dirty="0" smtClean="0">
                <a:latin typeface="Candara" pitchFamily="34" charset="0"/>
              </a:rPr>
              <a:t>-Bi </a:t>
            </a:r>
            <a:r>
              <a:rPr lang="en-US" sz="1800" dirty="0">
                <a:latin typeface="Candara" pitchFamily="34" charset="0"/>
              </a:rPr>
              <a:t>(atomistic modeling</a:t>
            </a:r>
            <a:r>
              <a:rPr lang="en-US" sz="1800" dirty="0" smtClean="0">
                <a:latin typeface="Candara" pitchFamily="34" charset="0"/>
              </a:rPr>
              <a:t>)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Mayr</a:t>
            </a:r>
            <a:r>
              <a:rPr lang="en-US" sz="1800" dirty="0" smtClean="0">
                <a:latin typeface="Candara" pitchFamily="34" charset="0"/>
              </a:rPr>
              <a:t> et al.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Millett et al. </a:t>
            </a:r>
            <a:endParaRPr lang="en-US" sz="1800" dirty="0">
              <a:latin typeface="Candara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"/>
          <a:stretch/>
        </p:blipFill>
        <p:spPr bwMode="auto">
          <a:xfrm>
            <a:off x="7234159" y="4500197"/>
            <a:ext cx="1377416" cy="147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33660" y="595393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Mayr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Bedorf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1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PRB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2007 </a:t>
            </a:r>
          </a:p>
        </p:txBody>
      </p:sp>
    </p:spTree>
    <p:extLst>
      <p:ext uri="{BB962C8B-B14F-4D97-AF65-F5344CB8AC3E}">
        <p14:creationId xmlns:p14="http://schemas.microsoft.com/office/powerpoint/2010/main" val="22178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/>
          <p:cNvGrpSpPr/>
          <p:nvPr/>
        </p:nvGrpSpPr>
        <p:grpSpPr>
          <a:xfrm>
            <a:off x="381000" y="3657600"/>
            <a:ext cx="3998851" cy="2493775"/>
            <a:chOff x="261720" y="2400635"/>
            <a:chExt cx="3998851" cy="2493775"/>
          </a:xfrm>
        </p:grpSpPr>
        <p:pic>
          <p:nvPicPr>
            <p:cNvPr id="392204" name="Picture 12" descr="File:Segregation in materials 3.jpg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b="13757"/>
            <a:stretch/>
          </p:blipFill>
          <p:spPr bwMode="auto">
            <a:xfrm>
              <a:off x="1524000" y="2514600"/>
              <a:ext cx="2736571" cy="2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10717" y="2546449"/>
              <a:ext cx="33214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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05200" y="4509689"/>
              <a:ext cx="47801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2577203"/>
                </p:ext>
              </p:extLst>
            </p:nvPr>
          </p:nvGraphicFramePr>
          <p:xfrm>
            <a:off x="412750" y="3457070"/>
            <a:ext cx="10033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579" name="Equation" r:id="rId5" imgW="685800" imgH="393700" progId="Equation.3">
                    <p:embed/>
                  </p:oleObj>
                </mc:Choice>
                <mc:Fallback>
                  <p:oleObj name="Equation" r:id="rId5" imgW="685800" imgH="3937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0" y="3457070"/>
                          <a:ext cx="1003300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261720" y="3163402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1</a:t>
              </a:r>
              <a:r>
                <a:rPr lang="en-US" sz="1800" baseline="30000" dirty="0" smtClean="0">
                  <a:latin typeface="+mn-lt"/>
                </a:rPr>
                <a:t>st</a:t>
              </a:r>
              <a:r>
                <a:rPr lang="en-US" sz="1800" dirty="0" smtClean="0">
                  <a:latin typeface="+mn-lt"/>
                </a:rPr>
                <a:t> order if 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600" y="4278857"/>
              <a:ext cx="1636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Intrinsic </a:t>
              </a:r>
            </a:p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(nominally “clean”) 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81200" y="2400635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“Monolayer”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04800" y="3163402"/>
              <a:ext cx="1219200" cy="927972"/>
            </a:xfrm>
            <a:prstGeom prst="rect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 flipH="1">
              <a:off x="1504438" y="3627388"/>
              <a:ext cx="552961" cy="131755"/>
            </a:xfrm>
            <a:custGeom>
              <a:avLst/>
              <a:gdLst>
                <a:gd name="connsiteX0" fmla="*/ 0 w 570586"/>
                <a:gd name="connsiteY0" fmla="*/ 60584 h 130840"/>
                <a:gd name="connsiteX1" fmla="*/ 351130 w 570586"/>
                <a:gd name="connsiteY1" fmla="*/ 2062 h 130840"/>
                <a:gd name="connsiteX2" fmla="*/ 219456 w 570586"/>
                <a:gd name="connsiteY2" fmla="*/ 126421 h 130840"/>
                <a:gd name="connsiteX3" fmla="*/ 570586 w 570586"/>
                <a:gd name="connsiteY3" fmla="*/ 104475 h 13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586" h="130840">
                  <a:moveTo>
                    <a:pt x="0" y="60584"/>
                  </a:moveTo>
                  <a:cubicBezTo>
                    <a:pt x="157277" y="25836"/>
                    <a:pt x="314554" y="-8911"/>
                    <a:pt x="351130" y="2062"/>
                  </a:cubicBezTo>
                  <a:cubicBezTo>
                    <a:pt x="387706" y="13035"/>
                    <a:pt x="182880" y="109352"/>
                    <a:pt x="219456" y="126421"/>
                  </a:cubicBezTo>
                  <a:cubicBezTo>
                    <a:pt x="256032" y="143490"/>
                    <a:pt x="512064" y="105694"/>
                    <a:pt x="570586" y="104475"/>
                  </a:cubicBezTo>
                </a:path>
              </a:pathLst>
            </a:cu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4191000" y="2057400"/>
            <a:ext cx="4800600" cy="4495800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dirty="0" smtClean="0"/>
              <a:t>GB (Chemical) Phase Transition in the Classical Model</a:t>
            </a:r>
            <a:endParaRPr lang="en-US" sz="2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009542"/>
            <a:ext cx="30866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Fowler-Guggenheim (1939)</a:t>
            </a:r>
            <a:endParaRPr lang="en-US" b="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29516"/>
              </p:ext>
            </p:extLst>
          </p:nvPr>
        </p:nvGraphicFramePr>
        <p:xfrm>
          <a:off x="914400" y="2743200"/>
          <a:ext cx="2282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80" name="Equation" r:id="rId7" imgW="1459866" imgH="431613" progId="Equation.3">
                  <p:embed/>
                </p:oleObj>
              </mc:Choice>
              <mc:Fallback>
                <p:oleObj name="Equation" r:id="rId7" imgW="1459866" imgH="431613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743200"/>
                        <a:ext cx="22828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8278" name="Object 6"/>
          <p:cNvGraphicFramePr>
            <a:graphicFrameLocks noChangeAspect="1"/>
          </p:cNvGraphicFramePr>
          <p:nvPr/>
        </p:nvGraphicFramePr>
        <p:xfrm>
          <a:off x="914400" y="1574800"/>
          <a:ext cx="2540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81" name="Equation" r:id="rId9" imgW="1422400" imgH="469900" progId="Equation.3">
                  <p:embed/>
                </p:oleObj>
              </mc:Choice>
              <mc:Fallback>
                <p:oleObj name="Equation" r:id="rId9" imgW="1422400" imgH="4699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74800"/>
                        <a:ext cx="2540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91000" y="1066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Attractive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adsorbate-adsorbate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interactions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1-order interfacial “phase” transition…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51895" y="2133600"/>
            <a:ext cx="3441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van </a:t>
            </a:r>
            <a:r>
              <a:rPr lang="en-US" sz="2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der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Waals Equation </a:t>
            </a:r>
          </a:p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(Nobel Prize 1910)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3574" name="Picture 6" descr="File:Waals2.sv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2819400"/>
            <a:ext cx="4105275" cy="300037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191000" y="58674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Attractive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molecule-molecule interactions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1</a:t>
            </a:r>
            <a:r>
              <a:rPr lang="en-US" sz="1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st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 -order phase transition…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8352"/>
            <a:ext cx="4332288" cy="329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3907354" y="5105400"/>
            <a:ext cx="207446" cy="457200"/>
          </a:xfrm>
          <a:prstGeom prst="line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 w="sm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Stabilization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Nanocrystralline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Metals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via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Doping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Theories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611" y="1083740"/>
            <a:ext cx="3845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Kinetic Stabilization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Solute drag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Second phase pinning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Chemical ordering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610" y="2815133"/>
            <a:ext cx="890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Thermodynamic Stabilization (reducing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2800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GB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to ~ 0?)</a:t>
            </a:r>
            <a:endParaRPr lang="en-US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Left-Right Arrow 4"/>
          <p:cNvSpPr/>
          <p:nvPr/>
        </p:nvSpPr>
        <p:spPr bwMode="auto">
          <a:xfrm>
            <a:off x="3124200" y="1899348"/>
            <a:ext cx="1219200" cy="310452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</a:rPr>
              <a:t>competing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1515965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complexion theory argued that segregation induced interfacial disordering can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increase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GB mobiles (demonstrated in Al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etc.)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3333458"/>
            <a:ext cx="2525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slide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rom the late </a:t>
            </a:r>
          </a:p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Dr. Rowland Cannon </a:t>
            </a:r>
          </a:p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(2004 GRC)</a:t>
            </a:r>
          </a:p>
        </p:txBody>
      </p:sp>
      <p:sp>
        <p:nvSpPr>
          <p:cNvPr id="7" name="Right Arrow 6"/>
          <p:cNvSpPr/>
          <p:nvPr/>
        </p:nvSpPr>
        <p:spPr bwMode="auto">
          <a:xfrm flipH="1">
            <a:off x="4789488" y="3520357"/>
            <a:ext cx="457200" cy="4572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934877" y="5181600"/>
            <a:ext cx="179923" cy="381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076700" y="4735829"/>
            <a:ext cx="24003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17475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GB “phase” transition </a:t>
            </a:r>
          </a:p>
          <a:p>
            <a:pPr marL="117475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(beyond monolayer)?</a:t>
            </a:r>
          </a:p>
        </p:txBody>
      </p:sp>
      <p:sp>
        <p:nvSpPr>
          <p:cNvPr id="19" name="Freeform 18"/>
          <p:cNvSpPr/>
          <p:nvPr/>
        </p:nvSpPr>
        <p:spPr bwMode="auto">
          <a:xfrm flipH="1" flipV="1">
            <a:off x="4060905" y="4987470"/>
            <a:ext cx="316358" cy="363199"/>
          </a:xfrm>
          <a:custGeom>
            <a:avLst/>
            <a:gdLst>
              <a:gd name="connsiteX0" fmla="*/ 128588 w 147695"/>
              <a:gd name="connsiteY0" fmla="*/ 0 h 342900"/>
              <a:gd name="connsiteX1" fmla="*/ 19050 w 147695"/>
              <a:gd name="connsiteY1" fmla="*/ 152400 h 342900"/>
              <a:gd name="connsiteX2" fmla="*/ 147638 w 147695"/>
              <a:gd name="connsiteY2" fmla="*/ 152400 h 342900"/>
              <a:gd name="connsiteX3" fmla="*/ 0 w 147695"/>
              <a:gd name="connsiteY3" fmla="*/ 342900 h 342900"/>
              <a:gd name="connsiteX0" fmla="*/ 128588 w 128588"/>
              <a:gd name="connsiteY0" fmla="*/ 0 h 342900"/>
              <a:gd name="connsiteX1" fmla="*/ 19050 w 128588"/>
              <a:gd name="connsiteY1" fmla="*/ 152400 h 342900"/>
              <a:gd name="connsiteX2" fmla="*/ 81774 w 128588"/>
              <a:gd name="connsiteY2" fmla="*/ 152401 h 342900"/>
              <a:gd name="connsiteX3" fmla="*/ 0 w 128588"/>
              <a:gd name="connsiteY3" fmla="*/ 342900 h 342900"/>
              <a:gd name="connsiteX0" fmla="*/ 132580 w 132580"/>
              <a:gd name="connsiteY0" fmla="*/ 0 h 473205"/>
              <a:gd name="connsiteX1" fmla="*/ 19050 w 132580"/>
              <a:gd name="connsiteY1" fmla="*/ 282705 h 473205"/>
              <a:gd name="connsiteX2" fmla="*/ 81774 w 132580"/>
              <a:gd name="connsiteY2" fmla="*/ 282706 h 473205"/>
              <a:gd name="connsiteX3" fmla="*/ 0 w 132580"/>
              <a:gd name="connsiteY3" fmla="*/ 473205 h 47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80" h="473205">
                <a:moveTo>
                  <a:pt x="132580" y="0"/>
                </a:moveTo>
                <a:cubicBezTo>
                  <a:pt x="76223" y="63500"/>
                  <a:pt x="27518" y="235587"/>
                  <a:pt x="19050" y="282705"/>
                </a:cubicBezTo>
                <a:cubicBezTo>
                  <a:pt x="10582" y="329823"/>
                  <a:pt x="84949" y="250956"/>
                  <a:pt x="81774" y="282706"/>
                </a:cubicBezTo>
                <a:cubicBezTo>
                  <a:pt x="78599" y="314456"/>
                  <a:pt x="8731" y="442249"/>
                  <a:pt x="0" y="473205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ysDot"/>
            <a:round/>
            <a:headEnd type="triangle" w="sm" len="sm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561085" y="3848277"/>
            <a:ext cx="3020315" cy="347484"/>
          </a:xfrm>
          <a:prstGeom prst="rect">
            <a:avLst/>
          </a:prstGeom>
          <a:solidFill>
            <a:srgbClr val="CCFFFF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6200" y="1097123"/>
            <a:ext cx="8839200" cy="1940409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 Bilayer Adsorption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Significant Reduction of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28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GB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(Reducing the Driving Force for Grain Growth)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599233"/>
              </p:ext>
            </p:extLst>
          </p:nvPr>
        </p:nvGraphicFramePr>
        <p:xfrm>
          <a:off x="3394166" y="1595940"/>
          <a:ext cx="30797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1" name="Equation" r:id="rId3" imgW="2616200" imgH="457200" progId="Equation.3">
                  <p:embed/>
                </p:oleObj>
              </mc:Choice>
              <mc:Fallback>
                <p:oleObj name="Equation" r:id="rId3" imgW="2616200" imgH="457200" progId="Equation.3">
                  <p:embed/>
                  <p:pic>
                    <p:nvPicPr>
                      <p:cNvPr id="0" name="Picture 7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166" y="1595940"/>
                        <a:ext cx="307975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1595940"/>
            <a:ext cx="31738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general Ni (“clean”)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68097"/>
              </p:ext>
            </p:extLst>
          </p:nvPr>
        </p:nvGraphicFramePr>
        <p:xfrm>
          <a:off x="5864316" y="2545265"/>
          <a:ext cx="106363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2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Picture 7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4316" y="2545265"/>
                        <a:ext cx="106363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2357939"/>
            <a:ext cx="40623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Interfacial energy (Ni &amp; Bi-Ni liquid)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48388" y="1103167"/>
            <a:ext cx="380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Miedema-Type Statistical Models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765" y="159593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Experimental: 0.92 </a:t>
            </a:r>
            <a:r>
              <a:rPr lang="en-US" sz="1200" dirty="0"/>
              <a:t>J/m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(700 </a:t>
            </a:r>
            <a:r>
              <a:rPr lang="en-US" sz="1200" dirty="0">
                <a:sym typeface="Symbol"/>
              </a:rPr>
              <a:t></a:t>
            </a:r>
            <a:r>
              <a:rPr lang="en-US" sz="1200" dirty="0" smtClean="0"/>
              <a:t>C, 99.999 </a:t>
            </a:r>
            <a:r>
              <a:rPr lang="en-US" sz="1200" dirty="0"/>
              <a:t>wt. </a:t>
            </a:r>
            <a:r>
              <a:rPr lang="en-US" sz="1200" dirty="0" smtClean="0"/>
              <a:t>% Ni)</a:t>
            </a:r>
            <a:endParaRPr lang="en-US" sz="12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215776"/>
              </p:ext>
            </p:extLst>
          </p:nvPr>
        </p:nvGraphicFramePr>
        <p:xfrm>
          <a:off x="3984832" y="3703767"/>
          <a:ext cx="3740161" cy="48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3" name="Equation" r:id="rId7" imgW="1879600" imgH="241300" progId="Equation.3">
                  <p:embed/>
                </p:oleObj>
              </mc:Choice>
              <mc:Fallback>
                <p:oleObj name="Equation" r:id="rId7" imgW="1879600" imgH="241300" progId="Equation.3">
                  <p:embed/>
                  <p:pic>
                    <p:nvPicPr>
                      <p:cNvPr id="0" name="Picture 7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832" y="3703767"/>
                        <a:ext cx="3740161" cy="487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719852"/>
              </p:ext>
            </p:extLst>
          </p:nvPr>
        </p:nvGraphicFramePr>
        <p:xfrm>
          <a:off x="508520" y="3238386"/>
          <a:ext cx="1995867" cy="54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4" name="Equation" r:id="rId9" imgW="876300" imgH="241300" progId="Equation.3">
                  <p:embed/>
                </p:oleObj>
              </mc:Choice>
              <mc:Fallback>
                <p:oleObj name="Equation" r:id="rId9" imgW="876300" imgH="241300" progId="Equation.3">
                  <p:embed/>
                  <p:pic>
                    <p:nvPicPr>
                      <p:cNvPr id="0" name="Picture 7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520" y="3238386"/>
                        <a:ext cx="1995867" cy="5460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85292" y="3316991"/>
            <a:ext cx="44839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But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NOT complete wetting </a:t>
            </a:r>
            <a:r>
              <a:rPr lang="en-US" dirty="0" smtClean="0">
                <a:latin typeface="+mn-lt"/>
              </a:rPr>
              <a:t>because…</a:t>
            </a:r>
            <a:endParaRPr lang="en-US" dirty="0">
              <a:latin typeface="+mn-lt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380350"/>
              </p:ext>
            </p:extLst>
          </p:nvPr>
        </p:nvGraphicFramePr>
        <p:xfrm>
          <a:off x="4436877" y="2205540"/>
          <a:ext cx="358639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5" name="Equation" r:id="rId11" imgW="3302000" imgH="609600" progId="Equation.3">
                  <p:embed/>
                </p:oleObj>
              </mc:Choice>
              <mc:Fallback>
                <p:oleObj name="Equation" r:id="rId11" imgW="3302000" imgH="609600" progId="Equation.3">
                  <p:embed/>
                  <p:pic>
                    <p:nvPicPr>
                      <p:cNvPr id="0" name="Picture 7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6877" y="2205540"/>
                        <a:ext cx="358639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826466" y="2465661"/>
            <a:ext cx="853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smtClean="0"/>
              <a:t>700 </a:t>
            </a:r>
            <a:r>
              <a:rPr lang="en-US" sz="1200" dirty="0">
                <a:sym typeface="Symbol"/>
              </a:rPr>
              <a:t></a:t>
            </a:r>
            <a:r>
              <a:rPr lang="en-US" sz="1200" dirty="0" smtClean="0"/>
              <a:t>C)</a:t>
            </a:r>
            <a:endParaRPr lang="en-US" sz="1200" dirty="0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266855"/>
              </p:ext>
            </p:extLst>
          </p:nvPr>
        </p:nvGraphicFramePr>
        <p:xfrm>
          <a:off x="3226528" y="5213481"/>
          <a:ext cx="4476494" cy="81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6" name="Equation" r:id="rId13" imgW="2400300" imgH="431800" progId="Equation.3">
                  <p:embed/>
                </p:oleObj>
              </mc:Choice>
              <mc:Fallback>
                <p:oleObj name="Equation" r:id="rId13" imgW="2400300" imgH="431800" progId="Equation.3">
                  <p:embed/>
                  <p:pic>
                    <p:nvPicPr>
                      <p:cNvPr id="0" name="Picture 7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528" y="5213481"/>
                        <a:ext cx="4476494" cy="8181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55571" y="4487460"/>
            <a:ext cx="269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Measured average dihedral </a:t>
            </a:r>
            <a:r>
              <a:rPr lang="en-US" sz="1200" dirty="0">
                <a:solidFill>
                  <a:srgbClr val="0000FF"/>
                </a:solidFill>
              </a:rPr>
              <a:t>a</a:t>
            </a:r>
            <a:r>
              <a:rPr lang="en-US" sz="1200" dirty="0" smtClean="0">
                <a:solidFill>
                  <a:srgbClr val="0000FF"/>
                </a:solidFill>
              </a:rPr>
              <a:t>ngle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44.7</a:t>
            </a:r>
            <a:r>
              <a:rPr lang="en-US" sz="1200" dirty="0" smtClean="0">
                <a:solidFill>
                  <a:srgbClr val="0000FF"/>
                </a:solidFill>
                <a:sym typeface="Symbol"/>
              </a:rPr>
              <a:t></a:t>
            </a:r>
            <a:r>
              <a:rPr lang="en-US" sz="12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(at 700 </a:t>
            </a:r>
            <a:r>
              <a:rPr lang="en-US" sz="1200" dirty="0">
                <a:solidFill>
                  <a:srgbClr val="0000FF"/>
                </a:solidFill>
                <a:sym typeface="Symbol"/>
              </a:rPr>
              <a:t></a:t>
            </a:r>
            <a:r>
              <a:rPr lang="en-US" sz="1200" dirty="0" smtClean="0">
                <a:solidFill>
                  <a:srgbClr val="0000FF"/>
                </a:solidFill>
              </a:rPr>
              <a:t>C)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638800" y="4934988"/>
            <a:ext cx="304800" cy="315905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38036" y="4245053"/>
            <a:ext cx="3110795" cy="2011680"/>
            <a:chOff x="699205" y="4648200"/>
            <a:chExt cx="3110795" cy="2011680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5" cstate="print"/>
            <a:srcRect t="11458" b="29167"/>
            <a:stretch>
              <a:fillRect/>
            </a:stretch>
          </p:blipFill>
          <p:spPr bwMode="auto">
            <a:xfrm>
              <a:off x="699205" y="4648200"/>
              <a:ext cx="1474937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147005" y="5562600"/>
              <a:ext cx="1662995" cy="0"/>
            </a:xfrm>
            <a:prstGeom prst="line">
              <a:avLst/>
            </a:prstGeom>
            <a:ln w="38100" cmpd="dbl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8805" y="533400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</a:t>
              </a:r>
              <a:endPara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60684" y="5449991"/>
              <a:ext cx="1337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Bi-Ni Liquid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 bwMode="auto">
          <a:xfrm flipH="1">
            <a:off x="6781801" y="4156006"/>
            <a:ext cx="1" cy="1177994"/>
          </a:xfrm>
          <a:prstGeom prst="straightConnector1">
            <a:avLst/>
          </a:prstGeom>
          <a:solidFill>
            <a:schemeClr val="bg1"/>
          </a:solidFill>
          <a:ln w="1016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969212" y="4186831"/>
            <a:ext cx="1803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Decrease to ~1/4 due to bilayer adsorption of Bi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4663" y="6207441"/>
            <a:ext cx="830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irst-principle calculations &amp; atomistic simulations will help to confirm…  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658664"/>
              </p:ext>
            </p:extLst>
          </p:nvPr>
        </p:nvGraphicFramePr>
        <p:xfrm>
          <a:off x="2265844" y="3862426"/>
          <a:ext cx="1257055" cy="34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27" name="Equation" r:id="rId16" imgW="723586" imgH="203112" progId="Equation.3">
                  <p:embed/>
                </p:oleObj>
              </mc:Choice>
              <mc:Fallback>
                <p:oleObj name="Equation" r:id="rId16" imgW="723586" imgH="203112" progId="Equation.3">
                  <p:embed/>
                  <p:pic>
                    <p:nvPicPr>
                      <p:cNvPr id="0" name="Picture 7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844" y="3862426"/>
                        <a:ext cx="1257055" cy="349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085" y="3848277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Gibbs Isothermal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581400" y="3886200"/>
            <a:ext cx="374171" cy="228600"/>
          </a:xfrm>
          <a:prstGeom prst="rightArrow">
            <a:avLst/>
          </a:prstGeom>
          <a:solidFill>
            <a:srgbClr val="CCFFFF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76287"/>
          </a:xfrm>
        </p:spPr>
        <p:txBody>
          <a:bodyPr/>
          <a:lstStyle/>
          <a:p>
            <a:r>
              <a:rPr lang="en-US" sz="2600" dirty="0" smtClean="0"/>
              <a:t>Bi Bilayers Appear to Promote Grain Growth </a:t>
            </a:r>
            <a:r>
              <a:rPr lang="en-US" sz="2600" dirty="0"/>
              <a:t>(Slightly)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Despite a Reduction of the Driving Force (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</a:t>
            </a:r>
            <a:r>
              <a:rPr lang="en-US" sz="2200" baseline="-250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GB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) by ~4X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5"/>
          <a:stretch/>
        </p:blipFill>
        <p:spPr bwMode="auto">
          <a:xfrm>
            <a:off x="1626375" y="990600"/>
            <a:ext cx="7285036" cy="14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8"/>
          <a:stretch/>
        </p:blipFill>
        <p:spPr bwMode="auto">
          <a:xfrm>
            <a:off x="1676401" y="2459255"/>
            <a:ext cx="7207592" cy="137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20644"/>
          <a:stretch/>
        </p:blipFill>
        <p:spPr bwMode="auto">
          <a:xfrm>
            <a:off x="1600200" y="4018037"/>
            <a:ext cx="7283793" cy="149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395" y="2533743"/>
            <a:ext cx="162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annealed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without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(1100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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C, 5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hrs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30" y="4038600"/>
            <a:ext cx="1650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annealed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 contact with a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Bi-Ni liquid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(1100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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C, 5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hrs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197" y="990600"/>
            <a:ext cx="168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–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as-received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30" y="5715000"/>
            <a:ext cx="896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Verified independently by CMU w/ specimens annealed in Bi vapor (later slides)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Consistent with Dillon and Harmer’s observations/theory for Al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1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946" y="2380921"/>
            <a:ext cx="35052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960146" y="1542720"/>
            <a:ext cx="2438400" cy="1660267"/>
          </a:xfrm>
          <a:prstGeom prst="arc">
            <a:avLst>
              <a:gd name="adj1" fmla="val 1077163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46" y="2380920"/>
            <a:ext cx="24384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82789" y="1936447"/>
            <a:ext cx="234551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Bi-39 at. % Ni liquid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6477" y="2380920"/>
            <a:ext cx="34435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smtClean="0">
                <a:solidFill>
                  <a:schemeClr val="bg1"/>
                </a:solidFill>
              </a:rPr>
              <a:t>(free-standing foil, sit on a crucible)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2307" y="2838121"/>
            <a:ext cx="240623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6831" y="283365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2 cm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92707" y="2380921"/>
            <a:ext cx="0" cy="3048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25022" y="234865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6751" y="1856213"/>
            <a:ext cx="365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Annealed at 1100 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C, for 5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 5 % H</a:t>
            </a:r>
            <a:r>
              <a:rPr lang="en-US" baseline="-25000" dirty="0" smtClean="0"/>
              <a:t>2</a:t>
            </a:r>
            <a:r>
              <a:rPr lang="en-US" dirty="0" smtClean="0"/>
              <a:t> balanced by </a:t>
            </a:r>
            <a:r>
              <a:rPr lang="en-US" dirty="0" err="1" smtClean="0"/>
              <a:t>Ar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380171" y="5056450"/>
            <a:ext cx="5938223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ridge substrate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8409" y="345563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Then…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904171" y="4751650"/>
            <a:ext cx="23622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23571" y="468711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 it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8" idx="1"/>
          </p:cNvCxnSpPr>
          <p:nvPr/>
        </p:nvCxnSpPr>
        <p:spPr>
          <a:xfrm flipH="1">
            <a:off x="5266371" y="4871784"/>
            <a:ext cx="4572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630687" y="4766890"/>
            <a:ext cx="71859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smtClean="0">
                <a:solidFill>
                  <a:schemeClr val="bg1"/>
                </a:solidFill>
              </a:rPr>
              <a:t>foil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04171" y="4446850"/>
            <a:ext cx="11927" cy="298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253781" y="4468053"/>
            <a:ext cx="11927" cy="298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96577" y="3693613"/>
            <a:ext cx="18606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Cut the unexposed part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03633" y="3401225"/>
            <a:ext cx="174620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Remove the extra solidified Bi-Ni 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085271" y="4142050"/>
            <a:ext cx="342900" cy="603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25283" y="3790945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olish off the top layer of ~ 300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m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253781" y="4443868"/>
            <a:ext cx="1273215" cy="307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97518" y="1406922"/>
            <a:ext cx="19245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(initial) grain size: ~75</a:t>
            </a:r>
            <a:r>
              <a:rPr lang="en-US" dirty="0" smtClean="0">
                <a:sym typeface="Symbol"/>
              </a:rPr>
              <a:t>m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804869" y="2084030"/>
            <a:ext cx="342900" cy="296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On-Going Work… </a:t>
            </a:r>
            <a:r>
              <a:rPr lang="en-US" sz="2000" dirty="0" smtClean="0"/>
              <a:t>Specimens Prepared at Clemson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dirty="0" smtClean="0"/>
              <a:t>EBSD/GBCD Characterization in Progress at CMU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r>
              <a:rPr lang="en-US" sz="1800" dirty="0" smtClean="0"/>
              <a:t>Specimens Prepared at Clemson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HAADF-STEM at Lehigh </a:t>
            </a:r>
            <a:r>
              <a:rPr lang="en-US" sz="1800" dirty="0" smtClean="0">
                <a:solidFill>
                  <a:srgbClr val="C00000"/>
                </a:solidFill>
              </a:rPr>
              <a:t>(Bilayer </a:t>
            </a:r>
            <a:r>
              <a:rPr lang="en-US" sz="1800" dirty="0">
                <a:solidFill>
                  <a:srgbClr val="C00000"/>
                </a:solidFill>
              </a:rPr>
              <a:t>O</a:t>
            </a:r>
            <a:r>
              <a:rPr lang="en-US" sz="1800" dirty="0" smtClean="0">
                <a:solidFill>
                  <a:srgbClr val="C00000"/>
                </a:solidFill>
              </a:rPr>
              <a:t>bserved) </a:t>
            </a:r>
            <a:br>
              <a:rPr lang="en-US" sz="1800" dirty="0" smtClean="0">
                <a:solidFill>
                  <a:srgbClr val="C00000"/>
                </a:solidFill>
              </a:rPr>
            </a:br>
            <a:r>
              <a:rPr lang="en-US" dirty="0" smtClean="0">
                <a:sym typeface="Wingdings" pitchFamily="2" charset="2"/>
              </a:rPr>
              <a:t> GB Diffusivities Measured at UIUC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58" y="2667000"/>
            <a:ext cx="5441554" cy="3814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75"/>
            <a:ext cx="4267200" cy="299151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886200" y="3276600"/>
            <a:ext cx="1219200" cy="167640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ysDash"/>
            <a:round/>
            <a:headEnd type="triangle" w="med" len="med"/>
            <a:tailEnd type="none" w="med" len="med"/>
          </a:ln>
          <a:effectLst/>
        </p:spPr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1905000" y="1175309"/>
            <a:ext cx="2057400" cy="852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bilayer observed by HAADF-STEM  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(at this exact GB)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480060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 progress…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648200" y="3948499"/>
            <a:ext cx="3581400" cy="852101"/>
          </a:xfrm>
          <a:prstGeom prst="line">
            <a:avLst/>
          </a:prstGeom>
          <a:solidFill>
            <a:schemeClr val="bg1"/>
          </a:solidFill>
          <a:ln w="22225" cap="rnd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541788" y="3837801"/>
            <a:ext cx="2611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Bi-doped Cu (details in the next talk)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600"/>
            <a:ext cx="1782560" cy="158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852487"/>
          </a:xfrm>
        </p:spPr>
        <p:txBody>
          <a:bodyPr/>
          <a:lstStyle/>
          <a:p>
            <a:r>
              <a:rPr lang="en-US" dirty="0" smtClean="0"/>
              <a:t>Promote vs. Inhibit Grain Growth?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latin typeface="Candara" pitchFamily="34" charset="0"/>
              </a:rPr>
              <a:t>Some More Background …</a:t>
            </a:r>
            <a:endParaRPr lang="en-US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461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/>
          <a:stretch/>
        </p:blipFill>
        <p:spPr bwMode="auto">
          <a:xfrm>
            <a:off x="152400" y="1098083"/>
            <a:ext cx="5183865" cy="372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6117" name="Picture 5" descr="niw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5" y="2743200"/>
            <a:ext cx="4695344" cy="37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1283493"/>
            <a:ext cx="15921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3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-W?</a:t>
            </a:r>
            <a:endParaRPr lang="en-US" sz="3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8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</a:t>
            </a:r>
            <a:r>
              <a:rPr lang="en-US" u="sng" dirty="0" smtClean="0"/>
              <a:t>Ni</a:t>
            </a:r>
            <a:r>
              <a:rPr lang="en-US" dirty="0" smtClean="0"/>
              <a:t>-Bi vs. </a:t>
            </a:r>
            <a:r>
              <a:rPr lang="en-US" u="sng" dirty="0" smtClean="0"/>
              <a:t>Ni</a:t>
            </a:r>
            <a:r>
              <a:rPr lang="en-US" dirty="0" smtClean="0"/>
              <a:t>-W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30" y="1637997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818260" y="3485847"/>
            <a:ext cx="25908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18460" y="3147293"/>
            <a:ext cx="864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1100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839340" y="3452509"/>
            <a:ext cx="76200" cy="666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342260" y="3147293"/>
            <a:ext cx="1066800" cy="305216"/>
          </a:xfrm>
          <a:prstGeom prst="ellips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181630" y="3847797"/>
            <a:ext cx="770230" cy="304800"/>
          </a:xfrm>
          <a:prstGeom prst="ellips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4899" y="5588141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endParaRPr lang="en-US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860" y="5588141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45092" name="Picture 4" descr="Click on the figure for the Equilibrium Point Calcul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/>
          <a:stretch/>
        </p:blipFill>
        <p:spPr bwMode="auto">
          <a:xfrm flipH="1">
            <a:off x="4733206" y="1958550"/>
            <a:ext cx="3886200" cy="392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974483" y="5624080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endParaRPr lang="en-US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1296" y="5620798"/>
            <a:ext cx="41389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509" y="1078374"/>
            <a:ext cx="294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sym typeface="Symbol"/>
              </a:rPr>
              <a:t>Miedema Model:</a:t>
            </a:r>
          </a:p>
          <a:p>
            <a:r>
              <a:rPr lang="en-US" sz="1600" dirty="0" smtClean="0">
                <a:latin typeface="+mn-lt"/>
                <a:sym typeface="Symbol"/>
              </a:rPr>
              <a:t></a:t>
            </a:r>
            <a:r>
              <a:rPr lang="en-US" sz="1600" dirty="0" err="1" smtClean="0">
                <a:latin typeface="+mn-lt"/>
                <a:sym typeface="Symbol"/>
              </a:rPr>
              <a:t>H</a:t>
            </a:r>
            <a:r>
              <a:rPr lang="en-US" sz="1600" baseline="-25000" dirty="0" err="1" smtClean="0">
                <a:latin typeface="+mn-lt"/>
                <a:sym typeface="Symbol"/>
              </a:rPr>
              <a:t>mix</a:t>
            </a:r>
            <a:r>
              <a:rPr lang="en-US" sz="1600" baseline="30000" dirty="0" smtClean="0">
                <a:latin typeface="+mn-lt"/>
                <a:sym typeface="Symbol"/>
              </a:rPr>
              <a:t>(50%Ni-50%Bi)</a:t>
            </a:r>
            <a:r>
              <a:rPr lang="en-US" sz="1600" dirty="0" smtClean="0">
                <a:latin typeface="+mn-lt"/>
                <a:sym typeface="Symbol"/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sym typeface="Symbol"/>
              </a:rPr>
              <a:t>-3.7 kJ/</a:t>
            </a:r>
            <a:r>
              <a:rPr lang="en-US" sz="1600" dirty="0" err="1" smtClean="0">
                <a:solidFill>
                  <a:srgbClr val="FF0000"/>
                </a:solidFill>
                <a:latin typeface="+mn-lt"/>
                <a:sym typeface="Symbol"/>
              </a:rPr>
              <a:t>mol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3254" y="1324595"/>
            <a:ext cx="30524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sym typeface="Symbol"/>
              </a:rPr>
              <a:t></a:t>
            </a:r>
            <a:r>
              <a:rPr lang="en-US" sz="1600" dirty="0" err="1" smtClean="0">
                <a:latin typeface="+mn-lt"/>
                <a:sym typeface="Symbol"/>
              </a:rPr>
              <a:t>H</a:t>
            </a:r>
            <a:r>
              <a:rPr lang="en-US" sz="1600" baseline="-25000" dirty="0" err="1" smtClean="0">
                <a:latin typeface="+mn-lt"/>
                <a:sym typeface="Symbol"/>
              </a:rPr>
              <a:t>mix</a:t>
            </a:r>
            <a:r>
              <a:rPr lang="en-US" sz="1600" baseline="30000" dirty="0" smtClean="0">
                <a:latin typeface="+mn-lt"/>
                <a:sym typeface="Symbol"/>
              </a:rPr>
              <a:t>(50%Ni-50%W)</a:t>
            </a:r>
            <a:r>
              <a:rPr lang="en-US" sz="1600" dirty="0" smtClean="0">
                <a:latin typeface="+mn-lt"/>
                <a:sym typeface="Symbol"/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sym typeface="Symbol"/>
              </a:rPr>
              <a:t>-4.67 kJ/</a:t>
            </a:r>
            <a:r>
              <a:rPr lang="en-US" sz="1600" dirty="0" err="1" smtClean="0">
                <a:solidFill>
                  <a:srgbClr val="FF0000"/>
                </a:solidFill>
                <a:latin typeface="+mn-lt"/>
                <a:sym typeface="Symbol"/>
              </a:rPr>
              <a:t>mol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233" y="5966625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Low melting;</a:t>
            </a:r>
          </a:p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Strong segregation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17471" y="5916845"/>
            <a:ext cx="197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High melting;</a:t>
            </a:r>
          </a:p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Weak segregation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3356" y="6024566"/>
            <a:ext cx="1630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7030A0"/>
                </a:solidFill>
                <a:latin typeface="Candara" pitchFamily="34" charset="0"/>
              </a:rPr>
              <a:t>Hypothesis?</a:t>
            </a:r>
            <a:endParaRPr lang="en-US" sz="2200" dirty="0"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0" y="59929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Inhibit GG?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1200" y="6024566"/>
            <a:ext cx="304800" cy="3376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62409" y="6107860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Promote GG?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2144154" y="6117755"/>
            <a:ext cx="304800" cy="3376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7" grpId="0" animBg="1"/>
      <p:bldP spid="37" grpId="0"/>
      <p:bldP spid="3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30" y="164631"/>
            <a:ext cx="8304213" cy="790575"/>
          </a:xfrm>
        </p:spPr>
        <p:txBody>
          <a:bodyPr/>
          <a:lstStyle/>
          <a:p>
            <a:r>
              <a:rPr lang="en-US" u="sng" dirty="0" smtClean="0"/>
              <a:t>Ni</a:t>
            </a:r>
            <a:r>
              <a:rPr lang="en-US" dirty="0" smtClean="0"/>
              <a:t>-W: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Electrodeposited Specimens Made at Clemson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8" descr="0.07 M W 1(4)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" y="2244510"/>
            <a:ext cx="15509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:\DCIM\123CANON\Ni-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" y="94911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280194" y="3509748"/>
            <a:ext cx="1744662" cy="1401762"/>
            <a:chOff x="4744646" y="4233738"/>
            <a:chExt cx="3636520" cy="3089924"/>
          </a:xfrm>
        </p:grpSpPr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4744646" y="4233738"/>
              <a:ext cx="3636520" cy="3089924"/>
              <a:chOff x="5024172" y="1177925"/>
              <a:chExt cx="3217225" cy="2648809"/>
            </a:xfrm>
          </p:grpSpPr>
          <p:pic>
            <p:nvPicPr>
              <p:cNvPr id="13" name="Picture 5" descr="Ni-W (x1000)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505" y="1177925"/>
                <a:ext cx="2868695" cy="215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5024172" y="3216080"/>
                <a:ext cx="3217225" cy="610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500">
                    <a:solidFill>
                      <a:srgbClr val="333333"/>
                    </a:solidFill>
                    <a:latin typeface="Times New Roman" pitchFamily="18" charset="0"/>
                    <a:cs typeface="Times New Roman" pitchFamily="18" charset="0"/>
                  </a:rPr>
                  <a:t>Thickness : 45 </a:t>
                </a:r>
                <a:r>
                  <a:rPr lang="en-US" sz="1500">
                    <a:latin typeface="Times New Roman" pitchFamily="18" charset="0"/>
                    <a:cs typeface="Times New Roman" pitchFamily="18" charset="0"/>
                  </a:rPr>
                  <a:t>µ</a:t>
                </a:r>
                <a:r>
                  <a:rPr lang="en-US" sz="1500">
                    <a:solidFill>
                      <a:srgbClr val="333333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</a:p>
            </p:txBody>
          </p:sp>
          <p:sp>
            <p:nvSpPr>
              <p:cNvPr id="15" name="TextBox 27"/>
              <p:cNvSpPr txBox="1">
                <a:spLocks noChangeArrowheads="1"/>
              </p:cNvSpPr>
              <p:nvPr/>
            </p:nvSpPr>
            <p:spPr bwMode="auto">
              <a:xfrm>
                <a:off x="7377097" y="2905683"/>
                <a:ext cx="838200" cy="40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10um</a:t>
                </a:r>
              </a:p>
            </p:txBody>
          </p:sp>
        </p:grpSp>
        <p:cxnSp>
          <p:nvCxnSpPr>
            <p:cNvPr id="11" name="Straight Arrow Connector 16"/>
            <p:cNvCxnSpPr>
              <a:cxnSpLocks noChangeShapeType="1"/>
            </p:cNvCxnSpPr>
            <p:nvPr/>
          </p:nvCxnSpPr>
          <p:spPr bwMode="auto">
            <a:xfrm>
              <a:off x="5257800" y="4886325"/>
              <a:ext cx="457200" cy="228600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7"/>
            <p:cNvCxnSpPr>
              <a:cxnSpLocks noChangeShapeType="1"/>
            </p:cNvCxnSpPr>
            <p:nvPr/>
          </p:nvCxnSpPr>
          <p:spPr bwMode="auto">
            <a:xfrm>
              <a:off x="7296150" y="5943600"/>
              <a:ext cx="457200" cy="228600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Box 15"/>
          <p:cNvSpPr txBox="1"/>
          <p:nvPr/>
        </p:nvSpPr>
        <p:spPr>
          <a:xfrm>
            <a:off x="5913715" y="624840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  <p:pic>
        <p:nvPicPr>
          <p:cNvPr id="17" name="Content Placeholder 3" descr="Basic experimental ma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289070"/>
            <a:ext cx="4523783" cy="3169726"/>
          </a:xfrm>
          <a:prstGeom prst="rect">
            <a:avLst/>
          </a:prstGeom>
        </p:spPr>
      </p:pic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2743200" y="4749929"/>
            <a:ext cx="236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H</a:t>
            </a:r>
            <a:r>
              <a:rPr lang="en-US" sz="1000" dirty="0"/>
              <a:t>2</a:t>
            </a:r>
            <a:r>
              <a:rPr lang="en-US" sz="1400" dirty="0"/>
              <a:t>O 500mL</a:t>
            </a:r>
          </a:p>
          <a:p>
            <a:pPr eaLnBrk="1" hangingPunct="1"/>
            <a:r>
              <a:rPr lang="en-US" sz="1400" dirty="0"/>
              <a:t>NiSO</a:t>
            </a:r>
            <a:r>
              <a:rPr lang="en-US" sz="1400" baseline="-25000" dirty="0"/>
              <a:t>4</a:t>
            </a:r>
            <a:r>
              <a:rPr lang="en-US" sz="1400" dirty="0"/>
              <a:t>·6H</a:t>
            </a:r>
            <a:r>
              <a:rPr lang="en-US" sz="1400" baseline="-25000" dirty="0"/>
              <a:t>2</a:t>
            </a:r>
            <a:r>
              <a:rPr lang="en-US" sz="1400" dirty="0"/>
              <a:t>O  </a:t>
            </a:r>
            <a:r>
              <a:rPr lang="en-US" sz="1300" dirty="0"/>
              <a:t>7.89g (0.06M) </a:t>
            </a:r>
          </a:p>
          <a:p>
            <a:pPr eaLnBrk="1" hangingPunct="1"/>
            <a:r>
              <a:rPr lang="en-US" sz="1400" dirty="0"/>
              <a:t>Na</a:t>
            </a:r>
            <a:r>
              <a:rPr lang="en-US" sz="1400" baseline="-25000" dirty="0"/>
              <a:t>3</a:t>
            </a:r>
            <a:r>
              <a:rPr lang="en-US" sz="1400" dirty="0"/>
              <a:t>C</a:t>
            </a:r>
            <a:r>
              <a:rPr lang="en-US" sz="1400" baseline="-25000" dirty="0"/>
              <a:t>6</a:t>
            </a:r>
            <a:r>
              <a:rPr lang="en-US" sz="1400" dirty="0"/>
              <a:t>H</a:t>
            </a:r>
            <a:r>
              <a:rPr lang="en-US" sz="1400" baseline="-25000" dirty="0"/>
              <a:t>5</a:t>
            </a:r>
            <a:r>
              <a:rPr lang="en-US" sz="1400" dirty="0"/>
              <a:t>O</a:t>
            </a:r>
            <a:r>
              <a:rPr lang="en-US" sz="1400" baseline="-25000" dirty="0"/>
              <a:t>7</a:t>
            </a:r>
            <a:r>
              <a:rPr lang="en-US" sz="1400" dirty="0"/>
              <a:t>·2H</a:t>
            </a:r>
            <a:r>
              <a:rPr lang="en-US" sz="1400" baseline="-25000" dirty="0"/>
              <a:t>2</a:t>
            </a:r>
            <a:r>
              <a:rPr lang="en-US" sz="1400" dirty="0"/>
              <a:t>O  </a:t>
            </a:r>
            <a:r>
              <a:rPr lang="en-US" sz="1300" dirty="0"/>
              <a:t>44g (0.3M)</a:t>
            </a:r>
          </a:p>
          <a:p>
            <a:pPr eaLnBrk="1" hangingPunct="1"/>
            <a:r>
              <a:rPr lang="en-US" sz="1400" dirty="0" err="1"/>
              <a:t>NaBr</a:t>
            </a:r>
            <a:r>
              <a:rPr lang="en-US" sz="1400" dirty="0"/>
              <a:t>  </a:t>
            </a:r>
            <a:r>
              <a:rPr lang="en-US" sz="1300" dirty="0"/>
              <a:t>7.725g (0.15M)</a:t>
            </a:r>
          </a:p>
          <a:p>
            <a:pPr eaLnBrk="1" hangingPunct="1"/>
            <a:r>
              <a:rPr lang="en-US" sz="1400" b="1" dirty="0"/>
              <a:t>Na</a:t>
            </a:r>
            <a:r>
              <a:rPr lang="en-US" sz="1400" b="1" baseline="-25000" dirty="0"/>
              <a:t>2</a:t>
            </a:r>
            <a:r>
              <a:rPr lang="en-US" sz="1400" b="1" dirty="0"/>
              <a:t>WO</a:t>
            </a:r>
            <a:r>
              <a:rPr lang="en-US" sz="1400" b="1" baseline="-25000" dirty="0"/>
              <a:t>4</a:t>
            </a:r>
            <a:r>
              <a:rPr lang="en-US" sz="1400" b="1" dirty="0"/>
              <a:t> · 2H</a:t>
            </a:r>
            <a:r>
              <a:rPr lang="en-US" sz="1400" b="1" baseline="-25000" dirty="0"/>
              <a:t>2</a:t>
            </a:r>
            <a:r>
              <a:rPr lang="en-US" sz="1400" b="1" dirty="0"/>
              <a:t>O </a:t>
            </a:r>
            <a:r>
              <a:rPr lang="en-US" sz="1300" b="1" dirty="0"/>
              <a:t>23.25g (0.14M)</a:t>
            </a:r>
          </a:p>
          <a:p>
            <a:pPr eaLnBrk="1" hangingPunct="1"/>
            <a:r>
              <a:rPr lang="en-US" sz="1400" b="1" dirty="0"/>
              <a:t>NH</a:t>
            </a:r>
            <a:r>
              <a:rPr lang="en-US" sz="1400" b="1" baseline="-25000" dirty="0"/>
              <a:t>4</a:t>
            </a:r>
            <a:r>
              <a:rPr lang="en-US" sz="1400" b="1" dirty="0"/>
              <a:t>Cl  </a:t>
            </a:r>
            <a:r>
              <a:rPr lang="en-US" sz="1300" b="1" dirty="0"/>
              <a:t>13.25g (0.5M)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5118913"/>
            <a:ext cx="283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Similar to the Yamasaki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(2000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recipe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8330" y="164631"/>
            <a:ext cx="8304213" cy="790575"/>
          </a:xfrm>
          <a:prstGeom prst="rect">
            <a:avLst/>
          </a:prstGeom>
        </p:spPr>
        <p:txBody>
          <a:bodyPr/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u="sng" smtClean="0"/>
              <a:t>Ni</a:t>
            </a:r>
            <a:r>
              <a:rPr lang="en-US" smtClean="0"/>
              <a:t>-W: </a:t>
            </a:r>
            <a:br>
              <a:rPr lang="en-US" smtClean="0"/>
            </a:br>
            <a:r>
              <a:rPr lang="en-US" smtClean="0">
                <a:solidFill>
                  <a:srgbClr val="FF0000"/>
                </a:solidFill>
              </a:rPr>
              <a:t>Electrodeposited Specimens Made at Clemson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716358"/>
              </p:ext>
            </p:extLst>
          </p:nvPr>
        </p:nvGraphicFramePr>
        <p:xfrm>
          <a:off x="2971800" y="1173162"/>
          <a:ext cx="32766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080251"/>
              </p:ext>
            </p:extLst>
          </p:nvPr>
        </p:nvGraphicFramePr>
        <p:xfrm>
          <a:off x="0" y="1096962"/>
          <a:ext cx="3200400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eeform 14"/>
          <p:cNvSpPr>
            <a:spLocks noChangeArrowheads="1"/>
          </p:cNvSpPr>
          <p:nvPr/>
        </p:nvSpPr>
        <p:spPr bwMode="auto">
          <a:xfrm>
            <a:off x="647700" y="1514475"/>
            <a:ext cx="1965325" cy="2974975"/>
          </a:xfrm>
          <a:custGeom>
            <a:avLst/>
            <a:gdLst>
              <a:gd name="T0" fmla="*/ 0 w 1966823"/>
              <a:gd name="T1" fmla="*/ 2962468 h 2976114"/>
              <a:gd name="T2" fmla="*/ 649643 w 1966823"/>
              <a:gd name="T3" fmla="*/ 996078 h 2976114"/>
              <a:gd name="T4" fmla="*/ 1299284 w 1966823"/>
              <a:gd name="T5" fmla="*/ 120218 h 2976114"/>
              <a:gd name="T6" fmla="*/ 1948922 w 1966823"/>
              <a:gd name="T7" fmla="*/ 274783 h 2976114"/>
              <a:gd name="T8" fmla="*/ 0 60000 65536"/>
              <a:gd name="T9" fmla="*/ 0 60000 65536"/>
              <a:gd name="T10" fmla="*/ 0 60000 65536"/>
              <a:gd name="T11" fmla="*/ 0 60000 65536"/>
              <a:gd name="T12" fmla="*/ 0 w 1966823"/>
              <a:gd name="T13" fmla="*/ 0 h 2976114"/>
              <a:gd name="T14" fmla="*/ 1966823 w 1966823"/>
              <a:gd name="T15" fmla="*/ 2976114 h 2976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6823" h="2976114">
                <a:moveTo>
                  <a:pt x="0" y="2976114"/>
                </a:moveTo>
                <a:cubicBezTo>
                  <a:pt x="218536" y="2226335"/>
                  <a:pt x="437072" y="1476556"/>
                  <a:pt x="655608" y="1000665"/>
                </a:cubicBezTo>
                <a:cubicBezTo>
                  <a:pt x="874144" y="524774"/>
                  <a:pt x="1092679" y="241540"/>
                  <a:pt x="1311215" y="120770"/>
                </a:cubicBezTo>
                <a:cubicBezTo>
                  <a:pt x="1529751" y="0"/>
                  <a:pt x="1748287" y="138023"/>
                  <a:pt x="1966823" y="276046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475288" y="3763962"/>
            <a:ext cx="1817687" cy="646113"/>
            <a:chOff x="5497980" y="4092914"/>
            <a:chExt cx="1752600" cy="646146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577230" y="4198315"/>
              <a:ext cx="76200" cy="315165"/>
              <a:chOff x="5577230" y="4198315"/>
              <a:chExt cx="76200" cy="315165"/>
            </a:xfrm>
          </p:grpSpPr>
          <p:cxnSp>
            <p:nvCxnSpPr>
              <p:cNvPr id="13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5462199" y="4357236"/>
                <a:ext cx="3048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" name="Oval 35"/>
              <p:cNvSpPr>
                <a:spLocks noChangeArrowheads="1"/>
              </p:cNvSpPr>
              <p:nvPr/>
            </p:nvSpPr>
            <p:spPr bwMode="auto">
              <a:xfrm>
                <a:off x="5585766" y="434157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cxnSp>
            <p:nvCxnSpPr>
              <p:cNvPr id="15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5577230" y="4198315"/>
                <a:ext cx="762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5577230" y="4511892"/>
                <a:ext cx="762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5577230" y="4092914"/>
              <a:ext cx="1066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0.3</a:t>
              </a: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5577230" y="4398929"/>
              <a:ext cx="1066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0.3</a:t>
              </a: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5497980" y="4523616"/>
              <a:ext cx="1752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S. D. </a:t>
              </a:r>
            </a:p>
          </p:txBody>
        </p:sp>
      </p:grp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2819400" y="944562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935466"/>
              </p:ext>
            </p:extLst>
          </p:nvPr>
        </p:nvGraphicFramePr>
        <p:xfrm>
          <a:off x="6019800" y="1173162"/>
          <a:ext cx="3124200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reeform 31"/>
          <p:cNvSpPr>
            <a:spLocks noChangeArrowheads="1"/>
          </p:cNvSpPr>
          <p:nvPr/>
        </p:nvSpPr>
        <p:spPr bwMode="auto">
          <a:xfrm>
            <a:off x="3657600" y="1735137"/>
            <a:ext cx="1963738" cy="1949450"/>
          </a:xfrm>
          <a:custGeom>
            <a:avLst/>
            <a:gdLst>
              <a:gd name="T0" fmla="*/ 0 w 1963972"/>
              <a:gd name="T1" fmla="*/ 0 h 1949395"/>
              <a:gd name="T2" fmla="*/ 651929 w 1963972"/>
              <a:gd name="T3" fmla="*/ 1439227 h 1949395"/>
              <a:gd name="T4" fmla="*/ 1303859 w 1963972"/>
              <a:gd name="T5" fmla="*/ 1876561 h 1949395"/>
              <a:gd name="T6" fmla="*/ 1963738 w 1963972"/>
              <a:gd name="T7" fmla="*/ 1876561 h 1949395"/>
              <a:gd name="T8" fmla="*/ 0 60000 65536"/>
              <a:gd name="T9" fmla="*/ 0 60000 65536"/>
              <a:gd name="T10" fmla="*/ 0 60000 65536"/>
              <a:gd name="T11" fmla="*/ 0 60000 65536"/>
              <a:gd name="T12" fmla="*/ 0 w 1963972"/>
              <a:gd name="T13" fmla="*/ 0 h 1949395"/>
              <a:gd name="T14" fmla="*/ 1963972 w 1963972"/>
              <a:gd name="T15" fmla="*/ 1949395 h 19493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3972" h="1949395">
                <a:moveTo>
                  <a:pt x="0" y="0"/>
                </a:moveTo>
                <a:cubicBezTo>
                  <a:pt x="217335" y="563217"/>
                  <a:pt x="434671" y="1126435"/>
                  <a:pt x="652007" y="1439186"/>
                </a:cubicBezTo>
                <a:cubicBezTo>
                  <a:pt x="869343" y="1751937"/>
                  <a:pt x="1085353" y="1803621"/>
                  <a:pt x="1304014" y="1876508"/>
                </a:cubicBezTo>
                <a:cubicBezTo>
                  <a:pt x="1522675" y="1949395"/>
                  <a:pt x="1743323" y="1912951"/>
                  <a:pt x="1963972" y="1876508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" name="Freeform 32"/>
          <p:cNvSpPr>
            <a:spLocks noChangeArrowheads="1"/>
          </p:cNvSpPr>
          <p:nvPr/>
        </p:nvSpPr>
        <p:spPr bwMode="auto">
          <a:xfrm>
            <a:off x="6710363" y="1727200"/>
            <a:ext cx="1931987" cy="1876425"/>
          </a:xfrm>
          <a:custGeom>
            <a:avLst/>
            <a:gdLst>
              <a:gd name="T0" fmla="*/ 0 w 1932167"/>
              <a:gd name="T1" fmla="*/ 0 h 1876508"/>
              <a:gd name="T2" fmla="*/ 532687 w 1932167"/>
              <a:gd name="T3" fmla="*/ 922311 h 1876508"/>
              <a:gd name="T4" fmla="*/ 1335695 w 1932167"/>
              <a:gd name="T5" fmla="*/ 1455025 h 1876508"/>
              <a:gd name="T6" fmla="*/ 1931987 w 1932167"/>
              <a:gd name="T7" fmla="*/ 1876425 h 1876508"/>
              <a:gd name="T8" fmla="*/ 0 60000 65536"/>
              <a:gd name="T9" fmla="*/ 0 60000 65536"/>
              <a:gd name="T10" fmla="*/ 0 60000 65536"/>
              <a:gd name="T11" fmla="*/ 0 60000 65536"/>
              <a:gd name="T12" fmla="*/ 0 w 1932167"/>
              <a:gd name="T13" fmla="*/ 0 h 1876508"/>
              <a:gd name="T14" fmla="*/ 1932167 w 1932167"/>
              <a:gd name="T15" fmla="*/ 1876508 h 18765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2167" h="1876508">
                <a:moveTo>
                  <a:pt x="0" y="0"/>
                </a:moveTo>
                <a:cubicBezTo>
                  <a:pt x="155050" y="339918"/>
                  <a:pt x="310100" y="679837"/>
                  <a:pt x="532737" y="922352"/>
                </a:cubicBezTo>
                <a:cubicBezTo>
                  <a:pt x="755374" y="1164867"/>
                  <a:pt x="1102581" y="1296063"/>
                  <a:pt x="1335819" y="1455089"/>
                </a:cubicBezTo>
                <a:cubicBezTo>
                  <a:pt x="1569057" y="1614115"/>
                  <a:pt x="1750612" y="1745311"/>
                  <a:pt x="1932167" y="1876508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37211"/>
              </p:ext>
            </p:extLst>
          </p:nvPr>
        </p:nvGraphicFramePr>
        <p:xfrm>
          <a:off x="1152866" y="5181600"/>
          <a:ext cx="6545261" cy="1143000"/>
        </p:xfrm>
        <a:graphic>
          <a:graphicData uri="http://schemas.openxmlformats.org/drawingml/2006/table">
            <a:tbl>
              <a:tblPr/>
              <a:tblGrid>
                <a:gridCol w="1671637"/>
                <a:gridCol w="1218406"/>
                <a:gridCol w="1218406"/>
                <a:gridCol w="1218406"/>
                <a:gridCol w="1218406"/>
              </a:tblGrid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at.% W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FWHM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2-theta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XRD Grain </a:t>
                      </a: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S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ize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Pure Ni film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1.1138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44.68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7.7nm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0.07M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15.6%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2.2640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43.70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0.14M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22.47%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3.3043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44.36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0.21M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20.3%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3.3820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44.00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4800600" y="2590800"/>
            <a:ext cx="228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828800" y="3570287"/>
            <a:ext cx="228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3715" y="624840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Nanocrystalline</a:t>
            </a:r>
            <a:r>
              <a:rPr lang="en-US" dirty="0" smtClean="0"/>
              <a:t> Ni + ~20%W – Thermal Stability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54294"/>
              </p:ext>
            </p:extLst>
          </p:nvPr>
        </p:nvGraphicFramePr>
        <p:xfrm>
          <a:off x="1125789" y="1164771"/>
          <a:ext cx="6164264" cy="821436"/>
        </p:xfrm>
        <a:graphic>
          <a:graphicData uri="http://schemas.openxmlformats.org/drawingml/2006/table">
            <a:tbl>
              <a:tblPr/>
              <a:tblGrid>
                <a:gridCol w="1541066"/>
                <a:gridCol w="1541066"/>
                <a:gridCol w="1541066"/>
                <a:gridCol w="1541066"/>
              </a:tblGrid>
              <a:tr h="1333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FWHM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2-theta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XRD Grain </a:t>
                      </a: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S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ize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As-deposited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3.3043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44.36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400 °C,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 6 </a:t>
                      </a:r>
                      <a:r>
                        <a:rPr lang="en-US" sz="1100" baseline="0" dirty="0" err="1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hrs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1.4329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43.76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5.9nm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600 °C,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 6 </a:t>
                      </a:r>
                      <a:r>
                        <a:rPr lang="en-US" sz="1100" baseline="0" dirty="0" err="1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hrs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0.4330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43.62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19.7nm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461043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496410" y="4345838"/>
            <a:ext cx="4445507" cy="2054962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 smtClean="0">
                <a:solidFill>
                  <a:srgbClr val="FF0000"/>
                </a:solidFill>
              </a:rPr>
              <a:t>Currently On-Going Tasks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(Preliminary Characterizations)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HAADF-STEM at Lehigh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GBCD at CMU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  <a:sym typeface="Wingdings" pitchFamily="2" charset="2"/>
              </a:rPr>
              <a:t>Worthy to be investigated further? </a:t>
            </a:r>
            <a:endParaRPr lang="en-US" sz="20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16134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/>
          <p:cNvGrpSpPr/>
          <p:nvPr/>
        </p:nvGrpSpPr>
        <p:grpSpPr>
          <a:xfrm>
            <a:off x="304800" y="3886200"/>
            <a:ext cx="3998851" cy="2493775"/>
            <a:chOff x="261720" y="2400635"/>
            <a:chExt cx="3998851" cy="2493775"/>
          </a:xfrm>
        </p:grpSpPr>
        <p:pic>
          <p:nvPicPr>
            <p:cNvPr id="392204" name="Picture 12" descr="File:Segregation in materials 3.jpg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b="13757"/>
            <a:stretch/>
          </p:blipFill>
          <p:spPr bwMode="auto">
            <a:xfrm>
              <a:off x="1524000" y="2514600"/>
              <a:ext cx="2736571" cy="2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10717" y="2546449"/>
              <a:ext cx="33214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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05200" y="4509689"/>
              <a:ext cx="47801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2577203"/>
                </p:ext>
              </p:extLst>
            </p:nvPr>
          </p:nvGraphicFramePr>
          <p:xfrm>
            <a:off x="412750" y="3457070"/>
            <a:ext cx="10033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619" name="Equation" r:id="rId5" imgW="685800" imgH="393700" progId="Equation.3">
                    <p:embed/>
                  </p:oleObj>
                </mc:Choice>
                <mc:Fallback>
                  <p:oleObj name="Equation" r:id="rId5" imgW="685800" imgH="393700" progId="Equation.3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0" y="3457070"/>
                          <a:ext cx="1003300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261720" y="3163402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1</a:t>
              </a:r>
              <a:r>
                <a:rPr lang="en-US" sz="1800" baseline="30000" dirty="0" smtClean="0">
                  <a:latin typeface="+mn-lt"/>
                </a:rPr>
                <a:t>st</a:t>
              </a:r>
              <a:r>
                <a:rPr lang="en-US" sz="1800" dirty="0" smtClean="0">
                  <a:latin typeface="+mn-lt"/>
                </a:rPr>
                <a:t> order if 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600" y="4278857"/>
              <a:ext cx="1636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Intrinsic </a:t>
              </a:r>
            </a:p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(nominally “clean”) 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81200" y="2400635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“Monolayer”</a:t>
              </a:r>
              <a:endParaRPr 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04800" y="3163402"/>
              <a:ext cx="1219200" cy="927972"/>
            </a:xfrm>
            <a:prstGeom prst="rect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 flipH="1">
              <a:off x="1504438" y="3627388"/>
              <a:ext cx="552961" cy="131755"/>
            </a:xfrm>
            <a:custGeom>
              <a:avLst/>
              <a:gdLst>
                <a:gd name="connsiteX0" fmla="*/ 0 w 570586"/>
                <a:gd name="connsiteY0" fmla="*/ 60584 h 130840"/>
                <a:gd name="connsiteX1" fmla="*/ 351130 w 570586"/>
                <a:gd name="connsiteY1" fmla="*/ 2062 h 130840"/>
                <a:gd name="connsiteX2" fmla="*/ 219456 w 570586"/>
                <a:gd name="connsiteY2" fmla="*/ 126421 h 130840"/>
                <a:gd name="connsiteX3" fmla="*/ 570586 w 570586"/>
                <a:gd name="connsiteY3" fmla="*/ 104475 h 13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586" h="130840">
                  <a:moveTo>
                    <a:pt x="0" y="60584"/>
                  </a:moveTo>
                  <a:cubicBezTo>
                    <a:pt x="157277" y="25836"/>
                    <a:pt x="314554" y="-8911"/>
                    <a:pt x="351130" y="2062"/>
                  </a:cubicBezTo>
                  <a:cubicBezTo>
                    <a:pt x="387706" y="13035"/>
                    <a:pt x="182880" y="109352"/>
                    <a:pt x="219456" y="126421"/>
                  </a:cubicBezTo>
                  <a:cubicBezTo>
                    <a:pt x="256032" y="143490"/>
                    <a:pt x="512064" y="105694"/>
                    <a:pt x="570586" y="104475"/>
                  </a:cubicBezTo>
                </a:path>
              </a:pathLst>
            </a:cu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4191000" y="2057400"/>
            <a:ext cx="4800600" cy="4495800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dirty="0" smtClean="0"/>
              <a:t>GB (Chemical) Phase Transition in the Classical Model</a:t>
            </a:r>
            <a:endParaRPr lang="en-US" sz="2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009542"/>
            <a:ext cx="30866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Fowler-Guggenheim (1939)</a:t>
            </a:r>
            <a:endParaRPr lang="en-US" b="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29516"/>
              </p:ext>
            </p:extLst>
          </p:nvPr>
        </p:nvGraphicFramePr>
        <p:xfrm>
          <a:off x="1066800" y="2590800"/>
          <a:ext cx="2305050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0" name="Equation" r:id="rId7" imgW="1473200" imgH="685800" progId="Equation.DSMT4">
                  <p:embed/>
                </p:oleObj>
              </mc:Choice>
              <mc:Fallback>
                <p:oleObj name="Equation" r:id="rId7" imgW="1473200" imgH="68580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590800"/>
                        <a:ext cx="2305050" cy="108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8278" name="Object 6"/>
          <p:cNvGraphicFramePr>
            <a:graphicFrameLocks noChangeAspect="1"/>
          </p:cNvGraphicFramePr>
          <p:nvPr/>
        </p:nvGraphicFramePr>
        <p:xfrm>
          <a:off x="914400" y="1574800"/>
          <a:ext cx="2540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1" name="Equation" r:id="rId9" imgW="1422400" imgH="469900" progId="Equation.3">
                  <p:embed/>
                </p:oleObj>
              </mc:Choice>
              <mc:Fallback>
                <p:oleObj name="Equation" r:id="rId9" imgW="1422400" imgH="4699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74800"/>
                        <a:ext cx="2540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91000" y="1066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Attractive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adsorbate-adsorbate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interactions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1-order interfacial “phase” transition…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94597" name="Object 5"/>
          <p:cNvGraphicFramePr>
            <a:graphicFrameLocks noChangeAspect="1"/>
          </p:cNvGraphicFramePr>
          <p:nvPr/>
        </p:nvGraphicFramePr>
        <p:xfrm>
          <a:off x="5257800" y="2819400"/>
          <a:ext cx="3048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2" name="Equation" r:id="rId11" imgW="1701800" imgH="469900" progId="Equation.DSMT4">
                  <p:embed/>
                </p:oleObj>
              </mc:Choice>
              <mc:Fallback>
                <p:oleObj name="Equation" r:id="rId11" imgW="1701800" imgH="46990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19400"/>
                        <a:ext cx="3048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4598" name="Object 6"/>
          <p:cNvGraphicFramePr>
            <a:graphicFrameLocks noChangeAspect="1"/>
          </p:cNvGraphicFramePr>
          <p:nvPr/>
        </p:nvGraphicFramePr>
        <p:xfrm>
          <a:off x="4343400" y="3886200"/>
          <a:ext cx="443071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3" name="Equation" r:id="rId13" imgW="2819400" imgH="965200" progId="Equation.DSMT4">
                  <p:embed/>
                </p:oleObj>
              </mc:Choice>
              <mc:Fallback>
                <p:oleObj name="Equation" r:id="rId13" imgW="2819400" imgH="96520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886200"/>
                        <a:ext cx="4430712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324600" y="24384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Regular Solutions </a:t>
            </a:r>
            <a:endParaRPr lang="en-US" sz="2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946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4603" name="Object 11"/>
          <p:cNvGraphicFramePr>
            <a:graphicFrameLocks noChangeAspect="1"/>
          </p:cNvGraphicFramePr>
          <p:nvPr/>
        </p:nvGraphicFramePr>
        <p:xfrm>
          <a:off x="4713288" y="6019800"/>
          <a:ext cx="38687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4" name="Equation" r:id="rId15" imgW="2260600" imgH="228600" progId="Equation.DSMT4">
                  <p:embed/>
                </p:oleObj>
              </mc:Choice>
              <mc:Fallback>
                <p:oleObj name="Equation" r:id="rId15" imgW="2260600" imgH="22860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88" y="6019800"/>
                        <a:ext cx="386873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191000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1-order “phase” transition if…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" name="Left-Right Arrow 34"/>
          <p:cNvSpPr/>
          <p:nvPr/>
        </p:nvSpPr>
        <p:spPr bwMode="auto">
          <a:xfrm>
            <a:off x="3352800" y="2819400"/>
            <a:ext cx="1905000" cy="99060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494601" name="Object 9"/>
          <p:cNvGraphicFramePr>
            <a:graphicFrameLocks noChangeAspect="1"/>
          </p:cNvGraphicFramePr>
          <p:nvPr/>
        </p:nvGraphicFramePr>
        <p:xfrm>
          <a:off x="3668713" y="3124200"/>
          <a:ext cx="13255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5" name="Equation" r:id="rId17" imgW="774364" imgH="228501" progId="Equation.DSMT4">
                  <p:embed/>
                </p:oleObj>
              </mc:Choice>
              <mc:Fallback>
                <p:oleObj name="Equation" r:id="rId17" imgW="774364" imgH="228501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3124200"/>
                        <a:ext cx="13255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4618" name="Object 26"/>
          <p:cNvGraphicFramePr>
            <a:graphicFrameLocks noChangeAspect="1"/>
          </p:cNvGraphicFramePr>
          <p:nvPr/>
        </p:nvGraphicFramePr>
        <p:xfrm>
          <a:off x="4343400" y="2133600"/>
          <a:ext cx="2057400" cy="705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6" name="Equation" r:id="rId19" imgW="1384300" imgH="469900" progId="Equation.DSMT4">
                  <p:embed/>
                </p:oleObj>
              </mc:Choice>
              <mc:Fallback>
                <p:oleObj name="Equation" r:id="rId19" imgW="1384300" imgH="46990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133600"/>
                        <a:ext cx="2057400" cy="705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Bilayer</a:t>
            </a:r>
            <a:r>
              <a:rPr lang="en-US" dirty="0" smtClean="0"/>
              <a:t>-to-</a:t>
            </a:r>
            <a:r>
              <a:rPr lang="en-US" dirty="0" err="1" smtClean="0"/>
              <a:t>Trilayer</a:t>
            </a:r>
            <a:r>
              <a:rPr lang="en-US" dirty="0" smtClean="0"/>
              <a:t> Transition?</a:t>
            </a:r>
            <a:endParaRPr lang="en-US" dirty="0"/>
          </a:p>
        </p:txBody>
      </p:sp>
      <p:pic>
        <p:nvPicPr>
          <p:cNvPr id="3" name="Picture 2" descr="Fig_S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8" y="2286000"/>
            <a:ext cx="826766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77649" y="1189981"/>
            <a:ext cx="259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A possible GB (Phase) transition?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215849" y="1959423"/>
            <a:ext cx="914400" cy="24705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2" y="3868737"/>
            <a:ext cx="107090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 bwMode="auto">
          <a:xfrm>
            <a:off x="1631784" y="4681471"/>
            <a:ext cx="273675" cy="3048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flipV="1">
            <a:off x="1631784" y="4048260"/>
            <a:ext cx="258113" cy="3048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6005" y="1189979"/>
            <a:ext cx="2197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The transition to a “clean” GB?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8109396" y="1959420"/>
            <a:ext cx="914400" cy="24705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4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Ni-Bi and Si-Au Cases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6" y="928825"/>
            <a:ext cx="3070623" cy="272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5943600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Miedema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-14.8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C:\research\Clemson\final TEM\Au-Si 272-1-B of 1-14-11\grain II zone axis\region B\12000000X-008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5486400" y="1447800"/>
            <a:ext cx="2537178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11988" y="905256"/>
            <a:ext cx="2286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Bilayer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706277" y="1347850"/>
            <a:ext cx="0" cy="316077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800765" y="1351758"/>
            <a:ext cx="0" cy="316077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511014" y="3116092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2213" y="3123533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5867400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</a:t>
            </a:r>
            <a:r>
              <a:rPr lang="en-US" sz="18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Miedema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-59.2 kJ/mol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029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Repulsive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Adsorbate-Adsorbate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Interactions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5715000"/>
            <a:ext cx="2971800" cy="7940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 cmpd="dbl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½|E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½|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&lt;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038600"/>
            <a:ext cx="374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R</a:t>
            </a:r>
            <a:r>
              <a:rPr lang="en-US" sz="20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Ni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= 1.35Å;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Bi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= 1.6Å;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&gt;&gt; |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4038600"/>
            <a:ext cx="374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R</a:t>
            </a:r>
            <a:r>
              <a:rPr lang="en-US" sz="20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Si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= 1.1Å;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Au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= 1.35Å;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&gt; |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3962400"/>
            <a:ext cx="1734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Segregation System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/>
          <p:cNvSpPr/>
          <p:nvPr/>
        </p:nvSpPr>
        <p:spPr bwMode="auto">
          <a:xfrm>
            <a:off x="5229635" y="2652643"/>
            <a:ext cx="3779027" cy="4205511"/>
          </a:xfrm>
          <a:prstGeom prst="rect">
            <a:avLst/>
          </a:prstGeom>
          <a:solidFill>
            <a:srgbClr val="CCFFFF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76635" y="2329601"/>
            <a:ext cx="4876800" cy="4497621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0" y="3201283"/>
            <a:ext cx="2880003" cy="2763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3" name="TextBox 92"/>
          <p:cNvSpPr txBox="1"/>
          <p:nvPr/>
        </p:nvSpPr>
        <p:spPr>
          <a:xfrm>
            <a:off x="541725" y="1316032"/>
            <a:ext cx="3078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 Structure</a:t>
            </a:r>
          </a:p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Embrittlement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035" y="2558201"/>
            <a:ext cx="360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Energetically </a:t>
            </a:r>
          </a:p>
          <a:p>
            <a:r>
              <a:rPr lang="en-US" sz="2000" dirty="0" smtClean="0">
                <a:latin typeface="+mn-lt"/>
              </a:rPr>
              <a:t>The Most Favored!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672" y="6061853"/>
            <a:ext cx="48768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latin typeface="+mn-lt"/>
              </a:rPr>
              <a:t>Strong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 smtClean="0"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:	½|</a:t>
            </a:r>
            <a:r>
              <a:rPr lang="en-US" dirty="0">
                <a:latin typeface="+mn-lt"/>
              </a:rPr>
              <a:t>E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>
                <a:latin typeface="+mn-lt"/>
              </a:rPr>
              <a:t>-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>
                <a:latin typeface="+mn-lt"/>
              </a:rPr>
              <a:t>| + ½|</a:t>
            </a:r>
            <a:r>
              <a:rPr lang="en-US" dirty="0" smtClean="0">
                <a:latin typeface="+mn-lt"/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| &lt; </a:t>
            </a:r>
            <a:r>
              <a:rPr lang="en-US" dirty="0">
                <a:latin typeface="+mn-lt"/>
              </a:rPr>
              <a:t>|</a:t>
            </a:r>
            <a:r>
              <a:rPr lang="en-US" dirty="0" err="1">
                <a:latin typeface="+mn-lt"/>
              </a:rPr>
              <a:t>E</a:t>
            </a:r>
            <a:r>
              <a:rPr lang="en-US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>
                <a:latin typeface="+mn-lt"/>
              </a:rPr>
              <a:t>-</a:t>
            </a:r>
            <a:r>
              <a:rPr lang="en-US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>
                <a:latin typeface="+mn-lt"/>
              </a:rPr>
              <a:t>|</a:t>
            </a:r>
            <a:r>
              <a:rPr lang="en-US" dirty="0"/>
              <a:t> </a:t>
            </a:r>
            <a:endParaRPr lang="en-US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latin typeface="+mn-lt"/>
              </a:rPr>
              <a:t>Weak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:	|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>
                <a:latin typeface="+mn-lt"/>
              </a:rPr>
              <a:t>| &lt;&lt; |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 smtClean="0">
                <a:latin typeface="+mn-lt"/>
              </a:rPr>
              <a:t>| </a:t>
            </a:r>
            <a:endParaRPr lang="en-US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48470" y="6099494"/>
            <a:ext cx="48768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5229634" y="2236441"/>
            <a:ext cx="37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Verified by HAADF STEM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29635" y="6004812"/>
            <a:ext cx="377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Each Bi layer 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coherently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adsorbed on the adjacent Ni grain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Incoherent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between the 2 Bi layers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777" y="55197"/>
            <a:ext cx="9144001" cy="1260835"/>
            <a:chOff x="-1" y="5598563"/>
            <a:chExt cx="9144001" cy="12608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598563"/>
              <a:ext cx="9144001" cy="12608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7050" y="5677692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Ni grain</a:t>
              </a:r>
              <a:endParaRPr lang="en-US" sz="18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58338" y="644509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Ni grain </a:t>
              </a:r>
              <a:endParaRPr lang="en-US" sz="18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550408" y="5736252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Adsorbed Bi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3064922" y="6058686"/>
              <a:ext cx="116767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2" name="Straight Arrow Connector 141"/>
            <p:cNvCxnSpPr/>
            <p:nvPr/>
          </p:nvCxnSpPr>
          <p:spPr bwMode="auto">
            <a:xfrm flipH="1">
              <a:off x="3181689" y="6058686"/>
              <a:ext cx="40663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4" name="Straight Arrow Connector 143"/>
            <p:cNvCxnSpPr/>
            <p:nvPr/>
          </p:nvCxnSpPr>
          <p:spPr bwMode="auto">
            <a:xfrm>
              <a:off x="3306510" y="6058686"/>
              <a:ext cx="1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6" name="Straight Arrow Connector 145"/>
            <p:cNvCxnSpPr/>
            <p:nvPr/>
          </p:nvCxnSpPr>
          <p:spPr bwMode="auto">
            <a:xfrm>
              <a:off x="3338644" y="6058686"/>
              <a:ext cx="70735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>
              <a:off x="2500547" y="6488668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Adsorbed Bi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 bwMode="auto">
            <a:xfrm flipH="1" flipV="1">
              <a:off x="3033365" y="6390310"/>
              <a:ext cx="8994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1" name="Straight Arrow Connector 150"/>
            <p:cNvCxnSpPr/>
            <p:nvPr/>
          </p:nvCxnSpPr>
          <p:spPr bwMode="auto">
            <a:xfrm flipV="1">
              <a:off x="3150132" y="6390310"/>
              <a:ext cx="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2" name="Straight Arrow Connector 151"/>
            <p:cNvCxnSpPr/>
            <p:nvPr/>
          </p:nvCxnSpPr>
          <p:spPr bwMode="auto">
            <a:xfrm flipV="1">
              <a:off x="3222352" y="6390310"/>
              <a:ext cx="2953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3" name="Straight Arrow Connector 152"/>
            <p:cNvCxnSpPr/>
            <p:nvPr/>
          </p:nvCxnSpPr>
          <p:spPr bwMode="auto">
            <a:xfrm flipV="1">
              <a:off x="3274952" y="6390310"/>
              <a:ext cx="63692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</p:grpSp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635" y="3396401"/>
            <a:ext cx="3127248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5" r="2895"/>
          <a:stretch>
            <a:fillRect/>
          </a:stretch>
        </p:blipFill>
        <p:spPr bwMode="auto">
          <a:xfrm>
            <a:off x="3788340" y="1452506"/>
            <a:ext cx="5355660" cy="221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91" y="71461"/>
            <a:ext cx="16002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10800000">
            <a:off x="4078193" y="3616787"/>
            <a:ext cx="677108" cy="20463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Like a Bi-Bi GB?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2.6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49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49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URI Review Meeting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29843</TotalTime>
  <Words>4313</Words>
  <Application>Microsoft Office PowerPoint</Application>
  <PresentationFormat>On-screen Show (4:3)</PresentationFormat>
  <Paragraphs>943</Paragraphs>
  <Slides>70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Default Design</vt:lpstr>
      <vt:lpstr>MURI Review Meeting</vt:lpstr>
      <vt:lpstr>Equation</vt:lpstr>
      <vt:lpstr>Graph</vt:lpstr>
      <vt:lpstr>PowerPoint Presentation</vt:lpstr>
      <vt:lpstr>PowerPoint Presentation</vt:lpstr>
      <vt:lpstr>The Classical Grain Boundary (GB) Segregation (= Adsorption) Models </vt:lpstr>
      <vt:lpstr>Segregation Energy/Enthalpy</vt:lpstr>
      <vt:lpstr>GB (Chemical) Phase Transition in the Classical Model</vt:lpstr>
      <vt:lpstr>GB (Chemical) Phase Transition in the Classical Model</vt:lpstr>
      <vt:lpstr>GB (Chemical) Phase Transition in the Classical Model</vt:lpstr>
      <vt:lpstr>The Ni-Bi and Si-Au Cases</vt:lpstr>
      <vt:lpstr>PowerPoint Presentation</vt:lpstr>
      <vt:lpstr>PowerPoint Presentation</vt:lpstr>
      <vt:lpstr>Predictive Thermodynamic Model? To Some Extend!</vt:lpstr>
      <vt:lpstr>Why no classical 1st order adsorption transition in Fe-Bi? </vt:lpstr>
      <vt:lpstr>A Sophisticated GB Segregation Model  Wynblatt and Chatain [JMS 2005; 2006, MMA 2007]</vt:lpstr>
      <vt:lpstr>A Solid-State GB Prewetting Transition Predicted</vt:lpstr>
      <vt:lpstr>Background – for the Student Audience Prewetting &amp; Multilayer Adsorption Cahn, J. Chem. Phys. 66: 3667 (1977)</vt:lpstr>
      <vt:lpstr>Origin of 1st-Order Transition: A Generalized Cahn Model</vt:lpstr>
      <vt:lpstr>A Further Elaboration (CalPhaD Data Used)</vt:lpstr>
      <vt:lpstr>PowerPoint Presentation</vt:lpstr>
      <vt:lpstr>The Sharp Interface Model</vt:lpstr>
      <vt:lpstr>PowerPoint Presentation</vt:lpstr>
      <vt:lpstr>Interfacial Coefficient/Potential</vt:lpstr>
      <vt:lpstr>PowerPoint Presentation</vt:lpstr>
      <vt:lpstr> vs. Film Thickness (heq)</vt:lpstr>
      <vt:lpstr>Our Prior Approach – Predictability Demonstrated!</vt:lpstr>
      <vt:lpstr>Applicable to Ni-Bi?</vt:lpstr>
      <vt:lpstr>Implication</vt:lpstr>
      <vt:lpstr>Attempt to Construct A Model for Discrete “GB Phases” </vt:lpstr>
      <vt:lpstr>PowerPoint Presentation</vt:lpstr>
      <vt:lpstr>How to Build a Quantitative Model for Ni-Bi  and a Model Everything?</vt:lpstr>
      <vt:lpstr>The Bigger Picture – Maybe…</vt:lpstr>
      <vt:lpstr>Updates: Experiments on Metal Systems Ni-Bi; Cu-Bi; Fe-Bi Ni-W HRTEM/STEM at Lehigh EBSD/GBCD at CMU</vt:lpstr>
      <vt:lpstr>Ni-Bi, Cu-Bi, and Fe-Bi Samples</vt:lpstr>
      <vt:lpstr>PowerPoint Presentation</vt:lpstr>
      <vt:lpstr>Hypothesis (Discussed Earlier) – Largely Confirmed</vt:lpstr>
      <vt:lpstr>Ni-Bi Samples: Temperature Effects</vt:lpstr>
      <vt:lpstr>Ziyang’s New STEM on Old Specimens (700 C)</vt:lpstr>
      <vt:lpstr>Ni-W Electrodeposition Samples Matt Re-started and Prepared a Series of Fresh Specimens</vt:lpstr>
      <vt:lpstr>Ni-W Electrodeposition Samples Matt Re-started and Prepared a Series of Fresh Specimens</vt:lpstr>
      <vt:lpstr>Patrick’s STEM – Interesting Microstructure Evolution Upon Annealing at 700 C (4 hrs) </vt:lpstr>
      <vt:lpstr>PowerPoint Presentation</vt:lpstr>
      <vt:lpstr>EBSD/GBCD Specimens for CMU</vt:lpstr>
      <vt:lpstr>Roles of Complexions in Ionic Conduction?</vt:lpstr>
      <vt:lpstr>EIS Setup</vt:lpstr>
      <vt:lpstr>Electrical Impedance Analysis</vt:lpstr>
      <vt:lpstr>Start Point:  SiO2-based Intergranular Films (IGFs) in YSZ – lower O conductivity greatly…</vt:lpstr>
      <vt:lpstr>GB Transition to Tune Properties Others are already doing this w/o using the concept of GB phase transition</vt:lpstr>
      <vt:lpstr>GB Transition to Tune Properties– Via Reducing … Others are already doing this w/o using the concept of GB phase transition</vt:lpstr>
      <vt:lpstr>Alternative Approach: Conductive IGFs? </vt:lpstr>
      <vt:lpstr>How About Proton Conduction?</vt:lpstr>
      <vt:lpstr>Yttria-doped Barium Zirconate (BZY) Matt Williams</vt:lpstr>
      <vt:lpstr>Synthesis of Yttria-doped Barium Zirconate (BZY) Matt Williams</vt:lpstr>
      <vt:lpstr>Another Interesting Idea</vt:lpstr>
      <vt:lpstr>Backup and Additional Slides</vt:lpstr>
      <vt:lpstr>PowerPoint Presentation</vt:lpstr>
      <vt:lpstr>PowerPoint Presentation</vt:lpstr>
      <vt:lpstr>CMU Experiments on a Second Set of Specimens … Two Distinct Features – Explained by Our Model</vt:lpstr>
      <vt:lpstr>CMU Experiments on a Second Set of Specimens … Atomic Force Microscopy (AFM)</vt:lpstr>
      <vt:lpstr>CMU Experiments on a Second Set of Specimens Measured gb/s</vt:lpstr>
      <vt:lpstr>Bilayers: Promote or Inhibit Grain Growth (GG)? Some Background &amp; Motivations…</vt:lpstr>
      <vt:lpstr>Stabilization of Nanocrystralline Metals via Doping The Theories </vt:lpstr>
      <vt:lpstr>PowerPoint Presentation</vt:lpstr>
      <vt:lpstr>Bi Bilayers Appear to Promote Grain Growth (Slightly)  Despite a Reduction of the Driving Force (GB) by ~4X </vt:lpstr>
      <vt:lpstr>On-Going Work… Specimens Prepared at Clemson   EBSD/GBCD Characterization in Progress at CMU </vt:lpstr>
      <vt:lpstr>Specimens Prepared at Clemson  HAADF-STEM at Lehigh (Bilayer Observed)   GB Diffusivities Measured at UIUC </vt:lpstr>
      <vt:lpstr>Promote vs. Inhibit Grain Growth? Some More Background …</vt:lpstr>
      <vt:lpstr>Comparison: Ni-Bi vs. Ni-W</vt:lpstr>
      <vt:lpstr>Ni-W:  Electrodeposited Specimens Made at Clemson</vt:lpstr>
      <vt:lpstr>PowerPoint Presentation</vt:lpstr>
      <vt:lpstr>Nanocrystalline Ni + ~20%W – Thermal Stability</vt:lpstr>
      <vt:lpstr>Bilayer-to-Trilayer Transition?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emlab</dc:creator>
  <cp:lastModifiedBy>jianluo</cp:lastModifiedBy>
  <cp:revision>2455</cp:revision>
  <cp:lastPrinted>2000-04-29T11:20:42Z</cp:lastPrinted>
  <dcterms:created xsi:type="dcterms:W3CDTF">2000-04-23T05:33:04Z</dcterms:created>
  <dcterms:modified xsi:type="dcterms:W3CDTF">2012-05-21T14:27:37Z</dcterms:modified>
</cp:coreProperties>
</file>