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Default Extension="pict" ContentType="image/pict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vml" ContentType="application/vnd.openxmlformats-officedocument.vmlDrawing"/>
  <Override PartName="/ppt/slides/slide17.xml" ContentType="application/vnd.openxmlformats-officedocument.presentationml.slide+xml"/>
  <Default Extension="pdf" ContentType="application/pdf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5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4516D"/>
    <a:srgbClr val="000000"/>
    <a:srgbClr val="08A1D9"/>
    <a:srgbClr val="F96A1B"/>
    <a:srgbClr val="FFFFFF"/>
    <a:srgbClr val="0000FF"/>
    <a:srgbClr val="D2EAF1"/>
    <a:srgbClr val="A5D5E2"/>
    <a:srgbClr val="D9F7FB"/>
    <a:srgbClr val="E8F8FE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8882" autoAdjust="0"/>
    <p:restoredTop sz="94660"/>
  </p:normalViewPr>
  <p:slideViewPr>
    <p:cSldViewPr showGuides="1">
      <p:cViewPr varScale="1">
        <p:scale>
          <a:sx n="140" d="100"/>
          <a:sy n="140" d="100"/>
        </p:scale>
        <p:origin x="-1072" y="-104"/>
      </p:cViewPr>
      <p:guideLst>
        <p:guide orient="horz" pos="2160"/>
        <p:guide orient="horz" pos="4032"/>
        <p:guide orient="horz" pos="3312"/>
        <p:guide pos="2880"/>
        <p:guide pos="5280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ict"/><Relationship Id="rId2" Type="http://schemas.openxmlformats.org/officeDocument/2006/relationships/image" Target="../media/image17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03556-CCE9-40E6-AB1D-5511083060BC}" type="datetimeFigureOut">
              <a:rPr lang="en-US" smtClean="0"/>
              <a:pPr/>
              <a:t>12/14/11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F75CA-EEF1-46AA-AE48-73BB1712E7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19900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2">
                  <a:tint val="80000"/>
                  <a:satMod val="300000"/>
                  <a:alpha val="50000"/>
                </a:schemeClr>
              </a:gs>
              <a:gs pos="100000">
                <a:schemeClr val="bg2">
                  <a:lumMod val="50000"/>
                  <a:alpha val="5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95600"/>
            <a:ext cx="9144000" cy="1470025"/>
          </a:xfrm>
        </p:spPr>
        <p:txBody>
          <a:bodyPr/>
          <a:lstStyle>
            <a:lvl1pPr algn="l">
              <a:defRPr b="0">
                <a:solidFill>
                  <a:schemeClr val="accent3">
                    <a:lumMod val="50000"/>
                  </a:schemeClr>
                </a:solidFill>
                <a:latin typeface="Helvetica LT Std UltCompressed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4419600"/>
            <a:ext cx="6400800" cy="457200"/>
          </a:xfrm>
        </p:spPr>
        <p:txBody>
          <a:bodyPr>
            <a:noAutofit/>
          </a:bodyPr>
          <a:lstStyle>
            <a:lvl1pPr marL="0" indent="0" algn="r">
              <a:buNone/>
              <a:defRPr sz="3600" b="0">
                <a:solidFill>
                  <a:schemeClr val="accent3">
                    <a:lumMod val="50000"/>
                  </a:schemeClr>
                </a:solidFill>
                <a:effectLst/>
                <a:latin typeface="Helvetica LT Std UltCompresse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3368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9065C-3240-45CE-869A-00F9915224E9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MURI Review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51766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1D3A-1640-4245-A819-CE200675F606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MURI Review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3823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76200" y="6492875"/>
            <a:ext cx="2133600" cy="365125"/>
          </a:xfrm>
        </p:spPr>
        <p:txBody>
          <a:bodyPr/>
          <a:lstStyle/>
          <a:p>
            <a:fld id="{6ABB48A1-95A3-4F30-A44A-FE1A70030B69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MURI Review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34723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D1A2-A06C-44BC-B752-B7D1D9EFDC0E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MURI Review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8489" y="6510779"/>
            <a:ext cx="2133600" cy="365125"/>
          </a:xfrm>
        </p:spPr>
        <p:txBody>
          <a:bodyPr/>
          <a:lstStyle/>
          <a:p>
            <a:fld id="{DDD3C4FC-F306-4350-A70C-63615A422B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72111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17DF-B1B7-49BD-8370-4C7F5E127802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MURI Review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69193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1E0EF-6AE3-4840-8081-4325A2E466CE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MURI Review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63065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>
            <a:lvl1pPr>
              <a:defRPr sz="1200" b="0" baseline="0">
                <a:solidFill>
                  <a:schemeClr val="accent2">
                    <a:lumMod val="20000"/>
                    <a:lumOff val="80000"/>
                  </a:schemeClr>
                </a:solidFill>
                <a:latin typeface="Candara" pitchFamily="34" charset="0"/>
              </a:defRPr>
            </a:lvl1pPr>
          </a:lstStyle>
          <a:p>
            <a:fld id="{2AF88400-96F0-435E-8222-76DECA2699CC}" type="datetime3">
              <a:rPr lang="en-US" smtClean="0"/>
              <a:pPr/>
              <a:t>December 14, 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11927"/>
            <a:ext cx="2895600" cy="365125"/>
          </a:xfrm>
        </p:spPr>
        <p:txBody>
          <a:bodyPr/>
          <a:lstStyle>
            <a:lvl1pPr>
              <a:defRPr sz="12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MURI Review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55954" y="6509653"/>
            <a:ext cx="2133600" cy="365125"/>
          </a:xfrm>
        </p:spPr>
        <p:txBody>
          <a:bodyPr/>
          <a:lstStyle>
            <a:lvl1pPr>
              <a:defRPr baseline="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DDD3C4FC-F306-4350-A70C-63615A422B2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190" y="554736"/>
            <a:ext cx="9146380" cy="54864"/>
            <a:chOff x="-2380" y="6443133"/>
            <a:chExt cx="9146380" cy="418449"/>
          </a:xfrm>
        </p:grpSpPr>
        <p:sp>
          <p:nvSpPr>
            <p:cNvPr id="8" name="Freeform 7"/>
            <p:cNvSpPr/>
            <p:nvPr userDrawn="1"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rgbClr val="F96A1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 userDrawn="1"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solidFill>
              <a:srgbClr val="08A1D9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088"/>
            <a:ext cx="9144000" cy="609600"/>
          </a:xfrm>
        </p:spPr>
        <p:txBody>
          <a:bodyPr>
            <a:noAutofit/>
          </a:bodyPr>
          <a:lstStyle>
            <a:lvl1pPr algn="l">
              <a:defRPr sz="4400" b="0">
                <a:solidFill>
                  <a:schemeClr val="accent3">
                    <a:lumMod val="50000"/>
                  </a:schemeClr>
                </a:solidFill>
                <a:latin typeface="Helvetica LT Std UltCompressed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97340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8662C-F530-4400-859F-27DD202A632C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MURI Review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70727" y="6515537"/>
            <a:ext cx="2133600" cy="365125"/>
          </a:xfrm>
        </p:spPr>
        <p:txBody>
          <a:bodyPr/>
          <a:lstStyle/>
          <a:p>
            <a:fld id="{DDD3C4FC-F306-4350-A70C-63615A422B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83832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556FD-592B-4EA7-BDA5-57CBDE50CFEC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MURI Review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5929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E1915-AD36-40B5-B429-461458FC1CD4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MURI Review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6947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0" y="6558513"/>
            <a:ext cx="3575050" cy="27432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rgbClr val="F96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96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MURI Kickoff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2079" y="65098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DDD3C4FC-F306-4350-A70C-63615A422B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8793480" y="6558513"/>
            <a:ext cx="274320" cy="274320"/>
          </a:xfrm>
          <a:prstGeom prst="ellipse">
            <a:avLst/>
          </a:prstGeom>
          <a:noFill/>
          <a:ln>
            <a:solidFill>
              <a:srgbClr val="0070C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588" y="6558513"/>
            <a:ext cx="9145588" cy="27432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rgbClr val="08A1D9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76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 baseline="0">
                <a:solidFill>
                  <a:schemeClr val="bg1"/>
                </a:solidFill>
                <a:latin typeface="Candara" pitchFamily="34" charset="0"/>
              </a:defRPr>
            </a:lvl1pPr>
          </a:lstStyle>
          <a:p>
            <a:fld id="{D1440B6C-B696-4661-B1E6-D24372F8A121}" type="datetime3">
              <a:rPr lang="en-US" smtClean="0"/>
              <a:pPr/>
              <a:t>December 14, 11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0616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ebwebb:Projects:Mine:LDRD_NanoStress:FromSF_GBs_4_gcmc_13Dec05.doc!OLE_LINK1" TargetMode="External"/><Relationship Id="rId4" Type="http://schemas.openxmlformats.org/officeDocument/2006/relationships/oleObject" Target="Macintosh%20HD:Users:ebwebb:Projects:Mine:LDRD_NanoStress:FromSF_GBs_4_gcmc_13Dec05.doc!OLE_LINK2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d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304800" y="2286000"/>
            <a:ext cx="8534400" cy="2308225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Tailoring of Atomic-Scale Interphase Complexions</a:t>
            </a:r>
            <a:br>
              <a:rPr lang="en-US" sz="5400" dirty="0" smtClean="0"/>
            </a:br>
            <a:r>
              <a:rPr lang="en-US" sz="5400" dirty="0" smtClean="0"/>
              <a:t>for Mechanism-Informed Material Design </a:t>
            </a:r>
            <a:endParaRPr lang="en-US" sz="5400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1981200" y="5638800"/>
            <a:ext cx="6858000" cy="762000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 smtClean="0"/>
              <a:t>Atomistic Simulations of Ni-based Systems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-16276" y="228600"/>
            <a:ext cx="91691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Office of Naval Research Multidisciplinary </a:t>
            </a:r>
            <a:r>
              <a:rPr lang="en-US" sz="2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University </a:t>
            </a:r>
            <a:r>
              <a:rPr lang="en-US" sz="2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Research Initiative Project</a:t>
            </a:r>
          </a:p>
          <a:p>
            <a:pPr algn="ctr"/>
            <a:r>
              <a:rPr lang="en-US" sz="2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Review Meeting, Thursday December 15</a:t>
            </a:r>
            <a:r>
              <a:rPr lang="en-US" sz="2200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 </a:t>
            </a:r>
            <a:r>
              <a:rPr lang="en-US" sz="2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2011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ONR Topic Chief</a:t>
            </a:r>
            <a:r>
              <a:rPr lang="en-US" sz="2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 David </a:t>
            </a:r>
            <a:r>
              <a:rPr lang="en-US" sz="22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Shifler</a:t>
            </a:r>
            <a:endParaRPr lang="en-US" sz="2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22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22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2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3185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48A1-95A3-4F30-A44A-FE1A70030B69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" y="838200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Ni is modeled with highly validated EAM potential (i.e. Ni-Ni interactions).  For remaining interactions, Bi-Bi is such that the size of the </a:t>
            </a:r>
            <a:r>
              <a:rPr lang="en-US" dirty="0" err="1" smtClean="0"/>
              <a:t>adatom</a:t>
            </a:r>
            <a:r>
              <a:rPr lang="en-US" dirty="0" smtClean="0"/>
              <a:t> agrees with size of Bi.  For interaction strength,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Bi</a:t>
            </a:r>
            <a:r>
              <a:rPr lang="en-US" baseline="-25000" dirty="0" smtClean="0"/>
              <a:t>-Bi</a:t>
            </a:r>
            <a:r>
              <a:rPr lang="en-US" dirty="0" smtClean="0"/>
              <a:t> and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Ni</a:t>
            </a:r>
            <a:r>
              <a:rPr lang="en-US" baseline="-25000" dirty="0" smtClean="0"/>
              <a:t>-Bi</a:t>
            </a:r>
            <a:r>
              <a:rPr lang="en-US" dirty="0" smtClean="0"/>
              <a:t> are model parameters.  Simulations so far fix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Bi</a:t>
            </a:r>
            <a:r>
              <a:rPr lang="en-US" baseline="-25000" dirty="0" smtClean="0"/>
              <a:t>-Bi</a:t>
            </a:r>
            <a:r>
              <a:rPr lang="en-US" dirty="0" smtClean="0"/>
              <a:t> and then vary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Ni</a:t>
            </a:r>
            <a:r>
              <a:rPr lang="en-US" baseline="-25000" dirty="0" smtClean="0"/>
              <a:t>-Bi</a:t>
            </a:r>
            <a:r>
              <a:rPr lang="en-US" dirty="0" smtClean="0"/>
              <a:t>, with caveat that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Bi</a:t>
            </a:r>
            <a:r>
              <a:rPr lang="en-US" baseline="-25000" dirty="0" smtClean="0"/>
              <a:t>-Bi</a:t>
            </a:r>
            <a:r>
              <a:rPr lang="en-US" dirty="0" smtClean="0"/>
              <a:t> &lt;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Ni</a:t>
            </a:r>
            <a:r>
              <a:rPr lang="en-US" baseline="-25000" dirty="0" smtClean="0"/>
              <a:t>-Bi</a:t>
            </a:r>
            <a:r>
              <a:rPr lang="en-US" dirty="0" smtClean="0"/>
              <a:t>.</a:t>
            </a:r>
            <a:endParaRPr lang="en-US" baseline="-25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66486" y="76200"/>
            <a:ext cx="57487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“Bi” on Free Ni Surfaces</a:t>
            </a:r>
            <a:endParaRPr lang="en-US" sz="4400" b="1" dirty="0">
              <a:solidFill>
                <a:srgbClr val="FF6600"/>
              </a:solidFill>
            </a:endParaRPr>
          </a:p>
        </p:txBody>
      </p:sp>
      <p:pic>
        <p:nvPicPr>
          <p:cNvPr id="7" name="Picture 6" descr="hyb0_ortho.jpg"/>
          <p:cNvPicPr>
            <a:picLocks noChangeAspect="1"/>
          </p:cNvPicPr>
          <p:nvPr/>
        </p:nvPicPr>
        <p:blipFill>
          <a:blip r:embed="rId2"/>
          <a:srcRect t="22222"/>
          <a:stretch>
            <a:fillRect/>
          </a:stretch>
        </p:blipFill>
        <p:spPr>
          <a:xfrm>
            <a:off x="76200" y="3505200"/>
            <a:ext cx="3679292" cy="2667000"/>
          </a:xfrm>
          <a:prstGeom prst="rect">
            <a:avLst/>
          </a:prstGeom>
        </p:spPr>
      </p:pic>
      <p:pic>
        <p:nvPicPr>
          <p:cNvPr id="8" name="Picture 7" descr="t300d1-angleSurf.jpg"/>
          <p:cNvPicPr>
            <a:picLocks noChangeAspect="1"/>
          </p:cNvPicPr>
          <p:nvPr/>
        </p:nvPicPr>
        <p:blipFill>
          <a:blip r:embed="rId3"/>
          <a:srcRect l="14112" r="10624" b="33333"/>
          <a:stretch>
            <a:fillRect/>
          </a:stretch>
        </p:blipFill>
        <p:spPr>
          <a:xfrm>
            <a:off x="4724400" y="3105150"/>
            <a:ext cx="4191000" cy="31432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7800" y="2667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+mj-lt"/>
                <a:cs typeface="Symbol" charset="2"/>
              </a:rPr>
              <a:t>Ni (001)</a:t>
            </a:r>
            <a:endParaRPr lang="en-US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0" y="2667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+mj-lt"/>
                <a:cs typeface="Symbol" charset="2"/>
              </a:rPr>
              <a:t>Ni (111)</a:t>
            </a:r>
            <a:endParaRPr lang="en-US" b="1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1259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48A1-95A3-4F30-A44A-FE1A70030B69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" y="9260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Modeling cluster growth (structure, </a:t>
            </a:r>
            <a:r>
              <a:rPr lang="en-US" dirty="0" err="1" smtClean="0"/>
              <a:t>energetics</a:t>
            </a:r>
            <a:r>
              <a:rPr lang="en-US" dirty="0" smtClean="0"/>
              <a:t> as a function of coverage).</a:t>
            </a:r>
            <a:endParaRPr lang="en-US" baseline="-25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66486" y="76200"/>
            <a:ext cx="57487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“Bi” on Free Ni Surfaces</a:t>
            </a:r>
            <a:endParaRPr lang="en-US" sz="4400" b="1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0" y="1447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+mj-lt"/>
                <a:cs typeface="Symbol" charset="2"/>
              </a:rPr>
              <a:t>Ni (001)</a:t>
            </a:r>
            <a:endParaRPr lang="en-US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2" name="Picture 11" descr="cluster2.png"/>
          <p:cNvPicPr>
            <a:picLocks noChangeAspect="1"/>
          </p:cNvPicPr>
          <p:nvPr/>
        </p:nvPicPr>
        <p:blipFill>
          <a:blip r:embed="rId2"/>
          <a:srcRect l="25000" t="8667" r="15833"/>
          <a:stretch>
            <a:fillRect/>
          </a:stretch>
        </p:blipFill>
        <p:spPr>
          <a:xfrm rot="120000">
            <a:off x="136524" y="1821027"/>
            <a:ext cx="3988542" cy="3848100"/>
          </a:xfrm>
          <a:prstGeom prst="rect">
            <a:avLst/>
          </a:prstGeom>
        </p:spPr>
      </p:pic>
      <p:pic>
        <p:nvPicPr>
          <p:cNvPr id="13" name="Picture 12" descr="cluster10.jpg"/>
          <p:cNvPicPr>
            <a:picLocks noChangeAspect="1"/>
          </p:cNvPicPr>
          <p:nvPr/>
        </p:nvPicPr>
        <p:blipFill>
          <a:blip r:embed="rId3"/>
          <a:srcRect t="9149"/>
          <a:stretch>
            <a:fillRect/>
          </a:stretch>
        </p:blipFill>
        <p:spPr>
          <a:xfrm>
            <a:off x="4724400" y="1821027"/>
            <a:ext cx="4255006" cy="38989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24600" y="5791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2"/>
                </a:solidFill>
                <a:latin typeface="+mj-lt"/>
                <a:cs typeface="Symbol" charset="2"/>
              </a:rPr>
              <a:t>t</a:t>
            </a:r>
            <a:r>
              <a:rPr lang="en-US" b="1" dirty="0" smtClean="0">
                <a:solidFill>
                  <a:schemeClr val="accent2"/>
                </a:solidFill>
                <a:latin typeface="+mj-lt"/>
                <a:cs typeface="Symbol" charset="2"/>
              </a:rPr>
              <a:t> ≈ 0.1 </a:t>
            </a:r>
            <a:r>
              <a:rPr lang="en-US" b="1" dirty="0" smtClean="0">
                <a:solidFill>
                  <a:schemeClr val="accent2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 smtClean="0">
                <a:solidFill>
                  <a:schemeClr val="accent2"/>
                </a:solidFill>
                <a:latin typeface="+mj-lt"/>
                <a:cs typeface="Symbol" charset="2"/>
              </a:rPr>
              <a:t>s</a:t>
            </a:r>
            <a:endParaRPr lang="en-US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0" y="5791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2"/>
                </a:solidFill>
                <a:latin typeface="+mj-lt"/>
                <a:cs typeface="Symbol" charset="2"/>
              </a:rPr>
              <a:t>t</a:t>
            </a:r>
            <a:r>
              <a:rPr lang="en-US" b="1" dirty="0" smtClean="0">
                <a:solidFill>
                  <a:schemeClr val="accent2"/>
                </a:solidFill>
                <a:latin typeface="+mj-lt"/>
                <a:cs typeface="Symbol" charset="2"/>
              </a:rPr>
              <a:t> ≈ 0.01 </a:t>
            </a:r>
            <a:r>
              <a:rPr lang="en-US" b="1" dirty="0" smtClean="0">
                <a:solidFill>
                  <a:schemeClr val="accent2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 smtClean="0">
                <a:solidFill>
                  <a:schemeClr val="accent2"/>
                </a:solidFill>
                <a:latin typeface="+mj-lt"/>
                <a:cs typeface="Symbol" charset="2"/>
              </a:rPr>
              <a:t>s</a:t>
            </a:r>
            <a:endParaRPr lang="en-US" b="1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125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48A1-95A3-4F30-A44A-FE1A70030B69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" y="10022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We have almost completed implementing the FS model of Ni-Bi in LAMMPS.</a:t>
            </a:r>
            <a:endParaRPr lang="en-US" baseline="-25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05000" y="76200"/>
            <a:ext cx="5250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Bi on Free Ni Surfaces</a:t>
            </a:r>
            <a:endParaRPr lang="en-US" sz="4400" b="1" dirty="0">
              <a:solidFill>
                <a:srgbClr val="FF66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47800"/>
            <a:ext cx="5347607" cy="3429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19800" y="3170872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 5 at. % Bi and 0.04 at. % Ni (remainder </a:t>
            </a:r>
            <a:r>
              <a:rPr lang="en-US" b="1" dirty="0" err="1" smtClean="0">
                <a:solidFill>
                  <a:schemeClr val="accent2"/>
                </a:solidFill>
              </a:rPr>
              <a:t>Pb</a:t>
            </a:r>
            <a:r>
              <a:rPr lang="en-US" b="1" dirty="0" smtClean="0">
                <a:solidFill>
                  <a:schemeClr val="accent2"/>
                </a:solidFill>
              </a:rPr>
              <a:t>)</a:t>
            </a:r>
          </a:p>
          <a:p>
            <a:pPr algn="ctr">
              <a:buFont typeface="Arial"/>
              <a:buChar char="•"/>
            </a:pPr>
            <a:endParaRPr lang="en-US" b="1" dirty="0" smtClean="0">
              <a:solidFill>
                <a:schemeClr val="accent2"/>
              </a:solidFill>
            </a:endParaRPr>
          </a:p>
          <a:p>
            <a:pPr algn="ctr">
              <a:buFont typeface="Arial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 Relatively low T compared to our desired state points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4648200" y="3657600"/>
            <a:ext cx="1447800" cy="304800"/>
          </a:xfrm>
          <a:prstGeom prst="straightConnector1">
            <a:avLst/>
          </a:prstGeom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>
            <a:off x="1600200" y="4191000"/>
            <a:ext cx="4343400" cy="76200"/>
          </a:xfrm>
          <a:prstGeom prst="straightConnector1">
            <a:avLst/>
          </a:prstGeom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7200" y="510540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Acta</a:t>
            </a:r>
            <a:r>
              <a:rPr lang="en-US" sz="1400" dirty="0" smtClean="0"/>
              <a:t> Mater. </a:t>
            </a:r>
            <a:r>
              <a:rPr lang="en-US" sz="1400" b="1" dirty="0" smtClean="0"/>
              <a:t>47</a:t>
            </a:r>
            <a:r>
              <a:rPr lang="en-US" sz="1400" dirty="0" smtClean="0"/>
              <a:t> (8) </a:t>
            </a:r>
            <a:r>
              <a:rPr lang="en-US" sz="1400" dirty="0" smtClean="0"/>
              <a:t>pp. </a:t>
            </a:r>
            <a:r>
              <a:rPr lang="en-US" sz="1400" dirty="0" smtClean="0"/>
              <a:t>2477-2484</a:t>
            </a:r>
            <a:r>
              <a:rPr lang="en-US" sz="1400" dirty="0" smtClean="0"/>
              <a:t>, </a:t>
            </a:r>
            <a:r>
              <a:rPr lang="en-US" sz="1400" dirty="0" smtClean="0"/>
              <a:t>1999.</a:t>
            </a:r>
            <a:endParaRPr lang="en-US" sz="1400" baseline="-25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0" y="579120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b="1" i="1" dirty="0" smtClean="0"/>
              <a:t> Our model evaluation exercises for free surfaces and </a:t>
            </a:r>
            <a:r>
              <a:rPr lang="en-US" b="1" i="1" dirty="0" err="1" smtClean="0"/>
              <a:t>GBs</a:t>
            </a:r>
            <a:r>
              <a:rPr lang="en-US" b="1" i="1" dirty="0" smtClean="0"/>
              <a:t> are deeply integrated with the </a:t>
            </a:r>
            <a:r>
              <a:rPr lang="en-US" b="1" i="1" dirty="0" err="1" smtClean="0"/>
              <a:t>Widom</a:t>
            </a:r>
            <a:r>
              <a:rPr lang="en-US" b="1" i="1" dirty="0" smtClean="0"/>
              <a:t> group’s optimization exercises.</a:t>
            </a:r>
            <a:endParaRPr lang="en-US" b="1" i="1" baseline="-25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1259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48A1-95A3-4F30-A44A-FE1A70030B69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" y="1002268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Our first studies are using one special boundary (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3) and a small collection of more general </a:t>
            </a:r>
            <a:r>
              <a:rPr lang="en-US" dirty="0" err="1" smtClean="0"/>
              <a:t>GBs</a:t>
            </a:r>
            <a:r>
              <a:rPr lang="en-US" dirty="0" smtClean="0"/>
              <a:t> (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79,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273).</a:t>
            </a:r>
            <a:endParaRPr lang="en-US" baseline="-25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4200" y="76200"/>
            <a:ext cx="28748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Bi in Ni </a:t>
            </a:r>
            <a:r>
              <a:rPr lang="en-US" sz="4400" b="1" dirty="0" err="1" smtClean="0">
                <a:solidFill>
                  <a:srgbClr val="FF6600"/>
                </a:solidFill>
              </a:rPr>
              <a:t>GBs</a:t>
            </a:r>
            <a:endParaRPr lang="en-US" sz="4400" b="1" dirty="0">
              <a:solidFill>
                <a:srgbClr val="FF6600"/>
              </a:solidFill>
            </a:endParaRPr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1016000" y="2184400"/>
          <a:ext cx="4292600" cy="1765300"/>
        </p:xfrm>
        <a:graphic>
          <a:graphicData uri="http://schemas.openxmlformats.org/presentationml/2006/ole">
            <p:oleObj spid="_x0000_s27650" name="Document" r:id="rId3" imgW="4292600" imgH="1765300" progId="Word.Document.12">
              <p:link updateAutomatic="1"/>
            </p:oleObj>
          </a:graphicData>
        </a:graphic>
      </p:graphicFrame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1041400" y="4038600"/>
          <a:ext cx="4292600" cy="1765300"/>
        </p:xfrm>
        <a:graphic>
          <a:graphicData uri="http://schemas.openxmlformats.org/presentationml/2006/ole">
            <p:oleObj spid="_x0000_s27651" name="Document" r:id="rId4" imgW="4292600" imgH="1765300" progId="Word.Document.12">
              <p:link updateAutomatic="1"/>
            </p:oleObj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428692" y="1600200"/>
            <a:ext cx="3544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Symbol" charset="2"/>
                <a:cs typeface="Symbol" charset="2"/>
              </a:rPr>
              <a:t>S</a:t>
            </a:r>
            <a:r>
              <a:rPr lang="en-US" b="1" dirty="0" smtClean="0"/>
              <a:t>79 [111] Symmetric Tilt Boundary</a:t>
            </a:r>
          </a:p>
          <a:p>
            <a:pPr algn="ctr"/>
            <a:r>
              <a:rPr lang="en-US" b="1" dirty="0" smtClean="0"/>
              <a:t>(T = 973 K)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62600" y="2743200"/>
            <a:ext cx="2636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View </a:t>
            </a:r>
            <a:r>
              <a:rPr lang="en-US" dirty="0" smtClean="0"/>
              <a:t>along tilt axis, [1 1 1]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562600" y="44958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View along normal to tilt axis, [17 -13 -4] / [17 -4 -13]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20906" y="5943600"/>
            <a:ext cx="4917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Creation Methodology:</a:t>
            </a:r>
            <a:r>
              <a:rPr lang="en-US" sz="1400" dirty="0" smtClean="0"/>
              <a:t>  D. L. Olmsted, S. M. </a:t>
            </a:r>
            <a:r>
              <a:rPr lang="en-US" sz="1400" dirty="0" err="1" smtClean="0"/>
              <a:t>Foiles</a:t>
            </a:r>
            <a:r>
              <a:rPr lang="en-US" sz="1400" dirty="0" smtClean="0"/>
              <a:t>, E. A, Holm; </a:t>
            </a:r>
            <a:r>
              <a:rPr lang="en-US" sz="1400" dirty="0" err="1" smtClean="0"/>
              <a:t>Acta</a:t>
            </a:r>
            <a:r>
              <a:rPr lang="en-US" sz="1400" dirty="0" smtClean="0"/>
              <a:t> </a:t>
            </a:r>
            <a:r>
              <a:rPr lang="en-US" sz="1400" dirty="0" smtClean="0"/>
              <a:t>Mater. </a:t>
            </a:r>
            <a:r>
              <a:rPr lang="en-US" sz="1400" b="1" dirty="0" smtClean="0"/>
              <a:t>57</a:t>
            </a:r>
            <a:r>
              <a:rPr lang="en-US" sz="1400" dirty="0" smtClean="0"/>
              <a:t> (2009) 3694–3703</a:t>
            </a:r>
            <a:endParaRPr lang="en-US" sz="1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1259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48A1-95A3-4F30-A44A-FE1A70030B69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" y="1002268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Our first studies are using one special boundary (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3) and a small collection of more general </a:t>
            </a:r>
            <a:r>
              <a:rPr lang="en-US" dirty="0" err="1" smtClean="0"/>
              <a:t>GBs</a:t>
            </a:r>
            <a:r>
              <a:rPr lang="en-US" dirty="0" smtClean="0"/>
              <a:t> (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79,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273).</a:t>
            </a:r>
            <a:endParaRPr lang="en-US" baseline="-25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4200" y="76200"/>
            <a:ext cx="28748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Bi in Ni </a:t>
            </a:r>
            <a:r>
              <a:rPr lang="en-US" sz="4400" b="1" dirty="0" err="1" smtClean="0">
                <a:solidFill>
                  <a:srgbClr val="FF6600"/>
                </a:solidFill>
              </a:rPr>
              <a:t>GBs</a:t>
            </a:r>
            <a:endParaRPr lang="en-US" sz="4400" b="1" dirty="0">
              <a:solidFill>
                <a:srgbClr val="FF66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rcRect t="8140" b="8139"/>
          <a:stretch>
            <a:fillRect/>
          </a:stretch>
        </p:blipFill>
        <p:spPr>
          <a:xfrm>
            <a:off x="304800" y="4419600"/>
            <a:ext cx="4737100" cy="1371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 t="6204" b="6204"/>
          <a:stretch>
            <a:fillRect/>
          </a:stretch>
        </p:blipFill>
        <p:spPr>
          <a:xfrm>
            <a:off x="304800" y="2514600"/>
            <a:ext cx="4737100" cy="152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81216" y="1752600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Symbol" charset="2"/>
                <a:cs typeface="Symbol" charset="2"/>
              </a:rPr>
              <a:t>S</a:t>
            </a:r>
            <a:r>
              <a:rPr lang="en-US" b="1" dirty="0" smtClean="0"/>
              <a:t>273 [111] Asymmetric Tilt Boundary</a:t>
            </a:r>
          </a:p>
          <a:p>
            <a:pPr algn="ctr"/>
            <a:r>
              <a:rPr lang="en-US" b="1" dirty="0" smtClean="0"/>
              <a:t>(T = 973 K)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62600" y="2895600"/>
            <a:ext cx="2636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View </a:t>
            </a:r>
            <a:r>
              <a:rPr lang="en-US" dirty="0" smtClean="0"/>
              <a:t>along tilt axis, [1 1 1]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62600" y="46482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View along normal to tilt axis,</a:t>
            </a:r>
            <a:r>
              <a:rPr lang="en-US" dirty="0" smtClean="0"/>
              <a:t> </a:t>
            </a:r>
            <a:r>
              <a:rPr lang="en-US" dirty="0" smtClean="0"/>
              <a:t>[-16 17 -1] / [-19 11 8] 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1259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48A1-95A3-4F30-A44A-FE1A70030B69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1381542"/>
            <a:ext cx="5257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We are developing a MC based free surface and GB adsorption structure equilibration code.</a:t>
            </a:r>
          </a:p>
          <a:p>
            <a:pPr>
              <a:buFont typeface="Arial"/>
              <a:buChar char="•"/>
            </a:pPr>
            <a:endParaRPr lang="en-US" baseline="-25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endParaRPr lang="en-US" baseline="-25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baseline="-25000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Establish grand canonical ensembles to permit insertion/deletion of Bi at Ni GB, type swaps between Ni and Bi, and other standard MC structure exploration trial moves</a:t>
            </a:r>
            <a:endParaRPr lang="en-US" baseline="-25000" dirty="0" smtClean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4200" y="76200"/>
            <a:ext cx="28748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Bi in Ni </a:t>
            </a:r>
            <a:r>
              <a:rPr lang="en-US" sz="4400" b="1" dirty="0" err="1" smtClean="0">
                <a:solidFill>
                  <a:srgbClr val="FF6600"/>
                </a:solidFill>
              </a:rPr>
              <a:t>GBs</a:t>
            </a:r>
            <a:endParaRPr lang="en-US" sz="4400" b="1" dirty="0">
              <a:solidFill>
                <a:srgbClr val="FF66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rcRect t="8140" b="8139"/>
          <a:stretch>
            <a:fillRect/>
          </a:stretch>
        </p:blipFill>
        <p:spPr>
          <a:xfrm>
            <a:off x="520700" y="4572000"/>
            <a:ext cx="4737100" cy="1371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62600" y="48768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View along normal to tilt axis,</a:t>
            </a:r>
            <a:r>
              <a:rPr lang="en-US" dirty="0" smtClean="0"/>
              <a:t> </a:t>
            </a:r>
            <a:r>
              <a:rPr lang="en-US" dirty="0" smtClean="0"/>
              <a:t>[-16 17 -1] / [-19 11 8] 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739900" y="4800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816100" y="50292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739900" y="5334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739900" y="5715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816100" y="4572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949700" y="4800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873500" y="50292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873500" y="5334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949700" y="56388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5" name="Group 194"/>
          <p:cNvGrpSpPr/>
          <p:nvPr/>
        </p:nvGrpSpPr>
        <p:grpSpPr>
          <a:xfrm>
            <a:off x="5562600" y="1219200"/>
            <a:ext cx="3352800" cy="2859741"/>
            <a:chOff x="5562600" y="1066800"/>
            <a:chExt cx="3352800" cy="2859741"/>
          </a:xfrm>
        </p:grpSpPr>
        <p:pic>
          <p:nvPicPr>
            <p:cNvPr id="26" name="Picture 25" descr="t900s111-new.jpg"/>
            <p:cNvPicPr>
              <a:picLocks noChangeAspect="1"/>
            </p:cNvPicPr>
            <p:nvPr/>
          </p:nvPicPr>
          <p:blipFill>
            <a:blip r:embed="rId3"/>
            <a:srcRect l="19759" t="23333" r="35537" b="44444"/>
            <a:stretch>
              <a:fillRect/>
            </a:stretch>
          </p:blipFill>
          <p:spPr>
            <a:xfrm>
              <a:off x="5562600" y="1066800"/>
              <a:ext cx="3352800" cy="2859741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6248400" y="1828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019800" y="2057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6477000" y="2057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248400" y="2286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6248400" y="2057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477000" y="1828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477000" y="2286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6019800" y="2286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019800" y="1828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6248400" y="2514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6019800" y="2743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6477000" y="2743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248400" y="2971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6248400" y="2743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6477000" y="2514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477000" y="2971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6019800" y="2971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6019800" y="2514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248400" y="3200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6019800" y="3429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6477000" y="3429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6248400" y="3657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248400" y="3429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6477000" y="3200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6477000" y="3657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6019800" y="3657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6019800" y="3200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6248400" y="1143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6019800" y="1371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6477000" y="1371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6248400" y="1600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6248400" y="1371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6477000" y="1143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6477000" y="1600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6019800" y="1600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6019800" y="1143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934200" y="1828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6705600" y="2057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7162800" y="2057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6934200" y="2286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6934200" y="2057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7162800" y="1828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7162800" y="2286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6705600" y="2286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6705600" y="1828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6934200" y="2514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705600" y="2743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6934200" y="2971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6934200" y="2743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7162800" y="2514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7162800" y="2971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6705600" y="2971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6705600" y="2514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6934200" y="3200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6705600" y="3429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7162800" y="3429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6934200" y="3657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6934200" y="3429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7162800" y="3200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7162800" y="3657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705600" y="3657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6705600" y="3200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6934200" y="1143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6705600" y="1371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7162800" y="1371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6934200" y="1600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6934200" y="1371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7162800" y="1143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7162800" y="1600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6705600" y="1600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6705600" y="1143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7620000" y="1828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7391400" y="2057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7848600" y="2057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7620000" y="2286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7620000" y="2057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7848600" y="1828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7848600" y="2286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7391400" y="2286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7391400" y="1828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7620000" y="2514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7391400" y="2743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7848600" y="2743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7620000" y="2971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7620000" y="2743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7848600" y="2514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7848600" y="2971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7391400" y="2971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7391400" y="2514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7620000" y="3200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7391400" y="3429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7848600" y="3429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620000" y="3657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7620000" y="3429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848600" y="3200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7848600" y="3657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7391400" y="3657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7391400" y="3200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7620000" y="1143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7391400" y="1371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7848600" y="1371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7620000" y="1600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7620000" y="1371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7848600" y="1143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7848600" y="1600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7391400" y="1600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7391400" y="1143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8305800" y="1828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8077200" y="2057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8534400" y="2057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8305800" y="2286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8305800" y="2057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8534400" y="1828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8534400" y="2286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8077200" y="2286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8077200" y="1828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8305800" y="2514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8077200" y="2743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8534400" y="2743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8305800" y="2971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8305800" y="2743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8534400" y="2514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8534400" y="2971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8077200" y="2971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8077200" y="2514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8305800" y="3200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8077200" y="3429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8534400" y="3429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8305800" y="3657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8305800" y="3429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8534400" y="3200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534400" y="3657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8077200" y="3657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8077200" y="3200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8305800" y="1143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8077200" y="1371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8534400" y="1371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8305800" y="1600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8305800" y="1371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8534400" y="1143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8534400" y="1600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8077200" y="1600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8077200" y="1143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5791200" y="1828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5791200" y="2286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5791200" y="2057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5791200" y="2514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5791200" y="2971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5791200" y="2743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5791200" y="32004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5791200" y="3657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5791200" y="3429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5791200" y="1143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5791200" y="1600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5791200" y="1371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6" name="Oval 195"/>
          <p:cNvSpPr/>
          <p:nvPr/>
        </p:nvSpPr>
        <p:spPr>
          <a:xfrm>
            <a:off x="3886200" y="46482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1259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48A1-95A3-4F30-A44A-FE1A70030B69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" y="1002268"/>
            <a:ext cx="899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The size ratio of Bi to Cu is quite similar to the size ratio of </a:t>
            </a:r>
            <a:r>
              <a:rPr lang="en-US" dirty="0" err="1" smtClean="0"/>
              <a:t>Pb</a:t>
            </a:r>
            <a:r>
              <a:rPr lang="en-US" dirty="0" smtClean="0"/>
              <a:t> to Cu; in addition, peculiar surface adsorption behavior has been observed in the </a:t>
            </a:r>
            <a:r>
              <a:rPr lang="en-US" dirty="0" err="1" smtClean="0"/>
              <a:t>Pb</a:t>
            </a:r>
            <a:r>
              <a:rPr lang="en-US" dirty="0" smtClean="0"/>
              <a:t>/Cu system.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Separate work is investigating adsorption of </a:t>
            </a:r>
            <a:r>
              <a:rPr lang="en-US" dirty="0" err="1" smtClean="0"/>
              <a:t>Pb</a:t>
            </a:r>
            <a:r>
              <a:rPr lang="en-US" dirty="0" smtClean="0"/>
              <a:t> on Cu(001) and Cu(111) surfaces at elevated temperatures (i.e. T &gt; T</a:t>
            </a:r>
            <a:r>
              <a:rPr lang="en-US" baseline="-25000" dirty="0" smtClean="0"/>
              <a:t>m</a:t>
            </a:r>
            <a:r>
              <a:rPr lang="en-US" dirty="0" smtClean="0"/>
              <a:t> for </a:t>
            </a:r>
            <a:r>
              <a:rPr lang="en-US" dirty="0" err="1" smtClean="0"/>
              <a:t>Pb</a:t>
            </a:r>
            <a:r>
              <a:rPr lang="en-US" dirty="0" smtClean="0"/>
              <a:t>).</a:t>
            </a:r>
            <a:endParaRPr lang="en-US" baseline="-25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28800" y="76200"/>
            <a:ext cx="54318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Some </a:t>
            </a:r>
            <a:r>
              <a:rPr lang="en-US" sz="4400" b="1" dirty="0" smtClean="0">
                <a:solidFill>
                  <a:srgbClr val="FF6600"/>
                </a:solidFill>
              </a:rPr>
              <a:t>Related Systems</a:t>
            </a:r>
            <a:endParaRPr lang="en-US" sz="4400" b="1" dirty="0">
              <a:solidFill>
                <a:srgbClr val="FF6600"/>
              </a:solidFill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6200" y="2708969"/>
            <a:ext cx="8574087" cy="35394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D</a:t>
            </a:r>
            <a:r>
              <a:rPr lang="en-US" baseline="-25000" dirty="0" err="1" smtClean="0"/>
              <a:t>Pb</a:t>
            </a:r>
            <a:r>
              <a:rPr lang="en-US" dirty="0" smtClean="0"/>
              <a:t> </a:t>
            </a:r>
            <a:r>
              <a:rPr lang="en-US" dirty="0"/>
              <a:t>high for </a:t>
            </a:r>
            <a:r>
              <a:rPr lang="en-US" dirty="0" err="1"/>
              <a:t>overlayer</a:t>
            </a:r>
            <a:r>
              <a:rPr lang="en-US" dirty="0"/>
              <a:t> phases … low for surface alloy phases </a:t>
            </a:r>
            <a:r>
              <a:rPr lang="en-US" dirty="0" smtClean="0"/>
              <a:t>[1]</a:t>
            </a:r>
            <a:endParaRPr lang="en-US" dirty="0"/>
          </a:p>
          <a:p>
            <a:pPr eaLnBrk="0" hangingPunct="0">
              <a:buFontTx/>
              <a:buChar char="•"/>
            </a:pPr>
            <a:endParaRPr lang="en-US" sz="2000" dirty="0">
              <a:latin typeface="Palatino" charset="0"/>
            </a:endParaRPr>
          </a:p>
          <a:p>
            <a:pPr eaLnBrk="0" hangingPunct="0">
              <a:buFontTx/>
              <a:buChar char="•"/>
            </a:pPr>
            <a:endParaRPr lang="en-US" sz="2000" dirty="0">
              <a:latin typeface="Palatino" charset="0"/>
            </a:endParaRPr>
          </a:p>
          <a:p>
            <a:pPr eaLnBrk="0" hangingPunct="0">
              <a:buFontTx/>
              <a:buChar char="•"/>
            </a:pPr>
            <a:endParaRPr lang="en-US" sz="2000" dirty="0">
              <a:latin typeface="Palatino" charset="0"/>
            </a:endParaRPr>
          </a:p>
          <a:p>
            <a:pPr eaLnBrk="0" hangingPunct="0">
              <a:buFontTx/>
              <a:buChar char="•"/>
            </a:pPr>
            <a:endParaRPr lang="en-US" sz="2000" dirty="0">
              <a:latin typeface="Palatino" charset="0"/>
            </a:endParaRPr>
          </a:p>
          <a:p>
            <a:pPr eaLnBrk="0" hangingPunct="0">
              <a:buFontTx/>
              <a:buChar char="•"/>
            </a:pPr>
            <a:endParaRPr lang="en-US" sz="2000" dirty="0">
              <a:latin typeface="Palatino" charset="0"/>
            </a:endParaRPr>
          </a:p>
          <a:p>
            <a:pPr eaLnBrk="0" hangingPunct="0">
              <a:buFontTx/>
              <a:buChar char="•"/>
            </a:pPr>
            <a:endParaRPr lang="en-US" sz="2000" dirty="0">
              <a:latin typeface="Palatino" charset="0"/>
            </a:endParaRPr>
          </a:p>
          <a:p>
            <a:pPr eaLnBrk="0" hangingPunct="0">
              <a:buFontTx/>
              <a:buChar char="•"/>
            </a:pPr>
            <a:r>
              <a:rPr lang="en-US" dirty="0"/>
              <a:t> ‘Foot’ diffuses from islands with R ~ t</a:t>
            </a:r>
            <a:r>
              <a:rPr lang="en-US" baseline="30000" dirty="0"/>
              <a:t>1/2</a:t>
            </a:r>
            <a:r>
              <a:rPr lang="en-US" dirty="0"/>
              <a:t> [2,3]</a:t>
            </a:r>
          </a:p>
          <a:p>
            <a:pPr eaLnBrk="0" hangingPunct="0">
              <a:buFontTx/>
              <a:buChar char="•"/>
            </a:pPr>
            <a:endParaRPr lang="en-US" sz="2000" dirty="0"/>
          </a:p>
          <a:p>
            <a:pPr eaLnBrk="0" hangingPunct="0">
              <a:buFontTx/>
              <a:buChar char="•"/>
            </a:pPr>
            <a:endParaRPr lang="en-US" sz="2000" dirty="0" smtClean="0"/>
          </a:p>
          <a:p>
            <a:pPr eaLnBrk="0" hangingPunct="0"/>
            <a:r>
              <a:rPr lang="en-US" sz="1400" dirty="0" smtClean="0"/>
              <a:t>[1] </a:t>
            </a:r>
            <a:r>
              <a:rPr lang="en-US" sz="1400" dirty="0"/>
              <a:t>– J. Moon, </a:t>
            </a:r>
            <a:r>
              <a:rPr lang="en-US" sz="1400" i="1" dirty="0"/>
              <a:t>et al</a:t>
            </a:r>
            <a:r>
              <a:rPr lang="en-US" sz="1400" dirty="0"/>
              <a:t>; Surface Science 488(2001)73-82</a:t>
            </a:r>
          </a:p>
          <a:p>
            <a:pPr eaLnBrk="0" hangingPunct="0"/>
            <a:r>
              <a:rPr lang="en-US" sz="1400" dirty="0" smtClean="0"/>
              <a:t>[2] </a:t>
            </a:r>
            <a:r>
              <a:rPr lang="en-US" sz="1400" dirty="0"/>
              <a:t>– G. </a:t>
            </a:r>
            <a:r>
              <a:rPr lang="en-US" sz="1400" dirty="0" err="1"/>
              <a:t>Prévot</a:t>
            </a:r>
            <a:r>
              <a:rPr lang="en-US" sz="1400" dirty="0"/>
              <a:t>, </a:t>
            </a:r>
            <a:r>
              <a:rPr lang="en-US" sz="1400" i="1" dirty="0"/>
              <a:t>et al</a:t>
            </a:r>
            <a:r>
              <a:rPr lang="en-US" sz="1400" dirty="0"/>
              <a:t>; Phys Rev B 61(2000)10393</a:t>
            </a:r>
          </a:p>
        </p:txBody>
      </p:sp>
      <p:grpSp>
        <p:nvGrpSpPr>
          <p:cNvPr id="15" name="Group 41"/>
          <p:cNvGrpSpPr>
            <a:grpSpLocks/>
          </p:cNvGrpSpPr>
          <p:nvPr/>
        </p:nvGrpSpPr>
        <p:grpSpPr bwMode="auto">
          <a:xfrm>
            <a:off x="1712913" y="3569394"/>
            <a:ext cx="5664200" cy="968375"/>
            <a:chOff x="1328" y="2128"/>
            <a:chExt cx="3568" cy="610"/>
          </a:xfrm>
        </p:grpSpPr>
        <p:grpSp>
          <p:nvGrpSpPr>
            <p:cNvPr id="16" name="Group 9"/>
            <p:cNvGrpSpPr>
              <a:grpSpLocks/>
            </p:cNvGrpSpPr>
            <p:nvPr/>
          </p:nvGrpSpPr>
          <p:grpSpPr bwMode="auto">
            <a:xfrm>
              <a:off x="1328" y="2128"/>
              <a:ext cx="1280" cy="288"/>
              <a:chOff x="1328" y="2144"/>
              <a:chExt cx="1280" cy="288"/>
            </a:xfrm>
          </p:grpSpPr>
          <p:sp>
            <p:nvSpPr>
              <p:cNvPr id="35" name="Oval 10"/>
              <p:cNvSpPr>
                <a:spLocks noChangeArrowheads="1"/>
              </p:cNvSpPr>
              <p:nvPr/>
            </p:nvSpPr>
            <p:spPr bwMode="auto">
              <a:xfrm>
                <a:off x="1328" y="2312"/>
                <a:ext cx="128" cy="1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Oval 11"/>
              <p:cNvSpPr>
                <a:spLocks noChangeArrowheads="1"/>
              </p:cNvSpPr>
              <p:nvPr/>
            </p:nvSpPr>
            <p:spPr bwMode="auto">
              <a:xfrm>
                <a:off x="1456" y="2312"/>
                <a:ext cx="128" cy="1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Oval 12"/>
              <p:cNvSpPr>
                <a:spLocks noChangeArrowheads="1"/>
              </p:cNvSpPr>
              <p:nvPr/>
            </p:nvSpPr>
            <p:spPr bwMode="auto">
              <a:xfrm>
                <a:off x="1584" y="2312"/>
                <a:ext cx="128" cy="1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Oval 13"/>
              <p:cNvSpPr>
                <a:spLocks noChangeArrowheads="1"/>
              </p:cNvSpPr>
              <p:nvPr/>
            </p:nvSpPr>
            <p:spPr bwMode="auto">
              <a:xfrm>
                <a:off x="1712" y="2312"/>
                <a:ext cx="128" cy="1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Oval 14"/>
              <p:cNvSpPr>
                <a:spLocks noChangeArrowheads="1"/>
              </p:cNvSpPr>
              <p:nvPr/>
            </p:nvSpPr>
            <p:spPr bwMode="auto">
              <a:xfrm>
                <a:off x="1840" y="2312"/>
                <a:ext cx="128" cy="1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Oval 15"/>
              <p:cNvSpPr>
                <a:spLocks noChangeArrowheads="1"/>
              </p:cNvSpPr>
              <p:nvPr/>
            </p:nvSpPr>
            <p:spPr bwMode="auto">
              <a:xfrm>
                <a:off x="1968" y="2312"/>
                <a:ext cx="128" cy="1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Oval 16"/>
              <p:cNvSpPr>
                <a:spLocks noChangeArrowheads="1"/>
              </p:cNvSpPr>
              <p:nvPr/>
            </p:nvSpPr>
            <p:spPr bwMode="auto">
              <a:xfrm>
                <a:off x="2096" y="2312"/>
                <a:ext cx="128" cy="1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Oval 17"/>
              <p:cNvSpPr>
                <a:spLocks noChangeArrowheads="1"/>
              </p:cNvSpPr>
              <p:nvPr/>
            </p:nvSpPr>
            <p:spPr bwMode="auto">
              <a:xfrm>
                <a:off x="2224" y="2312"/>
                <a:ext cx="128" cy="1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Oval 18"/>
              <p:cNvSpPr>
                <a:spLocks noChangeArrowheads="1"/>
              </p:cNvSpPr>
              <p:nvPr/>
            </p:nvSpPr>
            <p:spPr bwMode="auto">
              <a:xfrm>
                <a:off x="2352" y="2312"/>
                <a:ext cx="128" cy="1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Oval 19"/>
              <p:cNvSpPr>
                <a:spLocks noChangeArrowheads="1"/>
              </p:cNvSpPr>
              <p:nvPr/>
            </p:nvSpPr>
            <p:spPr bwMode="auto">
              <a:xfrm>
                <a:off x="2480" y="2312"/>
                <a:ext cx="128" cy="1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Oval 20" descr="Wide upward diagonal"/>
              <p:cNvSpPr>
                <a:spLocks noChangeArrowheads="1"/>
              </p:cNvSpPr>
              <p:nvPr/>
            </p:nvSpPr>
            <p:spPr bwMode="auto">
              <a:xfrm>
                <a:off x="1384" y="2152"/>
                <a:ext cx="168" cy="160"/>
              </a:xfrm>
              <a:prstGeom prst="ellipse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Oval 21" descr="Wide upward diagonal"/>
              <p:cNvSpPr>
                <a:spLocks noChangeArrowheads="1"/>
              </p:cNvSpPr>
              <p:nvPr/>
            </p:nvSpPr>
            <p:spPr bwMode="auto">
              <a:xfrm>
                <a:off x="1560" y="2144"/>
                <a:ext cx="168" cy="160"/>
              </a:xfrm>
              <a:prstGeom prst="ellipse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Oval 22" descr="Wide upward diagonal"/>
              <p:cNvSpPr>
                <a:spLocks noChangeArrowheads="1"/>
              </p:cNvSpPr>
              <p:nvPr/>
            </p:nvSpPr>
            <p:spPr bwMode="auto">
              <a:xfrm>
                <a:off x="1736" y="2152"/>
                <a:ext cx="168" cy="160"/>
              </a:xfrm>
              <a:prstGeom prst="ellipse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Oval 23" descr="Wide upward diagonal"/>
              <p:cNvSpPr>
                <a:spLocks noChangeArrowheads="1"/>
              </p:cNvSpPr>
              <p:nvPr/>
            </p:nvSpPr>
            <p:spPr bwMode="auto">
              <a:xfrm>
                <a:off x="1912" y="2152"/>
                <a:ext cx="168" cy="160"/>
              </a:xfrm>
              <a:prstGeom prst="ellipse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Oval 24" descr="Wide upward diagonal"/>
              <p:cNvSpPr>
                <a:spLocks noChangeArrowheads="1"/>
              </p:cNvSpPr>
              <p:nvPr/>
            </p:nvSpPr>
            <p:spPr bwMode="auto">
              <a:xfrm>
                <a:off x="2088" y="2152"/>
                <a:ext cx="168" cy="160"/>
              </a:xfrm>
              <a:prstGeom prst="ellipse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Oval 25" descr="Wide upward diagonal"/>
              <p:cNvSpPr>
                <a:spLocks noChangeArrowheads="1"/>
              </p:cNvSpPr>
              <p:nvPr/>
            </p:nvSpPr>
            <p:spPr bwMode="auto">
              <a:xfrm>
                <a:off x="2264" y="2152"/>
                <a:ext cx="168" cy="160"/>
              </a:xfrm>
              <a:prstGeom prst="ellipse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26"/>
            <p:cNvGrpSpPr>
              <a:grpSpLocks/>
            </p:cNvGrpSpPr>
            <p:nvPr/>
          </p:nvGrpSpPr>
          <p:grpSpPr bwMode="auto">
            <a:xfrm>
              <a:off x="3616" y="2216"/>
              <a:ext cx="1280" cy="200"/>
              <a:chOff x="3616" y="2232"/>
              <a:chExt cx="1280" cy="200"/>
            </a:xfrm>
          </p:grpSpPr>
          <p:sp>
            <p:nvSpPr>
              <p:cNvPr id="25" name="Oval 27"/>
              <p:cNvSpPr>
                <a:spLocks noChangeArrowheads="1"/>
              </p:cNvSpPr>
              <p:nvPr/>
            </p:nvSpPr>
            <p:spPr bwMode="auto">
              <a:xfrm>
                <a:off x="3616" y="2312"/>
                <a:ext cx="128" cy="1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28"/>
              <p:cNvSpPr>
                <a:spLocks noChangeArrowheads="1"/>
              </p:cNvSpPr>
              <p:nvPr/>
            </p:nvSpPr>
            <p:spPr bwMode="auto">
              <a:xfrm>
                <a:off x="3744" y="2312"/>
                <a:ext cx="128" cy="1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Oval 29"/>
              <p:cNvSpPr>
                <a:spLocks noChangeArrowheads="1"/>
              </p:cNvSpPr>
              <p:nvPr/>
            </p:nvSpPr>
            <p:spPr bwMode="auto">
              <a:xfrm>
                <a:off x="3872" y="2312"/>
                <a:ext cx="128" cy="1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Oval 30"/>
              <p:cNvSpPr>
                <a:spLocks noChangeArrowheads="1"/>
              </p:cNvSpPr>
              <p:nvPr/>
            </p:nvSpPr>
            <p:spPr bwMode="auto">
              <a:xfrm>
                <a:off x="4128" y="2312"/>
                <a:ext cx="128" cy="1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Oval 31"/>
              <p:cNvSpPr>
                <a:spLocks noChangeArrowheads="1"/>
              </p:cNvSpPr>
              <p:nvPr/>
            </p:nvSpPr>
            <p:spPr bwMode="auto">
              <a:xfrm>
                <a:off x="4256" y="2312"/>
                <a:ext cx="128" cy="1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Oval 32"/>
              <p:cNvSpPr>
                <a:spLocks noChangeArrowheads="1"/>
              </p:cNvSpPr>
              <p:nvPr/>
            </p:nvSpPr>
            <p:spPr bwMode="auto">
              <a:xfrm>
                <a:off x="4384" y="2312"/>
                <a:ext cx="128" cy="1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Oval 33"/>
              <p:cNvSpPr>
                <a:spLocks noChangeArrowheads="1"/>
              </p:cNvSpPr>
              <p:nvPr/>
            </p:nvSpPr>
            <p:spPr bwMode="auto">
              <a:xfrm>
                <a:off x="4640" y="2312"/>
                <a:ext cx="128" cy="1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Oval 34"/>
              <p:cNvSpPr>
                <a:spLocks noChangeArrowheads="1"/>
              </p:cNvSpPr>
              <p:nvPr/>
            </p:nvSpPr>
            <p:spPr bwMode="auto">
              <a:xfrm>
                <a:off x="4768" y="2312"/>
                <a:ext cx="128" cy="1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Oval 35" descr="Wide upward diagonal"/>
              <p:cNvSpPr>
                <a:spLocks noChangeArrowheads="1"/>
              </p:cNvSpPr>
              <p:nvPr/>
            </p:nvSpPr>
            <p:spPr bwMode="auto">
              <a:xfrm>
                <a:off x="3984" y="2232"/>
                <a:ext cx="168" cy="160"/>
              </a:xfrm>
              <a:prstGeom prst="ellipse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Oval 36" descr="Wide upward diagonal"/>
              <p:cNvSpPr>
                <a:spLocks noChangeArrowheads="1"/>
              </p:cNvSpPr>
              <p:nvPr/>
            </p:nvSpPr>
            <p:spPr bwMode="auto">
              <a:xfrm>
                <a:off x="4496" y="2240"/>
                <a:ext cx="168" cy="160"/>
              </a:xfrm>
              <a:prstGeom prst="ellipse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" name="Oval 37" descr="Wide upward diagonal"/>
            <p:cNvSpPr>
              <a:spLocks noChangeArrowheads="1"/>
            </p:cNvSpPr>
            <p:nvPr/>
          </p:nvSpPr>
          <p:spPr bwMode="auto">
            <a:xfrm>
              <a:off x="2472" y="2536"/>
              <a:ext cx="168" cy="160"/>
            </a:xfrm>
            <a:prstGeom prst="ellipse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38"/>
            <p:cNvSpPr>
              <a:spLocks noChangeArrowheads="1"/>
            </p:cNvSpPr>
            <p:nvPr/>
          </p:nvSpPr>
          <p:spPr bwMode="auto">
            <a:xfrm>
              <a:off x="3320" y="2544"/>
              <a:ext cx="128" cy="12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Text Box 39"/>
            <p:cNvSpPr txBox="1">
              <a:spLocks noChangeArrowheads="1"/>
            </p:cNvSpPr>
            <p:nvPr/>
          </p:nvSpPr>
          <p:spPr bwMode="auto">
            <a:xfrm>
              <a:off x="2670" y="2480"/>
              <a:ext cx="311" cy="2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b="1">
                  <a:latin typeface="Palatino" charset="0"/>
                </a:rPr>
                <a:t>Pb</a:t>
              </a:r>
            </a:p>
          </p:txBody>
        </p:sp>
        <p:sp>
          <p:nvSpPr>
            <p:cNvPr id="24" name="Text Box 40"/>
            <p:cNvSpPr txBox="1">
              <a:spLocks noChangeArrowheads="1"/>
            </p:cNvSpPr>
            <p:nvPr/>
          </p:nvSpPr>
          <p:spPr bwMode="auto">
            <a:xfrm>
              <a:off x="3462" y="2480"/>
              <a:ext cx="329" cy="2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b="1">
                  <a:latin typeface="Palatino" charset="0"/>
                </a:rPr>
                <a:t>Cu</a:t>
              </a: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1259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48A1-95A3-4F30-A44A-FE1A70030B69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" y="1002268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Separate work is investigating adsorption of varying size </a:t>
            </a:r>
            <a:r>
              <a:rPr lang="en-US" dirty="0" err="1" smtClean="0"/>
              <a:t>Pb</a:t>
            </a:r>
            <a:r>
              <a:rPr lang="en-US" dirty="0" smtClean="0"/>
              <a:t> </a:t>
            </a:r>
            <a:r>
              <a:rPr lang="en-US" dirty="0" err="1" smtClean="0"/>
              <a:t>adatom</a:t>
            </a:r>
            <a:r>
              <a:rPr lang="en-US" dirty="0" smtClean="0"/>
              <a:t> clusters on Cu(001) and Cu(111) surfaces at elevated temperatures (i.e. T &gt; T</a:t>
            </a:r>
            <a:r>
              <a:rPr lang="en-US" baseline="-25000" dirty="0" smtClean="0"/>
              <a:t>m</a:t>
            </a:r>
            <a:r>
              <a:rPr lang="en-US" dirty="0" smtClean="0"/>
              <a:t> for </a:t>
            </a:r>
            <a:r>
              <a:rPr lang="en-US" dirty="0" err="1" smtClean="0"/>
              <a:t>Pb</a:t>
            </a:r>
            <a:r>
              <a:rPr lang="en-US" dirty="0" smtClean="0"/>
              <a:t>).</a:t>
            </a:r>
            <a:endParaRPr lang="en-US" baseline="-25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5400" y="76200"/>
            <a:ext cx="6564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6600"/>
                </a:solidFill>
              </a:rPr>
              <a:t>Pb</a:t>
            </a:r>
            <a:r>
              <a:rPr lang="en-US" sz="4400" b="1" dirty="0" smtClean="0">
                <a:solidFill>
                  <a:srgbClr val="FF6600"/>
                </a:solidFill>
              </a:rPr>
              <a:t> </a:t>
            </a:r>
            <a:r>
              <a:rPr lang="en-US" sz="4400" b="1" dirty="0" err="1" smtClean="0">
                <a:solidFill>
                  <a:srgbClr val="FF6600"/>
                </a:solidFill>
              </a:rPr>
              <a:t>Adatoms</a:t>
            </a:r>
            <a:r>
              <a:rPr lang="en-US" sz="4400" b="1" dirty="0" smtClean="0">
                <a:solidFill>
                  <a:srgbClr val="FF6600"/>
                </a:solidFill>
              </a:rPr>
              <a:t> on Cu Surfaces</a:t>
            </a:r>
            <a:endParaRPr lang="en-US" sz="4400" b="1" dirty="0">
              <a:solidFill>
                <a:srgbClr val="FF6600"/>
              </a:solidFill>
            </a:endParaRPr>
          </a:p>
        </p:txBody>
      </p:sp>
      <p:pic>
        <p:nvPicPr>
          <p:cNvPr id="51" name="Picture 50" descr="001.jpg"/>
          <p:cNvPicPr>
            <a:picLocks noChangeAspect="1"/>
          </p:cNvPicPr>
          <p:nvPr/>
        </p:nvPicPr>
        <p:blipFill>
          <a:blip r:embed="rId2"/>
          <a:srcRect l="20833" t="10137" r="19167"/>
          <a:stretch>
            <a:fillRect/>
          </a:stretch>
        </p:blipFill>
        <p:spPr>
          <a:xfrm>
            <a:off x="152400" y="1981200"/>
            <a:ext cx="4143648" cy="3762375"/>
          </a:xfrm>
          <a:prstGeom prst="rect">
            <a:avLst/>
          </a:prstGeom>
        </p:spPr>
      </p:pic>
      <p:pic>
        <p:nvPicPr>
          <p:cNvPr id="52" name="Picture 51" descr="111-1.jpg"/>
          <p:cNvPicPr>
            <a:picLocks noChangeAspect="1"/>
          </p:cNvPicPr>
          <p:nvPr/>
        </p:nvPicPr>
        <p:blipFill>
          <a:blip r:embed="rId3"/>
          <a:srcRect l="28333" t="8763" r="27500" b="18385"/>
          <a:stretch>
            <a:fillRect/>
          </a:stretch>
        </p:blipFill>
        <p:spPr>
          <a:xfrm>
            <a:off x="5029200" y="20574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1259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r="13265"/>
          <a:stretch>
            <a:fillRect/>
          </a:stretch>
        </p:blipFill>
        <p:spPr>
          <a:xfrm rot="10800000">
            <a:off x="2057400" y="4330699"/>
            <a:ext cx="4857750" cy="2222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48A1-95A3-4F30-A44A-FE1A70030B69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" y="1002268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Separate work is investigating Li transport in graphite </a:t>
            </a:r>
            <a:r>
              <a:rPr lang="en-US" dirty="0" err="1" smtClean="0"/>
              <a:t>GBs</a:t>
            </a:r>
            <a:r>
              <a:rPr lang="en-US" dirty="0" smtClean="0"/>
              <a:t> to connect with anodic materials for energy storage applications.</a:t>
            </a:r>
            <a:endParaRPr lang="en-US" baseline="-25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17565" y="76200"/>
            <a:ext cx="67072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Li ‘</a:t>
            </a:r>
            <a:r>
              <a:rPr lang="en-US" sz="4400" b="1" dirty="0" err="1" smtClean="0">
                <a:solidFill>
                  <a:srgbClr val="FF6600"/>
                </a:solidFill>
              </a:rPr>
              <a:t>Dopants</a:t>
            </a:r>
            <a:r>
              <a:rPr lang="en-US" sz="4400" b="1" dirty="0" smtClean="0">
                <a:solidFill>
                  <a:srgbClr val="FF6600"/>
                </a:solidFill>
              </a:rPr>
              <a:t>’ in Graphite </a:t>
            </a:r>
            <a:r>
              <a:rPr lang="en-US" sz="4400" b="1" dirty="0" err="1" smtClean="0">
                <a:solidFill>
                  <a:srgbClr val="FF6600"/>
                </a:solidFill>
              </a:rPr>
              <a:t>GBs</a:t>
            </a:r>
            <a:endParaRPr lang="en-US" sz="4400" b="1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38398" t="4595" r="3591"/>
          <a:stretch>
            <a:fillRect/>
          </a:stretch>
        </p:blipFill>
        <p:spPr>
          <a:xfrm>
            <a:off x="304800" y="2057400"/>
            <a:ext cx="2667000" cy="2241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600200"/>
            <a:ext cx="2628401" cy="2501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0" y="1688068"/>
            <a:ext cx="1831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96A1B"/>
                </a:solidFill>
              </a:rPr>
              <a:t>Pre-addition of Li</a:t>
            </a:r>
            <a:endParaRPr lang="en-US" b="1" dirty="0">
              <a:solidFill>
                <a:srgbClr val="F96A1B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1000" y="25818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96A1B"/>
                </a:solidFill>
              </a:rPr>
              <a:t>Li aggregated at GB on free surface</a:t>
            </a:r>
            <a:endParaRPr lang="en-US" b="1" dirty="0">
              <a:solidFill>
                <a:srgbClr val="F96A1B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191000" y="2580282"/>
            <a:ext cx="1676400" cy="1588"/>
          </a:xfrm>
          <a:prstGeom prst="straightConnector1">
            <a:avLst/>
          </a:prstGeom>
          <a:ln w="38100" cap="flat" cmpd="sng" algn="ctr">
            <a:solidFill>
              <a:srgbClr val="08A1D9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58000" y="50686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96A1B"/>
                </a:solidFill>
              </a:rPr>
              <a:t>Li entering GB in graphite</a:t>
            </a:r>
            <a:endParaRPr lang="en-US" b="1" dirty="0">
              <a:solidFill>
                <a:srgbClr val="F96A1B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934200" y="5791200"/>
            <a:ext cx="1676400" cy="1588"/>
          </a:xfrm>
          <a:prstGeom prst="straightConnector1">
            <a:avLst/>
          </a:prstGeom>
          <a:ln w="38100" cap="flat" cmpd="sng" algn="ctr">
            <a:solidFill>
              <a:srgbClr val="08A1D9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1259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48A1-95A3-4F30-A44A-FE1A70030B69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" y="1317010"/>
            <a:ext cx="8991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Converge on an optimized Ni-Bi model.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In parallel with this effort, deploy production ready MC free surface and GB adsorption structure equilibration code.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Compute free surface adsorption structures as well as GB structures for both ‘additive’ </a:t>
            </a:r>
            <a:r>
              <a:rPr lang="en-US" dirty="0" err="1" smtClean="0"/>
              <a:t>GBs</a:t>
            </a:r>
            <a:r>
              <a:rPr lang="en-US" dirty="0" smtClean="0"/>
              <a:t> and a special (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3) GB in Ni.</a:t>
            </a:r>
          </a:p>
          <a:p>
            <a:pPr>
              <a:buFont typeface="Arial"/>
              <a:buChar char="•"/>
            </a:pPr>
            <a:endParaRPr lang="en-US" baseline="-25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baseline="-25000" dirty="0" smtClean="0"/>
              <a:t> </a:t>
            </a:r>
            <a:r>
              <a:rPr lang="en-US" dirty="0" smtClean="0"/>
              <a:t>Initiate general GB adsorption studies.</a:t>
            </a:r>
            <a:endParaRPr lang="en-US" baseline="-250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1674488" y="76200"/>
            <a:ext cx="56407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Next Six Months (Ni-Bi)</a:t>
            </a:r>
            <a:endParaRPr lang="en-US" sz="4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1259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48A1-95A3-4F30-A44A-FE1A70030B69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c="http://schemas.openxmlformats.org/markup-compatibility/2006" xmlns:wpc="http://schemas.microsoft.com/office/word/2010/wordprocessingCanvas" xmlns="" xmlns:p="http://schemas.openxmlformats.org/presentationml/2006/main" xmlns:mv="urn:schemas-microsoft-com:mac:vml" val="0"/>
              </a:ext>
            </a:extLst>
          </a:blip>
          <a:srcRect l="50000" b="45272"/>
          <a:stretch>
            <a:fillRect/>
          </a:stretch>
        </p:blipFill>
        <p:spPr>
          <a:xfrm>
            <a:off x="228600" y="1066800"/>
            <a:ext cx="1828800" cy="167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5600" y="2514600"/>
            <a:ext cx="3505200" cy="107721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/>
              <a:t>Classical Atomic Scale Models</a:t>
            </a:r>
            <a:endParaRPr lang="en-US" sz="32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811951" y="685800"/>
            <a:ext cx="63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Ni-Bi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1512" y="2602468"/>
            <a:ext cx="127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</a:t>
            </a:r>
            <a:r>
              <a:rPr lang="en-US" dirty="0" err="1" smtClean="0"/>
              <a:t>Luo</a:t>
            </a:r>
            <a:r>
              <a:rPr lang="en-US" dirty="0" smtClean="0"/>
              <a:t>, et al.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990600"/>
            <a:ext cx="1752600" cy="17933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46151" y="685800"/>
            <a:ext cx="67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Cu-Bi</a:t>
            </a:r>
            <a:endParaRPr lang="en-US" dirty="0"/>
          </a:p>
        </p:txBody>
      </p:sp>
      <p:pic>
        <p:nvPicPr>
          <p:cNvPr id="14" name="Picture 13" descr="Ni-11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20000" t="6667" r="21667" b="14444"/>
              <a:stretch>
                <a:fillRect/>
              </a:stretch>
            </p:blipFill>
          </mc:Choice>
          <mc:Fallback>
            <p:blipFill>
              <a:blip r:embed="rId5"/>
              <a:srcRect l="20000" t="6667" r="21667" b="14444"/>
              <a:stretch>
                <a:fillRect/>
              </a:stretch>
            </p:blipFill>
          </mc:Fallback>
        </mc:AlternateContent>
        <p:spPr>
          <a:xfrm>
            <a:off x="1512194" y="4495800"/>
            <a:ext cx="1916806" cy="1944189"/>
          </a:xfrm>
          <a:prstGeom prst="rect">
            <a:avLst/>
          </a:prstGeom>
        </p:spPr>
      </p:pic>
      <p:sp>
        <p:nvSpPr>
          <p:cNvPr id="15" name="Explosion 1 14"/>
          <p:cNvSpPr/>
          <p:nvPr/>
        </p:nvSpPr>
        <p:spPr>
          <a:xfrm>
            <a:off x="2209800" y="1752600"/>
            <a:ext cx="4953000" cy="2743200"/>
          </a:xfrm>
          <a:prstGeom prst="irregularSeal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6200" y="4639270"/>
            <a:ext cx="1472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Ni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3 GB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Widom</a:t>
            </a:r>
            <a:r>
              <a:rPr lang="en-US" dirty="0" smtClean="0"/>
              <a:t> group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315200" y="2667000"/>
            <a:ext cx="1519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Dillon, et al.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4521200"/>
            <a:ext cx="1943100" cy="1955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467600" y="4590871"/>
            <a:ext cx="1519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Intergranular</a:t>
            </a:r>
            <a:r>
              <a:rPr lang="en-US" dirty="0" smtClean="0"/>
              <a:t> film in Al2O3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S. Dillon, et al.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200400" y="68759"/>
            <a:ext cx="27761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Integration</a:t>
            </a:r>
            <a:endParaRPr lang="en-US" sz="4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1259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48A1-95A3-4F30-A44A-FE1A70030B69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576" y="914400"/>
            <a:ext cx="90678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Atoms are explicitly resolved as point wise masses; interactions between atoms are governed by </a:t>
            </a:r>
            <a:r>
              <a:rPr lang="en-US" dirty="0" err="1" smtClean="0"/>
              <a:t>interatomic</a:t>
            </a:r>
            <a:r>
              <a:rPr lang="en-US" dirty="0" smtClean="0"/>
              <a:t> potential energy functions, which depend upon the current atomic configuration.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i="1" dirty="0" smtClean="0"/>
              <a:t>Electrons are not explicitly resolved so computational burden is significantly lower than encountered in quantum mechanical atomic models.</a:t>
            </a:r>
          </a:p>
          <a:p>
            <a:pPr>
              <a:buFont typeface="Arial"/>
              <a:buChar char="•"/>
            </a:pPr>
            <a:endParaRPr lang="en-US" i="1" dirty="0" smtClean="0"/>
          </a:p>
          <a:p>
            <a:pPr>
              <a:buFont typeface="Arial"/>
              <a:buChar char="•"/>
            </a:pPr>
            <a:r>
              <a:rPr lang="en-US" i="1" dirty="0" smtClean="0"/>
              <a:t> Averaging over (i.e. coarse-graining) electronic degrees of freedom introduces approximations so the validation burden is significantly </a:t>
            </a:r>
            <a:r>
              <a:rPr lang="en-US" b="1" i="1" dirty="0" smtClean="0"/>
              <a:t>higher</a:t>
            </a:r>
            <a:r>
              <a:rPr lang="en-US" i="1" dirty="0" smtClean="0"/>
              <a:t> than encountered in quantum mechanical atomic models.</a:t>
            </a:r>
            <a:endParaRPr lang="en-US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1371600" y="76200"/>
            <a:ext cx="63485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Classical Atomistic Models</a:t>
            </a:r>
            <a:endParaRPr lang="en-US" sz="4400" b="1" dirty="0">
              <a:solidFill>
                <a:srgbClr val="FF66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9400" y="3943528"/>
            <a:ext cx="3505200" cy="83099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Classical Atomic Scale Models</a:t>
            </a:r>
            <a:endParaRPr lang="en-US" sz="2400" b="1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3733800"/>
            <a:ext cx="1828800" cy="120032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Quantum Mechanical Models</a:t>
            </a:r>
            <a:endParaRPr lang="en-US" sz="2400" b="1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7391400" y="4091463"/>
            <a:ext cx="1752600" cy="46166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Experiments</a:t>
            </a:r>
            <a:endParaRPr lang="en-US" sz="2400" b="1" i="1" dirty="0"/>
          </a:p>
        </p:txBody>
      </p:sp>
      <p:sp>
        <p:nvSpPr>
          <p:cNvPr id="25" name="Left-Right Arrow 24"/>
          <p:cNvSpPr/>
          <p:nvPr/>
        </p:nvSpPr>
        <p:spPr>
          <a:xfrm>
            <a:off x="1828800" y="4172128"/>
            <a:ext cx="1143000" cy="381000"/>
          </a:xfrm>
          <a:prstGeom prst="left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Left-Right Arrow 25"/>
          <p:cNvSpPr/>
          <p:nvPr/>
        </p:nvSpPr>
        <p:spPr>
          <a:xfrm>
            <a:off x="6172200" y="4172128"/>
            <a:ext cx="1143000" cy="381000"/>
          </a:xfrm>
          <a:prstGeom prst="left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 rot="5400000">
            <a:off x="4267200" y="4953000"/>
            <a:ext cx="685800" cy="381000"/>
          </a:xfrm>
          <a:prstGeom prst="rightArrow">
            <a:avLst/>
          </a:prstGeom>
          <a:solidFill>
            <a:srgbClr val="5ACE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6200" y="5562600"/>
            <a:ext cx="89916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accent2"/>
                </a:solidFill>
              </a:rPr>
              <a:t>For </a:t>
            </a:r>
            <a:r>
              <a:rPr lang="en-US" sz="2400" b="1" i="1" u="sng" dirty="0" smtClean="0">
                <a:solidFill>
                  <a:schemeClr val="accent2"/>
                </a:solidFill>
              </a:rPr>
              <a:t>general</a:t>
            </a:r>
            <a:r>
              <a:rPr lang="en-US" sz="2400" b="1" i="1" dirty="0" smtClean="0">
                <a:solidFill>
                  <a:schemeClr val="accent2"/>
                </a:solidFill>
              </a:rPr>
              <a:t> grain boundaries with large unit cells, we can model structure, thermodynamics, and kinetics with atomic scale resolution.</a:t>
            </a:r>
            <a:endParaRPr lang="en-US" sz="24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1259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48A1-95A3-4F30-A44A-FE1A70030B69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914400"/>
            <a:ext cx="701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Our goal is to explore thermodynamics and </a:t>
            </a:r>
            <a:r>
              <a:rPr lang="en-US" dirty="0" smtClean="0"/>
              <a:t>kinetics </a:t>
            </a:r>
            <a:r>
              <a:rPr lang="en-US" dirty="0" smtClean="0"/>
              <a:t>of Bi </a:t>
            </a:r>
            <a:r>
              <a:rPr lang="en-US" dirty="0" err="1" smtClean="0"/>
              <a:t>bilayer</a:t>
            </a:r>
            <a:r>
              <a:rPr lang="en-US" dirty="0" smtClean="0"/>
              <a:t> complexions observed at </a:t>
            </a:r>
            <a:r>
              <a:rPr lang="en-US" dirty="0" err="1" smtClean="0"/>
              <a:t>GBs</a:t>
            </a:r>
            <a:r>
              <a:rPr lang="en-US" dirty="0" smtClean="0"/>
              <a:t> in Ni; evidence presented says Bi adsorption on terminating Ni planes is coherent.  However, the Bi layer adsorbed on one Ni crystal plane is not coherent with the adjacent grain.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b="1" i="1" dirty="0" smtClean="0"/>
              <a:t> Under what conditions do verified atomic scale models of the same system predict the </a:t>
            </a:r>
            <a:r>
              <a:rPr lang="en-US" b="1" i="1" dirty="0" err="1" smtClean="0"/>
              <a:t>bilayer</a:t>
            </a:r>
            <a:r>
              <a:rPr lang="en-US" b="1" i="1" dirty="0" smtClean="0"/>
              <a:t> structure?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3400" y="76200"/>
            <a:ext cx="80032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Complexions in Ni-Based Systems</a:t>
            </a:r>
            <a:endParaRPr lang="en-US" sz="4400" b="1" dirty="0">
              <a:solidFill>
                <a:srgbClr val="FF6600"/>
              </a:solidFill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c="http://schemas.openxmlformats.org/markup-compatibility/2006" xmlns:wpc="http://schemas.microsoft.com/office/word/2010/wordprocessingCanvas" xmlns="" xmlns:p="http://schemas.openxmlformats.org/presentationml/2006/main" xmlns:mv="urn:schemas-microsoft-com:mac:vml" val="0"/>
              </a:ext>
            </a:extLst>
          </a:blip>
          <a:srcRect l="50000" b="45272"/>
          <a:stretch>
            <a:fillRect/>
          </a:stretch>
        </p:blipFill>
        <p:spPr>
          <a:xfrm>
            <a:off x="7162800" y="914400"/>
            <a:ext cx="1846008" cy="1828800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c="http://schemas.openxmlformats.org/markup-compatibility/2006" xmlns:wpc="http://schemas.microsoft.com/office/word/2010/wordprocessingCanvas" xmlns="" xmlns:p="http://schemas.openxmlformats.org/presentationml/2006/main" xmlns:mv="urn:schemas-microsoft-com:mac:vml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19400"/>
            <a:ext cx="2607037" cy="24993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6324600" y="5410200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 smtClean="0"/>
              <a:t>J</a:t>
            </a:r>
            <a:r>
              <a:rPr lang="en-US" sz="1200" b="1" i="1" dirty="0" smtClean="0"/>
              <a:t>. </a:t>
            </a:r>
            <a:r>
              <a:rPr lang="en-US" sz="1200" b="1" i="1" dirty="0" err="1" smtClean="0"/>
              <a:t>Luo</a:t>
            </a:r>
            <a:r>
              <a:rPr lang="en-US" sz="1200" b="1" i="1" dirty="0" smtClean="0"/>
              <a:t>, H. Cheng, K. </a:t>
            </a:r>
            <a:r>
              <a:rPr lang="en-US" sz="1200" b="1" i="1" dirty="0" err="1" smtClean="0"/>
              <a:t>Meshinchi</a:t>
            </a:r>
            <a:r>
              <a:rPr lang="en-US" sz="1200" b="1" i="1" dirty="0" smtClean="0"/>
              <a:t> </a:t>
            </a:r>
            <a:r>
              <a:rPr lang="en-US" sz="1200" b="1" i="1" dirty="0" err="1" smtClean="0"/>
              <a:t>Asl</a:t>
            </a:r>
            <a:r>
              <a:rPr lang="en-US" sz="1200" b="1" i="1" dirty="0" smtClean="0"/>
              <a:t>, C. J. </a:t>
            </a:r>
            <a:r>
              <a:rPr lang="en-US" sz="1200" b="1" i="1" dirty="0" err="1" smtClean="0"/>
              <a:t>Kiely</a:t>
            </a:r>
            <a:r>
              <a:rPr lang="en-US" sz="1200" b="1" i="1" dirty="0" smtClean="0"/>
              <a:t>, M. P. Harmer; Science (2011).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124200"/>
            <a:ext cx="6477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For this structure, how does the proposed thermodynamic model correlate with computed GB energy contributions?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What are transport properties of such structures? What are the mechanical properties?</a:t>
            </a:r>
            <a:r>
              <a:rPr lang="en-US" dirty="0" smtClean="0"/>
              <a:t> How do</a:t>
            </a:r>
            <a:r>
              <a:rPr lang="en-US" dirty="0" smtClean="0"/>
              <a:t> properties </a:t>
            </a:r>
            <a:r>
              <a:rPr lang="en-US" dirty="0" smtClean="0"/>
              <a:t>respond to stress and temperature</a:t>
            </a:r>
            <a:r>
              <a:rPr lang="en-US" dirty="0" smtClean="0"/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" y="5048072"/>
            <a:ext cx="6019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accent2"/>
                </a:solidFill>
              </a:rPr>
              <a:t>How do we learn from these systems to engineer new, complexion based engineered materials?</a:t>
            </a:r>
            <a:endParaRPr lang="en-US" sz="24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1259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48A1-95A3-4F30-A44A-FE1A70030B69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" y="947677"/>
            <a:ext cx="899160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Standard pair interaction models (</a:t>
            </a:r>
            <a:r>
              <a:rPr lang="en-US" dirty="0" err="1" smtClean="0"/>
              <a:t>Lennard</a:t>
            </a:r>
            <a:r>
              <a:rPr lang="en-US" dirty="0" smtClean="0"/>
              <a:t>-Jones) fail to describe metallic systems accurately.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The embedded atom method (EAM) and </a:t>
            </a:r>
            <a:r>
              <a:rPr lang="en-US" dirty="0" err="1" smtClean="0"/>
              <a:t>Finnis</a:t>
            </a:r>
            <a:r>
              <a:rPr lang="en-US" dirty="0" smtClean="0"/>
              <a:t>-Sinclair (FS) models of atomic interaction were both advanced to overcome this shortfall of pair potentials.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A highly validated EAM Ni model exists; however, no companion model for Bi has been developed (i.e. one needs Ni-Ni, Bi-Bi, and Ni-Bi).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A less-validated, though still quite robust, </a:t>
            </a:r>
            <a:r>
              <a:rPr lang="en-US" dirty="0" err="1" smtClean="0"/>
              <a:t>Finnis</a:t>
            </a:r>
            <a:r>
              <a:rPr lang="en-US" dirty="0" smtClean="0"/>
              <a:t>-Sinclair model exists for the Ni/Bi system.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Our simulation methodologies and associated characterization tools (post-simulation data processing codes) are generic to the applied model 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i="1" dirty="0" smtClean="0"/>
              <a:t>The tools we’re developing are transferable </a:t>
            </a:r>
            <a:r>
              <a:rPr lang="en-US" dirty="0" smtClean="0"/>
              <a:t>– not just between models of Ni/Bi but also to atomistic simulations of other systems.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We are utilizing both models – and EAM model of Ni/”Bi” and the FS model of Ni/Bi.  Model comparison and further validation will be </a:t>
            </a:r>
            <a:r>
              <a:rPr lang="en-US" b="1" i="1" dirty="0" smtClean="0"/>
              <a:t>an integration exercise between the </a:t>
            </a:r>
            <a:r>
              <a:rPr lang="en-US" b="1" i="1" dirty="0" err="1" smtClean="0"/>
              <a:t>Widom</a:t>
            </a:r>
            <a:r>
              <a:rPr lang="en-US" b="1" i="1" dirty="0" smtClean="0"/>
              <a:t> (CMU) and Webb (LU) groups.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85418" y="76200"/>
            <a:ext cx="5958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Classical Models of Ni/Bi</a:t>
            </a:r>
            <a:endParaRPr lang="en-US" sz="4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1259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48A1-95A3-4F30-A44A-FE1A70030B69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" y="947677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The thermodynamic theory that has been advanced to describe Bi </a:t>
            </a:r>
            <a:r>
              <a:rPr lang="en-US" dirty="0" err="1" smtClean="0"/>
              <a:t>bilayer</a:t>
            </a:r>
            <a:r>
              <a:rPr lang="en-US" dirty="0" smtClean="0"/>
              <a:t> stabilization invokes certain energy relationships that can be explored via atomic scale calculations (both quantum </a:t>
            </a:r>
            <a:r>
              <a:rPr lang="en-US" dirty="0" smtClean="0"/>
              <a:t>and classical levels of theory).</a:t>
            </a:r>
            <a:endParaRPr lang="en-US" b="1" i="1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1143000" y="76200"/>
            <a:ext cx="69524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Atomic Scale Studies of Ni/Bi</a:t>
            </a:r>
            <a:endParaRPr lang="en-US" sz="4400" b="1" dirty="0">
              <a:solidFill>
                <a:srgbClr val="FF66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993900"/>
            <a:ext cx="8813800" cy="45593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1259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48A1-95A3-4F30-A44A-FE1A70030B69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" y="1057870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Atomic scale models will evaluate the thermodynamic assertion that complexion stabilization is achieved as a result of minimizing the energy associated with broken bonds at the grain boundary.</a:t>
            </a:r>
            <a:endParaRPr lang="en-US" b="1" i="1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1742974" y="76200"/>
            <a:ext cx="5648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Thermodynamic Model</a:t>
            </a:r>
            <a:endParaRPr lang="en-US" sz="4400" b="1" dirty="0">
              <a:solidFill>
                <a:srgbClr val="FF6600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57200" y="2502217"/>
            <a:ext cx="8156299" cy="275558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1259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48A1-95A3-4F30-A44A-FE1A70030B69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" y="1057870"/>
            <a:ext cx="899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Determine adsorption properties at free surfaces of Ni as a function of </a:t>
            </a:r>
            <a:r>
              <a:rPr lang="en-US" dirty="0" err="1" smtClean="0"/>
              <a:t>adatom</a:t>
            </a:r>
            <a:r>
              <a:rPr lang="en-US" dirty="0" smtClean="0"/>
              <a:t> coverage.</a:t>
            </a:r>
          </a:p>
          <a:p>
            <a:pPr>
              <a:buFont typeface="Arial"/>
              <a:buChar char="•"/>
            </a:pPr>
            <a:endParaRPr lang="en-US" b="1" i="1" dirty="0" smtClean="0"/>
          </a:p>
          <a:p>
            <a:pPr>
              <a:buFont typeface="Arial"/>
              <a:buChar char="•"/>
            </a:pPr>
            <a:r>
              <a:rPr lang="en-US" dirty="0" smtClean="0"/>
              <a:t> Evaluate how adsorption structures change for a model general grain boundary:  merge two, rotated free surfaces.  How are simple additive rules confirmed and/or challenged.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Compare with more rigorous GB models.  Methodology has been advanced for creating low energy GB structures of both tilt and twist types and with varying </a:t>
            </a:r>
            <a:r>
              <a:rPr lang="en-US" dirty="0" err="1" smtClean="0"/>
              <a:t>misorientation</a:t>
            </a:r>
            <a:r>
              <a:rPr lang="en-US" dirty="0" smtClean="0"/>
              <a:t>/rotation.  Such methodology extends to fairly general </a:t>
            </a:r>
            <a:r>
              <a:rPr lang="en-US" dirty="0" err="1" smtClean="0"/>
              <a:t>GBs</a:t>
            </a:r>
            <a:r>
              <a:rPr lang="en-US" dirty="0" smtClean="0"/>
              <a:t>; however, large unit cells may result.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90600" y="76200"/>
            <a:ext cx="7074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Classical Model Methodology</a:t>
            </a:r>
            <a:endParaRPr lang="en-US" sz="4400" b="1" dirty="0">
              <a:solidFill>
                <a:srgbClr val="FF6600"/>
              </a:solidFill>
            </a:endParaRPr>
          </a:p>
        </p:txBody>
      </p:sp>
      <p:pic>
        <p:nvPicPr>
          <p:cNvPr id="9" name="Picture 8" descr="angle_N0.jpg"/>
          <p:cNvPicPr>
            <a:picLocks noChangeAspect="1"/>
          </p:cNvPicPr>
          <p:nvPr/>
        </p:nvPicPr>
        <p:blipFill>
          <a:blip r:embed="rId2"/>
          <a:srcRect l="5833" t="19333" r="5833" b="7333"/>
          <a:stretch>
            <a:fillRect/>
          </a:stretch>
        </p:blipFill>
        <p:spPr>
          <a:xfrm>
            <a:off x="685800" y="3581400"/>
            <a:ext cx="5181600" cy="26885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0" y="42304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Symbol" charset="2"/>
                <a:cs typeface="Symbol" charset="2"/>
              </a:rPr>
              <a:t>S</a:t>
            </a:r>
            <a:r>
              <a:rPr lang="en-US" b="1" dirty="0" smtClean="0">
                <a:solidFill>
                  <a:schemeClr val="accent2"/>
                </a:solidFill>
              </a:rPr>
              <a:t>79 symmetric tilt GB in Ni (</a:t>
            </a:r>
            <a:r>
              <a:rPr lang="en-US" b="1" dirty="0" err="1" smtClean="0">
                <a:solidFill>
                  <a:schemeClr val="accent2"/>
                </a:solidFill>
              </a:rPr>
              <a:t>misorientation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  <a:latin typeface="Symbol" charset="2"/>
                <a:cs typeface="Symbol" charset="2"/>
              </a:rPr>
              <a:t>q</a:t>
            </a:r>
            <a:r>
              <a:rPr lang="en-US" b="1" dirty="0" smtClean="0">
                <a:solidFill>
                  <a:schemeClr val="accent2"/>
                </a:solidFill>
              </a:rPr>
              <a:t> = 33.99°)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1259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48A1-95A3-4F30-A44A-FE1A70030B69}" type="datetime3">
              <a:rPr lang="en-US" smtClean="0"/>
              <a:pPr/>
              <a:t>December 14,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" y="1143000"/>
            <a:ext cx="89916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D. Yin (Ph. D. candidate, MSE – LU); combination of electron microscopy and computational techniques to study complexion phases in metallic systems.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Compile massively parallel classical molecular dynamics code LAMMPS.</a:t>
            </a:r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Determine equilibrium lattice constant of Ni for varying thermodynamics ensembles (</a:t>
            </a:r>
            <a:r>
              <a:rPr lang="en-US" i="1" dirty="0" err="1" smtClean="0"/>
              <a:t>a</a:t>
            </a:r>
            <a:r>
              <a:rPr lang="en-US" dirty="0" err="1" smtClean="0"/>
              <a:t>(</a:t>
            </a:r>
            <a:r>
              <a:rPr lang="en-US" i="1" dirty="0" err="1" smtClean="0"/>
              <a:t>T</a:t>
            </a:r>
            <a:r>
              <a:rPr lang="en-US" dirty="0" smtClean="0"/>
              <a:t>)).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Form free crystalline surface simulation ensembles at relevant </a:t>
            </a:r>
            <a:r>
              <a:rPr lang="en-US" dirty="0" smtClean="0"/>
              <a:t>T</a:t>
            </a:r>
            <a:r>
              <a:rPr lang="en-US" dirty="0" smtClean="0"/>
              <a:t> (T = 700 °C, 1100 </a:t>
            </a:r>
            <a:r>
              <a:rPr lang="en-US" dirty="0" smtClean="0"/>
              <a:t>°</a:t>
            </a:r>
            <a:r>
              <a:rPr lang="en-US" dirty="0" smtClean="0"/>
              <a:t>C; (001), (110), and (111) surfaces).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Compute binding energy and structure of Bi clusters on free surfaces of Ni at “elevated T”.</a:t>
            </a:r>
          </a:p>
          <a:p>
            <a:pPr lvl="3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energy minimization</a:t>
            </a:r>
          </a:p>
          <a:p>
            <a:pPr lvl="3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Monte Carlo methods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Build GB structures and repeat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dopant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adsorption studies.</a:t>
            </a:r>
          </a:p>
          <a:p>
            <a:pPr lvl="3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high symmetry special boundaries</a:t>
            </a:r>
          </a:p>
          <a:p>
            <a:pPr lvl="3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low symmetry general boundaries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60872" y="76200"/>
            <a:ext cx="61829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Graduate Student Update</a:t>
            </a:r>
            <a:endParaRPr lang="en-US" sz="4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1259795"/>
      </p:ext>
    </p:extLst>
  </p:cSld>
  <p:clrMapOvr>
    <a:masterClrMapping/>
  </p:clrMapOvr>
</p:sld>
</file>

<file path=ppt/theme/theme1.xml><?xml version="1.0" encoding="utf-8"?>
<a:theme xmlns:a="http://schemas.openxmlformats.org/drawingml/2006/main" name="MURI Review Meeting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MURI Review Meeting.potm</Template>
  <TotalTime>1319</TotalTime>
  <Words>1752</Words>
  <Application>Microsoft Macintosh PowerPoint</Application>
  <PresentationFormat>On-screen Show (4:3)</PresentationFormat>
  <Paragraphs>201</Paragraphs>
  <Slides>19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MURI Review Meeting</vt:lpstr>
      <vt:lpstr>Macintosh HD:Users:ebwebb:Projects:Mine:LDRD_NanoStress:FromSF_GBs_4_gcmc_13Dec05.doc!OLE_LINK1</vt:lpstr>
      <vt:lpstr>Macintosh HD:Users:ebwebb:Projects:Mine:LDRD_NanoStress:FromSF_GBs_4_gcmc_13Dec05.doc!OLE_LINK2</vt:lpstr>
      <vt:lpstr>Tailoring of Atomic-Scale Interphase Complexions for Mechanism-Informed Material Design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Lehigh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Tailoring of Atomic-Scale Interphase Complexions for Mechanism-Informed Material Design </dc:title>
  <dc:creator>Edmund Webb III</dc:creator>
  <cp:lastModifiedBy>Edmund Webb III</cp:lastModifiedBy>
  <cp:revision>10</cp:revision>
  <dcterms:created xsi:type="dcterms:W3CDTF">2011-12-14T15:32:59Z</dcterms:created>
  <dcterms:modified xsi:type="dcterms:W3CDTF">2011-12-15T00:34:11Z</dcterms:modified>
</cp:coreProperties>
</file>