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803" r:id="rId2"/>
  </p:sldMasterIdLst>
  <p:notesMasterIdLst>
    <p:notesMasterId r:id="rId57"/>
  </p:notesMasterIdLst>
  <p:handoutMasterIdLst>
    <p:handoutMasterId r:id="rId58"/>
  </p:handoutMasterIdLst>
  <p:sldIdLst>
    <p:sldId id="928" r:id="rId3"/>
    <p:sldId id="935" r:id="rId4"/>
    <p:sldId id="933" r:id="rId5"/>
    <p:sldId id="932" r:id="rId6"/>
    <p:sldId id="885" r:id="rId7"/>
    <p:sldId id="934" r:id="rId8"/>
    <p:sldId id="845" r:id="rId9"/>
    <p:sldId id="888" r:id="rId10"/>
    <p:sldId id="889" r:id="rId11"/>
    <p:sldId id="902" r:id="rId12"/>
    <p:sldId id="891" r:id="rId13"/>
    <p:sldId id="892" r:id="rId14"/>
    <p:sldId id="893" r:id="rId15"/>
    <p:sldId id="897" r:id="rId16"/>
    <p:sldId id="895" r:id="rId17"/>
    <p:sldId id="866" r:id="rId18"/>
    <p:sldId id="896" r:id="rId19"/>
    <p:sldId id="898" r:id="rId20"/>
    <p:sldId id="899" r:id="rId21"/>
    <p:sldId id="901" r:id="rId22"/>
    <p:sldId id="911" r:id="rId23"/>
    <p:sldId id="939" r:id="rId24"/>
    <p:sldId id="918" r:id="rId25"/>
    <p:sldId id="920" r:id="rId26"/>
    <p:sldId id="905" r:id="rId27"/>
    <p:sldId id="944" r:id="rId28"/>
    <p:sldId id="909" r:id="rId29"/>
    <p:sldId id="907" r:id="rId30"/>
    <p:sldId id="903" r:id="rId31"/>
    <p:sldId id="912" r:id="rId32"/>
    <p:sldId id="914" r:id="rId33"/>
    <p:sldId id="916" r:id="rId34"/>
    <p:sldId id="940" r:id="rId35"/>
    <p:sldId id="941" r:id="rId36"/>
    <p:sldId id="906" r:id="rId37"/>
    <p:sldId id="908" r:id="rId38"/>
    <p:sldId id="942" r:id="rId39"/>
    <p:sldId id="943" r:id="rId40"/>
    <p:sldId id="945" r:id="rId41"/>
    <p:sldId id="938" r:id="rId42"/>
    <p:sldId id="890" r:id="rId43"/>
    <p:sldId id="894" r:id="rId44"/>
    <p:sldId id="919" r:id="rId45"/>
    <p:sldId id="915" r:id="rId46"/>
    <p:sldId id="921" r:id="rId47"/>
    <p:sldId id="910" r:id="rId48"/>
    <p:sldId id="922" r:id="rId49"/>
    <p:sldId id="917" r:id="rId50"/>
    <p:sldId id="923" r:id="rId51"/>
    <p:sldId id="924" r:id="rId52"/>
    <p:sldId id="925" r:id="rId53"/>
    <p:sldId id="926" r:id="rId54"/>
    <p:sldId id="927" r:id="rId55"/>
    <p:sldId id="904" r:id="rId56"/>
  </p:sldIdLst>
  <p:sldSz cx="9144000" cy="6858000" type="screen4x3"/>
  <p:notesSz cx="6934200" cy="9220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9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9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9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9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9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FFFF"/>
    <a:srgbClr val="0000FF"/>
    <a:srgbClr val="FF00FF"/>
    <a:srgbClr val="FFFFCC"/>
    <a:srgbClr val="FF99FF"/>
    <a:srgbClr val="FF0000"/>
    <a:srgbClr val="CCECFF"/>
    <a:srgbClr val="663300"/>
    <a:srgbClr val="0099FF"/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0115" autoAdjust="0"/>
  </p:normalViewPr>
  <p:slideViewPr>
    <p:cSldViewPr>
      <p:cViewPr varScale="1">
        <p:scale>
          <a:sx n="78" d="100"/>
          <a:sy n="78" d="100"/>
        </p:scale>
        <p:origin x="-86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ANSEUNG\Documents\Desktop\Research\Composition%20vs%20Grain%20size\composition%20vs%20grain%20size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ANSEUNG\Documents\Desktop\Research\Composition%20vs%20Grain%20size\composition%20vs%20grain%20size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ANSEUNG\Documents\Desktop\Research\Composition%20vs%20Grain%20size\composition%20vs%20grain%20size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autoTitleDeleted val="1"/>
    <c:plotArea>
      <c:layout/>
      <c:scatterChart>
        <c:scatterStyle val="lineMarker"/>
        <c:ser>
          <c:idx val="0"/>
          <c:order val="0"/>
          <c:tx>
            <c:v>relation</c:v>
          </c:tx>
          <c:spPr>
            <a:ln>
              <a:noFill/>
            </a:ln>
          </c:spPr>
          <c:marker>
            <c:symbol val="diamond"/>
            <c:size val="5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'Ni-W'!$D$2:$D$6</c:f>
              <c:numCache>
                <c:formatCode>General</c:formatCode>
                <c:ptCount val="5"/>
                <c:pt idx="0">
                  <c:v>0</c:v>
                </c:pt>
                <c:pt idx="1">
                  <c:v>0.14000000000000001</c:v>
                </c:pt>
                <c:pt idx="2">
                  <c:v>0.14000000000000001</c:v>
                </c:pt>
                <c:pt idx="3">
                  <c:v>7.0000000000000034E-2</c:v>
                </c:pt>
                <c:pt idx="4">
                  <c:v>0.21000000000000016</c:v>
                </c:pt>
              </c:numCache>
            </c:numRef>
          </c:xVal>
          <c:yVal>
            <c:numRef>
              <c:f>'Ni-W'!$C$2:$C$6</c:f>
              <c:numCache>
                <c:formatCode>0.0</c:formatCode>
                <c:ptCount val="5"/>
                <c:pt idx="0">
                  <c:v>7.8</c:v>
                </c:pt>
                <c:pt idx="1">
                  <c:v>5.2</c:v>
                </c:pt>
                <c:pt idx="2">
                  <c:v>2.5</c:v>
                </c:pt>
                <c:pt idx="3">
                  <c:v>3.7</c:v>
                </c:pt>
                <c:pt idx="4">
                  <c:v>2.5</c:v>
                </c:pt>
              </c:numCache>
            </c:numRef>
          </c:yVal>
        </c:ser>
        <c:axId val="85531648"/>
        <c:axId val="85537920"/>
      </c:scatterChart>
      <c:valAx>
        <c:axId val="85531648"/>
        <c:scaling>
          <c:orientation val="minMax"/>
          <c:max val="0.25"/>
          <c:min val="0"/>
        </c:scaling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 b="1" i="0" u="none" strike="noStrike" baseline="0"/>
                  <a:t>Na</a:t>
                </a:r>
                <a:r>
                  <a:rPr lang="en-US" sz="1000" b="1" i="0" u="none" strike="noStrike" baseline="-25000"/>
                  <a:t>2</a:t>
                </a:r>
                <a:r>
                  <a:rPr lang="en-US" sz="1000" b="1" i="0" u="none" strike="noStrike" baseline="0"/>
                  <a:t>WO</a:t>
                </a:r>
                <a:r>
                  <a:rPr lang="en-US" sz="1000" b="1" i="0" u="none" strike="noStrike" baseline="-25000"/>
                  <a:t>4</a:t>
                </a:r>
                <a:r>
                  <a:rPr lang="en-US" sz="1000" b="1" i="0" u="none" strike="noStrike" baseline="0"/>
                  <a:t> · 2H</a:t>
                </a:r>
                <a:r>
                  <a:rPr lang="en-US" sz="1000" b="1" i="0" u="none" strike="noStrike" baseline="-25000"/>
                  <a:t>2</a:t>
                </a:r>
                <a:r>
                  <a:rPr lang="en-US" sz="1000" b="1" i="0" u="none" strike="noStrike" baseline="0"/>
                  <a:t>O (M)</a:t>
                </a:r>
                <a:endParaRPr lang="en-US" sz="1000"/>
              </a:p>
            </c:rich>
          </c:tx>
          <c:layout/>
        </c:title>
        <c:numFmt formatCode="General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85537920"/>
        <c:crosses val="autoZero"/>
        <c:crossBetween val="midCat"/>
        <c:majorUnit val="7.0000000000000034E-2"/>
      </c:valAx>
      <c:valAx>
        <c:axId val="85537920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1000"/>
                </a:pPr>
                <a:r>
                  <a:rPr lang="en-US" sz="1000"/>
                  <a:t>Grain</a:t>
                </a:r>
                <a:r>
                  <a:rPr lang="en-US" sz="1000" baseline="0"/>
                  <a:t> size(nm)</a:t>
                </a:r>
                <a:endParaRPr lang="en-US" sz="1000"/>
              </a:p>
            </c:rich>
          </c:tx>
          <c:layout/>
        </c:title>
        <c:numFmt formatCode="0.0" sourceLinked="1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85531648"/>
        <c:crosses val="autoZero"/>
        <c:crossBetween val="midCat"/>
        <c:majorUnit val="1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0.20317555476020038"/>
          <c:y val="5.7279236276849693E-2"/>
          <c:w val="0.72915413982343114"/>
          <c:h val="0.79640138061501253"/>
        </c:manualLayout>
      </c:layout>
      <c:scatterChart>
        <c:scatterStyle val="lineMarker"/>
        <c:ser>
          <c:idx val="0"/>
          <c:order val="0"/>
          <c:spPr>
            <a:ln>
              <a:noFill/>
            </a:ln>
          </c:spPr>
          <c:marker>
            <c:symbol val="dash"/>
            <c:size val="7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'Ni-W'!$A$17:$A$21</c:f>
              <c:numCache>
                <c:formatCode>General</c:formatCode>
                <c:ptCount val="5"/>
                <c:pt idx="0">
                  <c:v>7.0000000000000034E-2</c:v>
                </c:pt>
                <c:pt idx="1">
                  <c:v>0.14000000000000001</c:v>
                </c:pt>
                <c:pt idx="2">
                  <c:v>0.21000000000000021</c:v>
                </c:pt>
                <c:pt idx="3">
                  <c:v>0</c:v>
                </c:pt>
                <c:pt idx="4">
                  <c:v>0.14000000000000001</c:v>
                </c:pt>
              </c:numCache>
            </c:numRef>
          </c:xVal>
          <c:yVal>
            <c:numRef>
              <c:f>'Ni-W'!$B$17:$B$21</c:f>
              <c:numCache>
                <c:formatCode>General</c:formatCode>
                <c:ptCount val="5"/>
                <c:pt idx="0">
                  <c:v>15.757</c:v>
                </c:pt>
                <c:pt idx="1">
                  <c:v>22.890999999999988</c:v>
                </c:pt>
                <c:pt idx="2">
                  <c:v>21.54</c:v>
                </c:pt>
                <c:pt idx="4">
                  <c:v>6.22</c:v>
                </c:pt>
              </c:numCache>
            </c:numRef>
          </c:yVal>
        </c:ser>
        <c:ser>
          <c:idx val="1"/>
          <c:order val="1"/>
          <c:spPr>
            <a:ln>
              <a:noFill/>
            </a:ln>
          </c:spPr>
          <c:marker>
            <c:symbol val="dash"/>
            <c:size val="7"/>
            <c:spPr>
              <a:solidFill>
                <a:sysClr val="windowText" lastClr="000000"/>
              </a:solidFill>
              <a:ln>
                <a:noFill/>
              </a:ln>
            </c:spPr>
          </c:marker>
          <c:xVal>
            <c:numRef>
              <c:f>'Ni-W'!$A$17:$A$21</c:f>
              <c:numCache>
                <c:formatCode>General</c:formatCode>
                <c:ptCount val="5"/>
                <c:pt idx="0">
                  <c:v>7.0000000000000034E-2</c:v>
                </c:pt>
                <c:pt idx="1">
                  <c:v>0.14000000000000001</c:v>
                </c:pt>
                <c:pt idx="2">
                  <c:v>0.21000000000000021</c:v>
                </c:pt>
                <c:pt idx="3">
                  <c:v>0</c:v>
                </c:pt>
                <c:pt idx="4">
                  <c:v>0.14000000000000001</c:v>
                </c:pt>
              </c:numCache>
            </c:numRef>
          </c:xVal>
          <c:yVal>
            <c:numRef>
              <c:f>'Ni-W'!$C$17:$C$21</c:f>
              <c:numCache>
                <c:formatCode>General</c:formatCode>
                <c:ptCount val="5"/>
                <c:pt idx="0">
                  <c:v>15.443</c:v>
                </c:pt>
                <c:pt idx="1">
                  <c:v>22.178999999999988</c:v>
                </c:pt>
                <c:pt idx="2">
                  <c:v>21.09</c:v>
                </c:pt>
                <c:pt idx="4">
                  <c:v>5.91</c:v>
                </c:pt>
              </c:numCache>
            </c:numRef>
          </c:yVal>
        </c:ser>
        <c:ser>
          <c:idx val="2"/>
          <c:order val="2"/>
          <c:spPr>
            <a:ln>
              <a:noFill/>
            </a:ln>
          </c:spPr>
          <c:marker>
            <c:symbol val="diamond"/>
            <c:size val="3"/>
            <c:spPr>
              <a:solidFill>
                <a:sysClr val="windowText" lastClr="000000"/>
              </a:solidFill>
              <a:ln>
                <a:noFill/>
              </a:ln>
            </c:spPr>
          </c:marker>
          <c:xVal>
            <c:numRef>
              <c:f>'Ni-W'!$A$17:$A$21</c:f>
              <c:numCache>
                <c:formatCode>General</c:formatCode>
                <c:ptCount val="5"/>
                <c:pt idx="0">
                  <c:v>7.0000000000000034E-2</c:v>
                </c:pt>
                <c:pt idx="1">
                  <c:v>0.14000000000000001</c:v>
                </c:pt>
                <c:pt idx="2">
                  <c:v>0.21000000000000021</c:v>
                </c:pt>
                <c:pt idx="3">
                  <c:v>0</c:v>
                </c:pt>
                <c:pt idx="4">
                  <c:v>0.14000000000000001</c:v>
                </c:pt>
              </c:numCache>
            </c:numRef>
          </c:xVal>
          <c:yVal>
            <c:numRef>
              <c:f>'Ni-W'!$D$17:$D$21</c:f>
              <c:numCache>
                <c:formatCode>General</c:formatCode>
                <c:ptCount val="5"/>
                <c:pt idx="0">
                  <c:v>15.6</c:v>
                </c:pt>
                <c:pt idx="1">
                  <c:v>22.56</c:v>
                </c:pt>
                <c:pt idx="2">
                  <c:v>21.32</c:v>
                </c:pt>
                <c:pt idx="3">
                  <c:v>0</c:v>
                </c:pt>
                <c:pt idx="4">
                  <c:v>6.07</c:v>
                </c:pt>
              </c:numCache>
            </c:numRef>
          </c:yVal>
        </c:ser>
        <c:axId val="85568512"/>
        <c:axId val="85922944"/>
      </c:scatterChart>
      <c:valAx>
        <c:axId val="85568512"/>
        <c:scaling>
          <c:orientation val="minMax"/>
          <c:max val="0.25"/>
          <c:min val="0"/>
        </c:scaling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 b="1" i="0" baseline="0"/>
                  <a:t>Na</a:t>
                </a:r>
                <a:r>
                  <a:rPr lang="en-US" sz="1000" b="1" i="0" baseline="-25000"/>
                  <a:t>2</a:t>
                </a:r>
                <a:r>
                  <a:rPr lang="en-US" sz="1000" b="1" i="0" baseline="0"/>
                  <a:t>WO</a:t>
                </a:r>
                <a:r>
                  <a:rPr lang="en-US" sz="1000" b="1" i="0" baseline="-25000"/>
                  <a:t>4</a:t>
                </a:r>
                <a:r>
                  <a:rPr lang="en-US" sz="1000" b="1" i="0" baseline="0"/>
                  <a:t> · 2H</a:t>
                </a:r>
                <a:r>
                  <a:rPr lang="en-US" sz="1000" b="1" i="0" baseline="-25000"/>
                  <a:t>2</a:t>
                </a:r>
                <a:r>
                  <a:rPr lang="en-US" sz="1000" b="1" i="0" baseline="0"/>
                  <a:t>O (M)</a:t>
                </a:r>
              </a:p>
            </c:rich>
          </c:tx>
          <c:layout/>
        </c:title>
        <c:numFmt formatCode="General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85922944"/>
        <c:crosses val="autoZero"/>
        <c:crossBetween val="midCat"/>
        <c:majorUnit val="7.0000000000000034E-2"/>
      </c:valAx>
      <c:valAx>
        <c:axId val="85922944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1000"/>
                </a:pPr>
                <a:r>
                  <a:rPr lang="en-US" sz="1000"/>
                  <a:t>Atomic</a:t>
                </a:r>
                <a:r>
                  <a:rPr lang="en-US" sz="1000" baseline="0"/>
                  <a:t> percentage of W (%)</a:t>
                </a:r>
                <a:endParaRPr lang="en-US" sz="1000"/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85568512"/>
        <c:crosses val="autoZero"/>
        <c:crossBetween val="midCat"/>
      </c:valAx>
    </c:plotArea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scatterChart>
        <c:scatterStyle val="lineMarker"/>
        <c:ser>
          <c:idx val="0"/>
          <c:order val="0"/>
          <c:spPr>
            <a:ln>
              <a:noFill/>
            </a:ln>
          </c:spPr>
          <c:marker>
            <c:symbol val="diamond"/>
            <c:size val="5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'Ni-W'!$B$2:$B$6</c:f>
              <c:numCache>
                <c:formatCode>0.00</c:formatCode>
                <c:ptCount val="5"/>
                <c:pt idx="0">
                  <c:v>0</c:v>
                </c:pt>
                <c:pt idx="1">
                  <c:v>6.24</c:v>
                </c:pt>
                <c:pt idx="2">
                  <c:v>22.47</c:v>
                </c:pt>
                <c:pt idx="3">
                  <c:v>15.6</c:v>
                </c:pt>
                <c:pt idx="4">
                  <c:v>21.35</c:v>
                </c:pt>
              </c:numCache>
            </c:numRef>
          </c:xVal>
          <c:yVal>
            <c:numRef>
              <c:f>'Ni-W'!$C$2:$C$5</c:f>
              <c:numCache>
                <c:formatCode>0.0</c:formatCode>
                <c:ptCount val="4"/>
                <c:pt idx="0">
                  <c:v>7.8</c:v>
                </c:pt>
                <c:pt idx="1">
                  <c:v>5.2</c:v>
                </c:pt>
                <c:pt idx="2">
                  <c:v>2.5</c:v>
                </c:pt>
                <c:pt idx="3">
                  <c:v>3.7</c:v>
                </c:pt>
              </c:numCache>
            </c:numRef>
          </c:yVal>
        </c:ser>
        <c:axId val="86153472"/>
        <c:axId val="86172032"/>
      </c:scatterChart>
      <c:valAx>
        <c:axId val="8615347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 baseline="0"/>
                  <a:t>at.% W</a:t>
                </a:r>
                <a:endParaRPr lang="en-US" sz="1000"/>
              </a:p>
            </c:rich>
          </c:tx>
          <c:layout/>
        </c:title>
        <c:numFmt formatCode="0.00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86172032"/>
        <c:crosses val="autoZero"/>
        <c:crossBetween val="midCat"/>
      </c:valAx>
      <c:valAx>
        <c:axId val="86172032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sz="1000"/>
                </a:pPr>
                <a:r>
                  <a:rPr lang="en-US" sz="1000"/>
                  <a:t>Grain size (nm)</a:t>
                </a:r>
              </a:p>
            </c:rich>
          </c:tx>
          <c:layout/>
        </c:title>
        <c:numFmt formatCode="0.0" sourceLinked="1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86153472"/>
        <c:crosses val="autoZero"/>
        <c:crossBetween val="midCat"/>
      </c:valAx>
    </c:plotArea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4" Type="http://schemas.openxmlformats.org/officeDocument/2006/relationships/image" Target="../media/image5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5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6.wmf"/><Relationship Id="rId1" Type="http://schemas.openxmlformats.org/officeDocument/2006/relationships/image" Target="../media/image6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7" Type="http://schemas.openxmlformats.org/officeDocument/2006/relationships/image" Target="../media/image78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6" Type="http://schemas.openxmlformats.org/officeDocument/2006/relationships/image" Target="../media/image77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06626" cy="4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97" tIns="45050" rIns="90097" bIns="45050" numCol="1" anchor="t" anchorCtr="0" compatLnSpc="1">
            <a:prstTxWarp prst="textNoShape">
              <a:avLst/>
            </a:prstTxWarp>
          </a:bodyPr>
          <a:lstStyle>
            <a:lvl1pPr algn="l" defTabSz="901963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575" y="1"/>
            <a:ext cx="3006626" cy="4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97" tIns="45050" rIns="90097" bIns="45050" numCol="1" anchor="t" anchorCtr="0" compatLnSpc="1">
            <a:prstTxWarp prst="textNoShape">
              <a:avLst/>
            </a:prstTxWarp>
          </a:bodyPr>
          <a:lstStyle>
            <a:lvl1pPr algn="r" defTabSz="901963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76"/>
            <a:ext cx="3006626" cy="46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97" tIns="45050" rIns="90097" bIns="45050" numCol="1" anchor="b" anchorCtr="0" compatLnSpc="1">
            <a:prstTxWarp prst="textNoShape">
              <a:avLst/>
            </a:prstTxWarp>
          </a:bodyPr>
          <a:lstStyle>
            <a:lvl1pPr algn="l" defTabSz="901963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575" y="8758276"/>
            <a:ext cx="3006626" cy="46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97" tIns="45050" rIns="90097" bIns="45050" numCol="1" anchor="b" anchorCtr="0" compatLnSpc="1">
            <a:prstTxWarp prst="textNoShape">
              <a:avLst/>
            </a:prstTxWarp>
          </a:bodyPr>
          <a:lstStyle>
            <a:lvl1pPr algn="r" defTabSz="901963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F1DFCFBE-C30F-441B-B54A-13CC469958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200150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06626" cy="4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97" tIns="45050" rIns="90097" bIns="45050" numCol="1" anchor="t" anchorCtr="0" compatLnSpc="1">
            <a:prstTxWarp prst="textNoShape">
              <a:avLst/>
            </a:prstTxWarp>
          </a:bodyPr>
          <a:lstStyle>
            <a:lvl1pPr algn="l" defTabSz="901963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575" y="1"/>
            <a:ext cx="3006626" cy="4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97" tIns="45050" rIns="90097" bIns="45050" numCol="1" anchor="t" anchorCtr="0" compatLnSpc="1">
            <a:prstTxWarp prst="textNoShape">
              <a:avLst/>
            </a:prstTxWarp>
          </a:bodyPr>
          <a:lstStyle>
            <a:lvl1pPr algn="r" defTabSz="901963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692150"/>
            <a:ext cx="4608512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58" y="4381424"/>
            <a:ext cx="5086284" cy="4146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97" tIns="45050" rIns="90097" bIns="450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76"/>
            <a:ext cx="3006626" cy="46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97" tIns="45050" rIns="90097" bIns="45050" numCol="1" anchor="b" anchorCtr="0" compatLnSpc="1">
            <a:prstTxWarp prst="textNoShape">
              <a:avLst/>
            </a:prstTxWarp>
          </a:bodyPr>
          <a:lstStyle>
            <a:lvl1pPr algn="l" defTabSz="901963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575" y="8758276"/>
            <a:ext cx="3006626" cy="46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97" tIns="45050" rIns="90097" bIns="45050" numCol="1" anchor="b" anchorCtr="0" compatLnSpc="1">
            <a:prstTxWarp prst="textNoShape">
              <a:avLst/>
            </a:prstTxWarp>
          </a:bodyPr>
          <a:lstStyle>
            <a:lvl1pPr algn="r" defTabSz="901963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C4CE19E2-E4FE-48E2-A770-EEB93BDBB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34649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CE19E2-E4FE-48E2-A770-EEB93BDBB49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89110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2BEAA3-AC7C-4C76-B485-815D7F66B4C3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92150"/>
            <a:ext cx="4610100" cy="3457575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22" y="4379901"/>
            <a:ext cx="5546758" cy="4148175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 for the Ni sample</a:t>
            </a:r>
            <a:r>
              <a:rPr lang="en-US" baseline="0" dirty="0" smtClean="0"/>
              <a:t> are illustrated here.</a:t>
            </a:r>
          </a:p>
          <a:p>
            <a:r>
              <a:rPr lang="en-US" baseline="0" dirty="0" smtClean="0"/>
              <a:t>We can also look at specific </a:t>
            </a:r>
            <a:r>
              <a:rPr lang="en-US" baseline="0" dirty="0" err="1" smtClean="0"/>
              <a:t>misorientations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5CF14-BA9E-0240-908C-2C00A138FBF7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These are the relative</a:t>
            </a:r>
            <a:r>
              <a:rPr lang="en-US" baseline="0" dirty="0" smtClean="0"/>
              <a:t> areas and energies of all of the grain boundary planes with the sigma 3 </a:t>
            </a:r>
            <a:r>
              <a:rPr lang="en-US" baseline="0" dirty="0" err="1" smtClean="0"/>
              <a:t>misorientation</a:t>
            </a:r>
            <a:endParaRPr lang="en-US" baseline="0" dirty="0" smtClean="0"/>
          </a:p>
          <a:p>
            <a:r>
              <a:rPr lang="en-US" baseline="0" dirty="0" smtClean="0"/>
              <a:t>We have done this for several materials and one general trend emerges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5CF14-BA9E-0240-908C-2C00A138FBF7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group at Sandia has computed the energies</a:t>
            </a:r>
            <a:r>
              <a:rPr lang="en-US" baseline="0" dirty="0" smtClean="0"/>
              <a:t> of 388 grain boundaries and the comparison very encouraging.</a:t>
            </a:r>
          </a:p>
          <a:p>
            <a:r>
              <a:rPr lang="en-US" baseline="0" dirty="0" smtClean="0"/>
              <a:t>Here I am plotting the observed energies (</a:t>
            </a:r>
            <a:r>
              <a:rPr lang="en-US" baseline="0" dirty="0" err="1" smtClean="0"/>
              <a:t>a.u</a:t>
            </a:r>
            <a:r>
              <a:rPr lang="en-US" baseline="0" dirty="0" smtClean="0"/>
              <a:t>.) </a:t>
            </a:r>
            <a:r>
              <a:rPr lang="en-US" baseline="0" dirty="0" err="1" smtClean="0"/>
              <a:t>v</a:t>
            </a:r>
            <a:r>
              <a:rPr lang="en-US" baseline="0" dirty="0" smtClean="0"/>
              <a:t>. the EAM calculated energies for Ni for only the S3 </a:t>
            </a:r>
            <a:r>
              <a:rPr lang="en-US" baseline="0" dirty="0" err="1" smtClean="0"/>
              <a:t>GBs</a:t>
            </a:r>
            <a:endParaRPr lang="en-US" baseline="0" dirty="0" smtClean="0"/>
          </a:p>
          <a:p>
            <a:r>
              <a:rPr lang="en-US" baseline="0" dirty="0" smtClean="0"/>
              <a:t>(these are the </a:t>
            </a:r>
            <a:r>
              <a:rPr lang="en-US" baseline="0" dirty="0" err="1" smtClean="0"/>
              <a:t>GBs</a:t>
            </a:r>
            <a:r>
              <a:rPr lang="en-US" baseline="0" dirty="0" smtClean="0"/>
              <a:t> we have the most data on)</a:t>
            </a:r>
          </a:p>
          <a:p>
            <a:r>
              <a:rPr lang="en-US" baseline="0" dirty="0" smtClean="0"/>
              <a:t>I think that there is an obvious positive correlation.  Outliers associated with max in experiments, which are questionable.</a:t>
            </a:r>
          </a:p>
          <a:p>
            <a:r>
              <a:rPr lang="en-US" baseline="0" dirty="0" smtClean="0"/>
              <a:t>We measure the relative areas better than the energies.</a:t>
            </a:r>
          </a:p>
          <a:p>
            <a:r>
              <a:rPr lang="en-US" baseline="0" dirty="0" smtClean="0"/>
              <a:t>Extremely good correlation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5CF14-BA9E-0240-908C-2C00A138FBF7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0825" cy="155575"/>
          </a:xfrm>
          <a:prstGeom prst="rect">
            <a:avLst/>
          </a:prstGeom>
          <a:solidFill>
            <a:srgbClr val="FF33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874713" y="1973263"/>
            <a:ext cx="7389812" cy="955675"/>
          </a:xfrm>
        </p:spPr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Presentation Title – Arial 32pt Bold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3625" y="3429000"/>
            <a:ext cx="4470400" cy="1981200"/>
          </a:xfrm>
        </p:spPr>
        <p:txBody>
          <a:bodyPr/>
          <a:lstStyle>
            <a:lvl1pPr>
              <a:lnSpc>
                <a:spcPct val="100000"/>
              </a:lnSpc>
              <a:spcBef>
                <a:spcPct val="100000"/>
              </a:spcBef>
              <a:spcAft>
                <a:spcPct val="0"/>
              </a:spcAft>
              <a:defRPr sz="1600" b="1"/>
            </a:lvl1pPr>
          </a:lstStyle>
          <a:p>
            <a:r>
              <a:rPr lang="en-US"/>
              <a:t>Organization</a:t>
            </a:r>
          </a:p>
          <a:p>
            <a:r>
              <a:rPr lang="en-US"/>
              <a:t>Authors</a:t>
            </a:r>
          </a:p>
          <a:p>
            <a:r>
              <a:rPr lang="en-US"/>
              <a:t>Event</a:t>
            </a:r>
          </a:p>
          <a:p>
            <a:r>
              <a:rPr lang="en-US"/>
              <a:t>Date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38113"/>
            <a:ext cx="2074863" cy="62198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8113"/>
            <a:ext cx="6076950" cy="62198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38113"/>
            <a:ext cx="8304213" cy="790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82675"/>
            <a:ext cx="4075113" cy="25606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4713" y="1082675"/>
            <a:ext cx="4076700" cy="25606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795713"/>
            <a:ext cx="4075113" cy="2562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4713" y="3795713"/>
            <a:ext cx="4076700" cy="2562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113"/>
            <a:ext cx="8304213" cy="790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82675"/>
            <a:ext cx="4075113" cy="5275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4713" y="1082675"/>
            <a:ext cx="4076700" cy="25606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4713" y="3795713"/>
            <a:ext cx="4076700" cy="25622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2">
                  <a:tint val="80000"/>
                  <a:satMod val="300000"/>
                  <a:alpha val="50000"/>
                </a:schemeClr>
              </a:gs>
              <a:gs pos="100000">
                <a:schemeClr val="bg2">
                  <a:lumMod val="50000"/>
                  <a:alpha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95600"/>
            <a:ext cx="9144000" cy="1470025"/>
          </a:xfrm>
        </p:spPr>
        <p:txBody>
          <a:bodyPr/>
          <a:lstStyle>
            <a:lvl1pPr algn="l">
              <a:defRPr b="0">
                <a:solidFill>
                  <a:schemeClr val="accent3">
                    <a:lumMod val="50000"/>
                  </a:schemeClr>
                </a:solidFill>
                <a:latin typeface="Helvetica LT Std UltCompressed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4419600"/>
            <a:ext cx="6400800" cy="457200"/>
          </a:xfrm>
        </p:spPr>
        <p:txBody>
          <a:bodyPr>
            <a:noAutofit/>
          </a:bodyPr>
          <a:lstStyle>
            <a:lvl1pPr marL="0" indent="0" algn="r">
              <a:buNone/>
              <a:defRPr sz="3600" b="0">
                <a:solidFill>
                  <a:schemeClr val="accent3">
                    <a:lumMod val="50000"/>
                  </a:schemeClr>
                </a:solidFill>
                <a:effectLst/>
                <a:latin typeface="Helvetica LT Std UltCompresse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3368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82675"/>
            <a:ext cx="4075113" cy="5275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1082675"/>
            <a:ext cx="4076700" cy="52752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977900"/>
          </a:xfrm>
          <a:prstGeom prst="rect">
            <a:avLst/>
          </a:prstGeom>
          <a:gradFill rotWithShape="0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0825" cy="155575"/>
          </a:xfrm>
          <a:prstGeom prst="rect">
            <a:avLst/>
          </a:prstGeom>
          <a:solidFill>
            <a:srgbClr val="FF33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38113"/>
            <a:ext cx="8304213" cy="790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167" tIns="45583" rIns="91167" bIns="4558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23557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82675"/>
            <a:ext cx="8304213" cy="5275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167" tIns="45583" rIns="91167" bIns="455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Body Text</a:t>
            </a:r>
            <a:br>
              <a:rPr lang="en-US" smtClean="0"/>
            </a:br>
            <a:r>
              <a:rPr lang="en-US" smtClean="0"/>
              <a:t>(shift return)</a:t>
            </a:r>
          </a:p>
          <a:p>
            <a:pPr lvl="0"/>
            <a:r>
              <a:rPr lang="en-US" smtClean="0"/>
              <a:t>line spacing check</a:t>
            </a:r>
          </a:p>
          <a:p>
            <a:pPr lvl="1"/>
            <a:r>
              <a:rPr lang="en-US" smtClean="0"/>
              <a:t>Second Level</a:t>
            </a:r>
            <a:br>
              <a:rPr lang="en-US" smtClean="0"/>
            </a:br>
            <a:r>
              <a:rPr lang="en-US" smtClean="0"/>
              <a:t>indent</a:t>
            </a:r>
          </a:p>
          <a:p>
            <a:pPr lvl="1"/>
            <a:r>
              <a:rPr lang="en-US" smtClean="0"/>
              <a:t>Second Level</a:t>
            </a:r>
            <a:br>
              <a:rPr lang="en-US" smtClean="0"/>
            </a:br>
            <a:r>
              <a:rPr lang="en-US" smtClean="0"/>
              <a:t>indent</a:t>
            </a:r>
          </a:p>
          <a:p>
            <a:pPr lvl="0"/>
            <a:r>
              <a:rPr lang="en-US" smtClean="0"/>
              <a:t>line spacing check</a:t>
            </a:r>
          </a:p>
          <a:p>
            <a:pPr lvl="1"/>
            <a:r>
              <a:rPr lang="en-US" smtClean="0"/>
              <a:t>line spacing check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3"/>
            <a:r>
              <a:rPr lang="en-US" smtClean="0"/>
              <a:t>Fourth level</a:t>
            </a:r>
          </a:p>
          <a:p>
            <a:pPr lvl="2"/>
            <a:r>
              <a:rPr lang="en-US" smtClean="0"/>
              <a:t>Third Level</a:t>
            </a:r>
          </a:p>
          <a:p>
            <a:pPr lvl="1"/>
            <a:r>
              <a:rPr lang="en-US" smtClean="0"/>
              <a:t>line spacing check</a:t>
            </a:r>
          </a:p>
        </p:txBody>
      </p:sp>
      <p:sp>
        <p:nvSpPr>
          <p:cNvPr id="2059" name="Text Box 11"/>
          <p:cNvSpPr txBox="1">
            <a:spLocks noChangeArrowheads="1"/>
          </p:cNvSpPr>
          <p:nvPr userDrawn="1"/>
        </p:nvSpPr>
        <p:spPr bwMode="auto">
          <a:xfrm>
            <a:off x="4572794" y="-44450"/>
            <a:ext cx="4571206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849313">
              <a:defRPr/>
            </a:pPr>
            <a:r>
              <a:rPr lang="en-US" sz="1000" b="0" i="1" baseline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Updates  on “Ni Based Systems” (prepared &amp; presented by </a:t>
            </a:r>
            <a:r>
              <a:rPr lang="en-US" sz="1000" b="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Luo)</a:t>
            </a:r>
            <a:endParaRPr lang="en-US" sz="1000" b="0" i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10" name="Freeform 9"/>
          <p:cNvSpPr/>
          <p:nvPr userDrawn="1"/>
        </p:nvSpPr>
        <p:spPr>
          <a:xfrm>
            <a:off x="1588" y="6595002"/>
            <a:ext cx="3575050" cy="27432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rgbClr val="F96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Oval 12"/>
          <p:cNvSpPr>
            <a:spLocks noChangeAspect="1"/>
          </p:cNvSpPr>
          <p:nvPr userDrawn="1"/>
        </p:nvSpPr>
        <p:spPr>
          <a:xfrm>
            <a:off x="8795068" y="6550240"/>
            <a:ext cx="274320" cy="274320"/>
          </a:xfrm>
          <a:prstGeom prst="ellipse">
            <a:avLst/>
          </a:prstGeom>
          <a:noFill/>
          <a:ln>
            <a:solidFill>
              <a:srgbClr val="0070C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 userDrawn="1"/>
        </p:nvSpPr>
        <p:spPr>
          <a:xfrm>
            <a:off x="0" y="6605831"/>
            <a:ext cx="9145588" cy="27432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rgbClr val="08A1D9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MURI Review: 12/15/2011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8703437" y="6473279"/>
            <a:ext cx="47000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9324470-AA87-4A87-A5A7-BFBE0EE4A845}" type="slidenum">
              <a:rPr 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‹#›</a:t>
            </a:fld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</p:sldLayoutIdLst>
  <p:timing>
    <p:tnLst>
      <p:par>
        <p:cTn id="1" dur="indefinite" restart="never" nodeType="tmRoot"/>
      </p:par>
    </p:tnLst>
  </p:timing>
  <p:txStyles>
    <p:titleStyle>
      <a:lvl1pPr algn="ctr" defTabSz="903288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defTabSz="903288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defTabSz="903288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defTabSz="903288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defTabSz="903288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defTabSz="903288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defTabSz="903288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defTabSz="903288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defTabSz="903288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>
          <a:solidFill>
            <a:srgbClr val="0000FF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defTabSz="903288" rtl="0" eaLnBrk="0" fontAlgn="base" hangingPunct="0">
        <a:lnSpc>
          <a:spcPts val="2000"/>
        </a:lnSpc>
        <a:spcBef>
          <a:spcPts val="1200"/>
        </a:spcBef>
        <a:spcAft>
          <a:spcPts val="600"/>
        </a:spcAft>
        <a:tabLst>
          <a:tab pos="3046413" algn="l"/>
        </a:tabLst>
        <a:defRPr sz="2000">
          <a:solidFill>
            <a:srgbClr val="800000"/>
          </a:solidFill>
          <a:latin typeface="+mn-lt"/>
          <a:ea typeface="+mn-ea"/>
          <a:cs typeface="+mn-cs"/>
        </a:defRPr>
      </a:lvl1pPr>
      <a:lvl2pPr marL="615950" indent="-206375" algn="l" defTabSz="903288" rtl="0" eaLnBrk="0" fontAlgn="base" hangingPunct="0">
        <a:lnSpc>
          <a:spcPts val="1800"/>
        </a:lnSpc>
        <a:spcBef>
          <a:spcPts val="400"/>
        </a:spcBef>
        <a:spcAft>
          <a:spcPts val="400"/>
        </a:spcAft>
        <a:buSzPct val="100000"/>
        <a:buChar char="•"/>
        <a:tabLst>
          <a:tab pos="3046413" algn="l"/>
        </a:tabLst>
        <a:defRPr sz="1900">
          <a:solidFill>
            <a:schemeClr val="tx1"/>
          </a:solidFill>
          <a:latin typeface="+mn-lt"/>
        </a:defRPr>
      </a:lvl2pPr>
      <a:lvl3pPr marL="1028700" indent="-225425" algn="l" defTabSz="903288" rtl="0" eaLnBrk="0" fontAlgn="base" hangingPunct="0">
        <a:lnSpc>
          <a:spcPts val="1800"/>
        </a:lnSpc>
        <a:spcBef>
          <a:spcPts val="400"/>
        </a:spcBef>
        <a:spcAft>
          <a:spcPts val="400"/>
        </a:spcAft>
        <a:buSzPct val="100000"/>
        <a:buChar char="–"/>
        <a:tabLst>
          <a:tab pos="3046413" algn="l"/>
        </a:tabLst>
        <a:defRPr sz="1700">
          <a:solidFill>
            <a:schemeClr val="tx1"/>
          </a:solidFill>
          <a:latin typeface="+mn-lt"/>
        </a:defRPr>
      </a:lvl3pPr>
      <a:lvl4pPr marL="1371600" indent="-166688" algn="l" defTabSz="903288" rtl="0" eaLnBrk="0" fontAlgn="base" hangingPunct="0">
        <a:lnSpc>
          <a:spcPts val="1600"/>
        </a:lnSpc>
        <a:spcBef>
          <a:spcPts val="300"/>
        </a:spcBef>
        <a:spcAft>
          <a:spcPts val="300"/>
        </a:spcAft>
        <a:buChar char="•"/>
        <a:tabLst>
          <a:tab pos="3046413" algn="l"/>
        </a:tabLst>
        <a:defRPr sz="1600">
          <a:solidFill>
            <a:schemeClr val="tx1"/>
          </a:solidFill>
          <a:latin typeface="+mn-lt"/>
        </a:defRPr>
      </a:lvl4pPr>
      <a:lvl5pPr marL="1654175" indent="-166688" algn="l" defTabSz="903288" rtl="0" eaLnBrk="0" fontAlgn="base" hangingPunct="0">
        <a:spcBef>
          <a:spcPct val="20000"/>
        </a:spcBef>
        <a:spcAft>
          <a:spcPct val="0"/>
        </a:spcAft>
        <a:buChar char="»"/>
        <a:tabLst>
          <a:tab pos="3046413" algn="l"/>
        </a:tabLst>
        <a:defRPr>
          <a:solidFill>
            <a:schemeClr val="tx1"/>
          </a:solidFill>
          <a:latin typeface="Times" pitchFamily="18" charset="0"/>
        </a:defRPr>
      </a:lvl5pPr>
      <a:lvl6pPr marL="2111375" indent="-166688" algn="l" defTabSz="903288" rtl="0" eaLnBrk="0" fontAlgn="base" hangingPunct="0">
        <a:spcBef>
          <a:spcPct val="20000"/>
        </a:spcBef>
        <a:spcAft>
          <a:spcPct val="0"/>
        </a:spcAft>
        <a:buChar char="»"/>
        <a:tabLst>
          <a:tab pos="3046413" algn="l"/>
        </a:tabLst>
        <a:defRPr>
          <a:solidFill>
            <a:schemeClr val="tx1"/>
          </a:solidFill>
          <a:latin typeface="Times" pitchFamily="18" charset="0"/>
        </a:defRPr>
      </a:lvl6pPr>
      <a:lvl7pPr marL="2568575" indent="-166688" algn="l" defTabSz="903288" rtl="0" eaLnBrk="0" fontAlgn="base" hangingPunct="0">
        <a:spcBef>
          <a:spcPct val="20000"/>
        </a:spcBef>
        <a:spcAft>
          <a:spcPct val="0"/>
        </a:spcAft>
        <a:buChar char="»"/>
        <a:tabLst>
          <a:tab pos="3046413" algn="l"/>
        </a:tabLst>
        <a:defRPr>
          <a:solidFill>
            <a:schemeClr val="tx1"/>
          </a:solidFill>
          <a:latin typeface="Times" pitchFamily="18" charset="0"/>
        </a:defRPr>
      </a:lvl7pPr>
      <a:lvl8pPr marL="3025775" indent="-166688" algn="l" defTabSz="903288" rtl="0" eaLnBrk="0" fontAlgn="base" hangingPunct="0">
        <a:spcBef>
          <a:spcPct val="20000"/>
        </a:spcBef>
        <a:spcAft>
          <a:spcPct val="0"/>
        </a:spcAft>
        <a:buChar char="»"/>
        <a:tabLst>
          <a:tab pos="3046413" algn="l"/>
        </a:tabLst>
        <a:defRPr>
          <a:solidFill>
            <a:schemeClr val="tx1"/>
          </a:solidFill>
          <a:latin typeface="Times" pitchFamily="18" charset="0"/>
        </a:defRPr>
      </a:lvl8pPr>
      <a:lvl9pPr marL="3482975" indent="-166688" algn="l" defTabSz="903288" rtl="0" eaLnBrk="0" fontAlgn="base" hangingPunct="0">
        <a:spcBef>
          <a:spcPct val="20000"/>
        </a:spcBef>
        <a:spcAft>
          <a:spcPct val="0"/>
        </a:spcAft>
        <a:buChar char="»"/>
        <a:tabLst>
          <a:tab pos="3046413" algn="l"/>
        </a:tabLst>
        <a:defRPr>
          <a:solidFill>
            <a:schemeClr val="tx1"/>
          </a:solidFill>
          <a:latin typeface="Times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0" y="6558513"/>
            <a:ext cx="3575050" cy="27432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rgbClr val="F96A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0965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baseline="0">
                <a:solidFill>
                  <a:schemeClr val="bg1"/>
                </a:solidFill>
                <a:latin typeface="+mn-lt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</a:rPr>
              <a:t>MURI Kickoff Meeting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2079" y="650985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DD3C4FC-F306-4350-A70C-63615A422B25}" type="slidenum">
              <a:rPr lang="en-US" smtClean="0">
                <a:solidFill>
                  <a:srgbClr val="08A1D9">
                    <a:lumMod val="20000"/>
                    <a:lumOff val="80000"/>
                  </a:srgb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8A1D9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8793480" y="6558513"/>
            <a:ext cx="274320" cy="274320"/>
          </a:xfrm>
          <a:prstGeom prst="ellipse">
            <a:avLst/>
          </a:prstGeom>
          <a:noFill/>
          <a:ln>
            <a:solidFill>
              <a:srgbClr val="0070C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1588" y="6558513"/>
            <a:ext cx="9145588" cy="27432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rgbClr val="08A1D9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 dirty="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76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 baseline="0">
                <a:solidFill>
                  <a:schemeClr val="bg1"/>
                </a:solidFill>
                <a:latin typeface="Candara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1440B6C-B696-4661-B1E6-D24372F8A121}" type="datetime3">
              <a:rPr lang="en-US" smtClean="0">
                <a:solidFill>
                  <a:srgbClr val="FFFFFF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15 December 2011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616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3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6.bin"/><Relationship Id="rId12" Type="http://schemas.openxmlformats.org/officeDocument/2006/relationships/oleObject" Target="../embeddings/oleObject10.bin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oleObject" Target="../embeddings/oleObject9.bin"/><Relationship Id="rId5" Type="http://schemas.openxmlformats.org/officeDocument/2006/relationships/image" Target="../media/image53.png"/><Relationship Id="rId10" Type="http://schemas.openxmlformats.org/officeDocument/2006/relationships/image" Target="../media/image54.jpeg"/><Relationship Id="rId4" Type="http://schemas.openxmlformats.org/officeDocument/2006/relationships/notesSlide" Target="../notesSlides/notesSlide2.xml"/><Relationship Id="rId9" Type="http://schemas.openxmlformats.org/officeDocument/2006/relationships/oleObject" Target="../embeddings/oleObject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3.jpe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pn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1.jpeg"/><Relationship Id="rId5" Type="http://schemas.openxmlformats.org/officeDocument/2006/relationships/image" Target="../media/image60.png"/><Relationship Id="rId4" Type="http://schemas.openxmlformats.org/officeDocument/2006/relationships/image" Target="../media/image64.jpeg"/><Relationship Id="rId9" Type="http://schemas.openxmlformats.org/officeDocument/2006/relationships/oleObject" Target="../embeddings/oleObject1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9.bin"/><Relationship Id="rId5" Type="http://schemas.openxmlformats.org/officeDocument/2006/relationships/oleObject" Target="../embeddings/oleObject18.bin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3.bin"/><Relationship Id="rId5" Type="http://schemas.openxmlformats.org/officeDocument/2006/relationships/oleObject" Target="../embeddings/oleObject22.bin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4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microsoft.com/office/2007/relationships/hdphoto" Target="../media/hdphoto1.wdp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5" Type="http://schemas.openxmlformats.org/officeDocument/2006/relationships/hyperlink" Target="//upload.wikimedia.org/wikipedia/en/b/bb/Segregation_in_materials_3.jpg" TargetMode="External"/><Relationship Id="rId15" Type="http://schemas.openxmlformats.org/officeDocument/2006/relationships/oleObject" Target="../embeddings/oleObject4.bin"/><Relationship Id="rId4" Type="http://schemas.openxmlformats.org/officeDocument/2006/relationships/oleObject" Target="../embeddings/oleObject2.bin"/><Relationship Id="rId1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ct.polymtl.ca/fact/phase_diagram.php?xlabel=&amp;ylabel=&amp;maxx=&amp;minx=&amp;maxy=&amp;miny=&amp;calc=1&amp;file=Ni-W.jpg&amp;y=&amp;cat=&amp;dir=SGTE&amp;lang=&amp;type=&amp;coords=" TargetMode="External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tif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12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jpeg"/><Relationship Id="rId7" Type="http://schemas.microsoft.com/office/2007/relationships/hdphoto" Target="../media/hdphoto2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26.png"/><Relationship Id="rId4" Type="http://schemas.openxmlformats.org/officeDocument/2006/relationships/image" Target="../media/image13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304800" y="2286000"/>
            <a:ext cx="8534400" cy="2308225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Tailoring of Atomic-Scale Interphase Complexions</a:t>
            </a:r>
            <a:br>
              <a:rPr lang="en-US" sz="5400" dirty="0" smtClean="0"/>
            </a:br>
            <a:r>
              <a:rPr lang="en-US" sz="5400" dirty="0" smtClean="0"/>
              <a:t>for Mechanism-Informed Material Design </a:t>
            </a:r>
            <a:endParaRPr lang="en-US" sz="5400" dirty="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2895600" y="4648200"/>
            <a:ext cx="5943600" cy="762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 Based Systems</a:t>
            </a:r>
            <a:endParaRPr lang="en-US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6276" y="228600"/>
            <a:ext cx="9169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Office of Naval Research Multidisciplinary </a:t>
            </a:r>
            <a:r>
              <a:rPr lang="en-US" sz="2200" b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University </a:t>
            </a:r>
            <a:r>
              <a:rPr lang="en-US" sz="2200" b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Research Initiative Project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Review Meeting, Thursday December 15</a:t>
            </a:r>
            <a:r>
              <a:rPr lang="en-US" sz="2200" b="0" baseline="30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th </a:t>
            </a:r>
            <a:r>
              <a:rPr lang="en-US" sz="2200" b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2011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ONR Topic Chief</a:t>
            </a:r>
            <a:r>
              <a:rPr lang="en-US" sz="2200" b="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: David </a:t>
            </a:r>
            <a:r>
              <a:rPr lang="en-US" sz="2200" b="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Shifler</a:t>
            </a:r>
            <a:endParaRPr lang="en-US" sz="2200" b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200" b="0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200" b="0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200" b="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185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Bilayer Interfacial Phase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5642"/>
          <a:stretch/>
        </p:blipFill>
        <p:spPr>
          <a:xfrm>
            <a:off x="152400" y="1981200"/>
            <a:ext cx="8729305" cy="4572000"/>
          </a:xfrm>
          <a:prstGeom prst="rect">
            <a:avLst/>
          </a:prstGeom>
        </p:spPr>
      </p:pic>
      <p:sp>
        <p:nvSpPr>
          <p:cNvPr id="5" name="TextBox 45"/>
          <p:cNvSpPr txBox="1"/>
          <p:nvPr/>
        </p:nvSpPr>
        <p:spPr>
          <a:xfrm>
            <a:off x="6686550" y="627529"/>
            <a:ext cx="2476500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lvl="0" indent="-169863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Science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2011</a:t>
            </a:r>
            <a:endParaRPr lang="en-US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6" name="TextBox 45"/>
          <p:cNvSpPr txBox="1"/>
          <p:nvPr/>
        </p:nvSpPr>
        <p:spPr>
          <a:xfrm>
            <a:off x="5943600" y="935674"/>
            <a:ext cx="3200400" cy="800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lvl="0" indent="-169863"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Fractured during TEM</a:t>
            </a:r>
          </a:p>
          <a:p>
            <a:pPr marL="169863" lvl="0" indent="-169863"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(between the two layers) </a:t>
            </a:r>
          </a:p>
          <a:p>
            <a:pPr marL="169863" lvl="0" indent="-169863"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specimen preparation?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7696200" y="1736406"/>
            <a:ext cx="152400" cy="838200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="" xmlns:p14="http://schemas.microsoft.com/office/powerpoint/2010/main" val="252873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Compositional Analysis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47482"/>
            <a:ext cx="7803157" cy="5491388"/>
          </a:xfrm>
          <a:prstGeom prst="rect">
            <a:avLst/>
          </a:prstGeom>
        </p:spPr>
      </p:pic>
      <p:sp>
        <p:nvSpPr>
          <p:cNvPr id="5" name="TextBox 45"/>
          <p:cNvSpPr txBox="1"/>
          <p:nvPr/>
        </p:nvSpPr>
        <p:spPr>
          <a:xfrm>
            <a:off x="6686550" y="627529"/>
            <a:ext cx="2476500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lvl="0" indent="-169863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Science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2011</a:t>
            </a:r>
            <a:endParaRPr lang="en-US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268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Locations in the Same Specimen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7"/>
          <a:stretch/>
        </p:blipFill>
        <p:spPr bwMode="auto">
          <a:xfrm>
            <a:off x="1066800" y="984162"/>
            <a:ext cx="7603332" cy="58738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195"/>
          <a:stretch/>
        </p:blipFill>
        <p:spPr bwMode="auto">
          <a:xfrm>
            <a:off x="227346" y="1954247"/>
            <a:ext cx="2888315" cy="2541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H="1" flipV="1">
            <a:off x="2743200" y="4267200"/>
            <a:ext cx="1143000" cy="762000"/>
          </a:xfrm>
          <a:prstGeom prst="straightConnector1">
            <a:avLst/>
          </a:prstGeom>
          <a:solidFill>
            <a:schemeClr val="bg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7010400" y="4876800"/>
            <a:ext cx="914400" cy="1981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Box 45"/>
          <p:cNvSpPr txBox="1"/>
          <p:nvPr/>
        </p:nvSpPr>
        <p:spPr>
          <a:xfrm>
            <a:off x="6686550" y="627529"/>
            <a:ext cx="2476500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lvl="0" indent="-169863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Science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2011</a:t>
            </a:r>
            <a:endParaRPr lang="en-US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542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Bilayers on a Faceted GB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74" y="990600"/>
            <a:ext cx="7318858" cy="5707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45"/>
          <p:cNvSpPr txBox="1"/>
          <p:nvPr/>
        </p:nvSpPr>
        <p:spPr>
          <a:xfrm>
            <a:off x="6686550" y="627529"/>
            <a:ext cx="2476500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lvl="0" indent="-169863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Science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2011</a:t>
            </a:r>
            <a:endParaRPr lang="en-US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90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Summary of Key Observations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689600"/>
          </a:xfrm>
          <a:prstGeom prst="rect">
            <a:avLst/>
          </a:prstGeom>
        </p:spPr>
      </p:pic>
      <p:sp>
        <p:nvSpPr>
          <p:cNvPr id="5" name="TextBox 45"/>
          <p:cNvSpPr txBox="1"/>
          <p:nvPr/>
        </p:nvSpPr>
        <p:spPr>
          <a:xfrm>
            <a:off x="6686550" y="627529"/>
            <a:ext cx="2476500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lvl="0" indent="-169863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Science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2011</a:t>
            </a:r>
            <a:endParaRPr lang="en-US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04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Bilayer?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3289"/>
          <a:stretch/>
        </p:blipFill>
        <p:spPr>
          <a:xfrm>
            <a:off x="457200" y="2590800"/>
            <a:ext cx="5490058" cy="27806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360" y="1077287"/>
            <a:ext cx="9031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</a:t>
            </a:r>
            <a:r>
              <a:rPr lang="en-US" sz="2000" u="sng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Miedema</a:t>
            </a:r>
            <a:r>
              <a:rPr lang="en-US" sz="2000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Model</a:t>
            </a:r>
            <a:r>
              <a:rPr lang="en-US" sz="2000" dirty="0" smtClean="0">
                <a:solidFill>
                  <a:srgbClr val="7030A0"/>
                </a:solidFill>
                <a:latin typeface="+mn-lt"/>
              </a:rPr>
              <a:t>:</a:t>
            </a:r>
            <a:r>
              <a:rPr lang="en-US" sz="200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000" dirty="0">
                <a:latin typeface="+mn-lt"/>
              </a:rPr>
              <a:t>F</a:t>
            </a:r>
            <a:r>
              <a:rPr lang="en-US" sz="2000" dirty="0" smtClean="0">
                <a:latin typeface="+mn-lt"/>
              </a:rPr>
              <a:t>ormation </a:t>
            </a:r>
            <a:r>
              <a:rPr lang="en-US" sz="2000" dirty="0">
                <a:latin typeface="+mn-lt"/>
              </a:rPr>
              <a:t>enthalpy for a Bi</a:t>
            </a:r>
            <a:r>
              <a:rPr lang="en-US" sz="2000" baseline="-25000" dirty="0">
                <a:latin typeface="+mn-lt"/>
              </a:rPr>
              <a:t>0.5</a:t>
            </a:r>
            <a:r>
              <a:rPr lang="en-US" sz="2000" dirty="0">
                <a:latin typeface="+mn-lt"/>
              </a:rPr>
              <a:t>Ni</a:t>
            </a:r>
            <a:r>
              <a:rPr lang="en-US" sz="2000" baseline="-25000" dirty="0">
                <a:latin typeface="+mn-lt"/>
              </a:rPr>
              <a:t>0.5</a:t>
            </a:r>
            <a:r>
              <a:rPr lang="en-US" sz="2000" dirty="0">
                <a:latin typeface="+mn-lt"/>
              </a:rPr>
              <a:t> alloy </a:t>
            </a:r>
            <a:r>
              <a:rPr lang="en-US" sz="2000" dirty="0" smtClean="0">
                <a:latin typeface="+mn-lt"/>
              </a:rPr>
              <a:t>= -</a:t>
            </a:r>
            <a:r>
              <a:rPr lang="en-US" sz="2000" dirty="0">
                <a:latin typeface="+mn-lt"/>
              </a:rPr>
              <a:t>3.7 kJ/</a:t>
            </a:r>
            <a:r>
              <a:rPr lang="en-US" sz="2000" dirty="0" err="1">
                <a:latin typeface="+mn-lt"/>
              </a:rPr>
              <a:t>mol</a:t>
            </a:r>
            <a:endParaRPr lang="en-US" sz="20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0200" y="1477397"/>
            <a:ext cx="594360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2200" dirty="0" smtClean="0">
                <a:latin typeface="+mn-lt"/>
              </a:rPr>
              <a:t>Strong </a:t>
            </a:r>
            <a:r>
              <a:rPr lang="en-US" sz="2200" dirty="0" smtClean="0">
                <a:solidFill>
                  <a:srgbClr val="0000FF"/>
                </a:solidFill>
                <a:latin typeface="+mn-lt"/>
              </a:rPr>
              <a:t>Ni</a:t>
            </a:r>
            <a:r>
              <a:rPr lang="en-US" sz="2200" dirty="0" smtClean="0">
                <a:latin typeface="+mn-lt"/>
              </a:rPr>
              <a:t>-</a:t>
            </a:r>
            <a:r>
              <a:rPr lang="en-US" sz="22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2200" dirty="0" smtClean="0">
                <a:latin typeface="+mn-lt"/>
              </a:rPr>
              <a:t>:	½|</a:t>
            </a:r>
            <a:r>
              <a:rPr lang="en-US" sz="2200" dirty="0">
                <a:latin typeface="+mn-lt"/>
              </a:rPr>
              <a:t>E</a:t>
            </a:r>
            <a:r>
              <a:rPr lang="en-US" sz="2200" baseline="-25000" dirty="0">
                <a:solidFill>
                  <a:srgbClr val="0000FF"/>
                </a:solidFill>
                <a:latin typeface="+mn-lt"/>
              </a:rPr>
              <a:t>Ni</a:t>
            </a:r>
            <a:r>
              <a:rPr lang="en-US" sz="2200" baseline="-25000" dirty="0">
                <a:latin typeface="+mn-lt"/>
              </a:rPr>
              <a:t>-</a:t>
            </a:r>
            <a:r>
              <a:rPr lang="en-US" sz="2200" baseline="-25000" dirty="0">
                <a:solidFill>
                  <a:srgbClr val="0000FF"/>
                </a:solidFill>
                <a:latin typeface="+mn-lt"/>
              </a:rPr>
              <a:t>Ni</a:t>
            </a:r>
            <a:r>
              <a:rPr lang="en-US" sz="2200" dirty="0">
                <a:latin typeface="+mn-lt"/>
              </a:rPr>
              <a:t>| + ½|</a:t>
            </a:r>
            <a:r>
              <a:rPr lang="en-US" sz="2200" dirty="0" smtClean="0">
                <a:latin typeface="+mn-lt"/>
              </a:rPr>
              <a:t>E</a:t>
            </a:r>
            <a:r>
              <a:rPr lang="en-US" sz="2200" baseline="-250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2200" baseline="-25000" dirty="0" smtClean="0">
                <a:latin typeface="+mn-lt"/>
              </a:rPr>
              <a:t>-</a:t>
            </a:r>
            <a:r>
              <a:rPr lang="en-US" sz="2200" baseline="-250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2200" dirty="0" smtClean="0">
                <a:latin typeface="+mn-lt"/>
              </a:rPr>
              <a:t>| &lt; </a:t>
            </a:r>
            <a:r>
              <a:rPr lang="en-US" sz="2200" dirty="0">
                <a:latin typeface="+mn-lt"/>
              </a:rPr>
              <a:t>|</a:t>
            </a:r>
            <a:r>
              <a:rPr lang="en-US" sz="2200" dirty="0" err="1">
                <a:latin typeface="+mn-lt"/>
              </a:rPr>
              <a:t>E</a:t>
            </a:r>
            <a:r>
              <a:rPr lang="en-US" sz="2200" baseline="-25000" dirty="0" err="1">
                <a:solidFill>
                  <a:srgbClr val="0000FF"/>
                </a:solidFill>
                <a:latin typeface="+mn-lt"/>
              </a:rPr>
              <a:t>Ni</a:t>
            </a:r>
            <a:r>
              <a:rPr lang="en-US" sz="2200" baseline="-25000" dirty="0">
                <a:latin typeface="+mn-lt"/>
              </a:rPr>
              <a:t>-</a:t>
            </a:r>
            <a:r>
              <a:rPr lang="en-US" sz="2200" baseline="-25000" dirty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2200" dirty="0">
                <a:latin typeface="+mn-lt"/>
              </a:rPr>
              <a:t>|</a:t>
            </a:r>
            <a:r>
              <a:rPr lang="en-US" sz="2200" dirty="0"/>
              <a:t> </a:t>
            </a:r>
            <a:endParaRPr lang="en-US" sz="2200" dirty="0" smtClean="0">
              <a:latin typeface="+mn-lt"/>
            </a:endParaRPr>
          </a:p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2200" dirty="0" smtClean="0">
                <a:latin typeface="+mn-lt"/>
              </a:rPr>
              <a:t>Weak </a:t>
            </a:r>
            <a:r>
              <a:rPr lang="en-US" sz="22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2200" dirty="0" smtClean="0">
                <a:latin typeface="+mn-lt"/>
              </a:rPr>
              <a:t>-</a:t>
            </a:r>
            <a:r>
              <a:rPr lang="en-US" sz="22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2200" dirty="0" smtClean="0">
                <a:latin typeface="+mn-lt"/>
              </a:rPr>
              <a:t>:	|</a:t>
            </a:r>
            <a:r>
              <a:rPr lang="en-US" sz="2200" dirty="0" err="1" smtClean="0">
                <a:latin typeface="+mn-lt"/>
              </a:rPr>
              <a:t>E</a:t>
            </a:r>
            <a:r>
              <a:rPr lang="en-US" sz="2200" baseline="-25000" dirty="0" err="1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2200" baseline="-25000" dirty="0" smtClean="0">
                <a:latin typeface="+mn-lt"/>
              </a:rPr>
              <a:t>-</a:t>
            </a:r>
            <a:r>
              <a:rPr lang="en-US" sz="2200" baseline="-250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2200" dirty="0">
                <a:latin typeface="+mn-lt"/>
              </a:rPr>
              <a:t>| &lt;&lt; |</a:t>
            </a:r>
            <a:r>
              <a:rPr lang="en-US" sz="2200" dirty="0" err="1" smtClean="0">
                <a:latin typeface="+mn-lt"/>
              </a:rPr>
              <a:t>E</a:t>
            </a:r>
            <a:r>
              <a:rPr lang="en-US" sz="2200" baseline="-25000" dirty="0" err="1" smtClean="0">
                <a:solidFill>
                  <a:srgbClr val="0000FF"/>
                </a:solidFill>
                <a:latin typeface="+mn-lt"/>
              </a:rPr>
              <a:t>Ni</a:t>
            </a:r>
            <a:r>
              <a:rPr lang="en-US" sz="2200" baseline="-25000" dirty="0" smtClean="0">
                <a:latin typeface="+mn-lt"/>
              </a:rPr>
              <a:t>-</a:t>
            </a:r>
            <a:r>
              <a:rPr lang="en-US" sz="2200" baseline="-25000" dirty="0" smtClean="0">
                <a:solidFill>
                  <a:srgbClr val="0000FF"/>
                </a:solidFill>
                <a:latin typeface="+mn-lt"/>
              </a:rPr>
              <a:t>Ni</a:t>
            </a:r>
            <a:r>
              <a:rPr lang="en-US" sz="2200" dirty="0" smtClean="0">
                <a:latin typeface="+mn-lt"/>
              </a:rPr>
              <a:t>| </a:t>
            </a:r>
            <a:endParaRPr lang="en-US" sz="2200" dirty="0">
              <a:latin typeface="+mn-lt"/>
            </a:endParaRPr>
          </a:p>
        </p:txBody>
      </p:sp>
      <p:pic>
        <p:nvPicPr>
          <p:cNvPr id="6" name="Picture 4" descr="http://themedicalbiochemistrypage.org/images/lipid-bilay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00" y="5533121"/>
            <a:ext cx="3255100" cy="1220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536" y="5926012"/>
            <a:ext cx="5490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“High-Temperature Lipids”?</a:t>
            </a: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Left Brace 7"/>
          <p:cNvSpPr/>
          <p:nvPr/>
        </p:nvSpPr>
        <p:spPr bwMode="auto">
          <a:xfrm>
            <a:off x="5546000" y="5733270"/>
            <a:ext cx="342900" cy="819929"/>
          </a:xfrm>
          <a:prstGeom prst="leftBrace">
            <a:avLst/>
          </a:prstGeom>
          <a:solidFill>
            <a:schemeClr val="bg1"/>
          </a:solidFill>
          <a:ln w="444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TextBox 45"/>
          <p:cNvSpPr txBox="1"/>
          <p:nvPr/>
        </p:nvSpPr>
        <p:spPr>
          <a:xfrm>
            <a:off x="6686550" y="627529"/>
            <a:ext cx="2476500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lvl="0" indent="-169863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Science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2011</a:t>
            </a:r>
            <a:endParaRPr lang="en-US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127" y="5257800"/>
            <a:ext cx="250902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Structural Frustration </a:t>
            </a:r>
            <a:endParaRPr lang="en-US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183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Rectangle 132"/>
          <p:cNvSpPr/>
          <p:nvPr/>
        </p:nvSpPr>
        <p:spPr bwMode="auto">
          <a:xfrm>
            <a:off x="5229635" y="2652643"/>
            <a:ext cx="3779027" cy="4205511"/>
          </a:xfrm>
          <a:prstGeom prst="rect">
            <a:avLst/>
          </a:prstGeom>
          <a:solidFill>
            <a:srgbClr val="CCFFFF"/>
          </a:solidFill>
          <a:ln w="28575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76635" y="2329601"/>
            <a:ext cx="4876800" cy="4497621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98" name="Picture 19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590" y="3201283"/>
            <a:ext cx="2880003" cy="2763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3" name="TextBox 92"/>
          <p:cNvSpPr txBox="1"/>
          <p:nvPr/>
        </p:nvSpPr>
        <p:spPr>
          <a:xfrm>
            <a:off x="541725" y="1316032"/>
            <a:ext cx="30783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Bilayer Structure</a:t>
            </a:r>
          </a:p>
          <a:p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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Embrittlement</a:t>
            </a: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0035" y="2558201"/>
            <a:ext cx="3606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Energetically </a:t>
            </a:r>
          </a:p>
          <a:p>
            <a:r>
              <a:rPr lang="en-US" sz="2000" dirty="0" smtClean="0">
                <a:latin typeface="+mn-lt"/>
              </a:rPr>
              <a:t>The Most Favored!</a:t>
            </a:r>
            <a:endParaRPr lang="en-US" sz="20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672" y="6061853"/>
            <a:ext cx="4876800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dirty="0" smtClean="0">
                <a:latin typeface="+mn-lt"/>
              </a:rPr>
              <a:t>Strong 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Ni</a:t>
            </a:r>
            <a:r>
              <a:rPr lang="en-US" dirty="0" smtClean="0">
                <a:latin typeface="+mn-lt"/>
              </a:rPr>
              <a:t>-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dirty="0" smtClean="0">
                <a:latin typeface="+mn-lt"/>
              </a:rPr>
              <a:t>:	½|</a:t>
            </a:r>
            <a:r>
              <a:rPr lang="en-US" dirty="0">
                <a:latin typeface="+mn-lt"/>
              </a:rPr>
              <a:t>E</a:t>
            </a:r>
            <a:r>
              <a:rPr lang="en-US" baseline="-25000" dirty="0">
                <a:solidFill>
                  <a:srgbClr val="0000FF"/>
                </a:solidFill>
                <a:latin typeface="+mn-lt"/>
              </a:rPr>
              <a:t>Ni</a:t>
            </a:r>
            <a:r>
              <a:rPr lang="en-US" baseline="-25000" dirty="0">
                <a:latin typeface="+mn-lt"/>
              </a:rPr>
              <a:t>-</a:t>
            </a:r>
            <a:r>
              <a:rPr lang="en-US" baseline="-25000" dirty="0">
                <a:solidFill>
                  <a:srgbClr val="0000FF"/>
                </a:solidFill>
                <a:latin typeface="+mn-lt"/>
              </a:rPr>
              <a:t>Ni</a:t>
            </a:r>
            <a:r>
              <a:rPr lang="en-US" dirty="0">
                <a:latin typeface="+mn-lt"/>
              </a:rPr>
              <a:t>| + ½|</a:t>
            </a:r>
            <a:r>
              <a:rPr lang="en-US" dirty="0" smtClean="0">
                <a:latin typeface="+mn-lt"/>
              </a:rPr>
              <a:t>E</a:t>
            </a:r>
            <a:r>
              <a:rPr lang="en-US" baseline="-250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baseline="-25000" dirty="0" smtClean="0">
                <a:latin typeface="+mn-lt"/>
              </a:rPr>
              <a:t>-</a:t>
            </a:r>
            <a:r>
              <a:rPr lang="en-US" baseline="-250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dirty="0" smtClean="0">
                <a:latin typeface="+mn-lt"/>
              </a:rPr>
              <a:t>| &lt; </a:t>
            </a:r>
            <a:r>
              <a:rPr lang="en-US" dirty="0">
                <a:latin typeface="+mn-lt"/>
              </a:rPr>
              <a:t>|</a:t>
            </a:r>
            <a:r>
              <a:rPr lang="en-US" dirty="0" err="1">
                <a:latin typeface="+mn-lt"/>
              </a:rPr>
              <a:t>E</a:t>
            </a:r>
            <a:r>
              <a:rPr lang="en-US" baseline="-25000" dirty="0" err="1">
                <a:solidFill>
                  <a:srgbClr val="0000FF"/>
                </a:solidFill>
                <a:latin typeface="+mn-lt"/>
              </a:rPr>
              <a:t>Ni</a:t>
            </a:r>
            <a:r>
              <a:rPr lang="en-US" baseline="-25000" dirty="0">
                <a:latin typeface="+mn-lt"/>
              </a:rPr>
              <a:t>-</a:t>
            </a:r>
            <a:r>
              <a:rPr lang="en-US" baseline="-25000" dirty="0">
                <a:solidFill>
                  <a:srgbClr val="FF0000"/>
                </a:solidFill>
                <a:latin typeface="+mn-lt"/>
              </a:rPr>
              <a:t>Bi</a:t>
            </a:r>
            <a:r>
              <a:rPr lang="en-US" dirty="0">
                <a:latin typeface="+mn-lt"/>
              </a:rPr>
              <a:t>|</a:t>
            </a:r>
            <a:r>
              <a:rPr lang="en-US" dirty="0"/>
              <a:t> </a:t>
            </a:r>
            <a:endParaRPr lang="en-US" dirty="0" smtClean="0">
              <a:latin typeface="+mn-lt"/>
            </a:endParaRPr>
          </a:p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dirty="0" smtClean="0">
                <a:latin typeface="+mn-lt"/>
              </a:rPr>
              <a:t>Weak 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dirty="0" smtClean="0">
                <a:latin typeface="+mn-lt"/>
              </a:rPr>
              <a:t>-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dirty="0" smtClean="0">
                <a:latin typeface="+mn-lt"/>
              </a:rPr>
              <a:t>:	|</a:t>
            </a:r>
            <a:r>
              <a:rPr lang="en-US" dirty="0" err="1" smtClean="0">
                <a:latin typeface="+mn-lt"/>
              </a:rPr>
              <a:t>E</a:t>
            </a:r>
            <a:r>
              <a:rPr lang="en-US" baseline="-25000" dirty="0" err="1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baseline="-25000" dirty="0" smtClean="0">
                <a:latin typeface="+mn-lt"/>
              </a:rPr>
              <a:t>-</a:t>
            </a:r>
            <a:r>
              <a:rPr lang="en-US" baseline="-250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dirty="0">
                <a:latin typeface="+mn-lt"/>
              </a:rPr>
              <a:t>| &lt;&lt; |</a:t>
            </a:r>
            <a:r>
              <a:rPr lang="en-US" dirty="0" err="1" smtClean="0">
                <a:latin typeface="+mn-lt"/>
              </a:rPr>
              <a:t>E</a:t>
            </a:r>
            <a:r>
              <a:rPr lang="en-US" baseline="-25000" dirty="0" err="1" smtClean="0">
                <a:solidFill>
                  <a:srgbClr val="0000FF"/>
                </a:solidFill>
                <a:latin typeface="+mn-lt"/>
              </a:rPr>
              <a:t>Ni</a:t>
            </a:r>
            <a:r>
              <a:rPr lang="en-US" baseline="-25000" dirty="0" smtClean="0">
                <a:latin typeface="+mn-lt"/>
              </a:rPr>
              <a:t>-</a:t>
            </a:r>
            <a:r>
              <a:rPr lang="en-US" baseline="-25000" dirty="0" smtClean="0">
                <a:solidFill>
                  <a:srgbClr val="0000FF"/>
                </a:solidFill>
                <a:latin typeface="+mn-lt"/>
              </a:rPr>
              <a:t>Ni</a:t>
            </a:r>
            <a:r>
              <a:rPr lang="en-US" dirty="0" smtClean="0">
                <a:latin typeface="+mn-lt"/>
              </a:rPr>
              <a:t>| </a:t>
            </a:r>
            <a:endParaRPr lang="en-US" dirty="0">
              <a:latin typeface="+mn-lt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48470" y="6099494"/>
            <a:ext cx="487680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35" name="TextBox 134"/>
          <p:cNvSpPr txBox="1"/>
          <p:nvPr/>
        </p:nvSpPr>
        <p:spPr>
          <a:xfrm>
            <a:off x="5229634" y="2236441"/>
            <a:ext cx="3779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Verified by HAADF STEM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5229635" y="6004812"/>
            <a:ext cx="3779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 pitchFamily="34" charset="0"/>
              <a:buChar char="•"/>
            </a:pP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Each Bi layer </a:t>
            </a:r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coherently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adsorbed on the adjacent Ni grain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Incoherent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between the 2 Bi layers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9777" y="55197"/>
            <a:ext cx="9144001" cy="1260835"/>
            <a:chOff x="-1" y="5598563"/>
            <a:chExt cx="9144001" cy="126083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598563"/>
              <a:ext cx="9144001" cy="126083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7050" y="5677692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CC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Ni grain</a:t>
              </a:r>
              <a:endParaRPr lang="en-US" sz="18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58338" y="644509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rgbClr val="CC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Ni grain </a:t>
              </a:r>
              <a:endParaRPr lang="en-US" sz="1800" dirty="0">
                <a:solidFill>
                  <a:srgbClr val="CC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550408" y="5736252"/>
              <a:ext cx="14029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Adsorbed Bi</a:t>
              </a:r>
              <a:endPara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 flipH="1">
              <a:off x="3064922" y="6058686"/>
              <a:ext cx="116767" cy="174403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</p:cxnSp>
        <p:cxnSp>
          <p:nvCxnSpPr>
            <p:cNvPr id="142" name="Straight Arrow Connector 141"/>
            <p:cNvCxnSpPr/>
            <p:nvPr/>
          </p:nvCxnSpPr>
          <p:spPr bwMode="auto">
            <a:xfrm flipH="1">
              <a:off x="3181689" y="6058686"/>
              <a:ext cx="40663" cy="174403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</p:cxnSp>
        <p:cxnSp>
          <p:nvCxnSpPr>
            <p:cNvPr id="144" name="Straight Arrow Connector 143"/>
            <p:cNvCxnSpPr/>
            <p:nvPr/>
          </p:nvCxnSpPr>
          <p:spPr bwMode="auto">
            <a:xfrm>
              <a:off x="3306510" y="6058686"/>
              <a:ext cx="1" cy="174403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</p:cxnSp>
        <p:cxnSp>
          <p:nvCxnSpPr>
            <p:cNvPr id="146" name="Straight Arrow Connector 145"/>
            <p:cNvCxnSpPr/>
            <p:nvPr/>
          </p:nvCxnSpPr>
          <p:spPr bwMode="auto">
            <a:xfrm>
              <a:off x="3338644" y="6058686"/>
              <a:ext cx="70735" cy="174403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</p:cxnSp>
        <p:sp>
          <p:nvSpPr>
            <p:cNvPr id="149" name="TextBox 148"/>
            <p:cNvSpPr txBox="1"/>
            <p:nvPr/>
          </p:nvSpPr>
          <p:spPr>
            <a:xfrm>
              <a:off x="2500547" y="6488668"/>
              <a:ext cx="14029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Adsorbed Bi</a:t>
              </a:r>
              <a:endPara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cxnSp>
          <p:nvCxnSpPr>
            <p:cNvPr id="150" name="Straight Arrow Connector 149"/>
            <p:cNvCxnSpPr/>
            <p:nvPr/>
          </p:nvCxnSpPr>
          <p:spPr bwMode="auto">
            <a:xfrm flipH="1" flipV="1">
              <a:off x="3033365" y="6390310"/>
              <a:ext cx="89940" cy="193668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</p:cxnSp>
        <p:cxnSp>
          <p:nvCxnSpPr>
            <p:cNvPr id="151" name="Straight Arrow Connector 150"/>
            <p:cNvCxnSpPr/>
            <p:nvPr/>
          </p:nvCxnSpPr>
          <p:spPr bwMode="auto">
            <a:xfrm flipV="1">
              <a:off x="3150132" y="6390310"/>
              <a:ext cx="0" cy="193668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</p:cxnSp>
        <p:cxnSp>
          <p:nvCxnSpPr>
            <p:cNvPr id="152" name="Straight Arrow Connector 151"/>
            <p:cNvCxnSpPr/>
            <p:nvPr/>
          </p:nvCxnSpPr>
          <p:spPr bwMode="auto">
            <a:xfrm flipV="1">
              <a:off x="3222352" y="6390310"/>
              <a:ext cx="29530" cy="193668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</p:cxnSp>
        <p:cxnSp>
          <p:nvCxnSpPr>
            <p:cNvPr id="153" name="Straight Arrow Connector 152"/>
            <p:cNvCxnSpPr/>
            <p:nvPr/>
          </p:nvCxnSpPr>
          <p:spPr bwMode="auto">
            <a:xfrm flipV="1">
              <a:off x="3274952" y="6390310"/>
              <a:ext cx="63692" cy="193668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</p:cxnSp>
      </p:grpSp>
      <p:pic>
        <p:nvPicPr>
          <p:cNvPr id="390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8635" y="3396401"/>
            <a:ext cx="3127248" cy="248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0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76835" y="3091601"/>
            <a:ext cx="1444752" cy="2907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7"/>
          <p:cNvPicPr preferRelativeResize="0"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215" r="2895"/>
          <a:stretch>
            <a:fillRect/>
          </a:stretch>
        </p:blipFill>
        <p:spPr bwMode="auto">
          <a:xfrm>
            <a:off x="3788340" y="1452506"/>
            <a:ext cx="5355660" cy="2211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6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591" y="71461"/>
            <a:ext cx="1600200" cy="166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 rot="10800000">
            <a:off x="4078193" y="3547056"/>
            <a:ext cx="677108" cy="218585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Virtually no relaxation</a:t>
            </a:r>
          </a:p>
          <a:p>
            <a:r>
              <a:rPr 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Some </a:t>
            </a: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Bi-Bi </a:t>
            </a:r>
            <a:r>
              <a:rPr lang="en-US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vdW</a:t>
            </a: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 bonds</a:t>
            </a:r>
            <a:r>
              <a:rPr 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? </a:t>
            </a:r>
            <a:endParaRPr lang="en-US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488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9067800" cy="790575"/>
          </a:xfrm>
        </p:spPr>
        <p:txBody>
          <a:bodyPr/>
          <a:lstStyle/>
          <a:p>
            <a:r>
              <a:rPr lang="en-US" dirty="0" smtClean="0"/>
              <a:t>1 Bilayer </a:t>
            </a:r>
            <a:r>
              <a:rPr lang="en-US" dirty="0" smtClean="0">
                <a:sym typeface="Symbol"/>
              </a:rPr>
              <a:t> 2 Identical Monolayers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4376" y="1157424"/>
            <a:ext cx="3127248" cy="248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57424"/>
            <a:ext cx="4203194" cy="3735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1828800" y="4892684"/>
            <a:ext cx="76200" cy="441316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2003738" y="4892684"/>
            <a:ext cx="76200" cy="441316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153952" y="5354964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Why different intensities (sometimes)?</a:t>
            </a:r>
          </a:p>
          <a:p>
            <a:r>
              <a:rPr lang="en-US" sz="1800" dirty="0" smtClean="0">
                <a:solidFill>
                  <a:schemeClr val="accent6"/>
                </a:solidFill>
                <a:latin typeface="+mn-lt"/>
              </a:rPr>
              <a:t>..because the two grain surfaces of a “general GB” have different “densities” of adsorption sites…</a:t>
            </a:r>
            <a:endParaRPr lang="en-US" sz="18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8200" y="4419600"/>
            <a:ext cx="4419600" cy="2031325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47625" cmpd="dbl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As the editor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noted </a:t>
            </a:r>
            <a:r>
              <a:rPr lang="en-US" sz="1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This </a:t>
            </a:r>
            <a:r>
              <a:rPr lang="en-US" sz="18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Week in </a:t>
            </a:r>
            <a:r>
              <a:rPr lang="en-US" sz="1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Science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: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“</a:t>
            </a:r>
            <a:r>
              <a:rPr lang="en-US" sz="18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The bismuth atoms penetrated along nickel grain boundaries and formed single-layer complexes on either side of the boundary. The bismuth atoms then bonded to the nickel much more strongly than to each other, causing the nickel to become brittle.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”  </a:t>
            </a:r>
          </a:p>
        </p:txBody>
      </p:sp>
    </p:spTree>
    <p:extLst>
      <p:ext uri="{BB962C8B-B14F-4D97-AF65-F5344CB8AC3E}">
        <p14:creationId xmlns="" xmlns:p14="http://schemas.microsoft.com/office/powerpoint/2010/main" val="211469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Single Observation of a </a:t>
            </a:r>
            <a:r>
              <a:rPr lang="en-US" dirty="0" err="1" smtClean="0"/>
              <a:t>Trilayer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3" name="Picture 2" descr="Fig_S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8" y="2286000"/>
            <a:ext cx="8267665" cy="28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377649" y="1189981"/>
            <a:ext cx="2590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Candara" pitchFamily="34" charset="0"/>
              </a:rPr>
              <a:t>A possible GB (Phase) transition?</a:t>
            </a:r>
            <a:endParaRPr lang="en-US" sz="2200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4215849" y="1959423"/>
            <a:ext cx="914400" cy="247053"/>
          </a:xfrm>
          <a:prstGeom prst="rightArrow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197" y="5334000"/>
            <a:ext cx="5257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Candara" pitchFamily="34" charset="0"/>
              </a:rPr>
              <a:t>May be a metastable phase  “motivated” by a local tensile generated by liquid penetration…  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Candara" pitchFamily="34" charset="0"/>
              </a:rPr>
              <a:t>[</a:t>
            </a:r>
            <a:r>
              <a:rPr lang="en-US" sz="2000" dirty="0">
                <a:solidFill>
                  <a:srgbClr val="0000FF"/>
                </a:solidFill>
                <a:latin typeface="Candara" pitchFamily="34" charset="0"/>
              </a:rPr>
              <a:t>L. Klinger, E. </a:t>
            </a:r>
            <a:r>
              <a:rPr lang="en-US" sz="2000" dirty="0" err="1">
                <a:solidFill>
                  <a:srgbClr val="0000FF"/>
                </a:solidFill>
                <a:latin typeface="Candara" pitchFamily="34" charset="0"/>
              </a:rPr>
              <a:t>Rabkin</a:t>
            </a:r>
            <a:r>
              <a:rPr lang="en-US" sz="2000" dirty="0">
                <a:solidFill>
                  <a:srgbClr val="0000FF"/>
                </a:solidFill>
                <a:latin typeface="Candara" pitchFamily="34" charset="0"/>
              </a:rPr>
              <a:t>, </a:t>
            </a:r>
            <a:r>
              <a:rPr lang="en-US" sz="2000" i="1" dirty="0">
                <a:solidFill>
                  <a:srgbClr val="0000FF"/>
                </a:solidFill>
                <a:latin typeface="Candara" pitchFamily="34" charset="0"/>
              </a:rPr>
              <a:t>Script Mater.</a:t>
            </a:r>
            <a:r>
              <a:rPr lang="en-US" sz="2000" dirty="0">
                <a:solidFill>
                  <a:srgbClr val="0000FF"/>
                </a:solidFill>
                <a:latin typeface="Candara" pitchFamily="34" charset="0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Candara" pitchFamily="34" charset="0"/>
              </a:rPr>
              <a:t>2010.]</a:t>
            </a:r>
            <a:endParaRPr lang="en-US" sz="2000" dirty="0">
              <a:solidFill>
                <a:srgbClr val="0000FF"/>
              </a:solidFill>
              <a:latin typeface="Candara" pitchFamily="34" charset="0"/>
            </a:endParaRPr>
          </a:p>
        </p:txBody>
      </p:sp>
      <p:pic>
        <p:nvPicPr>
          <p:cNvPr id="387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2" y="3868737"/>
            <a:ext cx="1070902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own Arrow 9"/>
          <p:cNvSpPr/>
          <p:nvPr/>
        </p:nvSpPr>
        <p:spPr bwMode="auto">
          <a:xfrm>
            <a:off x="1631784" y="4681471"/>
            <a:ext cx="273675" cy="304800"/>
          </a:xfrm>
          <a:prstGeom prst="downArrow">
            <a:avLst/>
          </a:prstGeom>
          <a:solidFill>
            <a:schemeClr val="bg1"/>
          </a:solidFill>
          <a:ln w="28575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own Arrow 10"/>
          <p:cNvSpPr/>
          <p:nvPr/>
        </p:nvSpPr>
        <p:spPr bwMode="auto">
          <a:xfrm flipV="1">
            <a:off x="1631784" y="4048260"/>
            <a:ext cx="258113" cy="304800"/>
          </a:xfrm>
          <a:prstGeom prst="downArrow">
            <a:avLst/>
          </a:prstGeom>
          <a:solidFill>
            <a:schemeClr val="bg1"/>
          </a:solidFill>
          <a:ln w="28575" cap="flat" cmpd="sng" algn="ctr">
            <a:solidFill>
              <a:srgbClr val="0000F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05" y="6460779"/>
            <a:ext cx="8537391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More conclusive assessments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are unwarranted with a single observation…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6005" y="1189979"/>
            <a:ext cx="2197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Candara" pitchFamily="34" charset="0"/>
              </a:rPr>
              <a:t>The transition to a “clean” GB?</a:t>
            </a:r>
            <a:endParaRPr lang="en-US" sz="2200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>
            <a:off x="8109396" y="1959420"/>
            <a:ext cx="914400" cy="247053"/>
          </a:xfrm>
          <a:prstGeom prst="rightArrow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TextBox 45"/>
          <p:cNvSpPr txBox="1"/>
          <p:nvPr/>
        </p:nvSpPr>
        <p:spPr>
          <a:xfrm>
            <a:off x="6686550" y="627529"/>
            <a:ext cx="2476500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lvl="0" indent="-169863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Science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2011</a:t>
            </a:r>
            <a:endParaRPr lang="en-US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743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6725" y="914400"/>
            <a:ext cx="7924800" cy="1833563"/>
            <a:chOff x="466725" y="1148710"/>
            <a:chExt cx="7924800" cy="1833563"/>
          </a:xfrm>
        </p:grpSpPr>
        <p:pic>
          <p:nvPicPr>
            <p:cNvPr id="1741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6725" y="1148710"/>
              <a:ext cx="7924800" cy="1833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42789" name="Text Box 5"/>
            <p:cNvSpPr txBox="1">
              <a:spLocks noChangeArrowheads="1"/>
            </p:cNvSpPr>
            <p:nvPr/>
          </p:nvSpPr>
          <p:spPr bwMode="auto">
            <a:xfrm>
              <a:off x="6007930" y="1962169"/>
              <a:ext cx="23812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  <a:defRPr/>
              </a:pPr>
              <a:r>
                <a:rPr lang="en-US" sz="1200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h</a:t>
              </a:r>
              <a:r>
                <a:rPr lang="en-US" sz="12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endParaRPr lang="en-US" sz="12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endParaRPr>
            </a:p>
          </p:txBody>
        </p:sp>
        <p:sp>
          <p:nvSpPr>
            <p:cNvPr id="17430" name="Rectangle 22"/>
            <p:cNvSpPr>
              <a:spLocks noChangeArrowheads="1"/>
            </p:cNvSpPr>
            <p:nvPr/>
          </p:nvSpPr>
          <p:spPr bwMode="auto">
            <a:xfrm>
              <a:off x="4572000" y="1219200"/>
              <a:ext cx="457200" cy="381000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Rectangle 1"/>
            <p:cNvSpPr/>
            <p:nvPr/>
          </p:nvSpPr>
          <p:spPr bwMode="auto">
            <a:xfrm>
              <a:off x="3352800" y="1219200"/>
              <a:ext cx="1828800" cy="742969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8493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7414" name="Rectangle 2"/>
          <p:cNvSpPr>
            <a:spLocks noChangeArrowheads="1"/>
          </p:cNvSpPr>
          <p:nvPr/>
        </p:nvSpPr>
        <p:spPr bwMode="auto">
          <a:xfrm>
            <a:off x="228600" y="2747963"/>
            <a:ext cx="8839200" cy="4035164"/>
          </a:xfrm>
          <a:prstGeom prst="rect">
            <a:avLst/>
          </a:prstGeom>
          <a:solidFill>
            <a:srgbClr val="CCFFCC"/>
          </a:solidFill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graphicFrame>
        <p:nvGraphicFramePr>
          <p:cNvPr id="1741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99837280"/>
              </p:ext>
            </p:extLst>
          </p:nvPr>
        </p:nvGraphicFramePr>
        <p:xfrm>
          <a:off x="3579812" y="4796625"/>
          <a:ext cx="2593975" cy="930275"/>
        </p:xfrm>
        <a:graphic>
          <a:graphicData uri="http://schemas.openxmlformats.org/presentationml/2006/ole">
            <p:oleObj spid="_x0000_s389825" name="Equation" r:id="rId6" imgW="1523880" imgH="545760" progId="Equation.DSMT4">
              <p:embed/>
            </p:oleObj>
          </a:graphicData>
        </a:graphic>
      </p:graphicFrame>
      <p:graphicFrame>
        <p:nvGraphicFramePr>
          <p:cNvPr id="17412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17574397"/>
              </p:ext>
            </p:extLst>
          </p:nvPr>
        </p:nvGraphicFramePr>
        <p:xfrm>
          <a:off x="279400" y="3408773"/>
          <a:ext cx="8677275" cy="565150"/>
        </p:xfrm>
        <a:graphic>
          <a:graphicData uri="http://schemas.openxmlformats.org/presentationml/2006/ole">
            <p:oleObj spid="_x0000_s389826" name="Equation" r:id="rId7" imgW="4343400" imgH="279360" progId="Equation.DSMT4">
              <p:embed/>
            </p:oleObj>
          </a:graphicData>
        </a:graphic>
      </p:graphicFrame>
      <p:sp>
        <p:nvSpPr>
          <p:cNvPr id="17419" name="Text Box 10"/>
          <p:cNvSpPr txBox="1">
            <a:spLocks noChangeArrowheads="1"/>
          </p:cNvSpPr>
          <p:nvPr/>
        </p:nvSpPr>
        <p:spPr bwMode="auto">
          <a:xfrm>
            <a:off x="228600" y="2880955"/>
            <a:ext cx="2943225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altLang="zh-CN">
                <a:latin typeface="Arial" charset="0"/>
                <a:ea typeface="SimSun" pitchFamily="2" charset="-122"/>
              </a:rPr>
              <a:t>The excess free energy:</a:t>
            </a:r>
            <a:endParaRPr lang="en-US">
              <a:latin typeface="Arial" charset="0"/>
            </a:endParaRPr>
          </a:p>
        </p:txBody>
      </p:sp>
      <p:sp>
        <p:nvSpPr>
          <p:cNvPr id="17420" name="Text Box 11"/>
          <p:cNvSpPr txBox="1">
            <a:spLocks noChangeArrowheads="1"/>
          </p:cNvSpPr>
          <p:nvPr/>
        </p:nvSpPr>
        <p:spPr bwMode="auto">
          <a:xfrm>
            <a:off x="4876800" y="414143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solidFill>
                  <a:srgbClr val="CC00CC"/>
                </a:solidFill>
                <a:latin typeface="Arial" charset="0"/>
              </a:rPr>
              <a:t>Interfacial forces</a:t>
            </a:r>
          </a:p>
        </p:txBody>
      </p:sp>
      <p:sp>
        <p:nvSpPr>
          <p:cNvPr id="17421" name="Line 12"/>
          <p:cNvSpPr>
            <a:spLocks noChangeShapeType="1"/>
          </p:cNvSpPr>
          <p:nvPr/>
        </p:nvSpPr>
        <p:spPr bwMode="auto">
          <a:xfrm flipV="1">
            <a:off x="8496300" y="3979323"/>
            <a:ext cx="152400" cy="28575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22" name="Line 13"/>
          <p:cNvSpPr>
            <a:spLocks noChangeShapeType="1"/>
          </p:cNvSpPr>
          <p:nvPr/>
        </p:nvSpPr>
        <p:spPr bwMode="auto">
          <a:xfrm flipV="1">
            <a:off x="5486400" y="3912830"/>
            <a:ext cx="76200" cy="30480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423" name="Text Box 14"/>
          <p:cNvSpPr txBox="1">
            <a:spLocks noChangeArrowheads="1"/>
          </p:cNvSpPr>
          <p:nvPr/>
        </p:nvSpPr>
        <p:spPr bwMode="auto">
          <a:xfrm>
            <a:off x="304800" y="5154203"/>
            <a:ext cx="3455988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altLang="zh-CN" dirty="0">
                <a:solidFill>
                  <a:schemeClr val="hlink"/>
                </a:solidFill>
                <a:latin typeface="Arial" charset="0"/>
                <a:ea typeface="SimSun" pitchFamily="2" charset="-122"/>
              </a:rPr>
              <a:t>Equilibrium thickness (</a:t>
            </a:r>
            <a:r>
              <a:rPr lang="en-US" altLang="zh-CN" i="1" dirty="0" err="1">
                <a:solidFill>
                  <a:schemeClr val="hlink"/>
                </a:solidFill>
                <a:latin typeface="Arial" charset="0"/>
                <a:ea typeface="SimSun" pitchFamily="2" charset="-122"/>
              </a:rPr>
              <a:t>h</a:t>
            </a:r>
            <a:r>
              <a:rPr lang="en-US" altLang="zh-CN" baseline="-25000" dirty="0" err="1">
                <a:solidFill>
                  <a:schemeClr val="hlink"/>
                </a:solidFill>
                <a:latin typeface="Arial" charset="0"/>
                <a:ea typeface="SimSun" pitchFamily="2" charset="-122"/>
              </a:rPr>
              <a:t>EQ</a:t>
            </a:r>
            <a:r>
              <a:rPr lang="en-US" altLang="zh-CN" dirty="0">
                <a:solidFill>
                  <a:schemeClr val="hlink"/>
                </a:solidFill>
                <a:latin typeface="Arial" charset="0"/>
                <a:ea typeface="SimSun" pitchFamily="2" charset="-122"/>
              </a:rPr>
              <a:t>):</a:t>
            </a:r>
            <a:r>
              <a:rPr lang="en-US" altLang="zh-CN" dirty="0">
                <a:latin typeface="Arial" charset="0"/>
                <a:ea typeface="SimSun" pitchFamily="2" charset="-122"/>
              </a:rPr>
              <a:t> </a:t>
            </a:r>
            <a:endParaRPr lang="en-US" dirty="0">
              <a:latin typeface="Arial" charset="0"/>
            </a:endParaRPr>
          </a:p>
        </p:txBody>
      </p:sp>
      <p:sp>
        <p:nvSpPr>
          <p:cNvPr id="17424" name="Text Box 15"/>
          <p:cNvSpPr txBox="1">
            <a:spLocks noChangeArrowheads="1"/>
          </p:cNvSpPr>
          <p:nvPr/>
        </p:nvSpPr>
        <p:spPr bwMode="auto">
          <a:xfrm>
            <a:off x="7543800" y="4175755"/>
            <a:ext cx="1600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hlink"/>
                </a:solidFill>
                <a:latin typeface="Arial" charset="0"/>
              </a:rPr>
              <a:t>Interfacial coefficient</a:t>
            </a:r>
          </a:p>
        </p:txBody>
      </p:sp>
      <p:graphicFrame>
        <p:nvGraphicFramePr>
          <p:cNvPr id="17413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38877179"/>
              </p:ext>
            </p:extLst>
          </p:nvPr>
        </p:nvGraphicFramePr>
        <p:xfrm>
          <a:off x="6669088" y="4107976"/>
          <a:ext cx="990600" cy="700088"/>
        </p:xfrm>
        <a:graphic>
          <a:graphicData uri="http://schemas.openxmlformats.org/presentationml/2006/ole">
            <p:oleObj spid="_x0000_s389827" name="Equation" r:id="rId8" imgW="647700" imgH="457200" progId="Equation.3">
              <p:embed/>
            </p:oleObj>
          </a:graphicData>
        </a:graphic>
      </p:graphicFrame>
      <p:sp>
        <p:nvSpPr>
          <p:cNvPr id="17427" name="AutoShape 19"/>
          <p:cNvSpPr>
            <a:spLocks/>
          </p:cNvSpPr>
          <p:nvPr/>
        </p:nvSpPr>
        <p:spPr bwMode="auto">
          <a:xfrm rot="16200000" flipV="1">
            <a:off x="5334000" y="2465030"/>
            <a:ext cx="228600" cy="2057400"/>
          </a:xfrm>
          <a:prstGeom prst="rightBrace">
            <a:avLst>
              <a:gd name="adj1" fmla="val 75000"/>
              <a:gd name="adj2" fmla="val 50000"/>
            </a:avLst>
          </a:prstGeom>
          <a:noFill/>
          <a:ln w="22225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8" name="Freeform 20"/>
          <p:cNvSpPr>
            <a:spLocks/>
          </p:cNvSpPr>
          <p:nvPr/>
        </p:nvSpPr>
        <p:spPr bwMode="auto">
          <a:xfrm>
            <a:off x="5435600" y="3022243"/>
            <a:ext cx="3175000" cy="433387"/>
          </a:xfrm>
          <a:custGeom>
            <a:avLst/>
            <a:gdLst>
              <a:gd name="T0" fmla="*/ 0 w 2328"/>
              <a:gd name="T1" fmla="*/ 2147483647 h 273"/>
              <a:gd name="T2" fmla="*/ 2147483647 w 2328"/>
              <a:gd name="T3" fmla="*/ 2147483647 h 273"/>
              <a:gd name="T4" fmla="*/ 2147483647 w 2328"/>
              <a:gd name="T5" fmla="*/ 2147483647 h 273"/>
              <a:gd name="T6" fmla="*/ 2147483647 w 2328"/>
              <a:gd name="T7" fmla="*/ 2147483647 h 273"/>
              <a:gd name="T8" fmla="*/ 2147483647 w 2328"/>
              <a:gd name="T9" fmla="*/ 2147483647 h 2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28"/>
              <a:gd name="T16" fmla="*/ 0 h 273"/>
              <a:gd name="T17" fmla="*/ 2328 w 2328"/>
              <a:gd name="T18" fmla="*/ 273 h 27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28" h="273">
                <a:moveTo>
                  <a:pt x="0" y="233"/>
                </a:moveTo>
                <a:cubicBezTo>
                  <a:pt x="68" y="201"/>
                  <a:pt x="176" y="66"/>
                  <a:pt x="408" y="33"/>
                </a:cubicBezTo>
                <a:cubicBezTo>
                  <a:pt x="640" y="0"/>
                  <a:pt x="1134" y="18"/>
                  <a:pt x="1395" y="33"/>
                </a:cubicBezTo>
                <a:cubicBezTo>
                  <a:pt x="1657" y="48"/>
                  <a:pt x="1820" y="81"/>
                  <a:pt x="1975" y="121"/>
                </a:cubicBezTo>
                <a:cubicBezTo>
                  <a:pt x="2131" y="161"/>
                  <a:pt x="2255" y="241"/>
                  <a:pt x="2328" y="273"/>
                </a:cubicBezTo>
              </a:path>
            </a:pathLst>
          </a:custGeom>
          <a:noFill/>
          <a:ln w="22225">
            <a:solidFill>
              <a:srgbClr val="FF00FF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en-US"/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6415088" y="2726968"/>
            <a:ext cx="12446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849313"/>
            <a:r>
              <a:rPr lang="en-US" sz="1600">
                <a:solidFill>
                  <a:srgbClr val="FF00FF"/>
                </a:solidFill>
                <a:latin typeface="Arial" charset="0"/>
              </a:rPr>
              <a:t>Combining</a:t>
            </a:r>
          </a:p>
        </p:txBody>
      </p:sp>
      <p:sp>
        <p:nvSpPr>
          <p:cNvPr id="17432" name="Oval 23"/>
          <p:cNvSpPr>
            <a:spLocks noChangeArrowheads="1"/>
          </p:cNvSpPr>
          <p:nvPr/>
        </p:nvSpPr>
        <p:spPr bwMode="auto">
          <a:xfrm>
            <a:off x="8267700" y="3455630"/>
            <a:ext cx="762000" cy="533400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sysDot"/>
            <a:round/>
            <a:headEnd type="triangle" w="med" len="med"/>
            <a:tailEnd/>
          </a:ln>
        </p:spPr>
        <p:txBody>
          <a:bodyPr/>
          <a:lstStyle/>
          <a:p>
            <a:pPr defTabSz="849313"/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86013779"/>
              </p:ext>
            </p:extLst>
          </p:nvPr>
        </p:nvGraphicFramePr>
        <p:xfrm>
          <a:off x="458519" y="4246205"/>
          <a:ext cx="2038350" cy="552450"/>
        </p:xfrm>
        <a:graphic>
          <a:graphicData uri="http://schemas.openxmlformats.org/presentationml/2006/ole">
            <p:oleObj spid="_x0000_s389828" name="Equation" r:id="rId9" imgW="952200" imgH="253800" progId="Equation.DSMT4">
              <p:embed/>
            </p:oleObj>
          </a:graphicData>
        </a:graphic>
      </p:graphicFrame>
      <p:sp>
        <p:nvSpPr>
          <p:cNvPr id="1142788" name="Text Box 4"/>
          <p:cNvSpPr txBox="1">
            <a:spLocks noChangeArrowheads="1"/>
          </p:cNvSpPr>
          <p:nvPr/>
        </p:nvSpPr>
        <p:spPr bwMode="auto">
          <a:xfrm>
            <a:off x="1" y="152400"/>
            <a:ext cx="9144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Phenomenological Interfacial Thermodynamic Model: </a:t>
            </a:r>
          </a:p>
          <a:p>
            <a:pPr>
              <a:defRPr/>
            </a:pP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Sharp-Interface 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Premelting/Prewetting Type Model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5675131"/>
            <a:ext cx="8801099" cy="1107996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l"/>
            <a:r>
              <a:rPr 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</a:t>
            </a:r>
            <a:r>
              <a:rPr lang="en-US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hermodynamically</a:t>
            </a:r>
            <a:r>
              <a:rPr 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… </a:t>
            </a:r>
            <a:r>
              <a:rPr lang="en-US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one interface, 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NOT two…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r>
              <a:rPr lang="en-US" sz="22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</a:t>
            </a:r>
            <a:r>
              <a:rPr lang="en-US" sz="22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cl  </a:t>
            </a:r>
            <a:r>
              <a:rPr lang="en-US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well defined if </a:t>
            </a:r>
            <a:r>
              <a:rPr lang="en-US" sz="22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h</a:t>
            </a:r>
            <a:r>
              <a:rPr lang="en-US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</a:t>
            </a:r>
            <a:r>
              <a:rPr lang="en-US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 </a:t>
            </a:r>
            <a:r>
              <a:rPr lang="en-US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</a:t>
            </a:r>
          </a:p>
          <a:p>
            <a:pPr algn="l"/>
            <a:endParaRPr lang="en-US" sz="2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97455745"/>
              </p:ext>
            </p:extLst>
          </p:nvPr>
        </p:nvGraphicFramePr>
        <p:xfrm>
          <a:off x="4074900" y="6041637"/>
          <a:ext cx="4751418" cy="644565"/>
        </p:xfrm>
        <a:graphic>
          <a:graphicData uri="http://schemas.openxmlformats.org/presentationml/2006/ole">
            <p:oleObj spid="_x0000_s389829" name="Equation" r:id="rId11" imgW="1892160" imgH="253800" progId="Equation.DSMT4">
              <p:embed/>
            </p:oleObj>
          </a:graphicData>
        </a:graphic>
      </p:graphicFrame>
      <p:sp>
        <p:nvSpPr>
          <p:cNvPr id="8" name="Oval 7"/>
          <p:cNvSpPr/>
          <p:nvPr/>
        </p:nvSpPr>
        <p:spPr bwMode="auto">
          <a:xfrm>
            <a:off x="2438400" y="1307592"/>
            <a:ext cx="381000" cy="312313"/>
          </a:xfrm>
          <a:prstGeom prst="ellipse">
            <a:avLst/>
          </a:prstGeom>
          <a:noFill/>
          <a:ln w="28575" cap="rnd" cmpd="sng" algn="ctr">
            <a:solidFill>
              <a:srgbClr val="FF00FF"/>
            </a:solidFill>
            <a:prstDash val="sysDot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2438400" y="3399847"/>
            <a:ext cx="381000" cy="312313"/>
          </a:xfrm>
          <a:prstGeom prst="ellipse">
            <a:avLst/>
          </a:prstGeom>
          <a:noFill/>
          <a:ln w="28575" cap="rnd" cmpd="sng" algn="ctr">
            <a:solidFill>
              <a:srgbClr val="FF00FF"/>
            </a:solidFill>
            <a:prstDash val="sysDot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8413657" y="6072117"/>
            <a:ext cx="381000" cy="312313"/>
          </a:xfrm>
          <a:prstGeom prst="ellipse">
            <a:avLst/>
          </a:prstGeom>
          <a:noFill/>
          <a:ln w="28575" cap="rnd" cmpd="sng" algn="ctr">
            <a:solidFill>
              <a:srgbClr val="FF00FF"/>
            </a:solidFill>
            <a:prstDash val="sysDot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36897" y="4968240"/>
            <a:ext cx="2288162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Consider ordering  &amp; gradients here…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Right Brace 9"/>
          <p:cNvSpPr/>
          <p:nvPr/>
        </p:nvSpPr>
        <p:spPr bwMode="auto">
          <a:xfrm rot="5400000">
            <a:off x="7661520" y="3861182"/>
            <a:ext cx="212095" cy="2123941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71825" y="1999484"/>
            <a:ext cx="2620456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ot uniform; </a:t>
            </a:r>
          </a:p>
          <a:p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either true “liquid” nor fully crystalline…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 flipV="1">
            <a:off x="5715000" y="1887435"/>
            <a:ext cx="283481" cy="28575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" name="Up-Down Arrow 34"/>
          <p:cNvSpPr/>
          <p:nvPr/>
        </p:nvSpPr>
        <p:spPr bwMode="auto">
          <a:xfrm>
            <a:off x="8029438" y="1773897"/>
            <a:ext cx="152400" cy="228600"/>
          </a:xfrm>
          <a:prstGeom prst="upDownArrow">
            <a:avLst/>
          </a:prstGeom>
          <a:noFill/>
          <a:ln w="19050" cap="flat" cmpd="sng" algn="ctr">
            <a:solidFill>
              <a:srgbClr val="3333CC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36" name="Object 88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006979712"/>
              </p:ext>
            </p:extLst>
          </p:nvPr>
        </p:nvGraphicFramePr>
        <p:xfrm>
          <a:off x="8167618" y="1730194"/>
          <a:ext cx="962163" cy="316005"/>
        </p:xfrm>
        <a:graphic>
          <a:graphicData uri="http://schemas.openxmlformats.org/presentationml/2006/ole">
            <p:oleObj spid="_x0000_s389830" name="Equation" r:id="rId12" imgW="698500" imgH="228600" progId="Equation.DSMT4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 advTm="444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33" grpId="0" animBg="1"/>
      <p:bldP spid="34" grpId="0" animBg="1"/>
      <p:bldP spid="37" grpId="0" animBg="1"/>
      <p:bldP spid="10" grpId="0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05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Outline</a:t>
            </a:r>
            <a:br>
              <a:rPr lang="en-US" dirty="0" smtClean="0"/>
            </a:br>
            <a:r>
              <a:rPr lang="en-US" sz="1800" dirty="0" smtClean="0">
                <a:solidFill>
                  <a:srgbClr val="FF0000"/>
                </a:solidFill>
                <a:effectLst/>
                <a:latin typeface="Candara" pitchFamily="34" charset="0"/>
              </a:rPr>
              <a:t>Updates on “Ni Based System” (Experimental Results from </a:t>
            </a:r>
            <a:r>
              <a:rPr lang="en-US" sz="1800" dirty="0" smtClean="0">
                <a:solidFill>
                  <a:srgbClr val="FF0000"/>
                </a:solidFill>
                <a:latin typeface="Candara" pitchFamily="34" charset="0"/>
              </a:rPr>
              <a:t>Lehigh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Candara" pitchFamily="34" charset="0"/>
              </a:rPr>
              <a:t>-</a:t>
            </a:r>
            <a:r>
              <a:rPr lang="en-US" sz="1800" dirty="0" smtClean="0">
                <a:solidFill>
                  <a:srgbClr val="FF0000"/>
                </a:solidFill>
                <a:latin typeface="Candara" pitchFamily="34" charset="0"/>
              </a:rPr>
              <a:t>Clemson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Candara" pitchFamily="34" charset="0"/>
              </a:rPr>
              <a:t>-</a:t>
            </a:r>
            <a:r>
              <a:rPr lang="en-US" sz="1800" dirty="0" smtClean="0">
                <a:solidFill>
                  <a:srgbClr val="FF0000"/>
                </a:solidFill>
                <a:latin typeface="Candara" pitchFamily="34" charset="0"/>
              </a:rPr>
              <a:t>CMU</a:t>
            </a:r>
            <a:r>
              <a:rPr lang="en-US" sz="1800" dirty="0" smtClean="0">
                <a:solidFill>
                  <a:srgbClr val="FF0000"/>
                </a:solidFill>
                <a:effectLst/>
                <a:latin typeface="Candara" pitchFamily="34" charset="0"/>
              </a:rPr>
              <a:t>-</a:t>
            </a:r>
            <a:r>
              <a:rPr lang="en-US" sz="1800" dirty="0" smtClean="0">
                <a:solidFill>
                  <a:srgbClr val="FF0000"/>
                </a:solidFill>
                <a:latin typeface="Candara" pitchFamily="34" charset="0"/>
              </a:rPr>
              <a:t>UIUC)</a:t>
            </a:r>
            <a:endParaRPr lang="en-US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70" y="3998580"/>
            <a:ext cx="2084832" cy="1852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595" y="1754974"/>
            <a:ext cx="2069502" cy="1645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-24162" y="3625127"/>
            <a:ext cx="2926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</a:t>
            </a:r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Bilayer Interfacial Phase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789" t="32534" r="5162" b="24499"/>
          <a:stretch/>
        </p:blipFill>
        <p:spPr bwMode="auto">
          <a:xfrm>
            <a:off x="2779644" y="1808801"/>
            <a:ext cx="6211956" cy="1538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0351" y="923977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Thermodynamic Models of Segregation: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Classical vs. New?</a:t>
            </a:r>
            <a:endParaRPr lang="en-US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2623" y="1170199"/>
            <a:ext cx="5625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</a:t>
            </a:r>
            <a:r>
              <a:rPr lang="en-US" sz="16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Unrecognized</a:t>
            </a:r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Roles of </a:t>
            </a:r>
            <a:r>
              <a:rPr lang="en-US" sz="16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Interphases</a:t>
            </a:r>
            <a:r>
              <a:rPr lang="en-US" sz="160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(Complexions) </a:t>
            </a:r>
            <a:endParaRPr lang="en-US" sz="16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 Embrittlement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423" y="4313194"/>
            <a:ext cx="3733977" cy="153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95423" y="3619953"/>
            <a:ext cx="3657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Impacts on Grain Growth (GG) </a:t>
            </a:r>
          </a:p>
          <a:p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&amp; GB Character Distribution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91605" y="3581238"/>
            <a:ext cx="2545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Doping</a:t>
            </a:r>
            <a:r>
              <a:rPr lang="en-US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Promoting GG vs. Stabilizing Nano?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4166013"/>
            <a:ext cx="1931755" cy="1931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073400" y="5693764"/>
            <a:ext cx="1805751" cy="391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Mayr</a:t>
            </a:r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&amp; </a:t>
            </a:r>
            <a:r>
              <a:rPr lang="en-US" sz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Bedorf</a:t>
            </a:r>
            <a:r>
              <a:rPr lang="en-US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PRB</a:t>
            </a:r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2007 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(MD for </a:t>
            </a:r>
            <a:r>
              <a:rPr lang="en-US" sz="12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Cu</a:t>
            </a:r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-Bi)</a:t>
            </a:r>
            <a:endParaRPr lang="en-US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" name="Subtitle 11"/>
          <p:cNvSpPr txBox="1">
            <a:spLocks/>
          </p:cNvSpPr>
          <p:nvPr/>
        </p:nvSpPr>
        <p:spPr>
          <a:xfrm>
            <a:off x="14975" y="6097768"/>
            <a:ext cx="8290825" cy="382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600" b="0" kern="1200">
                <a:solidFill>
                  <a:schemeClr val="accent3">
                    <a:lumMod val="50000"/>
                  </a:schemeClr>
                </a:solidFill>
                <a:effectLst/>
                <a:latin typeface="Helvetica LT Std UltCompressed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Key Q’s: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“big picture”? Generalizable to other systems?</a:t>
            </a:r>
            <a:endParaRPr 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8" descr="0.07 M W 1(4).TIF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6209" b="7168"/>
          <a:stretch/>
        </p:blipFill>
        <p:spPr bwMode="auto">
          <a:xfrm>
            <a:off x="6983646" y="4183656"/>
            <a:ext cx="2007954" cy="2189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934201" y="5274506"/>
            <a:ext cx="20079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nanocrystalline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  <a:p>
            <a:r>
              <a:rPr lang="en-US" sz="16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Ni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-W</a:t>
            </a:r>
          </a:p>
          <a:p>
            <a:r>
              <a:rPr lang="en-US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ade by </a:t>
            </a:r>
            <a:r>
              <a:rPr lang="en-US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electrodeposition</a:t>
            </a:r>
            <a:endParaRPr 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0903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7512773" y="5298407"/>
            <a:ext cx="1105751" cy="721393"/>
          </a:xfrm>
          <a:prstGeom prst="rect">
            <a:avLst/>
          </a:prstGeom>
          <a:solidFill>
            <a:srgbClr val="CCFFFF"/>
          </a:solidFill>
          <a:ln w="19050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Alternative Way …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0525" y="2217957"/>
            <a:ext cx="3127248" cy="248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925" y="1969008"/>
            <a:ext cx="1444752" cy="2907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493998" y="3136714"/>
            <a:ext cx="1847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49956140"/>
              </p:ext>
            </p:extLst>
          </p:nvPr>
        </p:nvGraphicFramePr>
        <p:xfrm>
          <a:off x="4122725" y="2338832"/>
          <a:ext cx="914400" cy="198438"/>
        </p:xfrm>
        <a:graphic>
          <a:graphicData uri="http://schemas.openxmlformats.org/presentationml/2006/ole">
            <p:oleObj spid="_x0000_s390551" name="Equation" r:id="rId5" imgW="914400" imgH="198720" progId="Equation.DSMT4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33679" y="2732497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ym typeface="Symbol"/>
              </a:rPr>
              <a:t></a:t>
            </a:r>
            <a:r>
              <a:rPr lang="en-US" sz="2800" baseline="-25000" dirty="0" smtClean="0">
                <a:sym typeface="Symbol"/>
              </a:rPr>
              <a:t>s</a:t>
            </a:r>
            <a:r>
              <a:rPr lang="en-US" sz="2800" baseline="30000" dirty="0" smtClean="0">
                <a:sym typeface="Symbol"/>
              </a:rPr>
              <a:t>(mono-Bi)</a:t>
            </a:r>
            <a:endParaRPr lang="en-US" sz="28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1871778" y="3521435"/>
            <a:ext cx="14638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ym typeface="Symbol"/>
              </a:rPr>
              <a:t></a:t>
            </a:r>
            <a:r>
              <a:rPr lang="en-US" sz="2800" baseline="-25000" dirty="0" smtClean="0">
                <a:sym typeface="Symbol"/>
              </a:rPr>
              <a:t>s</a:t>
            </a:r>
            <a:r>
              <a:rPr lang="en-US" sz="2800" baseline="30000" dirty="0" smtClean="0">
                <a:sym typeface="Symbol"/>
              </a:rPr>
              <a:t>(mono-Bi)</a:t>
            </a:r>
            <a:endParaRPr lang="en-US" sz="2800" baseline="30000" dirty="0"/>
          </a:p>
        </p:txBody>
      </p:sp>
      <p:sp>
        <p:nvSpPr>
          <p:cNvPr id="12" name="Right Arrow 11"/>
          <p:cNvSpPr/>
          <p:nvPr/>
        </p:nvSpPr>
        <p:spPr bwMode="auto">
          <a:xfrm>
            <a:off x="2838755" y="2954798"/>
            <a:ext cx="2590800" cy="828247"/>
          </a:xfrm>
          <a:prstGeom prst="rightArrow">
            <a:avLst/>
          </a:prstGeom>
          <a:solidFill>
            <a:srgbClr val="FFFFCC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90306" y="3067464"/>
            <a:ext cx="2512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ym typeface="Symbol"/>
              </a:rPr>
              <a:t>-</a:t>
            </a:r>
            <a:r>
              <a:rPr lang="en-US" sz="2800" dirty="0" smtClean="0">
                <a:sym typeface="Symbol"/>
              </a:rPr>
              <a:t>B </a:t>
            </a:r>
            <a:r>
              <a:rPr lang="en-US" sz="1800" dirty="0" smtClean="0">
                <a:sym typeface="Symbol"/>
              </a:rPr>
              <a:t>(“binding energy”)</a:t>
            </a:r>
            <a:endParaRPr lang="en-US" sz="1800" baseline="300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79278955"/>
              </p:ext>
            </p:extLst>
          </p:nvPr>
        </p:nvGraphicFramePr>
        <p:xfrm>
          <a:off x="5570525" y="4845970"/>
          <a:ext cx="2617787" cy="452437"/>
        </p:xfrm>
        <a:graphic>
          <a:graphicData uri="http://schemas.openxmlformats.org/presentationml/2006/ole">
            <p:oleObj spid="_x0000_s390552" name="Equation" r:id="rId6" imgW="1460160" imgH="253800" progId="Equation.3">
              <p:embed/>
            </p:oleObj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56616" y="990600"/>
            <a:ext cx="594360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2200" dirty="0" smtClean="0">
                <a:latin typeface="+mn-lt"/>
              </a:rPr>
              <a:t>Strong </a:t>
            </a:r>
            <a:r>
              <a:rPr lang="en-US" sz="2200" dirty="0" smtClean="0">
                <a:solidFill>
                  <a:srgbClr val="0000FF"/>
                </a:solidFill>
                <a:latin typeface="+mn-lt"/>
              </a:rPr>
              <a:t>Ni</a:t>
            </a:r>
            <a:r>
              <a:rPr lang="en-US" sz="2200" dirty="0" smtClean="0">
                <a:latin typeface="+mn-lt"/>
              </a:rPr>
              <a:t>-</a:t>
            </a:r>
            <a:r>
              <a:rPr lang="en-US" sz="22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2200" dirty="0" smtClean="0">
                <a:latin typeface="+mn-lt"/>
              </a:rPr>
              <a:t>:	½|</a:t>
            </a:r>
            <a:r>
              <a:rPr lang="en-US" sz="2200" dirty="0">
                <a:latin typeface="+mn-lt"/>
              </a:rPr>
              <a:t>E</a:t>
            </a:r>
            <a:r>
              <a:rPr lang="en-US" sz="2200" baseline="-25000" dirty="0">
                <a:solidFill>
                  <a:srgbClr val="0000FF"/>
                </a:solidFill>
                <a:latin typeface="+mn-lt"/>
              </a:rPr>
              <a:t>Ni</a:t>
            </a:r>
            <a:r>
              <a:rPr lang="en-US" sz="2200" baseline="-25000" dirty="0">
                <a:latin typeface="+mn-lt"/>
              </a:rPr>
              <a:t>-</a:t>
            </a:r>
            <a:r>
              <a:rPr lang="en-US" sz="2200" baseline="-25000" dirty="0">
                <a:solidFill>
                  <a:srgbClr val="0000FF"/>
                </a:solidFill>
                <a:latin typeface="+mn-lt"/>
              </a:rPr>
              <a:t>Ni</a:t>
            </a:r>
            <a:r>
              <a:rPr lang="en-US" sz="2200" dirty="0">
                <a:latin typeface="+mn-lt"/>
              </a:rPr>
              <a:t>| + ½|</a:t>
            </a:r>
            <a:r>
              <a:rPr lang="en-US" sz="2200" dirty="0" smtClean="0">
                <a:latin typeface="+mn-lt"/>
              </a:rPr>
              <a:t>E</a:t>
            </a:r>
            <a:r>
              <a:rPr lang="en-US" sz="2200" baseline="-250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2200" baseline="-25000" dirty="0" smtClean="0">
                <a:latin typeface="+mn-lt"/>
              </a:rPr>
              <a:t>-</a:t>
            </a:r>
            <a:r>
              <a:rPr lang="en-US" sz="2200" baseline="-250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2200" dirty="0" smtClean="0">
                <a:latin typeface="+mn-lt"/>
              </a:rPr>
              <a:t>| &lt; </a:t>
            </a:r>
            <a:r>
              <a:rPr lang="en-US" sz="2200" dirty="0">
                <a:latin typeface="+mn-lt"/>
              </a:rPr>
              <a:t>|</a:t>
            </a:r>
            <a:r>
              <a:rPr lang="en-US" sz="2200" dirty="0" err="1">
                <a:latin typeface="+mn-lt"/>
              </a:rPr>
              <a:t>E</a:t>
            </a:r>
            <a:r>
              <a:rPr lang="en-US" sz="2200" baseline="-25000" dirty="0" err="1">
                <a:solidFill>
                  <a:srgbClr val="0000FF"/>
                </a:solidFill>
                <a:latin typeface="+mn-lt"/>
              </a:rPr>
              <a:t>Ni</a:t>
            </a:r>
            <a:r>
              <a:rPr lang="en-US" sz="2200" baseline="-25000" dirty="0">
                <a:latin typeface="+mn-lt"/>
              </a:rPr>
              <a:t>-</a:t>
            </a:r>
            <a:r>
              <a:rPr lang="en-US" sz="2200" baseline="-25000" dirty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2200" dirty="0">
                <a:latin typeface="+mn-lt"/>
              </a:rPr>
              <a:t>|</a:t>
            </a:r>
            <a:r>
              <a:rPr lang="en-US" sz="2200" dirty="0"/>
              <a:t> </a:t>
            </a:r>
            <a:endParaRPr lang="en-US" sz="2200" dirty="0" smtClean="0">
              <a:latin typeface="+mn-lt"/>
            </a:endParaRPr>
          </a:p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2200" dirty="0" smtClean="0">
                <a:latin typeface="+mn-lt"/>
              </a:rPr>
              <a:t>Weak </a:t>
            </a:r>
            <a:r>
              <a:rPr lang="en-US" sz="22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2200" dirty="0" smtClean="0">
                <a:latin typeface="+mn-lt"/>
              </a:rPr>
              <a:t>-</a:t>
            </a:r>
            <a:r>
              <a:rPr lang="en-US" sz="22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2200" dirty="0" smtClean="0">
                <a:latin typeface="+mn-lt"/>
              </a:rPr>
              <a:t>:	|</a:t>
            </a:r>
            <a:r>
              <a:rPr lang="en-US" sz="2200" dirty="0" err="1" smtClean="0">
                <a:latin typeface="+mn-lt"/>
              </a:rPr>
              <a:t>E</a:t>
            </a:r>
            <a:r>
              <a:rPr lang="en-US" sz="2200" baseline="-25000" dirty="0" err="1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2200" baseline="-25000" dirty="0" smtClean="0">
                <a:latin typeface="+mn-lt"/>
              </a:rPr>
              <a:t>-</a:t>
            </a:r>
            <a:r>
              <a:rPr lang="en-US" sz="2200" baseline="-250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2200" dirty="0">
                <a:latin typeface="+mn-lt"/>
              </a:rPr>
              <a:t>| &lt;&lt; |</a:t>
            </a:r>
            <a:r>
              <a:rPr lang="en-US" sz="2200" dirty="0" err="1" smtClean="0">
                <a:latin typeface="+mn-lt"/>
              </a:rPr>
              <a:t>E</a:t>
            </a:r>
            <a:r>
              <a:rPr lang="en-US" sz="2200" baseline="-25000" dirty="0" err="1" smtClean="0">
                <a:solidFill>
                  <a:srgbClr val="0000FF"/>
                </a:solidFill>
                <a:latin typeface="+mn-lt"/>
              </a:rPr>
              <a:t>Ni</a:t>
            </a:r>
            <a:r>
              <a:rPr lang="en-US" sz="2200" baseline="-25000" dirty="0" smtClean="0">
                <a:latin typeface="+mn-lt"/>
              </a:rPr>
              <a:t>-</a:t>
            </a:r>
            <a:r>
              <a:rPr lang="en-US" sz="2200" baseline="-25000" dirty="0" smtClean="0">
                <a:solidFill>
                  <a:srgbClr val="0000FF"/>
                </a:solidFill>
                <a:latin typeface="+mn-lt"/>
              </a:rPr>
              <a:t>Ni</a:t>
            </a:r>
            <a:r>
              <a:rPr lang="en-US" sz="2200" dirty="0" smtClean="0">
                <a:latin typeface="+mn-lt"/>
              </a:rPr>
              <a:t>| </a:t>
            </a:r>
            <a:endParaRPr lang="en-US" sz="2200" dirty="0">
              <a:latin typeface="+mn-lt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288358241"/>
              </p:ext>
            </p:extLst>
          </p:nvPr>
        </p:nvGraphicFramePr>
        <p:xfrm>
          <a:off x="7564214" y="5681660"/>
          <a:ext cx="1030780" cy="292311"/>
        </p:xfrm>
        <a:graphic>
          <a:graphicData uri="http://schemas.openxmlformats.org/presentationml/2006/ole">
            <p:oleObj spid="_x0000_s390553" name="Equation" r:id="rId7" imgW="888840" imgH="253800" progId="Equation.3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553328" y="5298406"/>
            <a:ext cx="102463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Small…</a:t>
            </a:r>
            <a:endParaRPr lang="en-US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90578722"/>
              </p:ext>
            </p:extLst>
          </p:nvPr>
        </p:nvGraphicFramePr>
        <p:xfrm>
          <a:off x="2721051" y="5038328"/>
          <a:ext cx="1865312" cy="904875"/>
        </p:xfrm>
        <a:graphic>
          <a:graphicData uri="http://schemas.openxmlformats.org/presentationml/2006/ole">
            <p:oleObj spid="_x0000_s390554" name="Equation" r:id="rId8" imgW="1041120" imgH="507960" progId="Equation.3">
              <p:embed/>
            </p:oleObj>
          </a:graphicData>
        </a:graphic>
      </p:graphicFrame>
      <p:sp>
        <p:nvSpPr>
          <p:cNvPr id="18" name="Right Brace 17"/>
          <p:cNvSpPr/>
          <p:nvPr/>
        </p:nvSpPr>
        <p:spPr bwMode="auto">
          <a:xfrm rot="5400000" flipH="1">
            <a:off x="7972155" y="4745531"/>
            <a:ext cx="186986" cy="1105751"/>
          </a:xfrm>
          <a:prstGeom prst="rightBrace">
            <a:avLst/>
          </a:prstGeom>
          <a:solidFill>
            <a:srgbClr val="CCFFFF"/>
          </a:solidFill>
          <a:ln w="25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3098" y="6153874"/>
            <a:ext cx="8866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Further first-principle calculations &amp; atomistic simulations will help to quantify  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 rot="10800000">
            <a:off x="8495414" y="2275992"/>
            <a:ext cx="677108" cy="218585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Virtually no relaxation</a:t>
            </a:r>
          </a:p>
          <a:p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Some Bi-Bi </a:t>
            </a:r>
            <a:r>
              <a:rPr lang="en-US" sz="1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vdW</a:t>
            </a:r>
            <a:r>
              <a:rPr lang="en-US" sz="1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 bonds</a:t>
            </a:r>
            <a:r>
              <a:rPr 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? </a:t>
            </a:r>
            <a:endParaRPr lang="en-US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417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76200" y="4953000"/>
            <a:ext cx="4343400" cy="1676400"/>
          </a:xfrm>
          <a:prstGeom prst="rect">
            <a:avLst/>
          </a:prstGeom>
          <a:solidFill>
            <a:srgbClr val="FFFFCC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55330" name="Picture 2" descr="IncaTemp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700" y="1447800"/>
            <a:ext cx="42672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31" name="Picture 3" descr="IncaTemp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500" y="1447800"/>
            <a:ext cx="42672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0" y="11417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dirty="0">
                <a:latin typeface="Candara" pitchFamily="34" charset="0"/>
                <a:cs typeface="Calibri"/>
              </a:rPr>
              <a:t>CMU </a:t>
            </a:r>
            <a:r>
              <a:rPr lang="en-US" sz="1800" dirty="0" smtClean="0">
                <a:latin typeface="Candara" pitchFamily="34" charset="0"/>
                <a:cs typeface="Calibri"/>
              </a:rPr>
              <a:t>Experiments on a Second Set of Specimens…</a:t>
            </a:r>
            <a:endParaRPr lang="en-US" sz="1800" b="1" dirty="0" smtClean="0">
              <a:latin typeface="Candara" pitchFamily="34" charset="0"/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/>
              </a:rPr>
              <a:t>The Effect of Bi on the Surface Morphology of Ni 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710325" y="1057324"/>
            <a:ext cx="3610284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tone Sans ITC TT-Semi" charset="0"/>
              </a:rPr>
              <a:t>Ni</a:t>
            </a:r>
            <a:r>
              <a:rPr lang="en-US" dirty="0" smtClean="0">
                <a:latin typeface="Stone Sans ITC TT-Semi" charset="0"/>
              </a:rPr>
              <a:t>, </a:t>
            </a:r>
            <a:r>
              <a:rPr lang="en-US" sz="2000" dirty="0" smtClean="0">
                <a:latin typeface="Stone Sans ITC TT-Semi" charset="0"/>
              </a:rPr>
              <a:t>700 </a:t>
            </a:r>
            <a:r>
              <a:rPr lang="en-US" sz="2000" dirty="0">
                <a:latin typeface="Stone Sans ITC TT-Semi" charset="0"/>
                <a:ea typeface="Arial" charset="0"/>
                <a:cs typeface="Arial" charset="0"/>
              </a:rPr>
              <a:t>°</a:t>
            </a:r>
            <a:r>
              <a:rPr lang="en-US" sz="2000" dirty="0" smtClean="0">
                <a:latin typeface="Stone Sans ITC TT-Semi" charset="0"/>
              </a:rPr>
              <a:t>C </a:t>
            </a:r>
            <a:r>
              <a:rPr lang="en-US" sz="2000" dirty="0" smtClean="0">
                <a:latin typeface="Stone Sans ITC TT-Semi" charset="0"/>
                <a:sym typeface="Symbol"/>
              </a:rPr>
              <a:t> </a:t>
            </a:r>
            <a:r>
              <a:rPr lang="en-US" sz="2000" dirty="0" smtClean="0">
                <a:latin typeface="Stone Sans ITC TT-Semi" charset="0"/>
              </a:rPr>
              <a:t>15 h </a:t>
            </a:r>
            <a:r>
              <a:rPr lang="en-US" sz="2000" dirty="0" smtClean="0">
                <a:solidFill>
                  <a:srgbClr val="FF0000"/>
                </a:solidFill>
                <a:latin typeface="Stone Sans ITC TT-Semi" charset="0"/>
              </a:rPr>
              <a:t>in Bi vapor </a:t>
            </a:r>
            <a:endParaRPr lang="en-US" dirty="0">
              <a:solidFill>
                <a:srgbClr val="FF0000"/>
              </a:solidFill>
              <a:latin typeface="Stone Sans ITC TT-Semi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01747" y="1070124"/>
            <a:ext cx="3623108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tone Sans ITC TT-Semi" charset="0"/>
              </a:rPr>
              <a:t>Ni</a:t>
            </a:r>
            <a:r>
              <a:rPr lang="en-US" dirty="0" smtClean="0">
                <a:latin typeface="Stone Sans ITC TT-Semi" charset="0"/>
              </a:rPr>
              <a:t>, </a:t>
            </a:r>
            <a:r>
              <a:rPr lang="en-US" sz="2000" dirty="0" smtClean="0">
                <a:latin typeface="Stone Sans ITC TT-Semi" charset="0"/>
              </a:rPr>
              <a:t>700 </a:t>
            </a:r>
            <a:r>
              <a:rPr lang="en-US" sz="2000" dirty="0">
                <a:latin typeface="Stone Sans ITC TT-Semi" charset="0"/>
                <a:ea typeface="Arial" charset="0"/>
                <a:cs typeface="Arial" charset="0"/>
              </a:rPr>
              <a:t>°</a:t>
            </a:r>
            <a:r>
              <a:rPr lang="en-US" sz="2000" dirty="0" smtClean="0">
                <a:latin typeface="Stone Sans ITC TT-Semi" charset="0"/>
              </a:rPr>
              <a:t>C </a:t>
            </a:r>
            <a:r>
              <a:rPr lang="en-US" sz="2000" dirty="0" smtClean="0">
                <a:latin typeface="Stone Sans ITC TT-Semi" charset="0"/>
                <a:sym typeface="Symbol"/>
              </a:rPr>
              <a:t> </a:t>
            </a:r>
            <a:r>
              <a:rPr lang="en-US" sz="2000" dirty="0" smtClean="0">
                <a:latin typeface="Stone Sans ITC TT-Semi" charset="0"/>
              </a:rPr>
              <a:t>15 h (without Bi)</a:t>
            </a:r>
            <a:endParaRPr lang="en-US" dirty="0">
              <a:latin typeface="Stone Sans ITC TT-Semi" charset="0"/>
            </a:endParaRPr>
          </a:p>
        </p:txBody>
      </p:sp>
      <p:pic>
        <p:nvPicPr>
          <p:cNvPr id="393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0" y="5005553"/>
            <a:ext cx="1967056" cy="148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6756" y="4961692"/>
            <a:ext cx="2272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prior study by </a:t>
            </a:r>
            <a:r>
              <a:rPr lang="en-US" sz="12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Wolski</a:t>
            </a:r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&amp; </a:t>
            </a:r>
            <a:r>
              <a:rPr lang="en-US" sz="12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Laporte</a:t>
            </a:r>
            <a:r>
              <a:rPr lang="en-US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[MSEA </a:t>
            </a:r>
            <a:r>
              <a:rPr lang="en-US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495 (2008) </a:t>
            </a:r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138] showed that annealing in contact with Bi liquid and Bi vapor led to similar GB chemistries (measured by Auger), at least for Cu </a:t>
            </a:r>
            <a:r>
              <a:rPr lang="en-US" sz="12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bicrystals</a:t>
            </a:r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 </a:t>
            </a:r>
            <a:endParaRPr lang="en-US" sz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23750" y="4953000"/>
            <a:ext cx="4370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Two distinct features:</a:t>
            </a:r>
          </a:p>
          <a:p>
            <a:pPr marL="347663" indent="-347663" algn="l">
              <a:buFont typeface="+mj-lt"/>
              <a:buAutoNum type="arabicParenR"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Bi adsorption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Wingdings" pitchFamily="2" charset="2"/>
              </a:rPr>
              <a:t> f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aceting</a:t>
            </a:r>
          </a:p>
          <a:p>
            <a:pPr marL="347663" indent="-347663" algn="l">
              <a:buFont typeface="+mj-lt"/>
              <a:buAutoNum type="arabicParenR"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Some extremely deep grooves</a:t>
            </a:r>
          </a:p>
          <a:p>
            <a:pPr algn="l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Both can be well explained by the model discussed previously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"/>
          <p:cNvGrpSpPr>
            <a:grpSpLocks noChangeAspect="1"/>
          </p:cNvGrpSpPr>
          <p:nvPr/>
        </p:nvGrpSpPr>
        <p:grpSpPr bwMode="auto">
          <a:xfrm>
            <a:off x="4692224" y="4509309"/>
            <a:ext cx="2841516" cy="1392900"/>
            <a:chOff x="2016" y="1872"/>
            <a:chExt cx="2448" cy="1056"/>
          </a:xfrm>
        </p:grpSpPr>
        <p:pic>
          <p:nvPicPr>
            <p:cNvPr id="14" name="Picture 3" descr="Groove"/>
            <p:cNvPicPr>
              <a:picLocks noChangeAspect="1" noChangeArrowheads="1"/>
            </p:cNvPicPr>
            <p:nvPr/>
          </p:nvPicPr>
          <p:blipFill>
            <a:blip r:embed="rId3" cstate="print"/>
            <a:srcRect l="12781" t="7613" r="14793" b="8644"/>
            <a:stretch>
              <a:fillRect/>
            </a:stretch>
          </p:blipFill>
          <p:spPr bwMode="auto">
            <a:xfrm>
              <a:off x="2016" y="1872"/>
              <a:ext cx="2448" cy="1056"/>
            </a:xfrm>
            <a:prstGeom prst="rect">
              <a:avLst/>
            </a:prstGeom>
            <a:noFill/>
          </p:spPr>
        </p:pic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2256" y="2688"/>
              <a:ext cx="192" cy="192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Oval 19"/>
          <p:cNvSpPr/>
          <p:nvPr/>
        </p:nvSpPr>
        <p:spPr bwMode="auto">
          <a:xfrm>
            <a:off x="8214224" y="5735615"/>
            <a:ext cx="329398" cy="505247"/>
          </a:xfrm>
          <a:prstGeom prst="ellipse">
            <a:avLst/>
          </a:prstGeom>
          <a:solidFill>
            <a:srgbClr val="FFFFCC"/>
          </a:solidFill>
          <a:ln w="28575" cap="rnd" cmpd="sng" algn="ctr">
            <a:solidFill>
              <a:srgbClr val="FFC000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978011" y="5563655"/>
            <a:ext cx="801823" cy="338554"/>
          </a:xfrm>
          <a:prstGeom prst="rect">
            <a:avLst/>
          </a:prstGeom>
          <a:solidFill>
            <a:srgbClr val="FFFFCC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Small!</a:t>
            </a:r>
          </a:p>
        </p:txBody>
      </p:sp>
      <p:pic>
        <p:nvPicPr>
          <p:cNvPr id="394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00" y="5150254"/>
            <a:ext cx="4045300" cy="1418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/>
          <p:cNvSpPr/>
          <p:nvPr/>
        </p:nvSpPr>
        <p:spPr bwMode="auto">
          <a:xfrm>
            <a:off x="4114800" y="4773168"/>
            <a:ext cx="329398" cy="505247"/>
          </a:xfrm>
          <a:prstGeom prst="ellipse">
            <a:avLst/>
          </a:prstGeom>
          <a:solidFill>
            <a:srgbClr val="FFFFCC"/>
          </a:solidFill>
          <a:ln w="28575" cap="rnd" cmpd="sng" algn="ctr">
            <a:solidFill>
              <a:srgbClr val="FFC000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113"/>
            <a:ext cx="9144000" cy="79057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CMU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Experiments</a:t>
            </a:r>
            <a: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 on a Second Set of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Specimens …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ndara" pitchFamily="34" charset="0"/>
              </a:rPr>
              <a:t/>
            </a:r>
            <a:br>
              <a:rPr lang="en-US" sz="1800" dirty="0" smtClean="0">
                <a:solidFill>
                  <a:schemeClr val="tx1"/>
                </a:solidFill>
                <a:effectLst/>
                <a:latin typeface="Candara" pitchFamily="34" charset="0"/>
              </a:rPr>
            </a:br>
            <a:r>
              <a:rPr lang="en-US" dirty="0" smtClean="0">
                <a:latin typeface="+mn-lt"/>
              </a:rPr>
              <a:t>Two Distinct Features – Explained by Our Model</a:t>
            </a:r>
            <a:endParaRPr lang="en-US" dirty="0">
              <a:latin typeface="+mn-lt"/>
            </a:endParaRPr>
          </a:p>
        </p:txBody>
      </p:sp>
      <p:pic>
        <p:nvPicPr>
          <p:cNvPr id="3" name="Picture 3" descr="IncaTemp8"/>
          <p:cNvPicPr>
            <a:picLocks noChangeAspect="1" noChangeArrowheads="1"/>
          </p:cNvPicPr>
          <p:nvPr/>
        </p:nvPicPr>
        <p:blipFill rotWithShape="1">
          <a:blip r:embed="rId5" cstate="print"/>
          <a:srcRect t="2711" r="8686" b="6889"/>
          <a:stretch/>
        </p:blipFill>
        <p:spPr bwMode="auto">
          <a:xfrm>
            <a:off x="5149857" y="1324327"/>
            <a:ext cx="3944329" cy="315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5410200" y="974498"/>
            <a:ext cx="3610284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Ni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,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700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  <a:ea typeface="Arial" charset="0"/>
                <a:cs typeface="Arial" charset="0"/>
              </a:rPr>
              <a:t>°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C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  <a:sym typeface="Symbol"/>
              </a:rPr>
              <a:t>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15 h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in Bi vapor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one Sans ITC TT-Semi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74498"/>
            <a:ext cx="437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1) Bi adsorption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Wingdings" pitchFamily="2" charset="2"/>
              </a:rPr>
              <a:t> f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aceting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314" y="4028534"/>
            <a:ext cx="26016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2)  Deep grooves</a:t>
            </a:r>
          </a:p>
          <a:p>
            <a:pPr algn="r"/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(= small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</a:t>
            </a:r>
            <a:r>
              <a:rPr lang="en-US" sz="20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S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)</a:t>
            </a:r>
            <a:endParaRPr lang="en-US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6" cstate="print"/>
          <a:srcRect b="54657"/>
          <a:stretch/>
        </p:blipFill>
        <p:spPr bwMode="auto">
          <a:xfrm rot="-10800000">
            <a:off x="3352800" y="2510192"/>
            <a:ext cx="1339424" cy="122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5314" y="1497718"/>
            <a:ext cx="4708158" cy="757130"/>
          </a:xfrm>
          <a:prstGeom prst="rect">
            <a:avLst/>
          </a:prstGeom>
          <a:solidFill>
            <a:srgbClr val="FFFFCC"/>
          </a:solidFill>
          <a:ln w="19050">
            <a:solidFill>
              <a:srgbClr val="CCFFFF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800" dirty="0" smtClean="0">
                <a:latin typeface="+mn-lt"/>
              </a:rPr>
              <a:t>Strong </a:t>
            </a:r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Ni</a:t>
            </a:r>
            <a:r>
              <a:rPr lang="en-US" sz="1800" dirty="0" smtClean="0">
                <a:latin typeface="+mn-lt"/>
              </a:rPr>
              <a:t>-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1800" dirty="0" smtClean="0">
                <a:latin typeface="+mn-lt"/>
              </a:rPr>
              <a:t>:	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½|</a:t>
            </a:r>
            <a:r>
              <a:rPr lang="en-US" sz="1800" dirty="0">
                <a:latin typeface="+mn-lt"/>
              </a:rPr>
              <a:t>E</a:t>
            </a:r>
            <a:r>
              <a:rPr lang="en-US" sz="1800" baseline="-25000" dirty="0">
                <a:solidFill>
                  <a:srgbClr val="0000FF"/>
                </a:solidFill>
                <a:latin typeface="+mn-lt"/>
              </a:rPr>
              <a:t>Ni</a:t>
            </a:r>
            <a:r>
              <a:rPr lang="en-US" sz="1800" baseline="-25000" dirty="0">
                <a:latin typeface="+mn-lt"/>
              </a:rPr>
              <a:t>-</a:t>
            </a:r>
            <a:r>
              <a:rPr lang="en-US" sz="1800" baseline="-25000" dirty="0">
                <a:solidFill>
                  <a:srgbClr val="0000FF"/>
                </a:solidFill>
                <a:latin typeface="+mn-lt"/>
              </a:rPr>
              <a:t>Ni</a:t>
            </a:r>
            <a:r>
              <a:rPr lang="en-US" sz="1800" dirty="0">
                <a:latin typeface="+mn-lt"/>
              </a:rPr>
              <a:t>| + ½|</a:t>
            </a:r>
            <a:r>
              <a:rPr lang="en-US" sz="1800" dirty="0" smtClean="0">
                <a:latin typeface="+mn-lt"/>
              </a:rPr>
              <a:t>E</a:t>
            </a:r>
            <a:r>
              <a:rPr lang="en-US" sz="1800" baseline="-250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1800" baseline="-25000" dirty="0" smtClean="0">
                <a:latin typeface="+mn-lt"/>
              </a:rPr>
              <a:t>-</a:t>
            </a:r>
            <a:r>
              <a:rPr lang="en-US" sz="1800" baseline="-250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1800" dirty="0" smtClean="0">
                <a:latin typeface="+mn-lt"/>
              </a:rPr>
              <a:t>| &lt; </a:t>
            </a:r>
            <a:r>
              <a:rPr lang="en-US" sz="1800" dirty="0">
                <a:latin typeface="+mn-lt"/>
              </a:rPr>
              <a:t>|</a:t>
            </a:r>
            <a:r>
              <a:rPr lang="en-US" sz="1800" dirty="0" err="1">
                <a:latin typeface="+mn-lt"/>
              </a:rPr>
              <a:t>E</a:t>
            </a:r>
            <a:r>
              <a:rPr lang="en-US" sz="1800" baseline="-25000" dirty="0" err="1">
                <a:solidFill>
                  <a:srgbClr val="0000FF"/>
                </a:solidFill>
                <a:latin typeface="+mn-lt"/>
              </a:rPr>
              <a:t>Ni</a:t>
            </a:r>
            <a:r>
              <a:rPr lang="en-US" sz="1800" baseline="-25000" dirty="0">
                <a:latin typeface="+mn-lt"/>
              </a:rPr>
              <a:t>-</a:t>
            </a:r>
            <a:r>
              <a:rPr lang="en-US" sz="1800" baseline="-25000" dirty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1800" dirty="0">
                <a:latin typeface="+mn-lt"/>
              </a:rPr>
              <a:t>|</a:t>
            </a:r>
            <a:r>
              <a:rPr lang="en-US" sz="1800" dirty="0"/>
              <a:t> </a:t>
            </a:r>
            <a:endParaRPr lang="en-US" sz="1800" dirty="0" smtClean="0">
              <a:latin typeface="+mn-lt"/>
            </a:endParaRPr>
          </a:p>
          <a:p>
            <a:pPr algn="l">
              <a:lnSpc>
                <a:spcPct val="120000"/>
              </a:lnSpc>
              <a:tabLst>
                <a:tab pos="1601788" algn="l"/>
              </a:tabLst>
            </a:pPr>
            <a:r>
              <a:rPr lang="en-US" sz="1800" dirty="0" smtClean="0">
                <a:latin typeface="+mn-lt"/>
              </a:rPr>
              <a:t>Weak 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1800" dirty="0" smtClean="0">
                <a:latin typeface="+mn-lt"/>
              </a:rPr>
              <a:t>-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1800" dirty="0" smtClean="0">
                <a:latin typeface="+mn-lt"/>
              </a:rPr>
              <a:t>:	|</a:t>
            </a:r>
            <a:r>
              <a:rPr lang="en-US" sz="1800" dirty="0" err="1" smtClean="0">
                <a:latin typeface="+mn-lt"/>
              </a:rPr>
              <a:t>E</a:t>
            </a:r>
            <a:r>
              <a:rPr lang="en-US" sz="1800" baseline="-25000" dirty="0" err="1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1800" baseline="-25000" dirty="0" smtClean="0">
                <a:latin typeface="+mn-lt"/>
              </a:rPr>
              <a:t>-</a:t>
            </a:r>
            <a:r>
              <a:rPr lang="en-US" sz="1800" baseline="-25000" dirty="0" smtClean="0">
                <a:solidFill>
                  <a:srgbClr val="FF0000"/>
                </a:solidFill>
                <a:latin typeface="+mn-lt"/>
              </a:rPr>
              <a:t>Bi</a:t>
            </a:r>
            <a:r>
              <a:rPr lang="en-US" sz="1800" dirty="0">
                <a:latin typeface="+mn-lt"/>
              </a:rPr>
              <a:t>| &lt;&lt; |</a:t>
            </a:r>
            <a:r>
              <a:rPr lang="en-US" sz="1800" dirty="0" err="1" smtClean="0">
                <a:latin typeface="+mn-lt"/>
              </a:rPr>
              <a:t>E</a:t>
            </a:r>
            <a:r>
              <a:rPr lang="en-US" sz="1800" baseline="-25000" dirty="0" err="1" smtClean="0">
                <a:solidFill>
                  <a:srgbClr val="0000FF"/>
                </a:solidFill>
                <a:latin typeface="+mn-lt"/>
              </a:rPr>
              <a:t>Ni</a:t>
            </a:r>
            <a:r>
              <a:rPr lang="en-US" sz="1800" baseline="-25000" dirty="0" smtClean="0">
                <a:latin typeface="+mn-lt"/>
              </a:rPr>
              <a:t>-</a:t>
            </a:r>
            <a:r>
              <a:rPr lang="en-US" sz="1800" baseline="-25000" dirty="0" smtClean="0">
                <a:solidFill>
                  <a:srgbClr val="0000FF"/>
                </a:solidFill>
                <a:latin typeface="+mn-lt"/>
              </a:rPr>
              <a:t>Ni</a:t>
            </a:r>
            <a:r>
              <a:rPr lang="en-US" sz="1800" dirty="0" smtClean="0">
                <a:latin typeface="+mn-lt"/>
              </a:rPr>
              <a:t>| </a:t>
            </a:r>
            <a:endParaRPr lang="en-US" sz="18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172" y="2285999"/>
            <a:ext cx="32296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2575" indent="-282575" algn="l">
              <a:buFont typeface="Arial" pitchFamily="34" charset="0"/>
              <a:buChar char="•"/>
            </a:pPr>
            <a:r>
              <a:rPr lang="en-US" dirty="0" smtClean="0">
                <a:latin typeface="Candara" pitchFamily="34" charset="0"/>
              </a:rPr>
              <a:t>Bi serves as a “surfactant”</a:t>
            </a:r>
          </a:p>
          <a:p>
            <a:pPr marL="282575" indent="-282575" algn="l">
              <a:buFont typeface="Arial" pitchFamily="34" charset="0"/>
              <a:buChar char="•"/>
            </a:pPr>
            <a:r>
              <a:rPr lang="en-US" dirty="0" smtClean="0">
                <a:latin typeface="Candara" pitchFamily="34" charset="0"/>
              </a:rPr>
              <a:t>Closed-packed surface orientations are stabilized because they allow more Bi adsorption to reduce </a:t>
            </a:r>
            <a:r>
              <a:rPr lang="en-US" i="1" dirty="0" smtClean="0">
                <a:latin typeface="Candara" pitchFamily="34" charset="0"/>
                <a:sym typeface="Symbol"/>
              </a:rPr>
              <a:t> </a:t>
            </a:r>
            <a:r>
              <a:rPr lang="en-US" dirty="0" smtClean="0">
                <a:latin typeface="Candara" pitchFamily="34" charset="0"/>
                <a:sym typeface="Wingdings" pitchFamily="2" charset="2"/>
              </a:rPr>
              <a:t> faceting</a:t>
            </a:r>
            <a:r>
              <a:rPr lang="en-US" dirty="0" smtClean="0">
                <a:latin typeface="Candara" pitchFamily="34" charset="0"/>
              </a:rPr>
              <a:t>    </a:t>
            </a:r>
            <a:endParaRPr lang="en-US" dirty="0">
              <a:latin typeface="Candara" pitchFamily="34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55434140"/>
              </p:ext>
            </p:extLst>
          </p:nvPr>
        </p:nvGraphicFramePr>
        <p:xfrm>
          <a:off x="1787139" y="4861385"/>
          <a:ext cx="2617787" cy="452437"/>
        </p:xfrm>
        <a:graphic>
          <a:graphicData uri="http://schemas.openxmlformats.org/presentationml/2006/ole">
            <p:oleObj spid="_x0000_s394364" name="Equation" r:id="rId7" imgW="1460160" imgH="253800" progId="Equation.3">
              <p:embed/>
            </p:oleObj>
          </a:graphicData>
        </a:graphic>
      </p:graphicFrame>
      <p:pic>
        <p:nvPicPr>
          <p:cNvPr id="12" name="Picture 10" descr="Formula"/>
          <p:cNvPicPr>
            <a:picLocks noChangeAspect="1" noChangeArrowheads="1"/>
          </p:cNvPicPr>
          <p:nvPr/>
        </p:nvPicPr>
        <p:blipFill>
          <a:blip r:embed="rId8" cstate="print"/>
          <a:srcRect l="10884" r="11720"/>
          <a:stretch>
            <a:fillRect/>
          </a:stretch>
        </p:blipFill>
        <p:spPr bwMode="auto">
          <a:xfrm>
            <a:off x="7533740" y="4682832"/>
            <a:ext cx="1447800" cy="6859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063376" y="4243978"/>
            <a:ext cx="2206053" cy="584775"/>
          </a:xfrm>
          <a:prstGeom prst="rect">
            <a:avLst/>
          </a:prstGeom>
          <a:solidFill>
            <a:srgbClr val="FFFFCC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Binding energy</a:t>
            </a:r>
          </a:p>
          <a:p>
            <a:r>
              <a:rPr lang="en-US" sz="16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</a:t>
            </a:r>
            <a:r>
              <a:rPr lang="en-US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etween 2 Bi layers  </a:t>
            </a:r>
            <a:endParaRPr lang="en-US" sz="1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75566745"/>
              </p:ext>
            </p:extLst>
          </p:nvPr>
        </p:nvGraphicFramePr>
        <p:xfrm>
          <a:off x="6539346" y="5884531"/>
          <a:ext cx="2376054" cy="717550"/>
        </p:xfrm>
        <a:graphic>
          <a:graphicData uri="http://schemas.openxmlformats.org/presentationml/2006/ole">
            <p:oleObj spid="_x0000_s394365" name="Equation" r:id="rId9" imgW="1422360" imgH="431640" progId="Equation.3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233463" y="5948474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Ignore </a:t>
            </a:r>
          </a:p>
          <a:p>
            <a:r>
              <a:rPr lang="en-US" sz="1600" dirty="0" smtClean="0">
                <a:latin typeface="+mn-lt"/>
              </a:rPr>
              <a:t>Anisotropy:</a:t>
            </a:r>
            <a:endParaRPr lang="en-US" sz="16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 rot="10800000">
            <a:off x="4279499" y="5205759"/>
            <a:ext cx="446276" cy="13971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Virtually no relaxation</a:t>
            </a:r>
          </a:p>
          <a:p>
            <a:pPr>
              <a:lnSpc>
                <a:spcPct val="85000"/>
              </a:lnSpc>
            </a:pPr>
            <a:r>
              <a:rPr lang="en-US" sz="1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Some Bi-Bi </a:t>
            </a:r>
            <a:r>
              <a:rPr lang="en-US" sz="1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vdW</a:t>
            </a:r>
            <a:r>
              <a:rPr lang="en-US" sz="1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 bonds</a:t>
            </a:r>
            <a:r>
              <a:rPr lang="en-US" sz="1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? </a:t>
            </a:r>
            <a:endParaRPr lang="en-US" sz="1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708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0" y="2286000"/>
            <a:ext cx="3886200" cy="1905000"/>
            <a:chOff x="2016" y="1872"/>
            <a:chExt cx="2448" cy="1056"/>
          </a:xfrm>
        </p:grpSpPr>
        <p:pic>
          <p:nvPicPr>
            <p:cNvPr id="330755" name="Picture 3" descr="Groove"/>
            <p:cNvPicPr>
              <a:picLocks noChangeAspect="1" noChangeArrowheads="1"/>
            </p:cNvPicPr>
            <p:nvPr/>
          </p:nvPicPr>
          <p:blipFill>
            <a:blip r:embed="rId2" cstate="print"/>
            <a:srcRect l="12781" t="7613" r="14793" b="8644"/>
            <a:stretch>
              <a:fillRect/>
            </a:stretch>
          </p:blipFill>
          <p:spPr bwMode="auto">
            <a:xfrm>
              <a:off x="2016" y="1872"/>
              <a:ext cx="2448" cy="1056"/>
            </a:xfrm>
            <a:prstGeom prst="rect">
              <a:avLst/>
            </a:prstGeom>
            <a:noFill/>
          </p:spPr>
        </p:pic>
        <p:sp>
          <p:nvSpPr>
            <p:cNvPr id="330756" name="Rectangle 4"/>
            <p:cNvSpPr>
              <a:spLocks noChangeArrowheads="1"/>
            </p:cNvSpPr>
            <p:nvPr/>
          </p:nvSpPr>
          <p:spPr bwMode="auto">
            <a:xfrm>
              <a:off x="2256" y="2688"/>
              <a:ext cx="192" cy="192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3075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sz="1800" dirty="0" smtClean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CMU Experiments </a:t>
            </a:r>
            <a: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on a Second Set of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Specimens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…</a:t>
            </a:r>
            <a: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</a:br>
            <a:r>
              <a:rPr lang="en-US" b="1" dirty="0" smtClean="0">
                <a:latin typeface="+mn-lt"/>
                <a:cs typeface="Arial" pitchFamily="34" charset="0"/>
              </a:rPr>
              <a:t>Atomic </a:t>
            </a:r>
            <a:r>
              <a:rPr lang="en-US" b="1" dirty="0">
                <a:latin typeface="+mn-lt"/>
                <a:cs typeface="Arial" pitchFamily="34" charset="0"/>
              </a:rPr>
              <a:t>Force Microscopy (AFM</a:t>
            </a:r>
            <a:r>
              <a:rPr lang="en-US" b="1" dirty="0" smtClean="0">
                <a:latin typeface="+mn-lt"/>
                <a:cs typeface="Arial" pitchFamily="34" charset="0"/>
              </a:rPr>
              <a:t>)</a:t>
            </a:r>
            <a:endParaRPr lang="en-US" sz="1800" b="1" dirty="0">
              <a:latin typeface="+mn-lt"/>
              <a:cs typeface="Arial" pitchFamily="34" charset="0"/>
            </a:endParaRPr>
          </a:p>
        </p:txBody>
      </p:sp>
      <p:sp>
        <p:nvSpPr>
          <p:cNvPr id="330758" name="Text Box 6"/>
          <p:cNvSpPr txBox="1">
            <a:spLocks noChangeArrowheads="1"/>
          </p:cNvSpPr>
          <p:nvPr/>
        </p:nvSpPr>
        <p:spPr bwMode="auto">
          <a:xfrm>
            <a:off x="1524000" y="1828800"/>
            <a:ext cx="660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 b="0">
              <a:latin typeface="Verdana" charset="0"/>
            </a:endParaRPr>
          </a:p>
        </p:txBody>
      </p:sp>
      <p:pic>
        <p:nvPicPr>
          <p:cNvPr id="330759" name="Picture 7" descr="M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19200"/>
            <a:ext cx="32004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0760" name="Line 8"/>
          <p:cNvSpPr>
            <a:spLocks noChangeShapeType="1"/>
          </p:cNvSpPr>
          <p:nvPr/>
        </p:nvSpPr>
        <p:spPr bwMode="auto">
          <a:xfrm>
            <a:off x="3124200" y="2051050"/>
            <a:ext cx="2133600" cy="844550"/>
          </a:xfrm>
          <a:prstGeom prst="line">
            <a:avLst/>
          </a:prstGeom>
          <a:noFill/>
          <a:ln w="28575">
            <a:solidFill>
              <a:srgbClr val="00FF00"/>
            </a:solidFill>
            <a:prstDash val="sysDot"/>
            <a:round/>
            <a:headEnd/>
            <a:tailEnd type="triangle" w="lg" len="lg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0761" name="Text Box 9"/>
          <p:cNvSpPr txBox="1">
            <a:spLocks noChangeArrowheads="1"/>
          </p:cNvSpPr>
          <p:nvPr/>
        </p:nvSpPr>
        <p:spPr bwMode="auto">
          <a:xfrm>
            <a:off x="1143000" y="4572000"/>
            <a:ext cx="7467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>
                <a:latin typeface="Stone Sans ITC TT-Semi" charset="0"/>
              </a:rPr>
              <a:t>Measure the width and depth of the grain boundary, infer the dihedral angle and the relative grain boundary energy by the equation</a:t>
            </a:r>
          </a:p>
        </p:txBody>
      </p:sp>
      <p:pic>
        <p:nvPicPr>
          <p:cNvPr id="330762" name="Picture 10" descr="Formula"/>
          <p:cNvPicPr>
            <a:picLocks noChangeAspect="1" noChangeArrowheads="1"/>
          </p:cNvPicPr>
          <p:nvPr/>
        </p:nvPicPr>
        <p:blipFill>
          <a:blip r:embed="rId4" cstate="print"/>
          <a:srcRect l="10884" r="11720"/>
          <a:stretch>
            <a:fillRect/>
          </a:stretch>
        </p:blipFill>
        <p:spPr bwMode="auto">
          <a:xfrm>
            <a:off x="4648200" y="5257800"/>
            <a:ext cx="2057400" cy="974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0763" name="Oval 11"/>
          <p:cNvSpPr>
            <a:spLocks noChangeArrowheads="1"/>
          </p:cNvSpPr>
          <p:nvPr/>
        </p:nvSpPr>
        <p:spPr bwMode="auto">
          <a:xfrm>
            <a:off x="2286000" y="1517650"/>
            <a:ext cx="874713" cy="887413"/>
          </a:xfrm>
          <a:prstGeom prst="ellips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0764" name="Text Box 12"/>
          <p:cNvSpPr txBox="1">
            <a:spLocks noChangeArrowheads="1"/>
          </p:cNvSpPr>
          <p:nvPr/>
        </p:nvSpPr>
        <p:spPr bwMode="auto">
          <a:xfrm>
            <a:off x="4419600" y="1219200"/>
            <a:ext cx="4267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>
                <a:latin typeface="Stone Sans ITC TT-Semi" charset="0"/>
              </a:rPr>
              <a:t>Using the AFM: determine the relative energy of the grain boundaries</a:t>
            </a:r>
          </a:p>
        </p:txBody>
      </p:sp>
      <p:sp>
        <p:nvSpPr>
          <p:cNvPr id="330765" name="Text Box 13"/>
          <p:cNvSpPr txBox="1">
            <a:spLocks noChangeArrowheads="1"/>
          </p:cNvSpPr>
          <p:nvPr/>
        </p:nvSpPr>
        <p:spPr bwMode="auto">
          <a:xfrm>
            <a:off x="1676400" y="6400800"/>
            <a:ext cx="7239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200" b="0" dirty="0">
                <a:latin typeface="Stone Sans ITC TT-Semi" charset="0"/>
                <a:ea typeface="ＭＳ Ｐゴシック" charset="-128"/>
                <a:cs typeface="ＭＳ Ｐゴシック" charset="-128"/>
              </a:rPr>
              <a:t>D.M. Saylor and G.S. Rohrer, </a:t>
            </a:r>
            <a:r>
              <a:rPr lang="en-US" sz="1200" b="0" u="sng" dirty="0">
                <a:latin typeface="Stone Sans ITC TT-Semi" charset="0"/>
                <a:ea typeface="ＭＳ Ｐゴシック" charset="-128"/>
                <a:cs typeface="ＭＳ Ｐゴシック" charset="-128"/>
              </a:rPr>
              <a:t>J. Amer. Ceram. Soc.</a:t>
            </a:r>
            <a:r>
              <a:rPr lang="en-US" sz="1200" b="0" dirty="0">
                <a:latin typeface="Stone Sans ITC TT-Semi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dirty="0">
                <a:latin typeface="Stone Sans ITC TT-Semi" charset="0"/>
                <a:ea typeface="ＭＳ Ｐゴシック" charset="-128"/>
                <a:cs typeface="ＭＳ Ｐゴシック" charset="-128"/>
              </a:rPr>
              <a:t>82</a:t>
            </a:r>
            <a:r>
              <a:rPr lang="en-US" sz="1200" b="0" dirty="0">
                <a:latin typeface="Stone Sans ITC TT-Semi" charset="0"/>
                <a:ea typeface="ＭＳ Ｐゴシック" charset="-128"/>
                <a:cs typeface="ＭＳ Ｐゴシック" charset="-128"/>
              </a:rPr>
              <a:t> (1999) 1529.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5258481" y="5863527"/>
            <a:ext cx="3537486" cy="664368"/>
          </a:xfrm>
          <a:prstGeom prst="rect">
            <a:avLst/>
          </a:prstGeom>
          <a:solidFill>
            <a:srgbClr val="FFFFCC"/>
          </a:solidFill>
          <a:ln w="12700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2816" name="Line 1040"/>
          <p:cNvSpPr>
            <a:spLocks noChangeShapeType="1"/>
          </p:cNvSpPr>
          <p:nvPr/>
        </p:nvSpPr>
        <p:spPr bwMode="auto">
          <a:xfrm>
            <a:off x="1081088" y="1748632"/>
            <a:ext cx="5943600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17" name="Rectangle 1041"/>
          <p:cNvSpPr>
            <a:spLocks noChangeArrowheads="1"/>
          </p:cNvSpPr>
          <p:nvPr/>
        </p:nvSpPr>
        <p:spPr bwMode="auto">
          <a:xfrm>
            <a:off x="1076325" y="1742282"/>
            <a:ext cx="5943600" cy="3690938"/>
          </a:xfrm>
          <a:prstGeom prst="rect">
            <a:avLst/>
          </a:prstGeom>
          <a:noFill/>
          <a:ln w="11113">
            <a:solidFill>
              <a:srgbClr val="80808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18" name="Line 1042"/>
          <p:cNvSpPr>
            <a:spLocks noChangeShapeType="1"/>
          </p:cNvSpPr>
          <p:nvPr/>
        </p:nvSpPr>
        <p:spPr bwMode="auto">
          <a:xfrm>
            <a:off x="1081088" y="1748632"/>
            <a:ext cx="1587" cy="3689350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19" name="Line 1043"/>
          <p:cNvSpPr>
            <a:spLocks noChangeShapeType="1"/>
          </p:cNvSpPr>
          <p:nvPr/>
        </p:nvSpPr>
        <p:spPr bwMode="auto">
          <a:xfrm>
            <a:off x="1025525" y="5437982"/>
            <a:ext cx="55563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20" name="Line 1044"/>
          <p:cNvSpPr>
            <a:spLocks noChangeShapeType="1"/>
          </p:cNvSpPr>
          <p:nvPr/>
        </p:nvSpPr>
        <p:spPr bwMode="auto">
          <a:xfrm>
            <a:off x="1025525" y="5069682"/>
            <a:ext cx="55563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21" name="Line 1045"/>
          <p:cNvSpPr>
            <a:spLocks noChangeShapeType="1"/>
          </p:cNvSpPr>
          <p:nvPr/>
        </p:nvSpPr>
        <p:spPr bwMode="auto">
          <a:xfrm>
            <a:off x="1025525" y="4701382"/>
            <a:ext cx="55563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22" name="Line 1046"/>
          <p:cNvSpPr>
            <a:spLocks noChangeShapeType="1"/>
          </p:cNvSpPr>
          <p:nvPr/>
        </p:nvSpPr>
        <p:spPr bwMode="auto">
          <a:xfrm>
            <a:off x="1025525" y="4331495"/>
            <a:ext cx="55563" cy="1587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23" name="Line 1047"/>
          <p:cNvSpPr>
            <a:spLocks noChangeShapeType="1"/>
          </p:cNvSpPr>
          <p:nvPr/>
        </p:nvSpPr>
        <p:spPr bwMode="auto">
          <a:xfrm>
            <a:off x="1025525" y="3961607"/>
            <a:ext cx="55563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24" name="Line 1048"/>
          <p:cNvSpPr>
            <a:spLocks noChangeShapeType="1"/>
          </p:cNvSpPr>
          <p:nvPr/>
        </p:nvSpPr>
        <p:spPr bwMode="auto">
          <a:xfrm>
            <a:off x="1025525" y="3593307"/>
            <a:ext cx="55563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25" name="Line 1049"/>
          <p:cNvSpPr>
            <a:spLocks noChangeShapeType="1"/>
          </p:cNvSpPr>
          <p:nvPr/>
        </p:nvSpPr>
        <p:spPr bwMode="auto">
          <a:xfrm>
            <a:off x="1025525" y="3225007"/>
            <a:ext cx="55563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26" name="Line 1050"/>
          <p:cNvSpPr>
            <a:spLocks noChangeShapeType="1"/>
          </p:cNvSpPr>
          <p:nvPr/>
        </p:nvSpPr>
        <p:spPr bwMode="auto">
          <a:xfrm>
            <a:off x="1025525" y="2856707"/>
            <a:ext cx="55563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27" name="Line 1051"/>
          <p:cNvSpPr>
            <a:spLocks noChangeShapeType="1"/>
          </p:cNvSpPr>
          <p:nvPr/>
        </p:nvSpPr>
        <p:spPr bwMode="auto">
          <a:xfrm>
            <a:off x="1025525" y="2485232"/>
            <a:ext cx="55563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28" name="Line 1052"/>
          <p:cNvSpPr>
            <a:spLocks noChangeShapeType="1"/>
          </p:cNvSpPr>
          <p:nvPr/>
        </p:nvSpPr>
        <p:spPr bwMode="auto">
          <a:xfrm>
            <a:off x="1025525" y="2116932"/>
            <a:ext cx="55563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29" name="Line 1053"/>
          <p:cNvSpPr>
            <a:spLocks noChangeShapeType="1"/>
          </p:cNvSpPr>
          <p:nvPr/>
        </p:nvSpPr>
        <p:spPr bwMode="auto">
          <a:xfrm>
            <a:off x="1025525" y="1748632"/>
            <a:ext cx="55563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30" name="Line 1054"/>
          <p:cNvSpPr>
            <a:spLocks noChangeShapeType="1"/>
          </p:cNvSpPr>
          <p:nvPr/>
        </p:nvSpPr>
        <p:spPr bwMode="auto">
          <a:xfrm>
            <a:off x="1081088" y="5437982"/>
            <a:ext cx="5943600" cy="1588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31" name="Line 1055"/>
          <p:cNvSpPr>
            <a:spLocks noChangeShapeType="1"/>
          </p:cNvSpPr>
          <p:nvPr/>
        </p:nvSpPr>
        <p:spPr bwMode="auto">
          <a:xfrm flipV="1">
            <a:off x="1081088" y="5437982"/>
            <a:ext cx="1587" cy="5556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32" name="Line 1056"/>
          <p:cNvSpPr>
            <a:spLocks noChangeShapeType="1"/>
          </p:cNvSpPr>
          <p:nvPr/>
        </p:nvSpPr>
        <p:spPr bwMode="auto">
          <a:xfrm flipV="1">
            <a:off x="2566988" y="5437982"/>
            <a:ext cx="1587" cy="5556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33" name="Line 1057"/>
          <p:cNvSpPr>
            <a:spLocks noChangeShapeType="1"/>
          </p:cNvSpPr>
          <p:nvPr/>
        </p:nvSpPr>
        <p:spPr bwMode="auto">
          <a:xfrm flipV="1">
            <a:off x="4052888" y="5437982"/>
            <a:ext cx="1587" cy="5556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34" name="Line 1058"/>
          <p:cNvSpPr>
            <a:spLocks noChangeShapeType="1"/>
          </p:cNvSpPr>
          <p:nvPr/>
        </p:nvSpPr>
        <p:spPr bwMode="auto">
          <a:xfrm flipV="1">
            <a:off x="5538788" y="5437982"/>
            <a:ext cx="1587" cy="5556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35" name="Line 1059"/>
          <p:cNvSpPr>
            <a:spLocks noChangeShapeType="1"/>
          </p:cNvSpPr>
          <p:nvPr/>
        </p:nvSpPr>
        <p:spPr bwMode="auto">
          <a:xfrm flipV="1">
            <a:off x="7024688" y="5437982"/>
            <a:ext cx="1587" cy="55563"/>
          </a:xfrm>
          <a:prstGeom prst="line">
            <a:avLst/>
          </a:prstGeom>
          <a:noFill/>
          <a:ln w="1588">
            <a:solidFill>
              <a:srgbClr val="00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36" name="Freeform 1060"/>
          <p:cNvSpPr>
            <a:spLocks/>
          </p:cNvSpPr>
          <p:nvPr/>
        </p:nvSpPr>
        <p:spPr bwMode="auto">
          <a:xfrm>
            <a:off x="1885950" y="1748632"/>
            <a:ext cx="3986213" cy="3606800"/>
          </a:xfrm>
          <a:custGeom>
            <a:avLst/>
            <a:gdLst/>
            <a:ahLst/>
            <a:cxnLst>
              <a:cxn ang="0">
                <a:pos x="0" y="2272"/>
              </a:cxn>
              <a:cxn ang="0">
                <a:pos x="116" y="2221"/>
              </a:cxn>
              <a:cxn ang="0">
                <a:pos x="143" y="2170"/>
              </a:cxn>
              <a:cxn ang="0">
                <a:pos x="178" y="2118"/>
              </a:cxn>
              <a:cxn ang="0">
                <a:pos x="641" y="2066"/>
              </a:cxn>
              <a:cxn ang="0">
                <a:pos x="757" y="2014"/>
              </a:cxn>
              <a:cxn ang="0">
                <a:pos x="783" y="1962"/>
              </a:cxn>
              <a:cxn ang="0">
                <a:pos x="813" y="1911"/>
              </a:cxn>
              <a:cxn ang="0">
                <a:pos x="890" y="1860"/>
              </a:cxn>
              <a:cxn ang="0">
                <a:pos x="937" y="1808"/>
              </a:cxn>
              <a:cxn ang="0">
                <a:pos x="967" y="1756"/>
              </a:cxn>
              <a:cxn ang="0">
                <a:pos x="1014" y="1704"/>
              </a:cxn>
              <a:cxn ang="0">
                <a:pos x="1045" y="1652"/>
              </a:cxn>
              <a:cxn ang="0">
                <a:pos x="1110" y="1601"/>
              </a:cxn>
              <a:cxn ang="0">
                <a:pos x="1129" y="1550"/>
              </a:cxn>
              <a:cxn ang="0">
                <a:pos x="1218" y="1498"/>
              </a:cxn>
              <a:cxn ang="0">
                <a:pos x="1247" y="1446"/>
              </a:cxn>
              <a:cxn ang="0">
                <a:pos x="1290" y="1394"/>
              </a:cxn>
              <a:cxn ang="0">
                <a:pos x="1293" y="1342"/>
              </a:cxn>
              <a:cxn ang="0">
                <a:pos x="1376" y="1292"/>
              </a:cxn>
              <a:cxn ang="0">
                <a:pos x="1404" y="1240"/>
              </a:cxn>
              <a:cxn ang="0">
                <a:pos x="1408" y="1188"/>
              </a:cxn>
              <a:cxn ang="0">
                <a:pos x="1516" y="1136"/>
              </a:cxn>
              <a:cxn ang="0">
                <a:pos x="1536" y="1084"/>
              </a:cxn>
              <a:cxn ang="0">
                <a:pos x="1649" y="1033"/>
              </a:cxn>
              <a:cxn ang="0">
                <a:pos x="1767" y="982"/>
              </a:cxn>
              <a:cxn ang="0">
                <a:pos x="1798" y="930"/>
              </a:cxn>
              <a:cxn ang="0">
                <a:pos x="1806" y="878"/>
              </a:cxn>
              <a:cxn ang="0">
                <a:pos x="1840" y="826"/>
              </a:cxn>
              <a:cxn ang="0">
                <a:pos x="1847" y="774"/>
              </a:cxn>
              <a:cxn ang="0">
                <a:pos x="1894" y="723"/>
              </a:cxn>
              <a:cxn ang="0">
                <a:pos x="1901" y="672"/>
              </a:cxn>
              <a:cxn ang="0">
                <a:pos x="1906" y="620"/>
              </a:cxn>
              <a:cxn ang="0">
                <a:pos x="1920" y="568"/>
              </a:cxn>
              <a:cxn ang="0">
                <a:pos x="1937" y="516"/>
              </a:cxn>
              <a:cxn ang="0">
                <a:pos x="2049" y="464"/>
              </a:cxn>
              <a:cxn ang="0">
                <a:pos x="2051" y="413"/>
              </a:cxn>
              <a:cxn ang="0">
                <a:pos x="2099" y="362"/>
              </a:cxn>
              <a:cxn ang="0">
                <a:pos x="2118" y="310"/>
              </a:cxn>
              <a:cxn ang="0">
                <a:pos x="2125" y="258"/>
              </a:cxn>
              <a:cxn ang="0">
                <a:pos x="2153" y="206"/>
              </a:cxn>
              <a:cxn ang="0">
                <a:pos x="2157" y="154"/>
              </a:cxn>
              <a:cxn ang="0">
                <a:pos x="2209" y="104"/>
              </a:cxn>
              <a:cxn ang="0">
                <a:pos x="2267" y="52"/>
              </a:cxn>
              <a:cxn ang="0">
                <a:pos x="2511" y="0"/>
              </a:cxn>
            </a:cxnLst>
            <a:rect l="0" t="0" r="r" b="b"/>
            <a:pathLst>
              <a:path w="2511" h="2272">
                <a:moveTo>
                  <a:pt x="0" y="2272"/>
                </a:moveTo>
                <a:lnTo>
                  <a:pt x="116" y="2221"/>
                </a:lnTo>
                <a:lnTo>
                  <a:pt x="143" y="2170"/>
                </a:lnTo>
                <a:lnTo>
                  <a:pt x="178" y="2118"/>
                </a:lnTo>
                <a:lnTo>
                  <a:pt x="641" y="2066"/>
                </a:lnTo>
                <a:lnTo>
                  <a:pt x="757" y="2014"/>
                </a:lnTo>
                <a:lnTo>
                  <a:pt x="783" y="1962"/>
                </a:lnTo>
                <a:lnTo>
                  <a:pt x="813" y="1911"/>
                </a:lnTo>
                <a:lnTo>
                  <a:pt x="890" y="1860"/>
                </a:lnTo>
                <a:lnTo>
                  <a:pt x="937" y="1808"/>
                </a:lnTo>
                <a:lnTo>
                  <a:pt x="967" y="1756"/>
                </a:lnTo>
                <a:lnTo>
                  <a:pt x="1014" y="1704"/>
                </a:lnTo>
                <a:lnTo>
                  <a:pt x="1045" y="1652"/>
                </a:lnTo>
                <a:lnTo>
                  <a:pt x="1110" y="1601"/>
                </a:lnTo>
                <a:lnTo>
                  <a:pt x="1129" y="1550"/>
                </a:lnTo>
                <a:lnTo>
                  <a:pt x="1218" y="1498"/>
                </a:lnTo>
                <a:lnTo>
                  <a:pt x="1247" y="1446"/>
                </a:lnTo>
                <a:lnTo>
                  <a:pt x="1290" y="1394"/>
                </a:lnTo>
                <a:lnTo>
                  <a:pt x="1293" y="1342"/>
                </a:lnTo>
                <a:lnTo>
                  <a:pt x="1376" y="1292"/>
                </a:lnTo>
                <a:lnTo>
                  <a:pt x="1404" y="1240"/>
                </a:lnTo>
                <a:lnTo>
                  <a:pt x="1408" y="1188"/>
                </a:lnTo>
                <a:lnTo>
                  <a:pt x="1516" y="1136"/>
                </a:lnTo>
                <a:lnTo>
                  <a:pt x="1536" y="1084"/>
                </a:lnTo>
                <a:lnTo>
                  <a:pt x="1649" y="1033"/>
                </a:lnTo>
                <a:lnTo>
                  <a:pt x="1767" y="982"/>
                </a:lnTo>
                <a:lnTo>
                  <a:pt x="1798" y="930"/>
                </a:lnTo>
                <a:lnTo>
                  <a:pt x="1806" y="878"/>
                </a:lnTo>
                <a:lnTo>
                  <a:pt x="1840" y="826"/>
                </a:lnTo>
                <a:lnTo>
                  <a:pt x="1847" y="774"/>
                </a:lnTo>
                <a:lnTo>
                  <a:pt x="1894" y="723"/>
                </a:lnTo>
                <a:lnTo>
                  <a:pt x="1901" y="672"/>
                </a:lnTo>
                <a:lnTo>
                  <a:pt x="1906" y="620"/>
                </a:lnTo>
                <a:lnTo>
                  <a:pt x="1920" y="568"/>
                </a:lnTo>
                <a:lnTo>
                  <a:pt x="1937" y="516"/>
                </a:lnTo>
                <a:lnTo>
                  <a:pt x="2049" y="464"/>
                </a:lnTo>
                <a:lnTo>
                  <a:pt x="2051" y="413"/>
                </a:lnTo>
                <a:lnTo>
                  <a:pt x="2099" y="362"/>
                </a:lnTo>
                <a:lnTo>
                  <a:pt x="2118" y="310"/>
                </a:lnTo>
                <a:lnTo>
                  <a:pt x="2125" y="258"/>
                </a:lnTo>
                <a:lnTo>
                  <a:pt x="2153" y="206"/>
                </a:lnTo>
                <a:lnTo>
                  <a:pt x="2157" y="154"/>
                </a:lnTo>
                <a:lnTo>
                  <a:pt x="2209" y="104"/>
                </a:lnTo>
                <a:lnTo>
                  <a:pt x="2267" y="52"/>
                </a:lnTo>
                <a:lnTo>
                  <a:pt x="2511" y="0"/>
                </a:lnTo>
              </a:path>
            </a:pathLst>
          </a:custGeom>
          <a:noFill/>
          <a:ln w="1588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37" name="Freeform 1061"/>
          <p:cNvSpPr>
            <a:spLocks/>
          </p:cNvSpPr>
          <p:nvPr/>
        </p:nvSpPr>
        <p:spPr bwMode="auto">
          <a:xfrm>
            <a:off x="1258888" y="1748632"/>
            <a:ext cx="1947862" cy="3606800"/>
          </a:xfrm>
          <a:custGeom>
            <a:avLst/>
            <a:gdLst/>
            <a:ahLst/>
            <a:cxnLst>
              <a:cxn ang="0">
                <a:pos x="0" y="2272"/>
              </a:cxn>
              <a:cxn ang="0">
                <a:pos x="17" y="2221"/>
              </a:cxn>
              <a:cxn ang="0">
                <a:pos x="43" y="2170"/>
              </a:cxn>
              <a:cxn ang="0">
                <a:pos x="43" y="2118"/>
              </a:cxn>
              <a:cxn ang="0">
                <a:pos x="59" y="2066"/>
              </a:cxn>
              <a:cxn ang="0">
                <a:pos x="83" y="2014"/>
              </a:cxn>
              <a:cxn ang="0">
                <a:pos x="101" y="1962"/>
              </a:cxn>
              <a:cxn ang="0">
                <a:pos x="102" y="1911"/>
              </a:cxn>
              <a:cxn ang="0">
                <a:pos x="126" y="1860"/>
              </a:cxn>
              <a:cxn ang="0">
                <a:pos x="128" y="1808"/>
              </a:cxn>
              <a:cxn ang="0">
                <a:pos x="199" y="1756"/>
              </a:cxn>
              <a:cxn ang="0">
                <a:pos x="208" y="1704"/>
              </a:cxn>
              <a:cxn ang="0">
                <a:pos x="211" y="1652"/>
              </a:cxn>
              <a:cxn ang="0">
                <a:pos x="230" y="1601"/>
              </a:cxn>
              <a:cxn ang="0">
                <a:pos x="243" y="1550"/>
              </a:cxn>
              <a:cxn ang="0">
                <a:pos x="300" y="1498"/>
              </a:cxn>
              <a:cxn ang="0">
                <a:pos x="317" y="1446"/>
              </a:cxn>
              <a:cxn ang="0">
                <a:pos x="321" y="1394"/>
              </a:cxn>
              <a:cxn ang="0">
                <a:pos x="328" y="1342"/>
              </a:cxn>
              <a:cxn ang="0">
                <a:pos x="333" y="1292"/>
              </a:cxn>
              <a:cxn ang="0">
                <a:pos x="340" y="1240"/>
              </a:cxn>
              <a:cxn ang="0">
                <a:pos x="341" y="1188"/>
              </a:cxn>
              <a:cxn ang="0">
                <a:pos x="380" y="1136"/>
              </a:cxn>
              <a:cxn ang="0">
                <a:pos x="391" y="1084"/>
              </a:cxn>
              <a:cxn ang="0">
                <a:pos x="397" y="1033"/>
              </a:cxn>
              <a:cxn ang="0">
                <a:pos x="400" y="982"/>
              </a:cxn>
              <a:cxn ang="0">
                <a:pos x="402" y="930"/>
              </a:cxn>
              <a:cxn ang="0">
                <a:pos x="406" y="878"/>
              </a:cxn>
              <a:cxn ang="0">
                <a:pos x="416" y="826"/>
              </a:cxn>
              <a:cxn ang="0">
                <a:pos x="420" y="774"/>
              </a:cxn>
              <a:cxn ang="0">
                <a:pos x="434" y="723"/>
              </a:cxn>
              <a:cxn ang="0">
                <a:pos x="442" y="672"/>
              </a:cxn>
              <a:cxn ang="0">
                <a:pos x="449" y="620"/>
              </a:cxn>
              <a:cxn ang="0">
                <a:pos x="472" y="568"/>
              </a:cxn>
              <a:cxn ang="0">
                <a:pos x="485" y="516"/>
              </a:cxn>
              <a:cxn ang="0">
                <a:pos x="488" y="464"/>
              </a:cxn>
              <a:cxn ang="0">
                <a:pos x="492" y="413"/>
              </a:cxn>
              <a:cxn ang="0">
                <a:pos x="548" y="362"/>
              </a:cxn>
              <a:cxn ang="0">
                <a:pos x="560" y="310"/>
              </a:cxn>
              <a:cxn ang="0">
                <a:pos x="570" y="258"/>
              </a:cxn>
              <a:cxn ang="0">
                <a:pos x="584" y="206"/>
              </a:cxn>
              <a:cxn ang="0">
                <a:pos x="633" y="154"/>
              </a:cxn>
              <a:cxn ang="0">
                <a:pos x="750" y="104"/>
              </a:cxn>
              <a:cxn ang="0">
                <a:pos x="798" y="52"/>
              </a:cxn>
              <a:cxn ang="0">
                <a:pos x="1227" y="0"/>
              </a:cxn>
            </a:cxnLst>
            <a:rect l="0" t="0" r="r" b="b"/>
            <a:pathLst>
              <a:path w="1227" h="2272">
                <a:moveTo>
                  <a:pt x="0" y="2272"/>
                </a:moveTo>
                <a:lnTo>
                  <a:pt x="17" y="2221"/>
                </a:lnTo>
                <a:lnTo>
                  <a:pt x="43" y="2170"/>
                </a:lnTo>
                <a:lnTo>
                  <a:pt x="43" y="2118"/>
                </a:lnTo>
                <a:lnTo>
                  <a:pt x="59" y="2066"/>
                </a:lnTo>
                <a:lnTo>
                  <a:pt x="83" y="2014"/>
                </a:lnTo>
                <a:lnTo>
                  <a:pt x="101" y="1962"/>
                </a:lnTo>
                <a:lnTo>
                  <a:pt x="102" y="1911"/>
                </a:lnTo>
                <a:lnTo>
                  <a:pt x="126" y="1860"/>
                </a:lnTo>
                <a:lnTo>
                  <a:pt x="128" y="1808"/>
                </a:lnTo>
                <a:lnTo>
                  <a:pt x="199" y="1756"/>
                </a:lnTo>
                <a:lnTo>
                  <a:pt x="208" y="1704"/>
                </a:lnTo>
                <a:lnTo>
                  <a:pt x="211" y="1652"/>
                </a:lnTo>
                <a:lnTo>
                  <a:pt x="230" y="1601"/>
                </a:lnTo>
                <a:lnTo>
                  <a:pt x="243" y="1550"/>
                </a:lnTo>
                <a:lnTo>
                  <a:pt x="300" y="1498"/>
                </a:lnTo>
                <a:lnTo>
                  <a:pt x="317" y="1446"/>
                </a:lnTo>
                <a:lnTo>
                  <a:pt x="321" y="1394"/>
                </a:lnTo>
                <a:lnTo>
                  <a:pt x="328" y="1342"/>
                </a:lnTo>
                <a:lnTo>
                  <a:pt x="333" y="1292"/>
                </a:lnTo>
                <a:lnTo>
                  <a:pt x="340" y="1240"/>
                </a:lnTo>
                <a:lnTo>
                  <a:pt x="341" y="1188"/>
                </a:lnTo>
                <a:lnTo>
                  <a:pt x="380" y="1136"/>
                </a:lnTo>
                <a:lnTo>
                  <a:pt x="391" y="1084"/>
                </a:lnTo>
                <a:lnTo>
                  <a:pt x="397" y="1033"/>
                </a:lnTo>
                <a:lnTo>
                  <a:pt x="400" y="982"/>
                </a:lnTo>
                <a:lnTo>
                  <a:pt x="402" y="930"/>
                </a:lnTo>
                <a:lnTo>
                  <a:pt x="406" y="878"/>
                </a:lnTo>
                <a:lnTo>
                  <a:pt x="416" y="826"/>
                </a:lnTo>
                <a:lnTo>
                  <a:pt x="420" y="774"/>
                </a:lnTo>
                <a:lnTo>
                  <a:pt x="434" y="723"/>
                </a:lnTo>
                <a:lnTo>
                  <a:pt x="442" y="672"/>
                </a:lnTo>
                <a:lnTo>
                  <a:pt x="449" y="620"/>
                </a:lnTo>
                <a:lnTo>
                  <a:pt x="472" y="568"/>
                </a:lnTo>
                <a:lnTo>
                  <a:pt x="485" y="516"/>
                </a:lnTo>
                <a:lnTo>
                  <a:pt x="488" y="464"/>
                </a:lnTo>
                <a:lnTo>
                  <a:pt x="492" y="413"/>
                </a:lnTo>
                <a:lnTo>
                  <a:pt x="548" y="362"/>
                </a:lnTo>
                <a:lnTo>
                  <a:pt x="560" y="310"/>
                </a:lnTo>
                <a:lnTo>
                  <a:pt x="570" y="258"/>
                </a:lnTo>
                <a:lnTo>
                  <a:pt x="584" y="206"/>
                </a:lnTo>
                <a:lnTo>
                  <a:pt x="633" y="154"/>
                </a:lnTo>
                <a:lnTo>
                  <a:pt x="750" y="104"/>
                </a:lnTo>
                <a:lnTo>
                  <a:pt x="798" y="52"/>
                </a:lnTo>
                <a:lnTo>
                  <a:pt x="1227" y="0"/>
                </a:lnTo>
              </a:path>
            </a:pathLst>
          </a:custGeom>
          <a:noFill/>
          <a:ln w="1588">
            <a:solidFill>
              <a:srgbClr val="000080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38" name="Freeform 1062"/>
          <p:cNvSpPr>
            <a:spLocks/>
          </p:cNvSpPr>
          <p:nvPr/>
        </p:nvSpPr>
        <p:spPr bwMode="auto">
          <a:xfrm>
            <a:off x="1839913" y="5310982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39" name="Freeform 1063"/>
          <p:cNvSpPr>
            <a:spLocks/>
          </p:cNvSpPr>
          <p:nvPr/>
        </p:nvSpPr>
        <p:spPr bwMode="auto">
          <a:xfrm>
            <a:off x="2024063" y="5228432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40" name="Freeform 1064"/>
          <p:cNvSpPr>
            <a:spLocks/>
          </p:cNvSpPr>
          <p:nvPr/>
        </p:nvSpPr>
        <p:spPr bwMode="auto">
          <a:xfrm>
            <a:off x="1835150" y="5304632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41" name="Freeform 1065"/>
          <p:cNvSpPr>
            <a:spLocks/>
          </p:cNvSpPr>
          <p:nvPr/>
        </p:nvSpPr>
        <p:spPr bwMode="auto">
          <a:xfrm>
            <a:off x="2019300" y="5223670"/>
            <a:ext cx="90488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42" name="Freeform 1066"/>
          <p:cNvSpPr>
            <a:spLocks/>
          </p:cNvSpPr>
          <p:nvPr/>
        </p:nvSpPr>
        <p:spPr bwMode="auto">
          <a:xfrm>
            <a:off x="2068513" y="5147470"/>
            <a:ext cx="90487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43" name="Freeform 1067"/>
          <p:cNvSpPr>
            <a:spLocks/>
          </p:cNvSpPr>
          <p:nvPr/>
        </p:nvSpPr>
        <p:spPr bwMode="auto">
          <a:xfrm>
            <a:off x="2122488" y="5064920"/>
            <a:ext cx="90487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44" name="Freeform 1068"/>
          <p:cNvSpPr>
            <a:spLocks/>
          </p:cNvSpPr>
          <p:nvPr/>
        </p:nvSpPr>
        <p:spPr bwMode="auto">
          <a:xfrm>
            <a:off x="2062163" y="5142707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45" name="Freeform 1069"/>
          <p:cNvSpPr>
            <a:spLocks/>
          </p:cNvSpPr>
          <p:nvPr/>
        </p:nvSpPr>
        <p:spPr bwMode="auto">
          <a:xfrm>
            <a:off x="2117725" y="5060157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46" name="Freeform 1070"/>
          <p:cNvSpPr>
            <a:spLocks/>
          </p:cNvSpPr>
          <p:nvPr/>
        </p:nvSpPr>
        <p:spPr bwMode="auto">
          <a:xfrm>
            <a:off x="2857500" y="4982370"/>
            <a:ext cx="90488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47" name="Freeform 1071"/>
          <p:cNvSpPr>
            <a:spLocks/>
          </p:cNvSpPr>
          <p:nvPr/>
        </p:nvSpPr>
        <p:spPr bwMode="auto">
          <a:xfrm>
            <a:off x="3043238" y="490140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48" name="Freeform 1072"/>
          <p:cNvSpPr>
            <a:spLocks/>
          </p:cNvSpPr>
          <p:nvPr/>
        </p:nvSpPr>
        <p:spPr bwMode="auto">
          <a:xfrm>
            <a:off x="2852738" y="497760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49" name="Freeform 1073"/>
          <p:cNvSpPr>
            <a:spLocks/>
          </p:cNvSpPr>
          <p:nvPr/>
        </p:nvSpPr>
        <p:spPr bwMode="auto">
          <a:xfrm>
            <a:off x="3036888" y="4895057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50" name="Freeform 1074"/>
          <p:cNvSpPr>
            <a:spLocks/>
          </p:cNvSpPr>
          <p:nvPr/>
        </p:nvSpPr>
        <p:spPr bwMode="auto">
          <a:xfrm>
            <a:off x="3084513" y="481885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51" name="Freeform 1075"/>
          <p:cNvSpPr>
            <a:spLocks/>
          </p:cNvSpPr>
          <p:nvPr/>
        </p:nvSpPr>
        <p:spPr bwMode="auto">
          <a:xfrm>
            <a:off x="3130550" y="4736307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52" name="Freeform 1076"/>
          <p:cNvSpPr>
            <a:spLocks/>
          </p:cNvSpPr>
          <p:nvPr/>
        </p:nvSpPr>
        <p:spPr bwMode="auto">
          <a:xfrm>
            <a:off x="3078163" y="4812507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53" name="Freeform 1077"/>
          <p:cNvSpPr>
            <a:spLocks/>
          </p:cNvSpPr>
          <p:nvPr/>
        </p:nvSpPr>
        <p:spPr bwMode="auto">
          <a:xfrm>
            <a:off x="3125788" y="4731545"/>
            <a:ext cx="90487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54" name="Freeform 1078"/>
          <p:cNvSpPr>
            <a:spLocks/>
          </p:cNvSpPr>
          <p:nvPr/>
        </p:nvSpPr>
        <p:spPr bwMode="auto">
          <a:xfrm>
            <a:off x="3254375" y="4655345"/>
            <a:ext cx="90488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55" name="Freeform 1079"/>
          <p:cNvSpPr>
            <a:spLocks/>
          </p:cNvSpPr>
          <p:nvPr/>
        </p:nvSpPr>
        <p:spPr bwMode="auto">
          <a:xfrm>
            <a:off x="3327400" y="4572795"/>
            <a:ext cx="90488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56" name="Freeform 1080"/>
          <p:cNvSpPr>
            <a:spLocks/>
          </p:cNvSpPr>
          <p:nvPr/>
        </p:nvSpPr>
        <p:spPr bwMode="auto">
          <a:xfrm>
            <a:off x="3248025" y="4650582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57" name="Freeform 1081"/>
          <p:cNvSpPr>
            <a:spLocks/>
          </p:cNvSpPr>
          <p:nvPr/>
        </p:nvSpPr>
        <p:spPr bwMode="auto">
          <a:xfrm>
            <a:off x="3322638" y="4568032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58" name="Freeform 1082"/>
          <p:cNvSpPr>
            <a:spLocks/>
          </p:cNvSpPr>
          <p:nvPr/>
        </p:nvSpPr>
        <p:spPr bwMode="auto">
          <a:xfrm>
            <a:off x="3376613" y="4491832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59" name="Freeform 1083"/>
          <p:cNvSpPr>
            <a:spLocks/>
          </p:cNvSpPr>
          <p:nvPr/>
        </p:nvSpPr>
        <p:spPr bwMode="auto">
          <a:xfrm>
            <a:off x="3449638" y="4409282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60" name="Freeform 1084"/>
          <p:cNvSpPr>
            <a:spLocks/>
          </p:cNvSpPr>
          <p:nvPr/>
        </p:nvSpPr>
        <p:spPr bwMode="auto">
          <a:xfrm>
            <a:off x="3370263" y="4485482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61" name="Freeform 1085"/>
          <p:cNvSpPr>
            <a:spLocks/>
          </p:cNvSpPr>
          <p:nvPr/>
        </p:nvSpPr>
        <p:spPr bwMode="auto">
          <a:xfrm>
            <a:off x="3444875" y="4402932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62" name="Freeform 1086"/>
          <p:cNvSpPr>
            <a:spLocks/>
          </p:cNvSpPr>
          <p:nvPr/>
        </p:nvSpPr>
        <p:spPr bwMode="auto">
          <a:xfrm>
            <a:off x="3498850" y="4326732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63" name="Freeform 1087"/>
          <p:cNvSpPr>
            <a:spLocks/>
          </p:cNvSpPr>
          <p:nvPr/>
        </p:nvSpPr>
        <p:spPr bwMode="auto">
          <a:xfrm>
            <a:off x="3603625" y="4244182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64" name="Freeform 1088"/>
          <p:cNvSpPr>
            <a:spLocks/>
          </p:cNvSpPr>
          <p:nvPr/>
        </p:nvSpPr>
        <p:spPr bwMode="auto">
          <a:xfrm>
            <a:off x="3494088" y="4320382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65" name="Freeform 1089"/>
          <p:cNvSpPr>
            <a:spLocks/>
          </p:cNvSpPr>
          <p:nvPr/>
        </p:nvSpPr>
        <p:spPr bwMode="auto">
          <a:xfrm>
            <a:off x="3597275" y="4239420"/>
            <a:ext cx="90488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66" name="Freeform 1090"/>
          <p:cNvSpPr>
            <a:spLocks/>
          </p:cNvSpPr>
          <p:nvPr/>
        </p:nvSpPr>
        <p:spPr bwMode="auto">
          <a:xfrm>
            <a:off x="3632200" y="4163220"/>
            <a:ext cx="90488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67" name="Freeform 1091"/>
          <p:cNvSpPr>
            <a:spLocks/>
          </p:cNvSpPr>
          <p:nvPr/>
        </p:nvSpPr>
        <p:spPr bwMode="auto">
          <a:xfrm>
            <a:off x="3775075" y="4080670"/>
            <a:ext cx="90488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68" name="Freeform 1092"/>
          <p:cNvSpPr>
            <a:spLocks/>
          </p:cNvSpPr>
          <p:nvPr/>
        </p:nvSpPr>
        <p:spPr bwMode="auto">
          <a:xfrm>
            <a:off x="3627438" y="415845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69" name="Freeform 1093"/>
          <p:cNvSpPr>
            <a:spLocks/>
          </p:cNvSpPr>
          <p:nvPr/>
        </p:nvSpPr>
        <p:spPr bwMode="auto">
          <a:xfrm>
            <a:off x="3768725" y="4075907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70" name="Freeform 1094"/>
          <p:cNvSpPr>
            <a:spLocks/>
          </p:cNvSpPr>
          <p:nvPr/>
        </p:nvSpPr>
        <p:spPr bwMode="auto">
          <a:xfrm>
            <a:off x="3819525" y="3999707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71" name="Freeform 1095"/>
          <p:cNvSpPr>
            <a:spLocks/>
          </p:cNvSpPr>
          <p:nvPr/>
        </p:nvSpPr>
        <p:spPr bwMode="auto">
          <a:xfrm>
            <a:off x="3889375" y="3917157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72" name="Freeform 1096"/>
          <p:cNvSpPr>
            <a:spLocks/>
          </p:cNvSpPr>
          <p:nvPr/>
        </p:nvSpPr>
        <p:spPr bwMode="auto">
          <a:xfrm>
            <a:off x="3814763" y="399335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73" name="Freeform 1097"/>
          <p:cNvSpPr>
            <a:spLocks/>
          </p:cNvSpPr>
          <p:nvPr/>
        </p:nvSpPr>
        <p:spPr bwMode="auto">
          <a:xfrm>
            <a:off x="3883025" y="3910807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74" name="Freeform 1098"/>
          <p:cNvSpPr>
            <a:spLocks/>
          </p:cNvSpPr>
          <p:nvPr/>
        </p:nvSpPr>
        <p:spPr bwMode="auto">
          <a:xfrm>
            <a:off x="3894138" y="383460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75" name="Freeform 1099"/>
          <p:cNvSpPr>
            <a:spLocks/>
          </p:cNvSpPr>
          <p:nvPr/>
        </p:nvSpPr>
        <p:spPr bwMode="auto">
          <a:xfrm>
            <a:off x="4024313" y="3753645"/>
            <a:ext cx="90487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76" name="Freeform 1100"/>
          <p:cNvSpPr>
            <a:spLocks/>
          </p:cNvSpPr>
          <p:nvPr/>
        </p:nvSpPr>
        <p:spPr bwMode="auto">
          <a:xfrm>
            <a:off x="3889375" y="3829845"/>
            <a:ext cx="90488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77" name="Freeform 1101"/>
          <p:cNvSpPr>
            <a:spLocks/>
          </p:cNvSpPr>
          <p:nvPr/>
        </p:nvSpPr>
        <p:spPr bwMode="auto">
          <a:xfrm>
            <a:off x="4019550" y="3748882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78" name="Freeform 1102"/>
          <p:cNvSpPr>
            <a:spLocks/>
          </p:cNvSpPr>
          <p:nvPr/>
        </p:nvSpPr>
        <p:spPr bwMode="auto">
          <a:xfrm>
            <a:off x="4070350" y="3671095"/>
            <a:ext cx="90488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79" name="Freeform 1103"/>
          <p:cNvSpPr>
            <a:spLocks/>
          </p:cNvSpPr>
          <p:nvPr/>
        </p:nvSpPr>
        <p:spPr bwMode="auto">
          <a:xfrm>
            <a:off x="4076700" y="3588545"/>
            <a:ext cx="90488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80" name="Freeform 1104"/>
          <p:cNvSpPr>
            <a:spLocks/>
          </p:cNvSpPr>
          <p:nvPr/>
        </p:nvSpPr>
        <p:spPr bwMode="auto">
          <a:xfrm>
            <a:off x="4064000" y="3666332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81" name="Freeform 1105"/>
          <p:cNvSpPr>
            <a:spLocks/>
          </p:cNvSpPr>
          <p:nvPr/>
        </p:nvSpPr>
        <p:spPr bwMode="auto">
          <a:xfrm>
            <a:off x="4070350" y="3583782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82" name="Freeform 1106"/>
          <p:cNvSpPr>
            <a:spLocks/>
          </p:cNvSpPr>
          <p:nvPr/>
        </p:nvSpPr>
        <p:spPr bwMode="auto">
          <a:xfrm>
            <a:off x="4248150" y="3507582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83" name="Freeform 1107"/>
          <p:cNvSpPr>
            <a:spLocks/>
          </p:cNvSpPr>
          <p:nvPr/>
        </p:nvSpPr>
        <p:spPr bwMode="auto">
          <a:xfrm>
            <a:off x="4279900" y="3425032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84" name="Freeform 1108"/>
          <p:cNvSpPr>
            <a:spLocks/>
          </p:cNvSpPr>
          <p:nvPr/>
        </p:nvSpPr>
        <p:spPr bwMode="auto">
          <a:xfrm>
            <a:off x="4241800" y="3501232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85" name="Freeform 1109"/>
          <p:cNvSpPr>
            <a:spLocks/>
          </p:cNvSpPr>
          <p:nvPr/>
        </p:nvSpPr>
        <p:spPr bwMode="auto">
          <a:xfrm>
            <a:off x="4273550" y="3418682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86" name="Freeform 1110"/>
          <p:cNvSpPr>
            <a:spLocks/>
          </p:cNvSpPr>
          <p:nvPr/>
        </p:nvSpPr>
        <p:spPr bwMode="auto">
          <a:xfrm>
            <a:off x="4459288" y="3342482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87" name="Freeform 1111"/>
          <p:cNvSpPr>
            <a:spLocks/>
          </p:cNvSpPr>
          <p:nvPr/>
        </p:nvSpPr>
        <p:spPr bwMode="auto">
          <a:xfrm>
            <a:off x="4645025" y="3261520"/>
            <a:ext cx="90488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88" name="Freeform 1112"/>
          <p:cNvSpPr>
            <a:spLocks/>
          </p:cNvSpPr>
          <p:nvPr/>
        </p:nvSpPr>
        <p:spPr bwMode="auto">
          <a:xfrm>
            <a:off x="4452938" y="3337720"/>
            <a:ext cx="90487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89" name="Freeform 1113"/>
          <p:cNvSpPr>
            <a:spLocks/>
          </p:cNvSpPr>
          <p:nvPr/>
        </p:nvSpPr>
        <p:spPr bwMode="auto">
          <a:xfrm>
            <a:off x="4640263" y="325675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90" name="Freeform 1114"/>
          <p:cNvSpPr>
            <a:spLocks/>
          </p:cNvSpPr>
          <p:nvPr/>
        </p:nvSpPr>
        <p:spPr bwMode="auto">
          <a:xfrm>
            <a:off x="4694238" y="3178970"/>
            <a:ext cx="90487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91" name="Freeform 1115"/>
          <p:cNvSpPr>
            <a:spLocks/>
          </p:cNvSpPr>
          <p:nvPr/>
        </p:nvSpPr>
        <p:spPr bwMode="auto">
          <a:xfrm>
            <a:off x="4708525" y="3096420"/>
            <a:ext cx="90488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92" name="Freeform 1116"/>
          <p:cNvSpPr>
            <a:spLocks/>
          </p:cNvSpPr>
          <p:nvPr/>
        </p:nvSpPr>
        <p:spPr bwMode="auto">
          <a:xfrm>
            <a:off x="4689475" y="3174207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93" name="Freeform 1117"/>
          <p:cNvSpPr>
            <a:spLocks/>
          </p:cNvSpPr>
          <p:nvPr/>
        </p:nvSpPr>
        <p:spPr bwMode="auto">
          <a:xfrm>
            <a:off x="4702175" y="3091657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94" name="Freeform 1118"/>
          <p:cNvSpPr>
            <a:spLocks/>
          </p:cNvSpPr>
          <p:nvPr/>
        </p:nvSpPr>
        <p:spPr bwMode="auto">
          <a:xfrm>
            <a:off x="4762500" y="3015457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95" name="Freeform 1119"/>
          <p:cNvSpPr>
            <a:spLocks/>
          </p:cNvSpPr>
          <p:nvPr/>
        </p:nvSpPr>
        <p:spPr bwMode="auto">
          <a:xfrm>
            <a:off x="4773613" y="293290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96" name="Freeform 1120"/>
          <p:cNvSpPr>
            <a:spLocks/>
          </p:cNvSpPr>
          <p:nvPr/>
        </p:nvSpPr>
        <p:spPr bwMode="auto">
          <a:xfrm>
            <a:off x="4756150" y="3009107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97" name="Freeform 1121"/>
          <p:cNvSpPr>
            <a:spLocks/>
          </p:cNvSpPr>
          <p:nvPr/>
        </p:nvSpPr>
        <p:spPr bwMode="auto">
          <a:xfrm>
            <a:off x="4767263" y="2926557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98" name="Freeform 1122"/>
          <p:cNvSpPr>
            <a:spLocks/>
          </p:cNvSpPr>
          <p:nvPr/>
        </p:nvSpPr>
        <p:spPr bwMode="auto">
          <a:xfrm>
            <a:off x="4846638" y="2851945"/>
            <a:ext cx="90487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899" name="Freeform 1123"/>
          <p:cNvSpPr>
            <a:spLocks/>
          </p:cNvSpPr>
          <p:nvPr/>
        </p:nvSpPr>
        <p:spPr bwMode="auto">
          <a:xfrm>
            <a:off x="4857750" y="2769395"/>
            <a:ext cx="90488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00" name="Freeform 1124"/>
          <p:cNvSpPr>
            <a:spLocks/>
          </p:cNvSpPr>
          <p:nvPr/>
        </p:nvSpPr>
        <p:spPr bwMode="auto">
          <a:xfrm>
            <a:off x="4841875" y="2845595"/>
            <a:ext cx="90488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01" name="Freeform 1125"/>
          <p:cNvSpPr>
            <a:spLocks/>
          </p:cNvSpPr>
          <p:nvPr/>
        </p:nvSpPr>
        <p:spPr bwMode="auto">
          <a:xfrm>
            <a:off x="4852988" y="2764632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02" name="Freeform 1126"/>
          <p:cNvSpPr>
            <a:spLocks/>
          </p:cNvSpPr>
          <p:nvPr/>
        </p:nvSpPr>
        <p:spPr bwMode="auto">
          <a:xfrm>
            <a:off x="4865688" y="2686845"/>
            <a:ext cx="90487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03" name="Freeform 1127"/>
          <p:cNvSpPr>
            <a:spLocks/>
          </p:cNvSpPr>
          <p:nvPr/>
        </p:nvSpPr>
        <p:spPr bwMode="auto">
          <a:xfrm>
            <a:off x="4889500" y="2605882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04" name="Freeform 1128"/>
          <p:cNvSpPr>
            <a:spLocks/>
          </p:cNvSpPr>
          <p:nvPr/>
        </p:nvSpPr>
        <p:spPr bwMode="auto">
          <a:xfrm>
            <a:off x="4860925" y="2682082"/>
            <a:ext cx="90488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05" name="Freeform 1129"/>
          <p:cNvSpPr>
            <a:spLocks/>
          </p:cNvSpPr>
          <p:nvPr/>
        </p:nvSpPr>
        <p:spPr bwMode="auto">
          <a:xfrm>
            <a:off x="4883150" y="2599532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06" name="Freeform 1130"/>
          <p:cNvSpPr>
            <a:spLocks/>
          </p:cNvSpPr>
          <p:nvPr/>
        </p:nvSpPr>
        <p:spPr bwMode="auto">
          <a:xfrm>
            <a:off x="4914900" y="2523332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07" name="Freeform 1131"/>
          <p:cNvSpPr>
            <a:spLocks/>
          </p:cNvSpPr>
          <p:nvPr/>
        </p:nvSpPr>
        <p:spPr bwMode="auto">
          <a:xfrm>
            <a:off x="5094288" y="2440782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08" name="Freeform 1132"/>
          <p:cNvSpPr>
            <a:spLocks/>
          </p:cNvSpPr>
          <p:nvPr/>
        </p:nvSpPr>
        <p:spPr bwMode="auto">
          <a:xfrm>
            <a:off x="4910138" y="2516982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09" name="Freeform 1133"/>
          <p:cNvSpPr>
            <a:spLocks/>
          </p:cNvSpPr>
          <p:nvPr/>
        </p:nvSpPr>
        <p:spPr bwMode="auto">
          <a:xfrm>
            <a:off x="5087938" y="2434432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10" name="Freeform 1134"/>
          <p:cNvSpPr>
            <a:spLocks/>
          </p:cNvSpPr>
          <p:nvPr/>
        </p:nvSpPr>
        <p:spPr bwMode="auto">
          <a:xfrm>
            <a:off x="5095875" y="2359820"/>
            <a:ext cx="90488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11" name="Freeform 1135"/>
          <p:cNvSpPr>
            <a:spLocks/>
          </p:cNvSpPr>
          <p:nvPr/>
        </p:nvSpPr>
        <p:spPr bwMode="auto">
          <a:xfrm>
            <a:off x="5173663" y="2277270"/>
            <a:ext cx="90487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12" name="Freeform 1136"/>
          <p:cNvSpPr>
            <a:spLocks/>
          </p:cNvSpPr>
          <p:nvPr/>
        </p:nvSpPr>
        <p:spPr bwMode="auto">
          <a:xfrm>
            <a:off x="5091113" y="235505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13" name="Freeform 1137"/>
          <p:cNvSpPr>
            <a:spLocks/>
          </p:cNvSpPr>
          <p:nvPr/>
        </p:nvSpPr>
        <p:spPr bwMode="auto">
          <a:xfrm>
            <a:off x="5167313" y="2272507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14" name="Freeform 1138"/>
          <p:cNvSpPr>
            <a:spLocks/>
          </p:cNvSpPr>
          <p:nvPr/>
        </p:nvSpPr>
        <p:spPr bwMode="auto">
          <a:xfrm>
            <a:off x="5203825" y="2194720"/>
            <a:ext cx="90488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15" name="Freeform 1139"/>
          <p:cNvSpPr>
            <a:spLocks/>
          </p:cNvSpPr>
          <p:nvPr/>
        </p:nvSpPr>
        <p:spPr bwMode="auto">
          <a:xfrm>
            <a:off x="5214938" y="211375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16" name="Freeform 1140"/>
          <p:cNvSpPr>
            <a:spLocks/>
          </p:cNvSpPr>
          <p:nvPr/>
        </p:nvSpPr>
        <p:spPr bwMode="auto">
          <a:xfrm>
            <a:off x="5197475" y="2189957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17" name="Freeform 1141"/>
          <p:cNvSpPr>
            <a:spLocks/>
          </p:cNvSpPr>
          <p:nvPr/>
        </p:nvSpPr>
        <p:spPr bwMode="auto">
          <a:xfrm>
            <a:off x="5208588" y="2107407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18" name="Freeform 1142"/>
          <p:cNvSpPr>
            <a:spLocks/>
          </p:cNvSpPr>
          <p:nvPr/>
        </p:nvSpPr>
        <p:spPr bwMode="auto">
          <a:xfrm>
            <a:off x="5257800" y="2031207"/>
            <a:ext cx="90488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19" name="Freeform 1143"/>
          <p:cNvSpPr>
            <a:spLocks/>
          </p:cNvSpPr>
          <p:nvPr/>
        </p:nvSpPr>
        <p:spPr bwMode="auto">
          <a:xfrm>
            <a:off x="5265738" y="194865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20" name="Freeform 1144"/>
          <p:cNvSpPr>
            <a:spLocks/>
          </p:cNvSpPr>
          <p:nvPr/>
        </p:nvSpPr>
        <p:spPr bwMode="auto">
          <a:xfrm>
            <a:off x="5253038" y="2024857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21" name="Freeform 1145"/>
          <p:cNvSpPr>
            <a:spLocks/>
          </p:cNvSpPr>
          <p:nvPr/>
        </p:nvSpPr>
        <p:spPr bwMode="auto">
          <a:xfrm>
            <a:off x="5259388" y="1943895"/>
            <a:ext cx="90487" cy="88900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6"/>
              </a:cxn>
              <a:cxn ang="0">
                <a:pos x="0" y="56"/>
              </a:cxn>
              <a:cxn ang="0">
                <a:pos x="29" y="0"/>
              </a:cxn>
            </a:cxnLst>
            <a:rect l="0" t="0" r="r" b="b"/>
            <a:pathLst>
              <a:path w="57" h="56">
                <a:moveTo>
                  <a:pt x="29" y="0"/>
                </a:moveTo>
                <a:lnTo>
                  <a:pt x="57" y="56"/>
                </a:lnTo>
                <a:lnTo>
                  <a:pt x="0" y="56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22" name="Freeform 1146"/>
          <p:cNvSpPr>
            <a:spLocks/>
          </p:cNvSpPr>
          <p:nvPr/>
        </p:nvSpPr>
        <p:spPr bwMode="auto">
          <a:xfrm>
            <a:off x="5346700" y="1867695"/>
            <a:ext cx="90488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23" name="Freeform 1147"/>
          <p:cNvSpPr>
            <a:spLocks/>
          </p:cNvSpPr>
          <p:nvPr/>
        </p:nvSpPr>
        <p:spPr bwMode="auto">
          <a:xfrm>
            <a:off x="5438775" y="1785145"/>
            <a:ext cx="90488" cy="90487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24" name="Freeform 1148"/>
          <p:cNvSpPr>
            <a:spLocks/>
          </p:cNvSpPr>
          <p:nvPr/>
        </p:nvSpPr>
        <p:spPr bwMode="auto">
          <a:xfrm>
            <a:off x="5341938" y="1862932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25" name="Freeform 1149"/>
          <p:cNvSpPr>
            <a:spLocks/>
          </p:cNvSpPr>
          <p:nvPr/>
        </p:nvSpPr>
        <p:spPr bwMode="auto">
          <a:xfrm>
            <a:off x="5434013" y="1780382"/>
            <a:ext cx="90487" cy="90488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26" name="Freeform 1150"/>
          <p:cNvSpPr>
            <a:spLocks/>
          </p:cNvSpPr>
          <p:nvPr/>
        </p:nvSpPr>
        <p:spPr bwMode="auto">
          <a:xfrm>
            <a:off x="5827713" y="1702595"/>
            <a:ext cx="90487" cy="90487"/>
          </a:xfrm>
          <a:custGeom>
            <a:avLst/>
            <a:gdLst/>
            <a:ahLst/>
            <a:cxnLst>
              <a:cxn ang="0">
                <a:pos x="28" y="0"/>
              </a:cxn>
              <a:cxn ang="0">
                <a:pos x="57" y="57"/>
              </a:cxn>
              <a:cxn ang="0">
                <a:pos x="0" y="57"/>
              </a:cxn>
              <a:cxn ang="0">
                <a:pos x="28" y="0"/>
              </a:cxn>
            </a:cxnLst>
            <a:rect l="0" t="0" r="r" b="b"/>
            <a:pathLst>
              <a:path w="57" h="57">
                <a:moveTo>
                  <a:pt x="28" y="0"/>
                </a:moveTo>
                <a:lnTo>
                  <a:pt x="57" y="57"/>
                </a:lnTo>
                <a:lnTo>
                  <a:pt x="0" y="57"/>
                </a:lnTo>
                <a:lnTo>
                  <a:pt x="28" y="0"/>
                </a:lnTo>
                <a:close/>
              </a:path>
            </a:pathLst>
          </a:custGeom>
          <a:solidFill>
            <a:srgbClr val="FF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27" name="Freeform 1151"/>
          <p:cNvSpPr>
            <a:spLocks/>
          </p:cNvSpPr>
          <p:nvPr/>
        </p:nvSpPr>
        <p:spPr bwMode="auto">
          <a:xfrm>
            <a:off x="1241425" y="5337970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28" name="Freeform 1152"/>
          <p:cNvSpPr>
            <a:spLocks/>
          </p:cNvSpPr>
          <p:nvPr/>
        </p:nvSpPr>
        <p:spPr bwMode="auto">
          <a:xfrm>
            <a:off x="5821363" y="1697832"/>
            <a:ext cx="90487" cy="90488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57" y="57"/>
              </a:cxn>
              <a:cxn ang="0">
                <a:pos x="0" y="57"/>
              </a:cxn>
              <a:cxn ang="0">
                <a:pos x="29" y="0"/>
              </a:cxn>
            </a:cxnLst>
            <a:rect l="0" t="0" r="r" b="b"/>
            <a:pathLst>
              <a:path w="57" h="57">
                <a:moveTo>
                  <a:pt x="29" y="0"/>
                </a:moveTo>
                <a:lnTo>
                  <a:pt x="57" y="57"/>
                </a:lnTo>
                <a:lnTo>
                  <a:pt x="0" y="57"/>
                </a:lnTo>
                <a:lnTo>
                  <a:pt x="29" y="0"/>
                </a:lnTo>
                <a:close/>
              </a:path>
            </a:pathLst>
          </a:custGeom>
          <a:noFill/>
          <a:ln w="11113">
            <a:solidFill>
              <a:srgbClr val="FF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29" name="Freeform 1153"/>
          <p:cNvSpPr>
            <a:spLocks/>
          </p:cNvSpPr>
          <p:nvPr/>
        </p:nvSpPr>
        <p:spPr bwMode="auto">
          <a:xfrm>
            <a:off x="1236663" y="5333207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30" name="Freeform 1154"/>
          <p:cNvSpPr>
            <a:spLocks/>
          </p:cNvSpPr>
          <p:nvPr/>
        </p:nvSpPr>
        <p:spPr bwMode="auto">
          <a:xfrm>
            <a:off x="1266825" y="5255420"/>
            <a:ext cx="36513" cy="36512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2"/>
              </a:cxn>
              <a:cxn ang="0">
                <a:pos x="12" y="23"/>
              </a:cxn>
              <a:cxn ang="0">
                <a:pos x="0" y="12"/>
              </a:cxn>
              <a:cxn ang="0">
                <a:pos x="12" y="0"/>
              </a:cxn>
            </a:cxnLst>
            <a:rect l="0" t="0" r="r" b="b"/>
            <a:pathLst>
              <a:path w="23" h="23">
                <a:moveTo>
                  <a:pt x="12" y="0"/>
                </a:moveTo>
                <a:lnTo>
                  <a:pt x="23" y="12"/>
                </a:lnTo>
                <a:lnTo>
                  <a:pt x="12" y="23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31" name="Freeform 1155"/>
          <p:cNvSpPr>
            <a:spLocks/>
          </p:cNvSpPr>
          <p:nvPr/>
        </p:nvSpPr>
        <p:spPr bwMode="auto">
          <a:xfrm>
            <a:off x="1308100" y="5174457"/>
            <a:ext cx="36513" cy="36513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2"/>
              </a:cxn>
              <a:cxn ang="0">
                <a:pos x="12" y="23"/>
              </a:cxn>
              <a:cxn ang="0">
                <a:pos x="0" y="12"/>
              </a:cxn>
              <a:cxn ang="0">
                <a:pos x="12" y="0"/>
              </a:cxn>
            </a:cxnLst>
            <a:rect l="0" t="0" r="r" b="b"/>
            <a:pathLst>
              <a:path w="23" h="23">
                <a:moveTo>
                  <a:pt x="12" y="0"/>
                </a:moveTo>
                <a:lnTo>
                  <a:pt x="23" y="12"/>
                </a:lnTo>
                <a:lnTo>
                  <a:pt x="12" y="23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32" name="Freeform 1156"/>
          <p:cNvSpPr>
            <a:spLocks/>
          </p:cNvSpPr>
          <p:nvPr/>
        </p:nvSpPr>
        <p:spPr bwMode="auto">
          <a:xfrm>
            <a:off x="1262063" y="5250657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33" name="Freeform 1157"/>
          <p:cNvSpPr>
            <a:spLocks/>
          </p:cNvSpPr>
          <p:nvPr/>
        </p:nvSpPr>
        <p:spPr bwMode="auto">
          <a:xfrm>
            <a:off x="1303338" y="5169695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34" name="Freeform 1158"/>
          <p:cNvSpPr>
            <a:spLocks/>
          </p:cNvSpPr>
          <p:nvPr/>
        </p:nvSpPr>
        <p:spPr bwMode="auto">
          <a:xfrm>
            <a:off x="1309688" y="5093495"/>
            <a:ext cx="36512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23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35" name="Freeform 1159"/>
          <p:cNvSpPr>
            <a:spLocks/>
          </p:cNvSpPr>
          <p:nvPr/>
        </p:nvSpPr>
        <p:spPr bwMode="auto">
          <a:xfrm>
            <a:off x="1335088" y="5010945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36" name="Freeform 1160"/>
          <p:cNvSpPr>
            <a:spLocks/>
          </p:cNvSpPr>
          <p:nvPr/>
        </p:nvSpPr>
        <p:spPr bwMode="auto">
          <a:xfrm>
            <a:off x="1304925" y="5087145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37" name="Freeform 1161"/>
          <p:cNvSpPr>
            <a:spLocks/>
          </p:cNvSpPr>
          <p:nvPr/>
        </p:nvSpPr>
        <p:spPr bwMode="auto">
          <a:xfrm>
            <a:off x="1328738" y="5004595"/>
            <a:ext cx="36512" cy="36512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2"/>
              </a:cxn>
              <a:cxn ang="0">
                <a:pos x="12" y="23"/>
              </a:cxn>
              <a:cxn ang="0">
                <a:pos x="0" y="12"/>
              </a:cxn>
              <a:cxn ang="0">
                <a:pos x="12" y="0"/>
              </a:cxn>
            </a:cxnLst>
            <a:rect l="0" t="0" r="r" b="b"/>
            <a:pathLst>
              <a:path w="23" h="23">
                <a:moveTo>
                  <a:pt x="12" y="0"/>
                </a:moveTo>
                <a:lnTo>
                  <a:pt x="23" y="12"/>
                </a:lnTo>
                <a:lnTo>
                  <a:pt x="12" y="23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38" name="Freeform 1162"/>
          <p:cNvSpPr>
            <a:spLocks/>
          </p:cNvSpPr>
          <p:nvPr/>
        </p:nvSpPr>
        <p:spPr bwMode="auto">
          <a:xfrm>
            <a:off x="1373188" y="4928395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39" name="Freeform 1163"/>
          <p:cNvSpPr>
            <a:spLocks/>
          </p:cNvSpPr>
          <p:nvPr/>
        </p:nvSpPr>
        <p:spPr bwMode="auto">
          <a:xfrm>
            <a:off x="1401763" y="4845845"/>
            <a:ext cx="36512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3">
                <a:moveTo>
                  <a:pt x="11" y="0"/>
                </a:moveTo>
                <a:lnTo>
                  <a:pt x="23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40" name="Freeform 1164"/>
          <p:cNvSpPr>
            <a:spLocks/>
          </p:cNvSpPr>
          <p:nvPr/>
        </p:nvSpPr>
        <p:spPr bwMode="auto">
          <a:xfrm>
            <a:off x="1366838" y="4922045"/>
            <a:ext cx="36512" cy="36512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2"/>
              </a:cxn>
              <a:cxn ang="0">
                <a:pos x="12" y="23"/>
              </a:cxn>
              <a:cxn ang="0">
                <a:pos x="0" y="12"/>
              </a:cxn>
              <a:cxn ang="0">
                <a:pos x="12" y="0"/>
              </a:cxn>
            </a:cxnLst>
            <a:rect l="0" t="0" r="r" b="b"/>
            <a:pathLst>
              <a:path w="23" h="23">
                <a:moveTo>
                  <a:pt x="12" y="0"/>
                </a:moveTo>
                <a:lnTo>
                  <a:pt x="23" y="12"/>
                </a:lnTo>
                <a:lnTo>
                  <a:pt x="12" y="23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41" name="Freeform 1165"/>
          <p:cNvSpPr>
            <a:spLocks/>
          </p:cNvSpPr>
          <p:nvPr/>
        </p:nvSpPr>
        <p:spPr bwMode="auto">
          <a:xfrm>
            <a:off x="1397000" y="4841082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42" name="Freeform 1166"/>
          <p:cNvSpPr>
            <a:spLocks/>
          </p:cNvSpPr>
          <p:nvPr/>
        </p:nvSpPr>
        <p:spPr bwMode="auto">
          <a:xfrm>
            <a:off x="1403350" y="4763295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43" name="Freeform 1167"/>
          <p:cNvSpPr>
            <a:spLocks/>
          </p:cNvSpPr>
          <p:nvPr/>
        </p:nvSpPr>
        <p:spPr bwMode="auto">
          <a:xfrm>
            <a:off x="1441450" y="4682332"/>
            <a:ext cx="36513" cy="36513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3" h="23">
                <a:moveTo>
                  <a:pt x="11" y="0"/>
                </a:moveTo>
                <a:lnTo>
                  <a:pt x="23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44" name="Freeform 1168"/>
          <p:cNvSpPr>
            <a:spLocks/>
          </p:cNvSpPr>
          <p:nvPr/>
        </p:nvSpPr>
        <p:spPr bwMode="auto">
          <a:xfrm>
            <a:off x="1397000" y="4758532"/>
            <a:ext cx="36513" cy="34925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2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2">
                <a:moveTo>
                  <a:pt x="12" y="0"/>
                </a:moveTo>
                <a:lnTo>
                  <a:pt x="23" y="11"/>
                </a:lnTo>
                <a:lnTo>
                  <a:pt x="12" y="22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45" name="Freeform 1169"/>
          <p:cNvSpPr>
            <a:spLocks/>
          </p:cNvSpPr>
          <p:nvPr/>
        </p:nvSpPr>
        <p:spPr bwMode="auto">
          <a:xfrm>
            <a:off x="1436688" y="4677570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46" name="Freeform 1170"/>
          <p:cNvSpPr>
            <a:spLocks/>
          </p:cNvSpPr>
          <p:nvPr/>
        </p:nvSpPr>
        <p:spPr bwMode="auto">
          <a:xfrm>
            <a:off x="1444625" y="4601370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47" name="Freeform 1171"/>
          <p:cNvSpPr>
            <a:spLocks/>
          </p:cNvSpPr>
          <p:nvPr/>
        </p:nvSpPr>
        <p:spPr bwMode="auto">
          <a:xfrm>
            <a:off x="1557338" y="4518820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48" name="Freeform 1172"/>
          <p:cNvSpPr>
            <a:spLocks/>
          </p:cNvSpPr>
          <p:nvPr/>
        </p:nvSpPr>
        <p:spPr bwMode="auto">
          <a:xfrm>
            <a:off x="1438275" y="4595020"/>
            <a:ext cx="36513" cy="36512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3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3">
                <a:moveTo>
                  <a:pt x="12" y="0"/>
                </a:moveTo>
                <a:lnTo>
                  <a:pt x="23" y="11"/>
                </a:lnTo>
                <a:lnTo>
                  <a:pt x="12" y="23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49" name="Freeform 1173"/>
          <p:cNvSpPr>
            <a:spLocks/>
          </p:cNvSpPr>
          <p:nvPr/>
        </p:nvSpPr>
        <p:spPr bwMode="auto">
          <a:xfrm>
            <a:off x="1550988" y="4512470"/>
            <a:ext cx="36512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3" h="23">
                <a:moveTo>
                  <a:pt x="11" y="0"/>
                </a:moveTo>
                <a:lnTo>
                  <a:pt x="23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50" name="Freeform 1174"/>
          <p:cNvSpPr>
            <a:spLocks/>
          </p:cNvSpPr>
          <p:nvPr/>
        </p:nvSpPr>
        <p:spPr bwMode="auto">
          <a:xfrm>
            <a:off x="1571625" y="4436270"/>
            <a:ext cx="36513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23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51" name="Freeform 1175"/>
          <p:cNvSpPr>
            <a:spLocks/>
          </p:cNvSpPr>
          <p:nvPr/>
        </p:nvSpPr>
        <p:spPr bwMode="auto">
          <a:xfrm>
            <a:off x="1576388" y="4353720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52" name="Freeform 1176"/>
          <p:cNvSpPr>
            <a:spLocks/>
          </p:cNvSpPr>
          <p:nvPr/>
        </p:nvSpPr>
        <p:spPr bwMode="auto">
          <a:xfrm>
            <a:off x="1566863" y="4431507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53" name="Freeform 1177"/>
          <p:cNvSpPr>
            <a:spLocks/>
          </p:cNvSpPr>
          <p:nvPr/>
        </p:nvSpPr>
        <p:spPr bwMode="auto">
          <a:xfrm>
            <a:off x="1570038" y="4348957"/>
            <a:ext cx="36512" cy="34925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2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2">
                <a:moveTo>
                  <a:pt x="12" y="0"/>
                </a:moveTo>
                <a:lnTo>
                  <a:pt x="23" y="11"/>
                </a:lnTo>
                <a:lnTo>
                  <a:pt x="12" y="22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54" name="Freeform 1178"/>
          <p:cNvSpPr>
            <a:spLocks/>
          </p:cNvSpPr>
          <p:nvPr/>
        </p:nvSpPr>
        <p:spPr bwMode="auto">
          <a:xfrm>
            <a:off x="1606550" y="4271170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55" name="Freeform 1179"/>
          <p:cNvSpPr>
            <a:spLocks/>
          </p:cNvSpPr>
          <p:nvPr/>
        </p:nvSpPr>
        <p:spPr bwMode="auto">
          <a:xfrm>
            <a:off x="1627188" y="4190207"/>
            <a:ext cx="34925" cy="36513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56" name="Freeform 1180"/>
          <p:cNvSpPr>
            <a:spLocks/>
          </p:cNvSpPr>
          <p:nvPr/>
        </p:nvSpPr>
        <p:spPr bwMode="auto">
          <a:xfrm>
            <a:off x="1600200" y="4266407"/>
            <a:ext cx="36513" cy="34925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2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2">
                <a:moveTo>
                  <a:pt x="12" y="0"/>
                </a:moveTo>
                <a:lnTo>
                  <a:pt x="23" y="11"/>
                </a:lnTo>
                <a:lnTo>
                  <a:pt x="12" y="22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57" name="Freeform 1181"/>
          <p:cNvSpPr>
            <a:spLocks/>
          </p:cNvSpPr>
          <p:nvPr/>
        </p:nvSpPr>
        <p:spPr bwMode="auto">
          <a:xfrm>
            <a:off x="1620838" y="4185445"/>
            <a:ext cx="36512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23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58" name="Freeform 1182"/>
          <p:cNvSpPr>
            <a:spLocks/>
          </p:cNvSpPr>
          <p:nvPr/>
        </p:nvSpPr>
        <p:spPr bwMode="auto">
          <a:xfrm>
            <a:off x="1717675" y="4109245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59" name="Freeform 1183"/>
          <p:cNvSpPr>
            <a:spLocks/>
          </p:cNvSpPr>
          <p:nvPr/>
        </p:nvSpPr>
        <p:spPr bwMode="auto">
          <a:xfrm>
            <a:off x="1744663" y="4026695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60" name="Freeform 1184"/>
          <p:cNvSpPr>
            <a:spLocks/>
          </p:cNvSpPr>
          <p:nvPr/>
        </p:nvSpPr>
        <p:spPr bwMode="auto">
          <a:xfrm>
            <a:off x="1711325" y="4102895"/>
            <a:ext cx="36513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3">
                <a:moveTo>
                  <a:pt x="11" y="0"/>
                </a:moveTo>
                <a:lnTo>
                  <a:pt x="23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61" name="Freeform 1185"/>
          <p:cNvSpPr>
            <a:spLocks/>
          </p:cNvSpPr>
          <p:nvPr/>
        </p:nvSpPr>
        <p:spPr bwMode="auto">
          <a:xfrm>
            <a:off x="1739900" y="4020345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62" name="Freeform 1186"/>
          <p:cNvSpPr>
            <a:spLocks/>
          </p:cNvSpPr>
          <p:nvPr/>
        </p:nvSpPr>
        <p:spPr bwMode="auto">
          <a:xfrm>
            <a:off x="1749425" y="3944145"/>
            <a:ext cx="36513" cy="34925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2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2">
                <a:moveTo>
                  <a:pt x="12" y="0"/>
                </a:moveTo>
                <a:lnTo>
                  <a:pt x="23" y="11"/>
                </a:lnTo>
                <a:lnTo>
                  <a:pt x="12" y="22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63" name="Freeform 1187"/>
          <p:cNvSpPr>
            <a:spLocks/>
          </p:cNvSpPr>
          <p:nvPr/>
        </p:nvSpPr>
        <p:spPr bwMode="auto">
          <a:xfrm>
            <a:off x="1760538" y="3861595"/>
            <a:ext cx="36512" cy="36512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3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3">
                <a:moveTo>
                  <a:pt x="12" y="0"/>
                </a:moveTo>
                <a:lnTo>
                  <a:pt x="23" y="11"/>
                </a:lnTo>
                <a:lnTo>
                  <a:pt x="12" y="23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64" name="Freeform 1188"/>
          <p:cNvSpPr>
            <a:spLocks/>
          </p:cNvSpPr>
          <p:nvPr/>
        </p:nvSpPr>
        <p:spPr bwMode="auto">
          <a:xfrm>
            <a:off x="1744663" y="3939382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65" name="Freeform 1189"/>
          <p:cNvSpPr>
            <a:spLocks/>
          </p:cNvSpPr>
          <p:nvPr/>
        </p:nvSpPr>
        <p:spPr bwMode="auto">
          <a:xfrm>
            <a:off x="1755775" y="3856832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66" name="Freeform 1190"/>
          <p:cNvSpPr>
            <a:spLocks/>
          </p:cNvSpPr>
          <p:nvPr/>
        </p:nvSpPr>
        <p:spPr bwMode="auto">
          <a:xfrm>
            <a:off x="1770063" y="3780632"/>
            <a:ext cx="34925" cy="36513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67" name="Freeform 1191"/>
          <p:cNvSpPr>
            <a:spLocks/>
          </p:cNvSpPr>
          <p:nvPr/>
        </p:nvSpPr>
        <p:spPr bwMode="auto">
          <a:xfrm>
            <a:off x="1779588" y="3698082"/>
            <a:ext cx="36512" cy="36513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2"/>
              </a:cxn>
              <a:cxn ang="0">
                <a:pos x="12" y="23"/>
              </a:cxn>
              <a:cxn ang="0">
                <a:pos x="0" y="12"/>
              </a:cxn>
              <a:cxn ang="0">
                <a:pos x="12" y="0"/>
              </a:cxn>
            </a:cxnLst>
            <a:rect l="0" t="0" r="r" b="b"/>
            <a:pathLst>
              <a:path w="23" h="23">
                <a:moveTo>
                  <a:pt x="12" y="0"/>
                </a:moveTo>
                <a:lnTo>
                  <a:pt x="23" y="12"/>
                </a:lnTo>
                <a:lnTo>
                  <a:pt x="12" y="23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68" name="Freeform 1192"/>
          <p:cNvSpPr>
            <a:spLocks/>
          </p:cNvSpPr>
          <p:nvPr/>
        </p:nvSpPr>
        <p:spPr bwMode="auto">
          <a:xfrm>
            <a:off x="1763713" y="3775870"/>
            <a:ext cx="36512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23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69" name="Freeform 1193"/>
          <p:cNvSpPr>
            <a:spLocks/>
          </p:cNvSpPr>
          <p:nvPr/>
        </p:nvSpPr>
        <p:spPr bwMode="auto">
          <a:xfrm>
            <a:off x="1774825" y="3693320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70" name="Freeform 1194"/>
          <p:cNvSpPr>
            <a:spLocks/>
          </p:cNvSpPr>
          <p:nvPr/>
        </p:nvSpPr>
        <p:spPr bwMode="auto">
          <a:xfrm>
            <a:off x="1781175" y="3617120"/>
            <a:ext cx="36513" cy="34925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2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2">
                <a:moveTo>
                  <a:pt x="12" y="0"/>
                </a:moveTo>
                <a:lnTo>
                  <a:pt x="23" y="11"/>
                </a:lnTo>
                <a:lnTo>
                  <a:pt x="12" y="22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71" name="Freeform 1195"/>
          <p:cNvSpPr>
            <a:spLocks/>
          </p:cNvSpPr>
          <p:nvPr/>
        </p:nvSpPr>
        <p:spPr bwMode="auto">
          <a:xfrm>
            <a:off x="1844675" y="3534570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72" name="Freeform 1196"/>
          <p:cNvSpPr>
            <a:spLocks/>
          </p:cNvSpPr>
          <p:nvPr/>
        </p:nvSpPr>
        <p:spPr bwMode="auto">
          <a:xfrm>
            <a:off x="1776413" y="3610770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73" name="Freeform 1197"/>
          <p:cNvSpPr>
            <a:spLocks/>
          </p:cNvSpPr>
          <p:nvPr/>
        </p:nvSpPr>
        <p:spPr bwMode="auto">
          <a:xfrm>
            <a:off x="1839913" y="3528220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74" name="Freeform 1198"/>
          <p:cNvSpPr>
            <a:spLocks/>
          </p:cNvSpPr>
          <p:nvPr/>
        </p:nvSpPr>
        <p:spPr bwMode="auto">
          <a:xfrm>
            <a:off x="1862138" y="3452020"/>
            <a:ext cx="36512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3">
                <a:moveTo>
                  <a:pt x="11" y="0"/>
                </a:moveTo>
                <a:lnTo>
                  <a:pt x="23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75" name="Freeform 1199"/>
          <p:cNvSpPr>
            <a:spLocks/>
          </p:cNvSpPr>
          <p:nvPr/>
        </p:nvSpPr>
        <p:spPr bwMode="auto">
          <a:xfrm>
            <a:off x="1870075" y="3369470"/>
            <a:ext cx="36513" cy="36512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2"/>
              </a:cxn>
              <a:cxn ang="0">
                <a:pos x="12" y="23"/>
              </a:cxn>
              <a:cxn ang="0">
                <a:pos x="0" y="12"/>
              </a:cxn>
              <a:cxn ang="0">
                <a:pos x="12" y="0"/>
              </a:cxn>
            </a:cxnLst>
            <a:rect l="0" t="0" r="r" b="b"/>
            <a:pathLst>
              <a:path w="23" h="23">
                <a:moveTo>
                  <a:pt x="12" y="0"/>
                </a:moveTo>
                <a:lnTo>
                  <a:pt x="23" y="12"/>
                </a:lnTo>
                <a:lnTo>
                  <a:pt x="12" y="23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76" name="Freeform 1200"/>
          <p:cNvSpPr>
            <a:spLocks/>
          </p:cNvSpPr>
          <p:nvPr/>
        </p:nvSpPr>
        <p:spPr bwMode="auto">
          <a:xfrm>
            <a:off x="1857375" y="3447257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77" name="Freeform 1201"/>
          <p:cNvSpPr>
            <a:spLocks/>
          </p:cNvSpPr>
          <p:nvPr/>
        </p:nvSpPr>
        <p:spPr bwMode="auto">
          <a:xfrm>
            <a:off x="1865313" y="3364707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78" name="Freeform 1202"/>
          <p:cNvSpPr>
            <a:spLocks/>
          </p:cNvSpPr>
          <p:nvPr/>
        </p:nvSpPr>
        <p:spPr bwMode="auto">
          <a:xfrm>
            <a:off x="1876425" y="3288507"/>
            <a:ext cx="34925" cy="36513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79" name="Freeform 1203"/>
          <p:cNvSpPr>
            <a:spLocks/>
          </p:cNvSpPr>
          <p:nvPr/>
        </p:nvSpPr>
        <p:spPr bwMode="auto">
          <a:xfrm>
            <a:off x="1879600" y="3207545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80" name="Freeform 1204"/>
          <p:cNvSpPr>
            <a:spLocks/>
          </p:cNvSpPr>
          <p:nvPr/>
        </p:nvSpPr>
        <p:spPr bwMode="auto">
          <a:xfrm>
            <a:off x="1870075" y="3283745"/>
            <a:ext cx="36513" cy="34925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2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2">
                <a:moveTo>
                  <a:pt x="12" y="0"/>
                </a:moveTo>
                <a:lnTo>
                  <a:pt x="23" y="11"/>
                </a:lnTo>
                <a:lnTo>
                  <a:pt x="12" y="22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81" name="Freeform 1205"/>
          <p:cNvSpPr>
            <a:spLocks/>
          </p:cNvSpPr>
          <p:nvPr/>
        </p:nvSpPr>
        <p:spPr bwMode="auto">
          <a:xfrm>
            <a:off x="1873250" y="3201195"/>
            <a:ext cx="36513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3">
                <a:moveTo>
                  <a:pt x="11" y="0"/>
                </a:moveTo>
                <a:lnTo>
                  <a:pt x="23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82" name="Freeform 1206"/>
          <p:cNvSpPr>
            <a:spLocks/>
          </p:cNvSpPr>
          <p:nvPr/>
        </p:nvSpPr>
        <p:spPr bwMode="auto">
          <a:xfrm>
            <a:off x="1885950" y="3124995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83" name="Freeform 1207"/>
          <p:cNvSpPr>
            <a:spLocks/>
          </p:cNvSpPr>
          <p:nvPr/>
        </p:nvSpPr>
        <p:spPr bwMode="auto">
          <a:xfrm>
            <a:off x="1901825" y="3042445"/>
            <a:ext cx="36513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23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84" name="Freeform 1208"/>
          <p:cNvSpPr>
            <a:spLocks/>
          </p:cNvSpPr>
          <p:nvPr/>
        </p:nvSpPr>
        <p:spPr bwMode="auto">
          <a:xfrm>
            <a:off x="1879600" y="3118645"/>
            <a:ext cx="36513" cy="36512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2"/>
              </a:cxn>
              <a:cxn ang="0">
                <a:pos x="12" y="23"/>
              </a:cxn>
              <a:cxn ang="0">
                <a:pos x="0" y="12"/>
              </a:cxn>
              <a:cxn ang="0">
                <a:pos x="12" y="0"/>
              </a:cxn>
            </a:cxnLst>
            <a:rect l="0" t="0" r="r" b="b"/>
            <a:pathLst>
              <a:path w="23" h="23">
                <a:moveTo>
                  <a:pt x="12" y="0"/>
                </a:moveTo>
                <a:lnTo>
                  <a:pt x="23" y="12"/>
                </a:lnTo>
                <a:lnTo>
                  <a:pt x="12" y="23"/>
                </a:lnTo>
                <a:lnTo>
                  <a:pt x="0" y="12"/>
                </a:lnTo>
                <a:lnTo>
                  <a:pt x="12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85" name="Freeform 1209"/>
          <p:cNvSpPr>
            <a:spLocks/>
          </p:cNvSpPr>
          <p:nvPr/>
        </p:nvSpPr>
        <p:spPr bwMode="auto">
          <a:xfrm>
            <a:off x="1897063" y="3036095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86" name="Freeform 1210"/>
          <p:cNvSpPr>
            <a:spLocks/>
          </p:cNvSpPr>
          <p:nvPr/>
        </p:nvSpPr>
        <p:spPr bwMode="auto">
          <a:xfrm>
            <a:off x="1908175" y="2959895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87" name="Freeform 1211"/>
          <p:cNvSpPr>
            <a:spLocks/>
          </p:cNvSpPr>
          <p:nvPr/>
        </p:nvSpPr>
        <p:spPr bwMode="auto">
          <a:xfrm>
            <a:off x="1930400" y="2878932"/>
            <a:ext cx="34925" cy="36513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88" name="Freeform 1212"/>
          <p:cNvSpPr>
            <a:spLocks/>
          </p:cNvSpPr>
          <p:nvPr/>
        </p:nvSpPr>
        <p:spPr bwMode="auto">
          <a:xfrm>
            <a:off x="1901825" y="2955132"/>
            <a:ext cx="36513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23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89" name="Freeform 1213"/>
          <p:cNvSpPr>
            <a:spLocks/>
          </p:cNvSpPr>
          <p:nvPr/>
        </p:nvSpPr>
        <p:spPr bwMode="auto">
          <a:xfrm>
            <a:off x="1924050" y="2874170"/>
            <a:ext cx="36513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23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90" name="Freeform 1214"/>
          <p:cNvSpPr>
            <a:spLocks/>
          </p:cNvSpPr>
          <p:nvPr/>
        </p:nvSpPr>
        <p:spPr bwMode="auto">
          <a:xfrm>
            <a:off x="1943100" y="2796382"/>
            <a:ext cx="36513" cy="36513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3" h="23">
                <a:moveTo>
                  <a:pt x="11" y="0"/>
                </a:moveTo>
                <a:lnTo>
                  <a:pt x="23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91" name="Freeform 1215"/>
          <p:cNvSpPr>
            <a:spLocks/>
          </p:cNvSpPr>
          <p:nvPr/>
        </p:nvSpPr>
        <p:spPr bwMode="auto">
          <a:xfrm>
            <a:off x="1954213" y="2715420"/>
            <a:ext cx="36512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23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92" name="Freeform 1216"/>
          <p:cNvSpPr>
            <a:spLocks/>
          </p:cNvSpPr>
          <p:nvPr/>
        </p:nvSpPr>
        <p:spPr bwMode="auto">
          <a:xfrm>
            <a:off x="1938338" y="2791620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93" name="Freeform 1217"/>
          <p:cNvSpPr>
            <a:spLocks/>
          </p:cNvSpPr>
          <p:nvPr/>
        </p:nvSpPr>
        <p:spPr bwMode="auto">
          <a:xfrm>
            <a:off x="1949450" y="2709070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94" name="Freeform 1218"/>
          <p:cNvSpPr>
            <a:spLocks/>
          </p:cNvSpPr>
          <p:nvPr/>
        </p:nvSpPr>
        <p:spPr bwMode="auto">
          <a:xfrm>
            <a:off x="1990725" y="2632870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95" name="Freeform 1219"/>
          <p:cNvSpPr>
            <a:spLocks/>
          </p:cNvSpPr>
          <p:nvPr/>
        </p:nvSpPr>
        <p:spPr bwMode="auto">
          <a:xfrm>
            <a:off x="2009775" y="2550320"/>
            <a:ext cx="36513" cy="34925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2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2">
                <a:moveTo>
                  <a:pt x="12" y="0"/>
                </a:moveTo>
                <a:lnTo>
                  <a:pt x="23" y="11"/>
                </a:lnTo>
                <a:lnTo>
                  <a:pt x="12" y="22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96" name="Freeform 1220"/>
          <p:cNvSpPr>
            <a:spLocks/>
          </p:cNvSpPr>
          <p:nvPr/>
        </p:nvSpPr>
        <p:spPr bwMode="auto">
          <a:xfrm>
            <a:off x="1984375" y="2626520"/>
            <a:ext cx="36513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3" h="23">
                <a:moveTo>
                  <a:pt x="11" y="0"/>
                </a:moveTo>
                <a:lnTo>
                  <a:pt x="23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97" name="Freeform 1221"/>
          <p:cNvSpPr>
            <a:spLocks/>
          </p:cNvSpPr>
          <p:nvPr/>
        </p:nvSpPr>
        <p:spPr bwMode="auto">
          <a:xfrm>
            <a:off x="2005013" y="2545557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98" name="Freeform 1222"/>
          <p:cNvSpPr>
            <a:spLocks/>
          </p:cNvSpPr>
          <p:nvPr/>
        </p:nvSpPr>
        <p:spPr bwMode="auto">
          <a:xfrm>
            <a:off x="2016125" y="2467770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2999" name="Freeform 1223"/>
          <p:cNvSpPr>
            <a:spLocks/>
          </p:cNvSpPr>
          <p:nvPr/>
        </p:nvSpPr>
        <p:spPr bwMode="auto">
          <a:xfrm>
            <a:off x="2020888" y="2386807"/>
            <a:ext cx="36512" cy="36513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3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3">
                <a:moveTo>
                  <a:pt x="12" y="0"/>
                </a:moveTo>
                <a:lnTo>
                  <a:pt x="23" y="11"/>
                </a:lnTo>
                <a:lnTo>
                  <a:pt x="12" y="23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00" name="Freeform 1224"/>
          <p:cNvSpPr>
            <a:spLocks/>
          </p:cNvSpPr>
          <p:nvPr/>
        </p:nvSpPr>
        <p:spPr bwMode="auto">
          <a:xfrm>
            <a:off x="2009775" y="2463007"/>
            <a:ext cx="36513" cy="34925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2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2">
                <a:moveTo>
                  <a:pt x="12" y="0"/>
                </a:moveTo>
                <a:lnTo>
                  <a:pt x="23" y="11"/>
                </a:lnTo>
                <a:lnTo>
                  <a:pt x="12" y="22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01" name="Freeform 1225"/>
          <p:cNvSpPr>
            <a:spLocks/>
          </p:cNvSpPr>
          <p:nvPr/>
        </p:nvSpPr>
        <p:spPr bwMode="auto">
          <a:xfrm>
            <a:off x="2016125" y="2382045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02" name="Freeform 1226"/>
          <p:cNvSpPr>
            <a:spLocks/>
          </p:cNvSpPr>
          <p:nvPr/>
        </p:nvSpPr>
        <p:spPr bwMode="auto">
          <a:xfrm>
            <a:off x="2111375" y="2304257"/>
            <a:ext cx="34925" cy="36513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03" name="Freeform 1227"/>
          <p:cNvSpPr>
            <a:spLocks/>
          </p:cNvSpPr>
          <p:nvPr/>
        </p:nvSpPr>
        <p:spPr bwMode="auto">
          <a:xfrm>
            <a:off x="2130425" y="2223295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04" name="Freeform 1228"/>
          <p:cNvSpPr>
            <a:spLocks/>
          </p:cNvSpPr>
          <p:nvPr/>
        </p:nvSpPr>
        <p:spPr bwMode="auto">
          <a:xfrm>
            <a:off x="2105025" y="2299495"/>
            <a:ext cx="36513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23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05" name="Freeform 1229"/>
          <p:cNvSpPr>
            <a:spLocks/>
          </p:cNvSpPr>
          <p:nvPr/>
        </p:nvSpPr>
        <p:spPr bwMode="auto">
          <a:xfrm>
            <a:off x="2124075" y="2216945"/>
            <a:ext cx="36513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3">
                <a:moveTo>
                  <a:pt x="11" y="0"/>
                </a:moveTo>
                <a:lnTo>
                  <a:pt x="23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06" name="Freeform 1230"/>
          <p:cNvSpPr>
            <a:spLocks/>
          </p:cNvSpPr>
          <p:nvPr/>
        </p:nvSpPr>
        <p:spPr bwMode="auto">
          <a:xfrm>
            <a:off x="2146300" y="2140745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08" name="Freeform 1232"/>
          <p:cNvSpPr>
            <a:spLocks/>
          </p:cNvSpPr>
          <p:nvPr/>
        </p:nvSpPr>
        <p:spPr bwMode="auto">
          <a:xfrm>
            <a:off x="2168525" y="2058195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09" name="Freeform 1233"/>
          <p:cNvSpPr>
            <a:spLocks/>
          </p:cNvSpPr>
          <p:nvPr/>
        </p:nvSpPr>
        <p:spPr bwMode="auto">
          <a:xfrm>
            <a:off x="2141538" y="2134395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10" name="Freeform 1234"/>
          <p:cNvSpPr>
            <a:spLocks/>
          </p:cNvSpPr>
          <p:nvPr/>
        </p:nvSpPr>
        <p:spPr bwMode="auto">
          <a:xfrm>
            <a:off x="2162175" y="2053432"/>
            <a:ext cx="36513" cy="34925"/>
          </a:xfrm>
          <a:custGeom>
            <a:avLst/>
            <a:gdLst/>
            <a:ahLst/>
            <a:cxnLst>
              <a:cxn ang="0">
                <a:pos x="12" y="0"/>
              </a:cxn>
              <a:cxn ang="0">
                <a:pos x="23" y="11"/>
              </a:cxn>
              <a:cxn ang="0">
                <a:pos x="12" y="22"/>
              </a:cxn>
              <a:cxn ang="0">
                <a:pos x="0" y="11"/>
              </a:cxn>
              <a:cxn ang="0">
                <a:pos x="12" y="0"/>
              </a:cxn>
            </a:cxnLst>
            <a:rect l="0" t="0" r="r" b="b"/>
            <a:pathLst>
              <a:path w="23" h="22">
                <a:moveTo>
                  <a:pt x="12" y="0"/>
                </a:moveTo>
                <a:lnTo>
                  <a:pt x="23" y="11"/>
                </a:lnTo>
                <a:lnTo>
                  <a:pt x="12" y="22"/>
                </a:lnTo>
                <a:lnTo>
                  <a:pt x="0" y="11"/>
                </a:lnTo>
                <a:lnTo>
                  <a:pt x="12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11" name="Freeform 1235"/>
          <p:cNvSpPr>
            <a:spLocks/>
          </p:cNvSpPr>
          <p:nvPr/>
        </p:nvSpPr>
        <p:spPr bwMode="auto">
          <a:xfrm>
            <a:off x="2246313" y="1975645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12" name="Freeform 1236"/>
          <p:cNvSpPr>
            <a:spLocks/>
          </p:cNvSpPr>
          <p:nvPr/>
        </p:nvSpPr>
        <p:spPr bwMode="auto">
          <a:xfrm>
            <a:off x="2432050" y="1894682"/>
            <a:ext cx="34925" cy="36513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13" name="Freeform 1237"/>
          <p:cNvSpPr>
            <a:spLocks/>
          </p:cNvSpPr>
          <p:nvPr/>
        </p:nvSpPr>
        <p:spPr bwMode="auto">
          <a:xfrm>
            <a:off x="2241550" y="1970882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14" name="Freeform 1238"/>
          <p:cNvSpPr>
            <a:spLocks/>
          </p:cNvSpPr>
          <p:nvPr/>
        </p:nvSpPr>
        <p:spPr bwMode="auto">
          <a:xfrm>
            <a:off x="2425700" y="1889920"/>
            <a:ext cx="36513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23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15" name="Freeform 1239"/>
          <p:cNvSpPr>
            <a:spLocks/>
          </p:cNvSpPr>
          <p:nvPr/>
        </p:nvSpPr>
        <p:spPr bwMode="auto">
          <a:xfrm>
            <a:off x="2508250" y="1812132"/>
            <a:ext cx="34925" cy="36513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2"/>
              </a:cxn>
              <a:cxn ang="0">
                <a:pos x="11" y="23"/>
              </a:cxn>
              <a:cxn ang="0">
                <a:pos x="0" y="12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2"/>
                </a:lnTo>
                <a:lnTo>
                  <a:pt x="11" y="23"/>
                </a:lnTo>
                <a:lnTo>
                  <a:pt x="0" y="12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16" name="Freeform 1240"/>
          <p:cNvSpPr>
            <a:spLocks/>
          </p:cNvSpPr>
          <p:nvPr/>
        </p:nvSpPr>
        <p:spPr bwMode="auto">
          <a:xfrm>
            <a:off x="3189288" y="1731170"/>
            <a:ext cx="36512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3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3" h="22">
                <a:moveTo>
                  <a:pt x="11" y="0"/>
                </a:moveTo>
                <a:lnTo>
                  <a:pt x="23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solidFill>
            <a:srgbClr val="0000FF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17" name="Freeform 1241"/>
          <p:cNvSpPr>
            <a:spLocks/>
          </p:cNvSpPr>
          <p:nvPr/>
        </p:nvSpPr>
        <p:spPr bwMode="auto">
          <a:xfrm>
            <a:off x="2503488" y="1807370"/>
            <a:ext cx="34925" cy="34925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2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2">
                <a:moveTo>
                  <a:pt x="11" y="0"/>
                </a:moveTo>
                <a:lnTo>
                  <a:pt x="22" y="11"/>
                </a:lnTo>
                <a:lnTo>
                  <a:pt x="11" y="22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18" name="Freeform 1242"/>
          <p:cNvSpPr>
            <a:spLocks/>
          </p:cNvSpPr>
          <p:nvPr/>
        </p:nvSpPr>
        <p:spPr bwMode="auto">
          <a:xfrm>
            <a:off x="3184525" y="1724820"/>
            <a:ext cx="34925" cy="36512"/>
          </a:xfrm>
          <a:custGeom>
            <a:avLst/>
            <a:gdLst/>
            <a:ahLst/>
            <a:cxnLst>
              <a:cxn ang="0">
                <a:pos x="11" y="0"/>
              </a:cxn>
              <a:cxn ang="0">
                <a:pos x="22" y="11"/>
              </a:cxn>
              <a:cxn ang="0">
                <a:pos x="11" y="23"/>
              </a:cxn>
              <a:cxn ang="0">
                <a:pos x="0" y="11"/>
              </a:cxn>
              <a:cxn ang="0">
                <a:pos x="11" y="0"/>
              </a:cxn>
            </a:cxnLst>
            <a:rect l="0" t="0" r="r" b="b"/>
            <a:pathLst>
              <a:path w="22" h="23">
                <a:moveTo>
                  <a:pt x="11" y="0"/>
                </a:moveTo>
                <a:lnTo>
                  <a:pt x="22" y="11"/>
                </a:lnTo>
                <a:lnTo>
                  <a:pt x="11" y="23"/>
                </a:lnTo>
                <a:lnTo>
                  <a:pt x="0" y="11"/>
                </a:lnTo>
                <a:lnTo>
                  <a:pt x="11" y="0"/>
                </a:lnTo>
                <a:close/>
              </a:path>
            </a:pathLst>
          </a:custGeom>
          <a:noFill/>
          <a:ln w="11113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048" name="Rectangle 1272"/>
          <p:cNvSpPr>
            <a:spLocks noChangeArrowheads="1"/>
          </p:cNvSpPr>
          <p:nvPr/>
        </p:nvSpPr>
        <p:spPr bwMode="auto">
          <a:xfrm>
            <a:off x="706438" y="5336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49" name="Rectangle 1273"/>
          <p:cNvSpPr>
            <a:spLocks noChangeArrowheads="1"/>
          </p:cNvSpPr>
          <p:nvPr/>
        </p:nvSpPr>
        <p:spPr bwMode="auto">
          <a:xfrm>
            <a:off x="803275" y="5336382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50" name="Rectangle 1274"/>
          <p:cNvSpPr>
            <a:spLocks noChangeArrowheads="1"/>
          </p:cNvSpPr>
          <p:nvPr/>
        </p:nvSpPr>
        <p:spPr bwMode="auto">
          <a:xfrm>
            <a:off x="850900" y="5336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51" name="Rectangle 1275"/>
          <p:cNvSpPr>
            <a:spLocks noChangeArrowheads="1"/>
          </p:cNvSpPr>
          <p:nvPr/>
        </p:nvSpPr>
        <p:spPr bwMode="auto">
          <a:xfrm>
            <a:off x="706438" y="4966495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52" name="Rectangle 1276"/>
          <p:cNvSpPr>
            <a:spLocks noChangeArrowheads="1"/>
          </p:cNvSpPr>
          <p:nvPr/>
        </p:nvSpPr>
        <p:spPr bwMode="auto">
          <a:xfrm>
            <a:off x="803275" y="4966495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53" name="Rectangle 1277"/>
          <p:cNvSpPr>
            <a:spLocks noChangeArrowheads="1"/>
          </p:cNvSpPr>
          <p:nvPr/>
        </p:nvSpPr>
        <p:spPr bwMode="auto">
          <a:xfrm>
            <a:off x="850900" y="4966495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33054" name="Rectangle 1278"/>
          <p:cNvSpPr>
            <a:spLocks noChangeArrowheads="1"/>
          </p:cNvSpPr>
          <p:nvPr/>
        </p:nvSpPr>
        <p:spPr bwMode="auto">
          <a:xfrm>
            <a:off x="706438" y="4598195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55" name="Rectangle 1279"/>
          <p:cNvSpPr>
            <a:spLocks noChangeArrowheads="1"/>
          </p:cNvSpPr>
          <p:nvPr/>
        </p:nvSpPr>
        <p:spPr bwMode="auto">
          <a:xfrm>
            <a:off x="803275" y="4598195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56" name="Rectangle 1280"/>
          <p:cNvSpPr>
            <a:spLocks noChangeArrowheads="1"/>
          </p:cNvSpPr>
          <p:nvPr/>
        </p:nvSpPr>
        <p:spPr bwMode="auto">
          <a:xfrm>
            <a:off x="850900" y="4598195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2</a:t>
            </a:r>
            <a:endParaRPr lang="en-US"/>
          </a:p>
        </p:txBody>
      </p:sp>
      <p:sp>
        <p:nvSpPr>
          <p:cNvPr id="333057" name="Rectangle 1281"/>
          <p:cNvSpPr>
            <a:spLocks noChangeArrowheads="1"/>
          </p:cNvSpPr>
          <p:nvPr/>
        </p:nvSpPr>
        <p:spPr bwMode="auto">
          <a:xfrm>
            <a:off x="706438" y="4228307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58" name="Rectangle 1282"/>
          <p:cNvSpPr>
            <a:spLocks noChangeArrowheads="1"/>
          </p:cNvSpPr>
          <p:nvPr/>
        </p:nvSpPr>
        <p:spPr bwMode="auto">
          <a:xfrm>
            <a:off x="803275" y="4228307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59" name="Rectangle 1283"/>
          <p:cNvSpPr>
            <a:spLocks noChangeArrowheads="1"/>
          </p:cNvSpPr>
          <p:nvPr/>
        </p:nvSpPr>
        <p:spPr bwMode="auto">
          <a:xfrm>
            <a:off x="850900" y="4228307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3</a:t>
            </a:r>
            <a:endParaRPr lang="en-US"/>
          </a:p>
        </p:txBody>
      </p:sp>
      <p:sp>
        <p:nvSpPr>
          <p:cNvPr id="333060" name="Rectangle 1284"/>
          <p:cNvSpPr>
            <a:spLocks noChangeArrowheads="1"/>
          </p:cNvSpPr>
          <p:nvPr/>
        </p:nvSpPr>
        <p:spPr bwMode="auto">
          <a:xfrm>
            <a:off x="706438" y="3860007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61" name="Rectangle 1285"/>
          <p:cNvSpPr>
            <a:spLocks noChangeArrowheads="1"/>
          </p:cNvSpPr>
          <p:nvPr/>
        </p:nvSpPr>
        <p:spPr bwMode="auto">
          <a:xfrm>
            <a:off x="803275" y="3860007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62" name="Rectangle 1286"/>
          <p:cNvSpPr>
            <a:spLocks noChangeArrowheads="1"/>
          </p:cNvSpPr>
          <p:nvPr/>
        </p:nvSpPr>
        <p:spPr bwMode="auto">
          <a:xfrm>
            <a:off x="850900" y="3860007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4</a:t>
            </a:r>
            <a:endParaRPr lang="en-US"/>
          </a:p>
        </p:txBody>
      </p:sp>
      <p:sp>
        <p:nvSpPr>
          <p:cNvPr id="333063" name="Rectangle 1287"/>
          <p:cNvSpPr>
            <a:spLocks noChangeArrowheads="1"/>
          </p:cNvSpPr>
          <p:nvPr/>
        </p:nvSpPr>
        <p:spPr bwMode="auto">
          <a:xfrm>
            <a:off x="706438" y="3491707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64" name="Rectangle 1288"/>
          <p:cNvSpPr>
            <a:spLocks noChangeArrowheads="1"/>
          </p:cNvSpPr>
          <p:nvPr/>
        </p:nvSpPr>
        <p:spPr bwMode="auto">
          <a:xfrm>
            <a:off x="803275" y="3491707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65" name="Rectangle 1289"/>
          <p:cNvSpPr>
            <a:spLocks noChangeArrowheads="1"/>
          </p:cNvSpPr>
          <p:nvPr/>
        </p:nvSpPr>
        <p:spPr bwMode="auto">
          <a:xfrm>
            <a:off x="850900" y="3491707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5</a:t>
            </a:r>
            <a:endParaRPr lang="en-US"/>
          </a:p>
        </p:txBody>
      </p:sp>
      <p:sp>
        <p:nvSpPr>
          <p:cNvPr id="333066" name="Rectangle 1290"/>
          <p:cNvSpPr>
            <a:spLocks noChangeArrowheads="1"/>
          </p:cNvSpPr>
          <p:nvPr/>
        </p:nvSpPr>
        <p:spPr bwMode="auto">
          <a:xfrm>
            <a:off x="706438" y="312182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67" name="Rectangle 1291"/>
          <p:cNvSpPr>
            <a:spLocks noChangeArrowheads="1"/>
          </p:cNvSpPr>
          <p:nvPr/>
        </p:nvSpPr>
        <p:spPr bwMode="auto">
          <a:xfrm>
            <a:off x="803275" y="3121820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68" name="Rectangle 1292"/>
          <p:cNvSpPr>
            <a:spLocks noChangeArrowheads="1"/>
          </p:cNvSpPr>
          <p:nvPr/>
        </p:nvSpPr>
        <p:spPr bwMode="auto">
          <a:xfrm>
            <a:off x="850900" y="312182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6</a:t>
            </a:r>
            <a:endParaRPr lang="en-US"/>
          </a:p>
        </p:txBody>
      </p:sp>
      <p:sp>
        <p:nvSpPr>
          <p:cNvPr id="333069" name="Rectangle 1293"/>
          <p:cNvSpPr>
            <a:spLocks noChangeArrowheads="1"/>
          </p:cNvSpPr>
          <p:nvPr/>
        </p:nvSpPr>
        <p:spPr bwMode="auto">
          <a:xfrm>
            <a:off x="706438" y="275352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70" name="Rectangle 1294"/>
          <p:cNvSpPr>
            <a:spLocks noChangeArrowheads="1"/>
          </p:cNvSpPr>
          <p:nvPr/>
        </p:nvSpPr>
        <p:spPr bwMode="auto">
          <a:xfrm>
            <a:off x="803275" y="2753520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71" name="Rectangle 1295"/>
          <p:cNvSpPr>
            <a:spLocks noChangeArrowheads="1"/>
          </p:cNvSpPr>
          <p:nvPr/>
        </p:nvSpPr>
        <p:spPr bwMode="auto">
          <a:xfrm>
            <a:off x="850900" y="275352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7</a:t>
            </a:r>
            <a:endParaRPr lang="en-US"/>
          </a:p>
        </p:txBody>
      </p:sp>
      <p:sp>
        <p:nvSpPr>
          <p:cNvPr id="333072" name="Rectangle 1296"/>
          <p:cNvSpPr>
            <a:spLocks noChangeArrowheads="1"/>
          </p:cNvSpPr>
          <p:nvPr/>
        </p:nvSpPr>
        <p:spPr bwMode="auto">
          <a:xfrm>
            <a:off x="706438" y="238363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73" name="Rectangle 1297"/>
          <p:cNvSpPr>
            <a:spLocks noChangeArrowheads="1"/>
          </p:cNvSpPr>
          <p:nvPr/>
        </p:nvSpPr>
        <p:spPr bwMode="auto">
          <a:xfrm>
            <a:off x="803275" y="2383632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74" name="Rectangle 1298"/>
          <p:cNvSpPr>
            <a:spLocks noChangeArrowheads="1"/>
          </p:cNvSpPr>
          <p:nvPr/>
        </p:nvSpPr>
        <p:spPr bwMode="auto">
          <a:xfrm>
            <a:off x="850900" y="238363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8</a:t>
            </a:r>
            <a:endParaRPr lang="en-US"/>
          </a:p>
        </p:txBody>
      </p:sp>
      <p:sp>
        <p:nvSpPr>
          <p:cNvPr id="333075" name="Rectangle 1299"/>
          <p:cNvSpPr>
            <a:spLocks noChangeArrowheads="1"/>
          </p:cNvSpPr>
          <p:nvPr/>
        </p:nvSpPr>
        <p:spPr bwMode="auto">
          <a:xfrm>
            <a:off x="706438" y="201533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76" name="Rectangle 1300"/>
          <p:cNvSpPr>
            <a:spLocks noChangeArrowheads="1"/>
          </p:cNvSpPr>
          <p:nvPr/>
        </p:nvSpPr>
        <p:spPr bwMode="auto">
          <a:xfrm>
            <a:off x="803275" y="2015332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77" name="Rectangle 1301"/>
          <p:cNvSpPr>
            <a:spLocks noChangeArrowheads="1"/>
          </p:cNvSpPr>
          <p:nvPr/>
        </p:nvSpPr>
        <p:spPr bwMode="auto">
          <a:xfrm>
            <a:off x="850900" y="201533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9</a:t>
            </a:r>
            <a:endParaRPr lang="en-US"/>
          </a:p>
        </p:txBody>
      </p:sp>
      <p:sp>
        <p:nvSpPr>
          <p:cNvPr id="333078" name="Rectangle 1302"/>
          <p:cNvSpPr>
            <a:spLocks noChangeArrowheads="1"/>
          </p:cNvSpPr>
          <p:nvPr/>
        </p:nvSpPr>
        <p:spPr bwMode="auto">
          <a:xfrm>
            <a:off x="706438" y="164703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33079" name="Rectangle 1303"/>
          <p:cNvSpPr>
            <a:spLocks noChangeArrowheads="1"/>
          </p:cNvSpPr>
          <p:nvPr/>
        </p:nvSpPr>
        <p:spPr bwMode="auto">
          <a:xfrm>
            <a:off x="803275" y="1647032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80" name="Rectangle 1304"/>
          <p:cNvSpPr>
            <a:spLocks noChangeArrowheads="1"/>
          </p:cNvSpPr>
          <p:nvPr/>
        </p:nvSpPr>
        <p:spPr bwMode="auto">
          <a:xfrm>
            <a:off x="850900" y="164703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81" name="Rectangle 1305"/>
          <p:cNvSpPr>
            <a:spLocks noChangeArrowheads="1"/>
          </p:cNvSpPr>
          <p:nvPr/>
        </p:nvSpPr>
        <p:spPr bwMode="auto">
          <a:xfrm>
            <a:off x="962025" y="5590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82" name="Rectangle 1306"/>
          <p:cNvSpPr>
            <a:spLocks noChangeArrowheads="1"/>
          </p:cNvSpPr>
          <p:nvPr/>
        </p:nvSpPr>
        <p:spPr bwMode="auto">
          <a:xfrm>
            <a:off x="1057275" y="5590382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83" name="Rectangle 1307"/>
          <p:cNvSpPr>
            <a:spLocks noChangeArrowheads="1"/>
          </p:cNvSpPr>
          <p:nvPr/>
        </p:nvSpPr>
        <p:spPr bwMode="auto">
          <a:xfrm>
            <a:off x="1104900" y="5590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84" name="Rectangle 1308"/>
          <p:cNvSpPr>
            <a:spLocks noChangeArrowheads="1"/>
          </p:cNvSpPr>
          <p:nvPr/>
        </p:nvSpPr>
        <p:spPr bwMode="auto">
          <a:xfrm>
            <a:off x="2447925" y="5590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85" name="Rectangle 1309"/>
          <p:cNvSpPr>
            <a:spLocks noChangeArrowheads="1"/>
          </p:cNvSpPr>
          <p:nvPr/>
        </p:nvSpPr>
        <p:spPr bwMode="auto">
          <a:xfrm>
            <a:off x="2543175" y="5590382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86" name="Rectangle 1310"/>
          <p:cNvSpPr>
            <a:spLocks noChangeArrowheads="1"/>
          </p:cNvSpPr>
          <p:nvPr/>
        </p:nvSpPr>
        <p:spPr bwMode="auto">
          <a:xfrm>
            <a:off x="2592388" y="5590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5</a:t>
            </a:r>
            <a:endParaRPr lang="en-US"/>
          </a:p>
        </p:txBody>
      </p:sp>
      <p:sp>
        <p:nvSpPr>
          <p:cNvPr id="333087" name="Rectangle 1311"/>
          <p:cNvSpPr>
            <a:spLocks noChangeArrowheads="1"/>
          </p:cNvSpPr>
          <p:nvPr/>
        </p:nvSpPr>
        <p:spPr bwMode="auto">
          <a:xfrm>
            <a:off x="3933825" y="5590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33088" name="Rectangle 1312"/>
          <p:cNvSpPr>
            <a:spLocks noChangeArrowheads="1"/>
          </p:cNvSpPr>
          <p:nvPr/>
        </p:nvSpPr>
        <p:spPr bwMode="auto">
          <a:xfrm>
            <a:off x="4029075" y="5590382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89" name="Rectangle 1313"/>
          <p:cNvSpPr>
            <a:spLocks noChangeArrowheads="1"/>
          </p:cNvSpPr>
          <p:nvPr/>
        </p:nvSpPr>
        <p:spPr bwMode="auto">
          <a:xfrm>
            <a:off x="4078288" y="5590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090" name="Rectangle 1314"/>
          <p:cNvSpPr>
            <a:spLocks noChangeArrowheads="1"/>
          </p:cNvSpPr>
          <p:nvPr/>
        </p:nvSpPr>
        <p:spPr bwMode="auto">
          <a:xfrm>
            <a:off x="5419725" y="5590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1</a:t>
            </a:r>
            <a:endParaRPr lang="en-US"/>
          </a:p>
        </p:txBody>
      </p:sp>
      <p:sp>
        <p:nvSpPr>
          <p:cNvPr id="333091" name="Rectangle 1315"/>
          <p:cNvSpPr>
            <a:spLocks noChangeArrowheads="1"/>
          </p:cNvSpPr>
          <p:nvPr/>
        </p:nvSpPr>
        <p:spPr bwMode="auto">
          <a:xfrm>
            <a:off x="5514975" y="5590382"/>
            <a:ext cx="49213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92" name="Rectangle 1316"/>
          <p:cNvSpPr>
            <a:spLocks noChangeArrowheads="1"/>
          </p:cNvSpPr>
          <p:nvPr/>
        </p:nvSpPr>
        <p:spPr bwMode="auto">
          <a:xfrm>
            <a:off x="5564188" y="5590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5</a:t>
            </a:r>
            <a:endParaRPr lang="en-US"/>
          </a:p>
        </p:txBody>
      </p:sp>
      <p:sp>
        <p:nvSpPr>
          <p:cNvPr id="333093" name="Rectangle 1317"/>
          <p:cNvSpPr>
            <a:spLocks noChangeArrowheads="1"/>
          </p:cNvSpPr>
          <p:nvPr/>
        </p:nvSpPr>
        <p:spPr bwMode="auto">
          <a:xfrm>
            <a:off x="6905625" y="5590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2</a:t>
            </a:r>
            <a:endParaRPr lang="en-US"/>
          </a:p>
        </p:txBody>
      </p:sp>
      <p:sp>
        <p:nvSpPr>
          <p:cNvPr id="333094" name="Rectangle 1318"/>
          <p:cNvSpPr>
            <a:spLocks noChangeArrowheads="1"/>
          </p:cNvSpPr>
          <p:nvPr/>
        </p:nvSpPr>
        <p:spPr bwMode="auto">
          <a:xfrm>
            <a:off x="7002463" y="5590382"/>
            <a:ext cx="49212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.</a:t>
            </a:r>
            <a:endParaRPr lang="en-US"/>
          </a:p>
        </p:txBody>
      </p:sp>
      <p:sp>
        <p:nvSpPr>
          <p:cNvPr id="333095" name="Rectangle 1319"/>
          <p:cNvSpPr>
            <a:spLocks noChangeArrowheads="1"/>
          </p:cNvSpPr>
          <p:nvPr/>
        </p:nvSpPr>
        <p:spPr bwMode="auto">
          <a:xfrm>
            <a:off x="7050088" y="5590382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333104" name="Rectangle 1328"/>
          <p:cNvSpPr>
            <a:spLocks noChangeArrowheads="1"/>
          </p:cNvSpPr>
          <p:nvPr/>
        </p:nvSpPr>
        <p:spPr bwMode="auto">
          <a:xfrm rot="16200000">
            <a:off x="-962211" y="3392896"/>
            <a:ext cx="25006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+mn-lt"/>
              </a:rPr>
              <a:t>Cumulative Probability</a:t>
            </a:r>
            <a:endParaRPr lang="en-US" sz="1800" dirty="0">
              <a:latin typeface="+mn-lt"/>
            </a:endParaRPr>
          </a:p>
        </p:txBody>
      </p:sp>
      <p:sp>
        <p:nvSpPr>
          <p:cNvPr id="332803" name="Text Box 1027"/>
          <p:cNvSpPr txBox="1">
            <a:spLocks noChangeArrowheads="1"/>
          </p:cNvSpPr>
          <p:nvPr/>
        </p:nvSpPr>
        <p:spPr bwMode="auto">
          <a:xfrm>
            <a:off x="1371600" y="381000"/>
            <a:ext cx="678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800" b="0"/>
          </a:p>
        </p:txBody>
      </p:sp>
      <p:sp>
        <p:nvSpPr>
          <p:cNvPr id="332804" name="Text Box 1028"/>
          <p:cNvSpPr txBox="1">
            <a:spLocks noChangeArrowheads="1"/>
          </p:cNvSpPr>
          <p:nvPr/>
        </p:nvSpPr>
        <p:spPr bwMode="auto">
          <a:xfrm>
            <a:off x="2320925" y="2078832"/>
            <a:ext cx="1676400" cy="1661993"/>
          </a:xfrm>
          <a:prstGeom prst="rect">
            <a:avLst/>
          </a:prstGeom>
          <a:noFill/>
          <a:ln w="9525">
            <a:solidFill>
              <a:srgbClr val="2400FF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>
                <a:solidFill>
                  <a:srgbClr val="0000FF"/>
                </a:solidFill>
                <a:latin typeface="+mn-lt"/>
              </a:rPr>
              <a:t>Undoped</a:t>
            </a:r>
            <a:r>
              <a:rPr lang="en-US" sz="1800" dirty="0">
                <a:solidFill>
                  <a:srgbClr val="0000FF"/>
                </a:solidFill>
                <a:latin typeface="+mn-lt"/>
              </a:rPr>
              <a:t> Ni</a:t>
            </a:r>
          </a:p>
          <a:p>
            <a:pPr>
              <a:spcBef>
                <a:spcPct val="50000"/>
              </a:spcBef>
            </a:pPr>
            <a:r>
              <a:rPr lang="en-US" sz="1400" dirty="0"/>
              <a:t>Mean = 0.2523</a:t>
            </a:r>
          </a:p>
          <a:p>
            <a:pPr>
              <a:spcBef>
                <a:spcPct val="50000"/>
              </a:spcBef>
            </a:pPr>
            <a:r>
              <a:rPr lang="en-US" sz="1400" dirty="0"/>
              <a:t>Median = 0.2628</a:t>
            </a:r>
          </a:p>
          <a:p>
            <a:pPr>
              <a:spcBef>
                <a:spcPct val="50000"/>
              </a:spcBef>
            </a:pPr>
            <a:r>
              <a:rPr lang="en-US" sz="1400" dirty="0"/>
              <a:t>Min = 0.06</a:t>
            </a:r>
          </a:p>
          <a:p>
            <a:pPr>
              <a:spcBef>
                <a:spcPct val="50000"/>
              </a:spcBef>
            </a:pPr>
            <a:r>
              <a:rPr lang="en-US" sz="1400" dirty="0"/>
              <a:t>Max = 0.71</a:t>
            </a:r>
          </a:p>
        </p:txBody>
      </p:sp>
      <p:sp>
        <p:nvSpPr>
          <p:cNvPr id="332805" name="Text Box 1029"/>
          <p:cNvSpPr txBox="1">
            <a:spLocks noChangeArrowheads="1"/>
          </p:cNvSpPr>
          <p:nvPr/>
        </p:nvSpPr>
        <p:spPr bwMode="auto">
          <a:xfrm>
            <a:off x="4592241" y="3452020"/>
            <a:ext cx="1599406" cy="1661993"/>
          </a:xfrm>
          <a:prstGeom prst="rect">
            <a:avLst/>
          </a:prstGeom>
          <a:noFill/>
          <a:ln w="9525">
            <a:solidFill>
              <a:srgbClr val="FF0AFF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rgbClr val="FF00FF"/>
                </a:solidFill>
                <a:latin typeface="+mn-lt"/>
              </a:rPr>
              <a:t>Bi-doped </a:t>
            </a:r>
            <a:r>
              <a:rPr lang="en-US" sz="1800" dirty="0">
                <a:solidFill>
                  <a:srgbClr val="FF00FF"/>
                </a:solidFill>
                <a:latin typeface="+mn-lt"/>
              </a:rPr>
              <a:t>Ni</a:t>
            </a:r>
          </a:p>
          <a:p>
            <a:pPr>
              <a:spcBef>
                <a:spcPct val="50000"/>
              </a:spcBef>
            </a:pPr>
            <a:r>
              <a:rPr lang="en-US" sz="1400" dirty="0"/>
              <a:t>Mean = 1.04</a:t>
            </a:r>
          </a:p>
          <a:p>
            <a:pPr>
              <a:spcBef>
                <a:spcPct val="50000"/>
              </a:spcBef>
            </a:pPr>
            <a:r>
              <a:rPr lang="en-US" sz="1400" dirty="0"/>
              <a:t>Median = 1.08</a:t>
            </a:r>
          </a:p>
          <a:p>
            <a:pPr>
              <a:spcBef>
                <a:spcPct val="50000"/>
              </a:spcBef>
            </a:pPr>
            <a:r>
              <a:rPr lang="en-US" sz="1400" dirty="0"/>
              <a:t>Min = 0.27</a:t>
            </a:r>
          </a:p>
          <a:p>
            <a:pPr>
              <a:spcBef>
                <a:spcPct val="50000"/>
              </a:spcBef>
            </a:pPr>
            <a:r>
              <a:rPr lang="en-US" sz="1400" dirty="0"/>
              <a:t>Max = 1.61</a:t>
            </a:r>
          </a:p>
        </p:txBody>
      </p:sp>
      <p:sp>
        <p:nvSpPr>
          <p:cNvPr id="333105" name="Text Box 1329"/>
          <p:cNvSpPr txBox="1">
            <a:spLocks noChangeArrowheads="1"/>
          </p:cNvSpPr>
          <p:nvPr/>
        </p:nvSpPr>
        <p:spPr bwMode="auto">
          <a:xfrm>
            <a:off x="3235325" y="5888832"/>
            <a:ext cx="974725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Symbol" charset="2"/>
                <a:sym typeface="Symbol" charset="2"/>
              </a:rPr>
              <a:t></a:t>
            </a:r>
            <a:r>
              <a:rPr lang="en-US" sz="2400" baseline="-25000">
                <a:latin typeface="Stone Sans ITC TT-Semi" charset="0"/>
              </a:rPr>
              <a:t>gb</a:t>
            </a:r>
            <a:r>
              <a:rPr lang="en-US" sz="2400">
                <a:latin typeface="Stone Sans ITC TT-Semi" charset="0"/>
              </a:rPr>
              <a:t>/</a:t>
            </a:r>
            <a:r>
              <a:rPr lang="en-US" sz="2400">
                <a:latin typeface="Symbol" charset="2"/>
                <a:sym typeface="Symbol" charset="2"/>
              </a:rPr>
              <a:t></a:t>
            </a:r>
            <a:r>
              <a:rPr lang="en-US" sz="2400" baseline="-25000">
                <a:latin typeface="Stone Sans ITC TT-Semi" charset="0"/>
              </a:rPr>
              <a:t>s</a:t>
            </a:r>
            <a:endParaRPr lang="en-US" sz="2400">
              <a:latin typeface="Stone Sans ITC TT-Semi" charset="0"/>
            </a:endParaRPr>
          </a:p>
        </p:txBody>
      </p:sp>
      <p:sp>
        <p:nvSpPr>
          <p:cNvPr id="260" name="Rectangle 5"/>
          <p:cNvSpPr>
            <a:spLocks noGrp="1" noChangeArrowheads="1"/>
          </p:cNvSpPr>
          <p:nvPr>
            <p:ph type="title"/>
          </p:nvPr>
        </p:nvSpPr>
        <p:spPr>
          <a:xfrm>
            <a:off x="609600" y="168275"/>
            <a:ext cx="5582047" cy="792162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CMU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Experiments </a:t>
            </a:r>
            <a: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on a Second Set of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Specimens</a:t>
            </a:r>
            <a: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</a:br>
            <a:r>
              <a:rPr lang="en-US" dirty="0" smtClean="0">
                <a:effectLst/>
                <a:latin typeface="+mn-lt"/>
                <a:cs typeface="Calibri"/>
              </a:rPr>
              <a:t>Measured </a:t>
            </a:r>
            <a:r>
              <a:rPr lang="en-US" dirty="0" smtClean="0">
                <a:latin typeface="Symbol" charset="2"/>
                <a:sym typeface="Symbol" charset="2"/>
              </a:rPr>
              <a:t></a:t>
            </a:r>
            <a:r>
              <a:rPr lang="en-US" baseline="-25000" dirty="0" err="1">
                <a:latin typeface="Stone Sans ITC TT-Semi" charset="0"/>
              </a:rPr>
              <a:t>gb</a:t>
            </a:r>
            <a:r>
              <a:rPr lang="en-US" dirty="0">
                <a:latin typeface="Stone Sans ITC TT-Semi" charset="0"/>
              </a:rPr>
              <a:t>/</a:t>
            </a:r>
            <a:r>
              <a:rPr lang="en-US" dirty="0">
                <a:latin typeface="Symbol" charset="2"/>
                <a:sym typeface="Symbol" charset="2"/>
              </a:rPr>
              <a:t></a:t>
            </a:r>
            <a:r>
              <a:rPr lang="en-US" baseline="-25000" dirty="0" smtClean="0">
                <a:latin typeface="Stone Sans ITC TT-Semi" charset="0"/>
              </a:rPr>
              <a:t>s</a:t>
            </a:r>
            <a:endParaRPr lang="en-US" dirty="0">
              <a:latin typeface="+mn-lt"/>
              <a:cs typeface="Arial" pitchFamily="34" charset="0"/>
            </a:endParaRPr>
          </a:p>
        </p:txBody>
      </p:sp>
      <p:graphicFrame>
        <p:nvGraphicFramePr>
          <p:cNvPr id="262" name="Object 26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97258616"/>
              </p:ext>
            </p:extLst>
          </p:nvPr>
        </p:nvGraphicFramePr>
        <p:xfrm>
          <a:off x="7459292" y="5760925"/>
          <a:ext cx="1336675" cy="781050"/>
        </p:xfrm>
        <a:graphic>
          <a:graphicData uri="http://schemas.openxmlformats.org/presentationml/2006/ole">
            <p:oleObj spid="_x0000_s395404" name="Equation" r:id="rId3" imgW="799920" imgH="469800" progId="Equation.3">
              <p:embed/>
            </p:oleObj>
          </a:graphicData>
        </a:graphic>
      </p:graphicFrame>
      <p:sp>
        <p:nvSpPr>
          <p:cNvPr id="263" name="TextBox 262"/>
          <p:cNvSpPr txBox="1"/>
          <p:nvPr/>
        </p:nvSpPr>
        <p:spPr>
          <a:xfrm>
            <a:off x="5344742" y="5922850"/>
            <a:ext cx="1986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Ignore anisotropy:</a:t>
            </a:r>
            <a:endParaRPr lang="en-US" sz="1600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269482" y="176213"/>
            <a:ext cx="2819400" cy="3133725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6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476"/>
          <a:stretch/>
        </p:blipFill>
        <p:spPr bwMode="auto">
          <a:xfrm>
            <a:off x="6337962" y="1032302"/>
            <a:ext cx="2415222" cy="2256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5" name="Oval 264"/>
          <p:cNvSpPr/>
          <p:nvPr/>
        </p:nvSpPr>
        <p:spPr bwMode="auto">
          <a:xfrm>
            <a:off x="8658225" y="599782"/>
            <a:ext cx="329398" cy="505247"/>
          </a:xfrm>
          <a:prstGeom prst="ellipse">
            <a:avLst/>
          </a:prstGeom>
          <a:solidFill>
            <a:srgbClr val="FFFFCC"/>
          </a:solidFill>
          <a:ln w="28575" cap="rnd" cmpd="sng" algn="ctr">
            <a:solidFill>
              <a:srgbClr val="FFC000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20768" y="176213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Binding Energy</a:t>
            </a:r>
            <a:endParaRPr lang="en-US" sz="1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266" name="Object 26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80887590"/>
              </p:ext>
            </p:extLst>
          </p:nvPr>
        </p:nvGraphicFramePr>
        <p:xfrm>
          <a:off x="6330564" y="687999"/>
          <a:ext cx="2617787" cy="452437"/>
        </p:xfrm>
        <a:graphic>
          <a:graphicData uri="http://schemas.openxmlformats.org/presentationml/2006/ole">
            <p:oleObj spid="_x0000_s395405" name="Equation" r:id="rId5" imgW="1460160" imgH="253800" progId="Equation.3">
              <p:embed/>
            </p:oleObj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38252109"/>
              </p:ext>
            </p:extLst>
          </p:nvPr>
        </p:nvGraphicFramePr>
        <p:xfrm>
          <a:off x="77787" y="699828"/>
          <a:ext cx="1865313" cy="904875"/>
        </p:xfrm>
        <a:graphic>
          <a:graphicData uri="http://schemas.openxmlformats.org/presentationml/2006/ole">
            <p:oleObj spid="_x0000_s395406" name="Equation" r:id="rId6" imgW="1041120" imgH="507960" progId="Equation.3">
              <p:embed/>
            </p:oleObj>
          </a:graphicData>
        </a:graphic>
      </p:graphicFrame>
      <p:sp>
        <p:nvSpPr>
          <p:cNvPr id="267" name="TextBox 266"/>
          <p:cNvSpPr txBox="1"/>
          <p:nvPr/>
        </p:nvSpPr>
        <p:spPr>
          <a:xfrm rot="10800000">
            <a:off x="8628768" y="1448418"/>
            <a:ext cx="446276" cy="13971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Virtually no relaxation</a:t>
            </a:r>
          </a:p>
          <a:p>
            <a:pPr>
              <a:lnSpc>
                <a:spcPct val="85000"/>
              </a:lnSpc>
            </a:pPr>
            <a:r>
              <a:rPr lang="en-US" sz="1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Some Bi-Bi </a:t>
            </a:r>
            <a:r>
              <a:rPr lang="en-US" sz="1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vdW</a:t>
            </a:r>
            <a:r>
              <a:rPr lang="en-US" sz="1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 bonds</a:t>
            </a:r>
            <a:r>
              <a:rPr lang="en-US" sz="1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? </a:t>
            </a:r>
            <a:endParaRPr lang="en-US" sz="1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211298" y="1503149"/>
            <a:ext cx="3733800" cy="4850777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113"/>
            <a:ext cx="9144000" cy="852487"/>
          </a:xfrm>
        </p:spPr>
        <p:txBody>
          <a:bodyPr/>
          <a:lstStyle/>
          <a:p>
            <a:r>
              <a:rPr lang="en-US" dirty="0" smtClean="0"/>
              <a:t>Bilayers: Promote </a:t>
            </a:r>
            <a:r>
              <a:rPr lang="en-US" dirty="0"/>
              <a:t>or </a:t>
            </a:r>
            <a:r>
              <a:rPr lang="en-US" dirty="0" smtClean="0"/>
              <a:t>Inhibit Grain Growth (GG)?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Some Background &amp; Motivations…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96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9931"/>
          <a:stretch/>
        </p:blipFill>
        <p:spPr bwMode="auto">
          <a:xfrm>
            <a:off x="228600" y="1676400"/>
            <a:ext cx="3503423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9242" y="1103039"/>
            <a:ext cx="2008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 one </a:t>
            </a: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</a:t>
            </a:r>
            <a:r>
              <a:rPr lang="en-US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and…</a:t>
            </a:r>
            <a:endParaRPr lang="en-US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">
            <a:off x="1227780" y="2812694"/>
            <a:ext cx="784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Intrinsic</a:t>
            </a:r>
            <a:endParaRPr lang="en-US" sz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">
            <a:off x="2735819" y="3289998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Bilayer</a:t>
            </a:r>
            <a:endParaRPr lang="en-US" sz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">
            <a:off x="2201362" y="3467088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Monolayer</a:t>
            </a:r>
            <a:endParaRPr lang="en-US" sz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">
            <a:off x="2708318" y="3088118"/>
            <a:ext cx="730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Trilayer</a:t>
            </a:r>
            <a:endParaRPr lang="en-US" sz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">
            <a:off x="2197655" y="2620962"/>
            <a:ext cx="8707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Nano IGF</a:t>
            </a:r>
            <a:endParaRPr lang="en-US" sz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">
            <a:off x="1475656" y="1971699"/>
            <a:ext cx="747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Wetting</a:t>
            </a:r>
            <a:endParaRPr lang="en-US" sz="1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88008" y="4952307"/>
            <a:ext cx="2748709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Dillon</a:t>
            </a:r>
            <a:r>
              <a:rPr 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, Tang, </a:t>
            </a:r>
            <a:r>
              <a:rPr lang="en-US" sz="2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Carter &amp; Harmer</a:t>
            </a:r>
            <a:r>
              <a:rPr lang="en-US" sz="2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2000" i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Acta</a:t>
            </a:r>
            <a:r>
              <a:rPr lang="en-US" sz="2000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</a:t>
            </a:r>
            <a:r>
              <a:rPr lang="en-US" sz="2000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Mater.</a:t>
            </a:r>
            <a:r>
              <a:rPr lang="en-US" sz="2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Times New Roman" pitchFamily="18" charset="0"/>
              </a:rPr>
              <a:t> </a:t>
            </a:r>
            <a:r>
              <a:rPr lang="en-US" altLang="zh-CN" sz="2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ea typeface="SimSun" pitchFamily="2" charset="-122"/>
                <a:cs typeface="Times New Roman" pitchFamily="18" charset="0"/>
              </a:rPr>
              <a:t>2007</a:t>
            </a:r>
            <a:endParaRPr lang="en-US" altLang="zh-CN" sz="20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422317" y="1817054"/>
            <a:ext cx="91440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Times New Roman" pitchFamily="18" charset="0"/>
              </a:rPr>
              <a:t>Al</a:t>
            </a:r>
            <a:r>
              <a:rPr lang="en-US" sz="1800" baseline="-25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Times New Roman" pitchFamily="18" charset="0"/>
              </a:rPr>
              <a:t>2</a:t>
            </a:r>
            <a:r>
              <a:rPr lang="en-US" sz="1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Times New Roman" pitchFamily="18" charset="0"/>
              </a:rPr>
              <a:t>O</a:t>
            </a:r>
            <a:r>
              <a:rPr lang="en-US" sz="1800" baseline="-25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Times New Roman" pitchFamily="18" charset="0"/>
              </a:rPr>
              <a:t>3</a:t>
            </a:r>
            <a:endParaRPr lang="en-US" sz="800" baseline="-250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5174" y="1086852"/>
            <a:ext cx="264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On the other </a:t>
            </a:r>
            <a:r>
              <a:rPr lang="en-US" sz="2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</a:t>
            </a:r>
            <a:r>
              <a:rPr lang="en-US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and…</a:t>
            </a:r>
            <a:endParaRPr lang="en-US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9183" y="1514135"/>
            <a:ext cx="4576735" cy="4862870"/>
          </a:xfrm>
          <a:prstGeom prst="rect">
            <a:avLst/>
          </a:prstGeom>
          <a:solidFill>
            <a:srgbClr val="FFFFCC"/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tabilization of </a:t>
            </a:r>
            <a:r>
              <a:rPr lang="en-US" sz="2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</a:t>
            </a:r>
            <a:r>
              <a:rPr lang="en-US" sz="2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anocrystralline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etals via Doping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 dirty="0" smtClean="0">
                <a:latin typeface="Candara" pitchFamily="34" charset="0"/>
              </a:rPr>
              <a:t>Concept/Model: 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en-US" sz="1800" dirty="0" smtClean="0">
                <a:latin typeface="Candara" pitchFamily="34" charset="0"/>
              </a:rPr>
              <a:t>Weissmuller (1994) 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en-US" sz="1800" dirty="0" smtClean="0">
                <a:latin typeface="Candara" pitchFamily="34" charset="0"/>
              </a:rPr>
              <a:t>Liu &amp; </a:t>
            </a:r>
            <a:r>
              <a:rPr lang="en-US" sz="1800" dirty="0" err="1" smtClean="0">
                <a:latin typeface="Candara" pitchFamily="34" charset="0"/>
              </a:rPr>
              <a:t>Kirchheim</a:t>
            </a:r>
            <a:r>
              <a:rPr lang="en-US" sz="1800" dirty="0" smtClean="0">
                <a:latin typeface="Candara" pitchFamily="34" charset="0"/>
              </a:rPr>
              <a:t> (2002)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 u="sng" dirty="0" err="1" smtClean="0">
                <a:latin typeface="Candara" pitchFamily="34" charset="0"/>
              </a:rPr>
              <a:t>Pd</a:t>
            </a:r>
            <a:r>
              <a:rPr lang="en-US" sz="1800" dirty="0" err="1" smtClean="0">
                <a:latin typeface="Candara" pitchFamily="34" charset="0"/>
              </a:rPr>
              <a:t>-Zr</a:t>
            </a:r>
            <a:endParaRPr lang="en-US" sz="1800" dirty="0" smtClean="0">
              <a:latin typeface="Candara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 u="sng" dirty="0" smtClean="0">
                <a:latin typeface="Candara" pitchFamily="34" charset="0"/>
              </a:rPr>
              <a:t>Fe</a:t>
            </a:r>
            <a:r>
              <a:rPr lang="en-US" sz="1800" dirty="0" smtClean="0">
                <a:latin typeface="Candara" pitchFamily="34" charset="0"/>
              </a:rPr>
              <a:t>-</a:t>
            </a:r>
            <a:r>
              <a:rPr lang="en-US" sz="1800" dirty="0" err="1" smtClean="0">
                <a:latin typeface="Candara" pitchFamily="34" charset="0"/>
              </a:rPr>
              <a:t>Zr</a:t>
            </a:r>
            <a:endParaRPr lang="en-US" sz="1800" dirty="0" smtClean="0">
              <a:latin typeface="Candara" pitchFamily="34" charset="0"/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 u="sng" dirty="0" smtClean="0">
                <a:latin typeface="Candara" pitchFamily="34" charset="0"/>
              </a:rPr>
              <a:t>Ni</a:t>
            </a:r>
            <a:r>
              <a:rPr lang="en-US" sz="1800" dirty="0" smtClean="0">
                <a:latin typeface="Candara" pitchFamily="34" charset="0"/>
              </a:rPr>
              <a:t>-P: 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en-US" sz="1800" dirty="0" err="1" smtClean="0">
                <a:latin typeface="Candara" pitchFamily="34" charset="0"/>
              </a:rPr>
              <a:t>Kirchheim</a:t>
            </a:r>
            <a:r>
              <a:rPr lang="en-US" sz="1800" dirty="0" smtClean="0">
                <a:latin typeface="Candara" pitchFamily="34" charset="0"/>
              </a:rPr>
              <a:t> et al. (2000)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 u="sng" dirty="0" smtClean="0">
                <a:latin typeface="Candara" pitchFamily="34" charset="0"/>
              </a:rPr>
              <a:t>Ni</a:t>
            </a:r>
            <a:r>
              <a:rPr lang="en-US" sz="1800" dirty="0" smtClean="0">
                <a:latin typeface="Candara" pitchFamily="34" charset="0"/>
              </a:rPr>
              <a:t>-W: 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en-US" sz="1800" dirty="0" smtClean="0">
                <a:latin typeface="Candara" pitchFamily="34" charset="0"/>
              </a:rPr>
              <a:t>Yamasaki (2000)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en-US" sz="1800" dirty="0" err="1" smtClean="0">
                <a:latin typeface="Candara" pitchFamily="34" charset="0"/>
              </a:rPr>
              <a:t>Schuh</a:t>
            </a:r>
            <a:r>
              <a:rPr lang="en-US" sz="1800" dirty="0" smtClean="0">
                <a:latin typeface="Candara" pitchFamily="34" charset="0"/>
              </a:rPr>
              <a:t> group (~2007ff) 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 u="sng" dirty="0" smtClean="0">
                <a:latin typeface="Candara" pitchFamily="34" charset="0"/>
              </a:rPr>
              <a:t>Ni</a:t>
            </a:r>
            <a:r>
              <a:rPr lang="en-US" sz="1800" dirty="0" smtClean="0">
                <a:latin typeface="Candara" pitchFamily="34" charset="0"/>
              </a:rPr>
              <a:t>-Cu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en-US" sz="1800" dirty="0" err="1" smtClean="0">
                <a:latin typeface="Candara" pitchFamily="34" charset="0"/>
              </a:rPr>
              <a:t>Pellicer</a:t>
            </a:r>
            <a:r>
              <a:rPr lang="en-US" sz="1800" dirty="0" smtClean="0">
                <a:latin typeface="Candara" pitchFamily="34" charset="0"/>
              </a:rPr>
              <a:t> et al., 2011</a:t>
            </a:r>
          </a:p>
          <a:p>
            <a:pPr marL="285750" lvl="1" indent="-285750" algn="l">
              <a:buFont typeface="Arial" pitchFamily="34" charset="0"/>
              <a:buChar char="•"/>
            </a:pPr>
            <a:r>
              <a:rPr lang="en-US" sz="1800" u="sng" dirty="0" smtClean="0">
                <a:latin typeface="Candara" pitchFamily="34" charset="0"/>
              </a:rPr>
              <a:t>Cu</a:t>
            </a:r>
            <a:r>
              <a:rPr lang="en-US" sz="1800" dirty="0" smtClean="0">
                <a:latin typeface="Candara" pitchFamily="34" charset="0"/>
              </a:rPr>
              <a:t>-Bi </a:t>
            </a:r>
            <a:r>
              <a:rPr lang="en-US" sz="1800" dirty="0">
                <a:latin typeface="Candara" pitchFamily="34" charset="0"/>
              </a:rPr>
              <a:t>(atomistic modeling</a:t>
            </a:r>
            <a:r>
              <a:rPr lang="en-US" sz="1800" dirty="0" smtClean="0">
                <a:latin typeface="Candara" pitchFamily="34" charset="0"/>
              </a:rPr>
              <a:t>)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en-US" sz="1800" dirty="0" err="1" smtClean="0">
                <a:latin typeface="Candara" pitchFamily="34" charset="0"/>
              </a:rPr>
              <a:t>Mayr</a:t>
            </a:r>
            <a:r>
              <a:rPr lang="en-US" sz="1800" dirty="0" smtClean="0">
                <a:latin typeface="Candara" pitchFamily="34" charset="0"/>
              </a:rPr>
              <a:t> et al. 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en-US" sz="1800" dirty="0" smtClean="0">
                <a:latin typeface="Candara" pitchFamily="34" charset="0"/>
              </a:rPr>
              <a:t>Millett et al. </a:t>
            </a:r>
            <a:endParaRPr lang="en-US" sz="1800" dirty="0">
              <a:latin typeface="Candara" pitchFamily="34" charset="0"/>
            </a:endParaRPr>
          </a:p>
        </p:txBody>
      </p:sp>
      <p:pic>
        <p:nvPicPr>
          <p:cNvPr id="16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737"/>
          <a:stretch/>
        </p:blipFill>
        <p:spPr bwMode="auto">
          <a:xfrm>
            <a:off x="7234159" y="4500197"/>
            <a:ext cx="1377416" cy="1476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333660" y="5953935"/>
            <a:ext cx="1277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Mayr</a:t>
            </a:r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&amp; </a:t>
            </a:r>
            <a:r>
              <a:rPr lang="en-US" sz="12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Bedorf</a:t>
            </a:r>
            <a:r>
              <a:rPr lang="en-US" sz="1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en-US" sz="12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en-US" sz="12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PRB</a:t>
            </a:r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2007 </a:t>
            </a:r>
          </a:p>
        </p:txBody>
      </p:sp>
    </p:spTree>
    <p:extLst>
      <p:ext uri="{BB962C8B-B14F-4D97-AF65-F5344CB8AC3E}">
        <p14:creationId xmlns="" xmlns:p14="http://schemas.microsoft.com/office/powerpoint/2010/main" val="221786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38352"/>
            <a:ext cx="4332288" cy="329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 bwMode="auto">
          <a:xfrm>
            <a:off x="3907354" y="5105400"/>
            <a:ext cx="207446" cy="457200"/>
          </a:xfrm>
          <a:prstGeom prst="line">
            <a:avLst/>
          </a:prstGeom>
          <a:solidFill>
            <a:schemeClr val="bg1"/>
          </a:solidFill>
          <a:ln w="12700" cap="rnd" cmpd="sng" algn="ctr">
            <a:solidFill>
              <a:srgbClr val="FF0000"/>
            </a:solidFill>
            <a:prstDash val="sysDot"/>
            <a:round/>
            <a:headEnd type="none" w="med" len="med"/>
            <a:tailEnd type="triangle" w="sm" len="lg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Stabilization of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Nanocrystralline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Metals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via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Doping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The Theories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611" y="1083740"/>
            <a:ext cx="38452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Kinetic Stabilization</a:t>
            </a:r>
          </a:p>
          <a:p>
            <a:pPr marL="342900" indent="-225425" algn="l">
              <a:buFont typeface="Arial" pitchFamily="34" charset="0"/>
              <a:buChar char="•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Solute drag</a:t>
            </a:r>
          </a:p>
          <a:p>
            <a:pPr marL="342900" indent="-225425" algn="l">
              <a:buFont typeface="Arial" pitchFamily="34" charset="0"/>
              <a:buChar char="•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Second phase pinning</a:t>
            </a:r>
          </a:p>
          <a:p>
            <a:pPr marL="342900" indent="-225425" algn="l">
              <a:buFont typeface="Arial" pitchFamily="34" charset="0"/>
              <a:buChar char="•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Chemical ordering</a:t>
            </a:r>
          </a:p>
          <a:p>
            <a:pPr marL="342900" indent="-225425" algn="l">
              <a:buFont typeface="Arial" pitchFamily="34" charset="0"/>
              <a:buChar char="•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…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610" y="2815133"/>
            <a:ext cx="8901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Thermodynamic Stabilization (reducing </a:t>
            </a:r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</a:t>
            </a:r>
            <a:r>
              <a:rPr lang="en-US" sz="2800" baseline="-25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GB</a:t>
            </a:r>
            <a:r>
              <a:rPr lang="en-US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 </a:t>
            </a:r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to ~ 0?)</a:t>
            </a:r>
            <a:endParaRPr lang="en-US" sz="28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Left-Right Arrow 4"/>
          <p:cNvSpPr/>
          <p:nvPr/>
        </p:nvSpPr>
        <p:spPr bwMode="auto">
          <a:xfrm>
            <a:off x="3124200" y="1899348"/>
            <a:ext cx="1219200" cy="310452"/>
          </a:xfrm>
          <a:prstGeom prst="leftRightArrow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ndara" pitchFamily="34" charset="0"/>
              </a:rPr>
              <a:t>competing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67200" y="1515965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complexion theory argued that segregation induced interfacial disordering can </a:t>
            </a: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increase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GB mobiles (demonstrated in Al</a:t>
            </a:r>
            <a:r>
              <a:rPr lang="en-US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</a:t>
            </a:r>
            <a:r>
              <a:rPr lang="en-US" sz="16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en-US" sz="16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</a:t>
            </a:r>
            <a:r>
              <a:rPr lang="en-US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Ga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etc.)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05400" y="3333458"/>
            <a:ext cx="2525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slide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rom the late </a:t>
            </a:r>
          </a:p>
          <a:p>
            <a:pPr marL="117475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Dr. Rowland Cannon </a:t>
            </a:r>
          </a:p>
          <a:p>
            <a:pPr marL="117475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(2004 GRC)</a:t>
            </a:r>
          </a:p>
        </p:txBody>
      </p:sp>
      <p:sp>
        <p:nvSpPr>
          <p:cNvPr id="7" name="Right Arrow 6"/>
          <p:cNvSpPr/>
          <p:nvPr/>
        </p:nvSpPr>
        <p:spPr bwMode="auto">
          <a:xfrm flipH="1">
            <a:off x="4789488" y="3520357"/>
            <a:ext cx="457200" cy="457200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3934877" y="5181600"/>
            <a:ext cx="179923" cy="381000"/>
          </a:xfrm>
          <a:prstGeom prst="line">
            <a:avLst/>
          </a:prstGeom>
          <a:solidFill>
            <a:schemeClr val="bg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4076700" y="4735829"/>
            <a:ext cx="24003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17475"/>
            <a:r>
              <a:rPr 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GB “phase” transition </a:t>
            </a:r>
          </a:p>
          <a:p>
            <a:pPr marL="117475"/>
            <a:r>
              <a:rPr 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(beyond monolayer)?</a:t>
            </a:r>
          </a:p>
        </p:txBody>
      </p:sp>
      <p:sp>
        <p:nvSpPr>
          <p:cNvPr id="19" name="Freeform 18"/>
          <p:cNvSpPr/>
          <p:nvPr/>
        </p:nvSpPr>
        <p:spPr bwMode="auto">
          <a:xfrm flipH="1" flipV="1">
            <a:off x="4060905" y="4987470"/>
            <a:ext cx="316358" cy="363199"/>
          </a:xfrm>
          <a:custGeom>
            <a:avLst/>
            <a:gdLst>
              <a:gd name="connsiteX0" fmla="*/ 128588 w 147695"/>
              <a:gd name="connsiteY0" fmla="*/ 0 h 342900"/>
              <a:gd name="connsiteX1" fmla="*/ 19050 w 147695"/>
              <a:gd name="connsiteY1" fmla="*/ 152400 h 342900"/>
              <a:gd name="connsiteX2" fmla="*/ 147638 w 147695"/>
              <a:gd name="connsiteY2" fmla="*/ 152400 h 342900"/>
              <a:gd name="connsiteX3" fmla="*/ 0 w 147695"/>
              <a:gd name="connsiteY3" fmla="*/ 342900 h 342900"/>
              <a:gd name="connsiteX0" fmla="*/ 128588 w 128588"/>
              <a:gd name="connsiteY0" fmla="*/ 0 h 342900"/>
              <a:gd name="connsiteX1" fmla="*/ 19050 w 128588"/>
              <a:gd name="connsiteY1" fmla="*/ 152400 h 342900"/>
              <a:gd name="connsiteX2" fmla="*/ 81774 w 128588"/>
              <a:gd name="connsiteY2" fmla="*/ 152401 h 342900"/>
              <a:gd name="connsiteX3" fmla="*/ 0 w 128588"/>
              <a:gd name="connsiteY3" fmla="*/ 342900 h 342900"/>
              <a:gd name="connsiteX0" fmla="*/ 132580 w 132580"/>
              <a:gd name="connsiteY0" fmla="*/ 0 h 473205"/>
              <a:gd name="connsiteX1" fmla="*/ 19050 w 132580"/>
              <a:gd name="connsiteY1" fmla="*/ 282705 h 473205"/>
              <a:gd name="connsiteX2" fmla="*/ 81774 w 132580"/>
              <a:gd name="connsiteY2" fmla="*/ 282706 h 473205"/>
              <a:gd name="connsiteX3" fmla="*/ 0 w 132580"/>
              <a:gd name="connsiteY3" fmla="*/ 473205 h 473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580" h="473205">
                <a:moveTo>
                  <a:pt x="132580" y="0"/>
                </a:moveTo>
                <a:cubicBezTo>
                  <a:pt x="76223" y="63500"/>
                  <a:pt x="27518" y="235587"/>
                  <a:pt x="19050" y="282705"/>
                </a:cubicBezTo>
                <a:cubicBezTo>
                  <a:pt x="10582" y="329823"/>
                  <a:pt x="84949" y="250956"/>
                  <a:pt x="81774" y="282706"/>
                </a:cubicBezTo>
                <a:cubicBezTo>
                  <a:pt x="78599" y="314456"/>
                  <a:pt x="8731" y="442249"/>
                  <a:pt x="0" y="473205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ysDot"/>
            <a:round/>
            <a:headEnd type="triangle" w="sm" len="sm"/>
            <a:tailEnd type="none" w="sm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231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 bwMode="auto">
          <a:xfrm>
            <a:off x="561085" y="3848277"/>
            <a:ext cx="3020315" cy="347484"/>
          </a:xfrm>
          <a:prstGeom prst="rect">
            <a:avLst/>
          </a:prstGeom>
          <a:solidFill>
            <a:srgbClr val="CCFFFF"/>
          </a:solidFill>
          <a:ln w="12700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76200" y="1097123"/>
            <a:ext cx="8839200" cy="1940409"/>
          </a:xfrm>
          <a:prstGeom prst="rect">
            <a:avLst/>
          </a:prstGeom>
          <a:solidFill>
            <a:srgbClr val="FFFFCC"/>
          </a:solidFill>
          <a:ln w="12700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152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 Bilayer Adsorption 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 Significant Reduction of 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</a:t>
            </a:r>
            <a:r>
              <a:rPr lang="en-US" sz="2800" baseline="-2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GB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Wingdings" pitchFamily="2" charset="2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Wingdings" pitchFamily="2" charset="2"/>
              </a:rPr>
              <a:t>(Reducing the Driving Force for Grain Growth) </a:t>
            </a:r>
            <a:endParaRPr 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514599233"/>
              </p:ext>
            </p:extLst>
          </p:nvPr>
        </p:nvGraphicFramePr>
        <p:xfrm>
          <a:off x="3394166" y="1595940"/>
          <a:ext cx="3079750" cy="533400"/>
        </p:xfrm>
        <a:graphic>
          <a:graphicData uri="http://schemas.openxmlformats.org/presentationml/2006/ole">
            <p:oleObj spid="_x0000_s391900" name="Equation" r:id="rId3" imgW="2616120" imgH="4572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" y="1595940"/>
            <a:ext cx="317381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general Ni (“clean”)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18868097"/>
              </p:ext>
            </p:extLst>
          </p:nvPr>
        </p:nvGraphicFramePr>
        <p:xfrm>
          <a:off x="5864316" y="2545265"/>
          <a:ext cx="106363" cy="206375"/>
        </p:xfrm>
        <a:graphic>
          <a:graphicData uri="http://schemas.openxmlformats.org/presentationml/2006/ole">
            <p:oleObj spid="_x0000_s391901" name="Equation" r:id="rId4" imgW="114120" imgH="215640" progId="Equation.3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8600" y="2357939"/>
            <a:ext cx="40623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Interfacial energy (Ni &amp; Bi-Ni liquid)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48388" y="1103167"/>
            <a:ext cx="3807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Miedema-Type Statistical Models</a:t>
            </a:r>
            <a:endParaRPr lang="en-US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62765" y="1595939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Experimental: 0.92 </a:t>
            </a:r>
            <a:r>
              <a:rPr lang="en-US" sz="1200" dirty="0"/>
              <a:t>J/m</a:t>
            </a:r>
            <a:r>
              <a:rPr lang="en-US" sz="1200" baseline="30000" dirty="0"/>
              <a:t>2</a:t>
            </a:r>
            <a:r>
              <a:rPr lang="en-US" sz="1200" dirty="0"/>
              <a:t> </a:t>
            </a:r>
            <a:endParaRPr lang="en-US" sz="1200" dirty="0" smtClean="0"/>
          </a:p>
          <a:p>
            <a:r>
              <a:rPr lang="en-US" sz="1200" dirty="0" smtClean="0"/>
              <a:t>(700 </a:t>
            </a:r>
            <a:r>
              <a:rPr lang="en-US" sz="1200" dirty="0">
                <a:sym typeface="Symbol"/>
              </a:rPr>
              <a:t></a:t>
            </a:r>
            <a:r>
              <a:rPr lang="en-US" sz="1200" dirty="0" smtClean="0"/>
              <a:t>C, 99.999 </a:t>
            </a:r>
            <a:r>
              <a:rPr lang="en-US" sz="1200" dirty="0"/>
              <a:t>wt. </a:t>
            </a:r>
            <a:r>
              <a:rPr lang="en-US" sz="1200" dirty="0" smtClean="0"/>
              <a:t>% Ni)</a:t>
            </a:r>
            <a:endParaRPr lang="en-US" sz="1200" dirty="0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797215776"/>
              </p:ext>
            </p:extLst>
          </p:nvPr>
        </p:nvGraphicFramePr>
        <p:xfrm>
          <a:off x="3984832" y="3703767"/>
          <a:ext cx="3740161" cy="487233"/>
        </p:xfrm>
        <a:graphic>
          <a:graphicData uri="http://schemas.openxmlformats.org/presentationml/2006/ole">
            <p:oleObj spid="_x0000_s391902" name="Equation" r:id="rId5" imgW="1879560" imgH="241200" progId="Equation.3">
              <p:embed/>
            </p:oleObj>
          </a:graphicData>
        </a:graphic>
      </p:graphicFrame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365719852"/>
              </p:ext>
            </p:extLst>
          </p:nvPr>
        </p:nvGraphicFramePr>
        <p:xfrm>
          <a:off x="508520" y="3238386"/>
          <a:ext cx="1995867" cy="546039"/>
        </p:xfrm>
        <a:graphic>
          <a:graphicData uri="http://schemas.openxmlformats.org/presentationml/2006/ole">
            <p:oleObj spid="_x0000_s391903" name="Equation" r:id="rId6" imgW="876300" imgH="241300" progId="Equation.3">
              <p:embed/>
            </p:oleObj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485292" y="3316991"/>
            <a:ext cx="448392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But 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NOT complete wetting </a:t>
            </a:r>
            <a:r>
              <a:rPr lang="en-US" dirty="0" smtClean="0">
                <a:latin typeface="+mn-lt"/>
              </a:rPr>
              <a:t>because…</a:t>
            </a:r>
            <a:endParaRPr lang="en-US" dirty="0">
              <a:latin typeface="+mn-lt"/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446380350"/>
              </p:ext>
            </p:extLst>
          </p:nvPr>
        </p:nvGraphicFramePr>
        <p:xfrm>
          <a:off x="4436877" y="2205540"/>
          <a:ext cx="3586397" cy="685800"/>
        </p:xfrm>
        <a:graphic>
          <a:graphicData uri="http://schemas.openxmlformats.org/presentationml/2006/ole">
            <p:oleObj spid="_x0000_s391904" name="Equation" r:id="rId7" imgW="3302000" imgH="609600" progId="Equation.3">
              <p:embed/>
            </p:oleObj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826466" y="2465661"/>
            <a:ext cx="853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 smtClean="0"/>
              <a:t>700 </a:t>
            </a:r>
            <a:r>
              <a:rPr lang="en-US" sz="1200" dirty="0">
                <a:sym typeface="Symbol"/>
              </a:rPr>
              <a:t></a:t>
            </a:r>
            <a:r>
              <a:rPr lang="en-US" sz="1200" dirty="0" smtClean="0"/>
              <a:t>C)</a:t>
            </a:r>
            <a:endParaRPr lang="en-US" sz="1200" dirty="0"/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149266855"/>
              </p:ext>
            </p:extLst>
          </p:nvPr>
        </p:nvGraphicFramePr>
        <p:xfrm>
          <a:off x="3226528" y="5213481"/>
          <a:ext cx="4476494" cy="818199"/>
        </p:xfrm>
        <a:graphic>
          <a:graphicData uri="http://schemas.openxmlformats.org/presentationml/2006/ole">
            <p:oleObj spid="_x0000_s391905" name="Equation" r:id="rId8" imgW="2400120" imgH="431640" progId="Equation.3">
              <p:embed/>
            </p:oleObj>
          </a:graphicData>
        </a:graphic>
      </p:graphicFrame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0" y="495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955571" y="4487460"/>
            <a:ext cx="26986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Measured average dihedral </a:t>
            </a:r>
            <a:r>
              <a:rPr lang="en-US" sz="1200" dirty="0">
                <a:solidFill>
                  <a:srgbClr val="0000FF"/>
                </a:solidFill>
              </a:rPr>
              <a:t>a</a:t>
            </a:r>
            <a:r>
              <a:rPr lang="en-US" sz="1200" dirty="0" smtClean="0">
                <a:solidFill>
                  <a:srgbClr val="0000FF"/>
                </a:solidFill>
              </a:rPr>
              <a:t>ngle </a:t>
            </a:r>
          </a:p>
          <a:p>
            <a:r>
              <a:rPr lang="en-US" sz="1200" dirty="0" smtClean="0">
                <a:solidFill>
                  <a:srgbClr val="0000FF"/>
                </a:solidFill>
              </a:rPr>
              <a:t>44.7</a:t>
            </a:r>
            <a:r>
              <a:rPr lang="en-US" sz="1200" dirty="0" smtClean="0">
                <a:solidFill>
                  <a:srgbClr val="0000FF"/>
                </a:solidFill>
                <a:sym typeface="Symbol"/>
              </a:rPr>
              <a:t></a:t>
            </a:r>
            <a:r>
              <a:rPr lang="en-US" sz="1200" dirty="0">
                <a:solidFill>
                  <a:srgbClr val="0000FF"/>
                </a:solidFill>
                <a:sym typeface="Symbol"/>
              </a:rPr>
              <a:t> </a:t>
            </a:r>
            <a:r>
              <a:rPr lang="en-US" sz="1200" dirty="0" smtClean="0">
                <a:solidFill>
                  <a:srgbClr val="0000FF"/>
                </a:solidFill>
              </a:rPr>
              <a:t>(at 700 </a:t>
            </a:r>
            <a:r>
              <a:rPr lang="en-US" sz="1200" dirty="0">
                <a:solidFill>
                  <a:srgbClr val="0000FF"/>
                </a:solidFill>
                <a:sym typeface="Symbol"/>
              </a:rPr>
              <a:t></a:t>
            </a:r>
            <a:r>
              <a:rPr lang="en-US" sz="1200" dirty="0" smtClean="0">
                <a:solidFill>
                  <a:srgbClr val="0000FF"/>
                </a:solidFill>
              </a:rPr>
              <a:t>C)</a:t>
            </a:r>
            <a:endParaRPr lang="en-US" sz="1200" dirty="0">
              <a:solidFill>
                <a:srgbClr val="0000FF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5638800" y="4934988"/>
            <a:ext cx="304800" cy="315905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pSp>
        <p:nvGrpSpPr>
          <p:cNvPr id="25" name="Group 24"/>
          <p:cNvGrpSpPr/>
          <p:nvPr/>
        </p:nvGrpSpPr>
        <p:grpSpPr>
          <a:xfrm>
            <a:off x="338036" y="4245053"/>
            <a:ext cx="3110795" cy="2011680"/>
            <a:chOff x="699205" y="4648200"/>
            <a:chExt cx="3110795" cy="2011680"/>
          </a:xfrm>
        </p:grpSpPr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9" cstate="print"/>
            <a:srcRect t="11458" b="29167"/>
            <a:stretch>
              <a:fillRect/>
            </a:stretch>
          </p:blipFill>
          <p:spPr bwMode="auto">
            <a:xfrm>
              <a:off x="699205" y="4648200"/>
              <a:ext cx="1474937" cy="2011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2147005" y="5562600"/>
              <a:ext cx="1662995" cy="0"/>
            </a:xfrm>
            <a:prstGeom prst="line">
              <a:avLst/>
            </a:prstGeom>
            <a:ln w="38100" cmpd="dbl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308805" y="5334000"/>
              <a:ext cx="304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</a:t>
              </a:r>
              <a:endPara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16200000">
              <a:off x="260684" y="5449991"/>
              <a:ext cx="1337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Bi-Ni Liquid</a:t>
              </a:r>
              <a:endPara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cxnSp>
        <p:nvCxnSpPr>
          <p:cNvPr id="37" name="Straight Arrow Connector 36"/>
          <p:cNvCxnSpPr/>
          <p:nvPr/>
        </p:nvCxnSpPr>
        <p:spPr bwMode="auto">
          <a:xfrm flipH="1">
            <a:off x="6781801" y="4156006"/>
            <a:ext cx="1" cy="1177994"/>
          </a:xfrm>
          <a:prstGeom prst="straightConnector1">
            <a:avLst/>
          </a:prstGeom>
          <a:solidFill>
            <a:schemeClr val="bg1"/>
          </a:solidFill>
          <a:ln w="1016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6969212" y="4186831"/>
            <a:ext cx="1803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Decrease to ~1/4 due to bilayer adsorption of Bi</a:t>
            </a:r>
            <a:endParaRPr lang="en-US" sz="1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4663" y="6207441"/>
            <a:ext cx="8302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irst-principle calculations &amp; atomistic simulations will help to confirm…  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907658664"/>
              </p:ext>
            </p:extLst>
          </p:nvPr>
        </p:nvGraphicFramePr>
        <p:xfrm>
          <a:off x="2265844" y="3862426"/>
          <a:ext cx="1257055" cy="349653"/>
        </p:xfrm>
        <a:graphic>
          <a:graphicData uri="http://schemas.openxmlformats.org/presentationml/2006/ole">
            <p:oleObj spid="_x0000_s391906" name="Equation" r:id="rId10" imgW="723600" imgH="203040" progId="Equation.3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61085" y="3848277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Gibbs Isothermal</a:t>
            </a:r>
            <a:endParaRPr lang="en-US" sz="1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2" name="Right Arrow 31"/>
          <p:cNvSpPr/>
          <p:nvPr/>
        </p:nvSpPr>
        <p:spPr bwMode="auto">
          <a:xfrm>
            <a:off x="3581400" y="3886200"/>
            <a:ext cx="374171" cy="228600"/>
          </a:xfrm>
          <a:prstGeom prst="rightArrow">
            <a:avLst/>
          </a:prstGeom>
          <a:solidFill>
            <a:srgbClr val="CCFFFF"/>
          </a:solidFill>
          <a:ln w="12700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349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113"/>
            <a:ext cx="9144000" cy="776287"/>
          </a:xfrm>
        </p:spPr>
        <p:txBody>
          <a:bodyPr/>
          <a:lstStyle/>
          <a:p>
            <a:r>
              <a:rPr lang="en-US" sz="2600" dirty="0" smtClean="0"/>
              <a:t>Bi Bilayers Appear to Promote Grain Growth </a:t>
            </a:r>
            <a:r>
              <a:rPr lang="en-US" sz="2600" dirty="0"/>
              <a:t>(Slightly)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n-US" sz="2200" dirty="0" smtClean="0">
                <a:solidFill>
                  <a:srgbClr val="FF0000"/>
                </a:solidFill>
                <a:latin typeface="Candara" pitchFamily="34" charset="0"/>
              </a:rPr>
              <a:t>Despite a Reduction of the Driving Force (</a:t>
            </a:r>
            <a:r>
              <a:rPr lang="en-US" sz="2200" dirty="0" smtClean="0">
                <a:solidFill>
                  <a:srgbClr val="FF0000"/>
                </a:solidFill>
                <a:latin typeface="Candara" pitchFamily="34" charset="0"/>
                <a:sym typeface="Symbol"/>
              </a:rPr>
              <a:t></a:t>
            </a:r>
            <a:r>
              <a:rPr lang="en-US" sz="2200" baseline="-25000" dirty="0" smtClean="0">
                <a:solidFill>
                  <a:srgbClr val="FF0000"/>
                </a:solidFill>
                <a:latin typeface="Candara" pitchFamily="34" charset="0"/>
                <a:sym typeface="Symbol"/>
              </a:rPr>
              <a:t>GB</a:t>
            </a:r>
            <a:r>
              <a:rPr lang="en-US" sz="2200" dirty="0" smtClean="0">
                <a:solidFill>
                  <a:srgbClr val="FF0000"/>
                </a:solidFill>
                <a:latin typeface="Candara" pitchFamily="34" charset="0"/>
                <a:sym typeface="Symbol"/>
              </a:rPr>
              <a:t>) by ~4X</a:t>
            </a:r>
            <a:r>
              <a:rPr lang="en-US" sz="2200" dirty="0" smtClean="0">
                <a:solidFill>
                  <a:srgbClr val="FF0000"/>
                </a:solidFill>
                <a:latin typeface="Candara" pitchFamily="34" charset="0"/>
              </a:rPr>
              <a:t> </a:t>
            </a:r>
            <a:endParaRPr lang="en-US" sz="2200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3440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7575"/>
          <a:stretch/>
        </p:blipFill>
        <p:spPr bwMode="auto">
          <a:xfrm>
            <a:off x="1626375" y="990600"/>
            <a:ext cx="7285036" cy="146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40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8158"/>
          <a:stretch/>
        </p:blipFill>
        <p:spPr bwMode="auto">
          <a:xfrm>
            <a:off x="1676401" y="2459255"/>
            <a:ext cx="7207592" cy="1375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406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157" b="20644"/>
          <a:stretch/>
        </p:blipFill>
        <p:spPr bwMode="auto">
          <a:xfrm>
            <a:off x="1600200" y="4018037"/>
            <a:ext cx="7283793" cy="1497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8395" y="2533743"/>
            <a:ext cx="1624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Ni foil </a:t>
            </a:r>
          </a:p>
          <a:p>
            <a:pPr algn="l"/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annealed </a:t>
            </a:r>
          </a:p>
          <a:p>
            <a:pPr algn="l"/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without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Bi </a:t>
            </a:r>
          </a:p>
          <a:p>
            <a:pPr algn="l"/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(1100 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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C, 5 </a:t>
            </a: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hrs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)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030" y="4038600"/>
            <a:ext cx="16505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Ni foil annealed </a:t>
            </a:r>
          </a:p>
          <a:p>
            <a:pPr algn="l"/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in contact with a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Bi-Ni liquid </a:t>
            </a:r>
          </a:p>
          <a:p>
            <a:pPr algn="l"/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(1100 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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C, 5 </a:t>
            </a: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hrs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)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197" y="990600"/>
            <a:ext cx="1687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Ni foil – </a:t>
            </a:r>
          </a:p>
          <a:p>
            <a:pPr algn="l"/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as-received</a:t>
            </a:r>
            <a:endParaRPr lang="en-US" sz="1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2030" y="5715000"/>
            <a:ext cx="8965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8275" indent="-168275" algn="l">
              <a:buFont typeface="Arial" pitchFamily="34" charset="0"/>
              <a:buChar char="•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Verified independently by CMU w/ specimens annealed in Bi vapor (later slides)</a:t>
            </a:r>
          </a:p>
          <a:p>
            <a:pPr marL="168275" indent="-168275" algn="l">
              <a:buFont typeface="Arial" pitchFamily="34" charset="0"/>
              <a:buChar char="•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Consistent with Dillon and Harmer’s observations/theory for Al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 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614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2946" y="2380921"/>
            <a:ext cx="35052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>
            <a:off x="960146" y="1542720"/>
            <a:ext cx="2438400" cy="1660267"/>
          </a:xfrm>
          <a:prstGeom prst="arc">
            <a:avLst>
              <a:gd name="adj1" fmla="val 10771631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960146" y="2380920"/>
            <a:ext cx="24384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082789" y="1936447"/>
            <a:ext cx="234551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Bi-39 at. % Ni liquid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46477" y="2380920"/>
            <a:ext cx="344350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Ni </a:t>
            </a:r>
            <a:r>
              <a:rPr lang="en-US" sz="1600" b="1" dirty="0" smtClean="0">
                <a:solidFill>
                  <a:schemeClr val="bg1"/>
                </a:solidFill>
              </a:rPr>
              <a:t>(free-standing foil, sit on a crucible)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992307" y="2838121"/>
            <a:ext cx="2406239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76831" y="2833655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 2 cm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192707" y="2380921"/>
            <a:ext cx="0" cy="30480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25022" y="234865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</a:t>
            </a:r>
            <a:r>
              <a:rPr lang="en-US" dirty="0" smtClean="0"/>
              <a:t>2 mm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96751" y="1856213"/>
            <a:ext cx="3657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Annealed at 1100 </a:t>
            </a:r>
            <a:r>
              <a:rPr lang="en-US" dirty="0" smtClean="0">
                <a:sym typeface="Symbol"/>
              </a:rPr>
              <a:t></a:t>
            </a:r>
            <a:r>
              <a:rPr lang="en-US" dirty="0" smtClean="0"/>
              <a:t>C, for 5 </a:t>
            </a:r>
            <a:r>
              <a:rPr lang="en-US" dirty="0" err="1" smtClean="0"/>
              <a:t>hrs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in 5 % H</a:t>
            </a:r>
            <a:r>
              <a:rPr lang="en-US" baseline="-25000" dirty="0" smtClean="0"/>
              <a:t>2</a:t>
            </a:r>
            <a:r>
              <a:rPr lang="en-US" dirty="0" smtClean="0"/>
              <a:t> balanced by </a:t>
            </a:r>
            <a:r>
              <a:rPr lang="en-US" dirty="0" err="1" smtClean="0"/>
              <a:t>Ar</a:t>
            </a:r>
            <a:endParaRPr lang="en-US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1380171" y="5056450"/>
            <a:ext cx="5938223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 ridge substrate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38409" y="3455630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Then…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904171" y="4751650"/>
            <a:ext cx="23622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723571" y="4687118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Glue it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28" idx="1"/>
          </p:cNvCxnSpPr>
          <p:nvPr/>
        </p:nvCxnSpPr>
        <p:spPr>
          <a:xfrm flipH="1">
            <a:off x="5266371" y="4871784"/>
            <a:ext cx="457200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3630687" y="4766890"/>
            <a:ext cx="718595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Ni </a:t>
            </a:r>
            <a:r>
              <a:rPr lang="en-US" sz="1600" b="1" dirty="0" smtClean="0">
                <a:solidFill>
                  <a:schemeClr val="bg1"/>
                </a:solidFill>
              </a:rPr>
              <a:t>foil</a:t>
            </a:r>
            <a:endParaRPr lang="en-US" sz="1600" b="1" dirty="0">
              <a:solidFill>
                <a:schemeClr val="bg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904171" y="4446850"/>
            <a:ext cx="11927" cy="2988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253781" y="4468053"/>
            <a:ext cx="11927" cy="2988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996577" y="3693613"/>
            <a:ext cx="18606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Cut the unexposed part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903633" y="3401225"/>
            <a:ext cx="174620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Remove the extra solidified Bi-Ni 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4085271" y="4142050"/>
            <a:ext cx="342900" cy="6036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125283" y="3790945"/>
            <a:ext cx="2514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olish off the top layer of ~ 300 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m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5253781" y="4443868"/>
            <a:ext cx="1273215" cy="3077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397518" y="1406922"/>
            <a:ext cx="192451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(initial) grain size: ~75</a:t>
            </a:r>
            <a:r>
              <a:rPr lang="en-US" dirty="0" smtClean="0">
                <a:sym typeface="Symbol"/>
              </a:rPr>
              <a:t>m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804869" y="2084030"/>
            <a:ext cx="342900" cy="2968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0" y="138113"/>
            <a:ext cx="9144000" cy="8524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rgbClr val="FF0000"/>
                </a:solidFill>
              </a:rPr>
              <a:t>On-Going Work… </a:t>
            </a:r>
            <a:r>
              <a:rPr lang="en-US" sz="2000" dirty="0" smtClean="0"/>
              <a:t>Specimens Prepared at Clemson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dirty="0" smtClean="0"/>
              <a:t>EBSD/GBCD Characterization in Progress at CMU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5928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113"/>
            <a:ext cx="8304213" cy="8524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The Classical Grain Boundary (GB) Segregation (= Adsorption) Models </a:t>
            </a:r>
            <a:endParaRPr lang="en-US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163588384"/>
              </p:ext>
            </p:extLst>
          </p:nvPr>
        </p:nvGraphicFramePr>
        <p:xfrm>
          <a:off x="914400" y="1581344"/>
          <a:ext cx="2548813" cy="838200"/>
        </p:xfrm>
        <a:graphic>
          <a:graphicData uri="http://schemas.openxmlformats.org/presentationml/2006/ole">
            <p:oleObj spid="_x0000_s392562" name="Equation" r:id="rId3" imgW="1422360" imgH="469800" progId="Equation.3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" y="971744"/>
            <a:ext cx="484914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/>
              <a:t>McLean-Langmuir </a:t>
            </a:r>
            <a:r>
              <a:rPr lang="en-US" dirty="0" smtClean="0"/>
              <a:t>“Monolayer” Adsorption</a:t>
            </a:r>
            <a:endParaRPr lang="en-US" b="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738" y="2749947"/>
            <a:ext cx="308667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Fowler-Guggenheim (1939)</a:t>
            </a:r>
            <a:endParaRPr lang="en-US" b="0" dirty="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321729516"/>
              </p:ext>
            </p:extLst>
          </p:nvPr>
        </p:nvGraphicFramePr>
        <p:xfrm>
          <a:off x="1000125" y="3257744"/>
          <a:ext cx="2282825" cy="685800"/>
        </p:xfrm>
        <a:graphic>
          <a:graphicData uri="http://schemas.openxmlformats.org/presentationml/2006/ole">
            <p:oleObj spid="_x0000_s392563" name="Equation" r:id="rId4" imgW="1460160" imgH="431640" progId="Equation.3">
              <p:embed/>
            </p:oleObj>
          </a:graphicData>
        </a:graphic>
      </p:graphicFrame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92204" name="Picture 12" descr="File:Segregation in materials 3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68" b="13757"/>
          <a:stretch/>
        </p:blipFill>
        <p:spPr bwMode="auto">
          <a:xfrm>
            <a:off x="4419600" y="3340605"/>
            <a:ext cx="2736571" cy="200436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106317" y="3372454"/>
            <a:ext cx="33214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Symbol"/>
              </a:rPr>
              <a:t>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400800" y="5335694"/>
            <a:ext cx="47801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X</a:t>
            </a:r>
            <a:r>
              <a:rPr lang="en-US" baseline="-25000" dirty="0" smtClean="0"/>
              <a:t>C</a:t>
            </a:r>
            <a:endParaRPr lang="en-US" baseline="-250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452577203"/>
              </p:ext>
            </p:extLst>
          </p:nvPr>
        </p:nvGraphicFramePr>
        <p:xfrm>
          <a:off x="3308350" y="4283075"/>
          <a:ext cx="1003300" cy="590550"/>
        </p:xfrm>
        <a:graphic>
          <a:graphicData uri="http://schemas.openxmlformats.org/presentationml/2006/ole">
            <p:oleObj spid="_x0000_s392564" name="Equation" r:id="rId7" imgW="685800" imgH="393480" progId="Equation.3">
              <p:embed/>
            </p:oleObj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157320" y="3989407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1</a:t>
            </a:r>
            <a:r>
              <a:rPr lang="en-US" sz="1800" baseline="30000" dirty="0" smtClean="0">
                <a:latin typeface="+mn-lt"/>
              </a:rPr>
              <a:t>st</a:t>
            </a:r>
            <a:r>
              <a:rPr lang="en-US" sz="1800" dirty="0" smtClean="0">
                <a:latin typeface="+mn-lt"/>
              </a:rPr>
              <a:t> order if </a:t>
            </a:r>
            <a:endParaRPr lang="en-US" sz="180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" y="5571632"/>
            <a:ext cx="591117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 smtClean="0"/>
              <a:t>Hondros-Seah</a:t>
            </a:r>
            <a:r>
              <a:rPr lang="en-US" dirty="0" smtClean="0"/>
              <a:t> (BET like multilayer adsorption)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en-US" sz="1600" dirty="0" smtClean="0"/>
              <a:t>Continuous transitions; Assuming that adsorbates are pure B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3662200" y="5104862"/>
            <a:ext cx="1636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Intrinsic </a:t>
            </a:r>
          </a:p>
          <a:p>
            <a:r>
              <a:rPr lang="en-US" sz="12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(nominally “clean”) </a:t>
            </a:r>
            <a:endParaRPr lang="en-US" sz="12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76800" y="3226640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“Monolayer”</a:t>
            </a:r>
            <a:endParaRPr lang="en-US" sz="12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3200400" y="3989407"/>
            <a:ext cx="1219200" cy="927972"/>
          </a:xfrm>
          <a:prstGeom prst="rect">
            <a:avLst/>
          </a:prstGeom>
          <a:noFill/>
          <a:ln w="12700" cap="flat" cmpd="sng" algn="ctr">
            <a:solidFill>
              <a:srgbClr val="FF00F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Freeform 21"/>
          <p:cNvSpPr/>
          <p:nvPr/>
        </p:nvSpPr>
        <p:spPr bwMode="auto">
          <a:xfrm flipH="1">
            <a:off x="4400038" y="4453393"/>
            <a:ext cx="552961" cy="131755"/>
          </a:xfrm>
          <a:custGeom>
            <a:avLst/>
            <a:gdLst>
              <a:gd name="connsiteX0" fmla="*/ 0 w 570586"/>
              <a:gd name="connsiteY0" fmla="*/ 60584 h 130840"/>
              <a:gd name="connsiteX1" fmla="*/ 351130 w 570586"/>
              <a:gd name="connsiteY1" fmla="*/ 2062 h 130840"/>
              <a:gd name="connsiteX2" fmla="*/ 219456 w 570586"/>
              <a:gd name="connsiteY2" fmla="*/ 126421 h 130840"/>
              <a:gd name="connsiteX3" fmla="*/ 570586 w 570586"/>
              <a:gd name="connsiteY3" fmla="*/ 104475 h 13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86" h="130840">
                <a:moveTo>
                  <a:pt x="0" y="60584"/>
                </a:moveTo>
                <a:cubicBezTo>
                  <a:pt x="157277" y="25836"/>
                  <a:pt x="314554" y="-8911"/>
                  <a:pt x="351130" y="2062"/>
                </a:cubicBezTo>
                <a:cubicBezTo>
                  <a:pt x="387706" y="13035"/>
                  <a:pt x="182880" y="109352"/>
                  <a:pt x="219456" y="126421"/>
                </a:cubicBezTo>
                <a:cubicBezTo>
                  <a:pt x="256032" y="143490"/>
                  <a:pt x="512064" y="105694"/>
                  <a:pt x="570586" y="104475"/>
                </a:cubicBezTo>
              </a:path>
            </a:pathLst>
          </a:custGeom>
          <a:noFill/>
          <a:ln w="12700" cap="flat" cmpd="sng" algn="ctr">
            <a:solidFill>
              <a:srgbClr val="FF00F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840614" y="1460006"/>
            <a:ext cx="1280160" cy="1219200"/>
            <a:chOff x="5997788" y="1627909"/>
            <a:chExt cx="1280160" cy="1219200"/>
          </a:xfrm>
        </p:grpSpPr>
        <p:sp>
          <p:nvSpPr>
            <p:cNvPr id="24" name="Rectangle 23"/>
            <p:cNvSpPr/>
            <p:nvPr/>
          </p:nvSpPr>
          <p:spPr>
            <a:xfrm>
              <a:off x="5997788" y="2237509"/>
              <a:ext cx="1280160" cy="609600"/>
            </a:xfrm>
            <a:prstGeom prst="rect">
              <a:avLst/>
            </a:prstGeom>
            <a:blipFill dpi="0" rotWithShape="1">
              <a:blip r:embed="rId8" cstate="print">
                <a:extLst>
                  <a:ext uri="{BEBA8EAE-BF5A-486C-A8C5-ECC9F3942E4B}">
                    <a14:imgProps xmlns="" xmlns:a14="http://schemas.microsoft.com/office/drawing/2010/main">
                      <a14:imgLayer r:embed="rId12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97788" y="1627909"/>
              <a:ext cx="1280160" cy="609600"/>
            </a:xfrm>
            <a:prstGeom prst="rect">
              <a:avLst/>
            </a:prstGeom>
            <a:blipFill dpi="0" rotWithShape="1">
              <a:blip r:embed="rId13" cstate="print">
                <a:extLst>
                  <a:ext uri="{BEBA8EAE-BF5A-486C-A8C5-ECC9F3942E4B}">
                    <a14:imgProps xmlns="" xmlns:a14="http://schemas.microsoft.com/office/drawing/2010/main">
                      <a14:imgLayer r:embed="rId14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997788" y="2199409"/>
              <a:ext cx="76200" cy="762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126375" y="2199409"/>
              <a:ext cx="76200" cy="762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6269250" y="2199409"/>
              <a:ext cx="76200" cy="762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6497850" y="2199409"/>
              <a:ext cx="76200" cy="762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626437" y="2199409"/>
              <a:ext cx="76200" cy="762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6769312" y="2199409"/>
              <a:ext cx="76200" cy="762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6916950" y="2199409"/>
              <a:ext cx="76200" cy="762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7064588" y="2199409"/>
              <a:ext cx="76200" cy="762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7193175" y="2199409"/>
              <a:ext cx="76200" cy="762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Oval 35"/>
          <p:cNvSpPr/>
          <p:nvPr/>
        </p:nvSpPr>
        <p:spPr>
          <a:xfrm>
            <a:off x="4852185" y="1543244"/>
            <a:ext cx="76200" cy="76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468830293"/>
              </p:ext>
            </p:extLst>
          </p:nvPr>
        </p:nvGraphicFramePr>
        <p:xfrm>
          <a:off x="4919309" y="1620098"/>
          <a:ext cx="1314426" cy="289415"/>
        </p:xfrm>
        <a:graphic>
          <a:graphicData uri="http://schemas.openxmlformats.org/presentationml/2006/ole">
            <p:oleObj spid="_x0000_s392565" name="Equation" r:id="rId15" imgW="1041120" imgH="228600" progId="Equation.3">
              <p:embed/>
            </p:oleObj>
          </a:graphicData>
        </a:graphic>
      </p:graphicFrame>
      <p:cxnSp>
        <p:nvCxnSpPr>
          <p:cNvPr id="37" name="Straight Arrow Connector 36"/>
          <p:cNvCxnSpPr/>
          <p:nvPr/>
        </p:nvCxnSpPr>
        <p:spPr bwMode="auto">
          <a:xfrm>
            <a:off x="4894988" y="1608285"/>
            <a:ext cx="48643" cy="423221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3908879" y="6192714"/>
            <a:ext cx="5240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All developed via surface-GB analogies…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972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33" name="Rectangle 9"/>
          <p:cNvSpPr>
            <a:spLocks noChangeArrowheads="1"/>
          </p:cNvSpPr>
          <p:nvPr/>
        </p:nvSpPr>
        <p:spPr bwMode="auto">
          <a:xfrm>
            <a:off x="626447" y="1047175"/>
            <a:ext cx="3276600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700 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  <a:ea typeface="Arial" charset="0"/>
                <a:cs typeface="Arial" charset="0"/>
              </a:rPr>
              <a:t>°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C 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for 15 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h (pure Ni) </a:t>
            </a:r>
          </a:p>
          <a:p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&lt;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g&gt; = 19 </a:t>
            </a:r>
            <a:r>
              <a: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μ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m</a:t>
            </a:r>
          </a:p>
        </p:txBody>
      </p:sp>
      <p:sp>
        <p:nvSpPr>
          <p:cNvPr id="308234" name="Rectangle 10"/>
          <p:cNvSpPr>
            <a:spLocks noChangeArrowheads="1"/>
          </p:cNvSpPr>
          <p:nvPr/>
        </p:nvSpPr>
        <p:spPr bwMode="auto">
          <a:xfrm>
            <a:off x="4910329" y="1047174"/>
            <a:ext cx="3657600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930 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  <a:ea typeface="Arial" charset="0"/>
                <a:cs typeface="Arial" charset="0"/>
              </a:rPr>
              <a:t>°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C </a:t>
            </a:r>
            <a:r>
              <a:rPr lang="en-US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for 3 </a:t>
            </a:r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h (pure Ni)  </a:t>
            </a:r>
          </a:p>
          <a:p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&lt;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g&gt; = 36 </a:t>
            </a:r>
            <a:r>
              <a: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μ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one Sans ITC TT-Semi" charset="0"/>
              </a:rPr>
              <a:t>m</a:t>
            </a:r>
          </a:p>
        </p:txBody>
      </p:sp>
      <p:pic>
        <p:nvPicPr>
          <p:cNvPr id="308236" name="Picture 12" descr="Scan15_GD2_cropped_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1994" y="1821072"/>
            <a:ext cx="2874070" cy="366532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8238" name="Picture 14" descr="Scan8_GB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7333" y="1843627"/>
            <a:ext cx="2717095" cy="371897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152400"/>
            <a:ext cx="9144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dirty="0">
                <a:latin typeface="Candara" pitchFamily="34" charset="0"/>
                <a:cs typeface="Calibri"/>
              </a:rPr>
              <a:t>CMU </a:t>
            </a:r>
            <a:r>
              <a:rPr lang="en-US" sz="1800" dirty="0" smtClean="0">
                <a:latin typeface="Candara" pitchFamily="34" charset="0"/>
                <a:cs typeface="Calibri"/>
              </a:rPr>
              <a:t>Experiments on </a:t>
            </a:r>
            <a:r>
              <a:rPr lang="en-US" sz="1800" dirty="0">
                <a:latin typeface="Candara" pitchFamily="34" charset="0"/>
                <a:cs typeface="Calibri"/>
              </a:rPr>
              <a:t>a Second Set of </a:t>
            </a:r>
            <a:r>
              <a:rPr lang="en-US" sz="1800" dirty="0" smtClean="0">
                <a:latin typeface="Candara" pitchFamily="34" charset="0"/>
                <a:cs typeface="Calibri"/>
              </a:rPr>
              <a:t>Specimens…</a:t>
            </a:r>
            <a:endParaRPr lang="en-US" sz="1800" b="1" dirty="0" smtClean="0">
              <a:latin typeface="Candara" pitchFamily="34" charset="0"/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/>
              </a:rPr>
              <a:t>Microstructure 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/>
              </a:rPr>
              <a:t>&amp; GBCD Evolution in Pure Ni</a:t>
            </a:r>
            <a:endParaRPr lang="en-US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Calibri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20841" y="3382439"/>
            <a:ext cx="135810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Stone Sans ITC TT-Semi" charset="0"/>
              </a:rPr>
              <a:t>6577</a:t>
            </a:r>
            <a:r>
              <a:rPr lang="en-US" sz="1800" b="0" dirty="0">
                <a:latin typeface="Stone Sans ITC TT-Semi" charset="0"/>
              </a:rPr>
              <a:t>  measured grains</a:t>
            </a:r>
            <a:br>
              <a:rPr lang="en-US" sz="1800" b="0" dirty="0">
                <a:latin typeface="Stone Sans ITC TT-Semi" charset="0"/>
              </a:rPr>
            </a:br>
            <a:r>
              <a:rPr lang="en-US" sz="1800" dirty="0">
                <a:latin typeface="Stone Sans ITC TT-Semi" charset="0"/>
              </a:rPr>
              <a:t>22,965</a:t>
            </a:r>
            <a:r>
              <a:rPr lang="en-US" sz="1800" b="0" dirty="0">
                <a:latin typeface="Stone Sans ITC TT-Semi" charset="0"/>
              </a:rPr>
              <a:t> line segments</a:t>
            </a:r>
          </a:p>
        </p:txBody>
      </p:sp>
      <p:pic>
        <p:nvPicPr>
          <p:cNvPr id="9" name="Picture 12" descr="Ni700_GD2_sept200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047" y="1821072"/>
            <a:ext cx="14859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Ni9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5529" y="1752599"/>
            <a:ext cx="1485900" cy="1485900"/>
          </a:xfrm>
          <a:prstGeom prst="rect">
            <a:avLst/>
          </a:prstGeom>
          <a:noFill/>
        </p:spPr>
      </p:pic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681730" y="3382438"/>
            <a:ext cx="135810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latin typeface="Stone Sans ITC TT-Semi" charset="0"/>
              </a:rPr>
              <a:t>8950</a:t>
            </a:r>
            <a:r>
              <a:rPr lang="en-US" sz="1800" b="0" dirty="0">
                <a:latin typeface="Stone Sans ITC TT-Semi" charset="0"/>
              </a:rPr>
              <a:t>  measured grains</a:t>
            </a:r>
            <a:br>
              <a:rPr lang="en-US" sz="1800" b="0" dirty="0">
                <a:latin typeface="Stone Sans ITC TT-Semi" charset="0"/>
              </a:rPr>
            </a:br>
            <a:r>
              <a:rPr lang="en-US" sz="1800" dirty="0">
                <a:latin typeface="Stone Sans ITC TT-Semi" charset="0"/>
              </a:rPr>
              <a:t>25,749</a:t>
            </a:r>
            <a:r>
              <a:rPr lang="en-US" sz="1800" b="0" dirty="0">
                <a:latin typeface="Stone Sans ITC TT-Semi" charset="0"/>
              </a:rPr>
              <a:t> line segments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93047" y="1047175"/>
            <a:ext cx="4402753" cy="4667825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572001" y="1047057"/>
            <a:ext cx="4571999" cy="4667825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210798" y="5791200"/>
            <a:ext cx="87224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Stone Sans ITC TT-Semi" charset="0"/>
              </a:rPr>
              <a:t>No change in GBCD with grain size. Strong anisotropy and preference for {111} GB type because of coherent twins.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6" name="Rectangle 4"/>
          <p:cNvSpPr>
            <a:spLocks noChangeArrowheads="1"/>
          </p:cNvSpPr>
          <p:nvPr/>
        </p:nvSpPr>
        <p:spPr bwMode="auto">
          <a:xfrm>
            <a:off x="693922" y="1385621"/>
            <a:ext cx="2377121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g&gt; = 36 </a:t>
            </a:r>
            <a:r>
              <a:rPr lang="el-G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</p:txBody>
      </p:sp>
      <p:pic>
        <p:nvPicPr>
          <p:cNvPr id="310277" name="Picture 5" descr="Scan15_GD2_cropped_g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909" y="1782496"/>
            <a:ext cx="2782334" cy="354787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0280" name="Picture 8" descr="scan01_NiBi#5_GD2_GB_sca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7192" y="1783713"/>
            <a:ext cx="3089871" cy="354787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0282" name="Rectangle 10"/>
          <p:cNvSpPr>
            <a:spLocks noChangeArrowheads="1"/>
          </p:cNvSpPr>
          <p:nvPr/>
        </p:nvSpPr>
        <p:spPr bwMode="auto">
          <a:xfrm>
            <a:off x="3960993" y="1361844"/>
            <a:ext cx="32004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g&gt; = 57 </a:t>
            </a:r>
            <a:r>
              <a:rPr lang="el-G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0" y="152400"/>
            <a:ext cx="9144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dirty="0">
                <a:latin typeface="Candara" pitchFamily="34" charset="0"/>
                <a:cs typeface="Calibri"/>
              </a:rPr>
              <a:t>CMU </a:t>
            </a:r>
            <a:r>
              <a:rPr lang="en-US" sz="1800" dirty="0" smtClean="0">
                <a:latin typeface="Candara" pitchFamily="34" charset="0"/>
                <a:cs typeface="Calibri"/>
              </a:rPr>
              <a:t>Experiments on </a:t>
            </a:r>
            <a:r>
              <a:rPr lang="en-US" sz="1800" dirty="0">
                <a:latin typeface="Candara" pitchFamily="34" charset="0"/>
                <a:cs typeface="Calibri"/>
              </a:rPr>
              <a:t>a Second Set of </a:t>
            </a:r>
            <a:r>
              <a:rPr lang="en-US" sz="1800" dirty="0" smtClean="0">
                <a:latin typeface="Candara" pitchFamily="34" charset="0"/>
                <a:cs typeface="Calibri"/>
              </a:rPr>
              <a:t>Specimens…</a:t>
            </a:r>
            <a:endParaRPr lang="en-US" sz="1800" b="1" dirty="0" smtClean="0">
              <a:latin typeface="Candara" pitchFamily="34" charset="0"/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/>
              </a:rPr>
              <a:t>The Effects of Bi Adsorption on Grain Growth</a:t>
            </a:r>
            <a:endParaRPr lang="en-US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Calibri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865852" y="1060980"/>
            <a:ext cx="3467616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tone Sans ITC TT-Semi" charset="0"/>
              </a:rPr>
              <a:t>Ni</a:t>
            </a:r>
            <a:r>
              <a:rPr lang="en-US" dirty="0" smtClean="0">
                <a:latin typeface="Stone Sans ITC TT-Semi" charset="0"/>
              </a:rPr>
              <a:t>, </a:t>
            </a:r>
            <a:r>
              <a:rPr lang="en-US" sz="2000" dirty="0" smtClean="0">
                <a:latin typeface="Stone Sans ITC TT-Semi" charset="0"/>
              </a:rPr>
              <a:t>930 </a:t>
            </a:r>
            <a:r>
              <a:rPr lang="en-US" sz="2000" dirty="0">
                <a:latin typeface="Stone Sans ITC TT-Semi" charset="0"/>
                <a:ea typeface="Arial" charset="0"/>
                <a:cs typeface="Arial" charset="0"/>
              </a:rPr>
              <a:t>°</a:t>
            </a:r>
            <a:r>
              <a:rPr lang="en-US" sz="2000" dirty="0" smtClean="0">
                <a:latin typeface="Stone Sans ITC TT-Semi" charset="0"/>
              </a:rPr>
              <a:t>C </a:t>
            </a:r>
            <a:r>
              <a:rPr lang="en-US" sz="2000" dirty="0" smtClean="0">
                <a:latin typeface="Stone Sans ITC TT-Semi" charset="0"/>
                <a:sym typeface="Symbol"/>
              </a:rPr>
              <a:t> </a:t>
            </a:r>
            <a:r>
              <a:rPr lang="en-US" sz="2000" dirty="0">
                <a:latin typeface="Stone Sans ITC TT-Semi" charset="0"/>
                <a:sym typeface="Symbol"/>
              </a:rPr>
              <a:t>3</a:t>
            </a:r>
            <a:r>
              <a:rPr lang="en-US" sz="2000" dirty="0" smtClean="0">
                <a:latin typeface="Stone Sans ITC TT-Semi" charset="0"/>
              </a:rPr>
              <a:t> h </a:t>
            </a:r>
            <a:r>
              <a:rPr lang="en-US" sz="2000" dirty="0" smtClean="0">
                <a:solidFill>
                  <a:srgbClr val="FF0000"/>
                </a:solidFill>
                <a:latin typeface="Stone Sans ITC TT-Semi" charset="0"/>
              </a:rPr>
              <a:t>in Bi vapor </a:t>
            </a:r>
            <a:endParaRPr lang="en-US" dirty="0">
              <a:solidFill>
                <a:srgbClr val="FF0000"/>
              </a:solidFill>
              <a:latin typeface="Stone Sans ITC TT-Semi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42264" y="1084145"/>
            <a:ext cx="3480440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tone Sans ITC TT-Semi" charset="0"/>
              </a:rPr>
              <a:t>Ni</a:t>
            </a:r>
            <a:r>
              <a:rPr lang="en-US" dirty="0" smtClean="0">
                <a:latin typeface="Stone Sans ITC TT-Semi" charset="0"/>
              </a:rPr>
              <a:t>, </a:t>
            </a:r>
            <a:r>
              <a:rPr lang="en-US" sz="2000" dirty="0" smtClean="0">
                <a:latin typeface="Stone Sans ITC TT-Semi" charset="0"/>
              </a:rPr>
              <a:t>930 </a:t>
            </a:r>
            <a:r>
              <a:rPr lang="en-US" sz="2000" dirty="0">
                <a:latin typeface="Stone Sans ITC TT-Semi" charset="0"/>
                <a:ea typeface="Arial" charset="0"/>
                <a:cs typeface="Arial" charset="0"/>
              </a:rPr>
              <a:t>°</a:t>
            </a:r>
            <a:r>
              <a:rPr lang="en-US" sz="2000" dirty="0" smtClean="0">
                <a:latin typeface="Stone Sans ITC TT-Semi" charset="0"/>
              </a:rPr>
              <a:t>C </a:t>
            </a:r>
            <a:r>
              <a:rPr lang="en-US" sz="2000" dirty="0" smtClean="0">
                <a:latin typeface="Stone Sans ITC TT-Semi" charset="0"/>
                <a:sym typeface="Symbol"/>
              </a:rPr>
              <a:t> </a:t>
            </a:r>
            <a:r>
              <a:rPr lang="en-US" sz="2000" dirty="0">
                <a:latin typeface="Stone Sans ITC TT-Semi" charset="0"/>
                <a:sym typeface="Symbol"/>
              </a:rPr>
              <a:t>3</a:t>
            </a:r>
            <a:r>
              <a:rPr lang="en-US" sz="2000" dirty="0" smtClean="0">
                <a:latin typeface="Stone Sans ITC TT-Semi" charset="0"/>
              </a:rPr>
              <a:t> h (without Bi)</a:t>
            </a:r>
            <a:endParaRPr lang="en-US" dirty="0">
              <a:latin typeface="Stone Sans ITC TT-Sem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462" y="5410200"/>
            <a:ext cx="8965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onsistent with observations made in Clemson specimens using liquid Bi-Ni</a:t>
            </a:r>
          </a:p>
          <a:p>
            <a:pPr marL="168275" indent="-168275" algn="l">
              <a:buFont typeface="Arial" pitchFamily="34" charset="0"/>
              <a:buChar char="•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Bi bilayers promote grain growth despite a reduction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of the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driving force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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GB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)</a:t>
            </a:r>
          </a:p>
          <a:p>
            <a:pPr marL="742950" lvl="1" indent="-285750" algn="l">
              <a:buFont typeface="Wingdings" pitchFamily="2" charset="2"/>
              <a:buChar char="Ø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Increase the mobility substantially despite solute-drag &amp; apparent ordering…</a:t>
            </a:r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  <a:p>
            <a:pPr marL="168275" indent="-168275" algn="l">
              <a:buFont typeface="Arial" pitchFamily="34" charset="0"/>
              <a:buChar char="•"/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Consistent with Dillon and Harmer’s observations/theory for Al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2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O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3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.  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161393" y="1490840"/>
            <a:ext cx="1982607" cy="22134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dirty="0" smtClean="0">
                <a:solidFill>
                  <a:srgbClr val="0000FF"/>
                </a:solidFill>
                <a:latin typeface="Candara" pitchFamily="34" charset="0"/>
              </a:rPr>
              <a:t>No abnormal grain growth </a:t>
            </a:r>
            <a:r>
              <a:rPr lang="en-US" sz="1800" dirty="0" smtClean="0">
                <a:latin typeface="Candara" pitchFamily="34" charset="0"/>
              </a:rPr>
              <a:t>(presumably because bilayers form at virtually all general GBs…) </a:t>
            </a:r>
            <a:r>
              <a:rPr lang="en-US" sz="18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– </a:t>
            </a:r>
            <a:r>
              <a:rPr lang="en-US" sz="1800" dirty="0" err="1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M</a:t>
            </a:r>
            <a:r>
              <a:rPr lang="en-US" sz="1800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esoscale</a:t>
            </a:r>
            <a:r>
              <a:rPr lang="en-US" sz="1800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simulations may help clarify…</a:t>
            </a:r>
            <a:endParaRPr lang="en-US" sz="1800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3071043" y="1385621"/>
            <a:ext cx="1348557" cy="398092"/>
          </a:xfrm>
          <a:prstGeom prst="rightArrow">
            <a:avLst/>
          </a:prstGeom>
          <a:solidFill>
            <a:srgbClr val="FFFFCC"/>
          </a:solidFill>
          <a:ln w="127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ndara" pitchFamily="34" charset="0"/>
              </a:rPr>
              <a:t>Promote GG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507" y="3748085"/>
            <a:ext cx="1782560" cy="1584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reeform 4"/>
          <p:cNvSpPr/>
          <p:nvPr/>
        </p:nvSpPr>
        <p:spPr bwMode="auto">
          <a:xfrm>
            <a:off x="8061350" y="5362042"/>
            <a:ext cx="226772" cy="702259"/>
          </a:xfrm>
          <a:custGeom>
            <a:avLst/>
            <a:gdLst>
              <a:gd name="connsiteX0" fmla="*/ 0 w 226772"/>
              <a:gd name="connsiteY0" fmla="*/ 0 h 702259"/>
              <a:gd name="connsiteX1" fmla="*/ 51207 w 226772"/>
              <a:gd name="connsiteY1" fmla="*/ 387705 h 702259"/>
              <a:gd name="connsiteX2" fmla="*/ 138989 w 226772"/>
              <a:gd name="connsiteY2" fmla="*/ 263347 h 702259"/>
              <a:gd name="connsiteX3" fmla="*/ 226772 w 226772"/>
              <a:gd name="connsiteY3" fmla="*/ 702259 h 70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772" h="702259">
                <a:moveTo>
                  <a:pt x="0" y="0"/>
                </a:moveTo>
                <a:cubicBezTo>
                  <a:pt x="14021" y="171907"/>
                  <a:pt x="28042" y="343814"/>
                  <a:pt x="51207" y="387705"/>
                </a:cubicBezTo>
                <a:cubicBezTo>
                  <a:pt x="74372" y="431596"/>
                  <a:pt x="109728" y="210921"/>
                  <a:pt x="138989" y="263347"/>
                </a:cubicBezTo>
                <a:cubicBezTo>
                  <a:pt x="168250" y="315773"/>
                  <a:pt x="197511" y="509016"/>
                  <a:pt x="226772" y="702259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2" descr="NiBi950_#5_scaledwith#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566672"/>
            <a:ext cx="2560320" cy="2560320"/>
          </a:xfrm>
          <a:prstGeom prst="rect">
            <a:avLst/>
          </a:prstGeom>
          <a:noFill/>
        </p:spPr>
      </p:pic>
      <p:pic>
        <p:nvPicPr>
          <p:cNvPr id="305163" name="Picture 11" descr="All_Ni800_scal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324" y="1511687"/>
            <a:ext cx="2560320" cy="2560320"/>
          </a:xfrm>
          <a:prstGeom prst="rect">
            <a:avLst/>
          </a:prstGeom>
          <a:noFill/>
        </p:spPr>
      </p:pic>
      <p:sp>
        <p:nvSpPr>
          <p:cNvPr id="305166" name="Text Box 14"/>
          <p:cNvSpPr txBox="1">
            <a:spLocks noChangeArrowheads="1"/>
          </p:cNvSpPr>
          <p:nvPr/>
        </p:nvSpPr>
        <p:spPr bwMode="auto">
          <a:xfrm>
            <a:off x="6965290" y="1943009"/>
            <a:ext cx="211335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Decrease in anisotropy of GBCD with doping: less {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111} planes</a:t>
            </a:r>
            <a:r>
              <a:rPr lang="en-US" sz="1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than in pure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Ni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152400"/>
            <a:ext cx="91440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dirty="0">
                <a:latin typeface="Candara" pitchFamily="34" charset="0"/>
                <a:cs typeface="Calibri"/>
              </a:rPr>
              <a:t>CMU </a:t>
            </a:r>
            <a:r>
              <a:rPr lang="en-US" sz="1800" dirty="0" smtClean="0">
                <a:latin typeface="Candara" pitchFamily="34" charset="0"/>
                <a:cs typeface="Calibri"/>
              </a:rPr>
              <a:t>Experiments on </a:t>
            </a:r>
            <a:r>
              <a:rPr lang="en-US" sz="1800" dirty="0">
                <a:latin typeface="Candara" pitchFamily="34" charset="0"/>
                <a:cs typeface="Calibri"/>
              </a:rPr>
              <a:t>a Second Set of </a:t>
            </a:r>
            <a:r>
              <a:rPr lang="en-US" sz="1800" dirty="0" smtClean="0">
                <a:latin typeface="Candara" pitchFamily="34" charset="0"/>
                <a:cs typeface="Calibri"/>
              </a:rPr>
              <a:t>Specimens…</a:t>
            </a:r>
            <a:endParaRPr lang="en-US" sz="1800" b="1" dirty="0" smtClean="0">
              <a:latin typeface="Candara" pitchFamily="34" charset="0"/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/>
              </a:rPr>
              <a:t>The Effects of Bi Adsorption on GBCD</a:t>
            </a:r>
            <a:endParaRPr lang="en-US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Calibri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865852" y="1060980"/>
            <a:ext cx="3467616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tone Sans ITC TT-Semi" charset="0"/>
              </a:rPr>
              <a:t>Ni</a:t>
            </a:r>
            <a:r>
              <a:rPr lang="en-US" dirty="0" smtClean="0">
                <a:latin typeface="Stone Sans ITC TT-Semi" charset="0"/>
              </a:rPr>
              <a:t>, </a:t>
            </a:r>
            <a:r>
              <a:rPr lang="en-US" sz="2000" dirty="0" smtClean="0">
                <a:latin typeface="Stone Sans ITC TT-Semi" charset="0"/>
              </a:rPr>
              <a:t>930 </a:t>
            </a:r>
            <a:r>
              <a:rPr lang="en-US" sz="2000" dirty="0">
                <a:latin typeface="Stone Sans ITC TT-Semi" charset="0"/>
                <a:ea typeface="Arial" charset="0"/>
                <a:cs typeface="Arial" charset="0"/>
              </a:rPr>
              <a:t>°</a:t>
            </a:r>
            <a:r>
              <a:rPr lang="en-US" sz="2000" dirty="0" smtClean="0">
                <a:latin typeface="Stone Sans ITC TT-Semi" charset="0"/>
              </a:rPr>
              <a:t>C </a:t>
            </a:r>
            <a:r>
              <a:rPr lang="en-US" sz="2000" dirty="0" smtClean="0">
                <a:latin typeface="Stone Sans ITC TT-Semi" charset="0"/>
                <a:sym typeface="Symbol"/>
              </a:rPr>
              <a:t> </a:t>
            </a:r>
            <a:r>
              <a:rPr lang="en-US" sz="2000" dirty="0">
                <a:latin typeface="Stone Sans ITC TT-Semi" charset="0"/>
                <a:sym typeface="Symbol"/>
              </a:rPr>
              <a:t>3</a:t>
            </a:r>
            <a:r>
              <a:rPr lang="en-US" sz="2000" dirty="0" smtClean="0">
                <a:latin typeface="Stone Sans ITC TT-Semi" charset="0"/>
              </a:rPr>
              <a:t> h </a:t>
            </a:r>
            <a:r>
              <a:rPr lang="en-US" sz="2000" dirty="0" smtClean="0">
                <a:solidFill>
                  <a:srgbClr val="FF0000"/>
                </a:solidFill>
                <a:latin typeface="Stone Sans ITC TT-Semi" charset="0"/>
              </a:rPr>
              <a:t>in Bi vapor </a:t>
            </a:r>
            <a:endParaRPr lang="en-US" dirty="0">
              <a:solidFill>
                <a:srgbClr val="FF0000"/>
              </a:solidFill>
              <a:latin typeface="Stone Sans ITC TT-Semi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42264" y="1084145"/>
            <a:ext cx="3480440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Stone Sans ITC TT-Semi" charset="0"/>
              </a:rPr>
              <a:t>Ni</a:t>
            </a:r>
            <a:r>
              <a:rPr lang="en-US" dirty="0" smtClean="0">
                <a:latin typeface="Stone Sans ITC TT-Semi" charset="0"/>
              </a:rPr>
              <a:t>, </a:t>
            </a:r>
            <a:r>
              <a:rPr lang="en-US" sz="2000" dirty="0" smtClean="0">
                <a:latin typeface="Stone Sans ITC TT-Semi" charset="0"/>
              </a:rPr>
              <a:t>930 </a:t>
            </a:r>
            <a:r>
              <a:rPr lang="en-US" sz="2000" dirty="0">
                <a:latin typeface="Stone Sans ITC TT-Semi" charset="0"/>
                <a:ea typeface="Arial" charset="0"/>
                <a:cs typeface="Arial" charset="0"/>
              </a:rPr>
              <a:t>°</a:t>
            </a:r>
            <a:r>
              <a:rPr lang="en-US" sz="2000" dirty="0" smtClean="0">
                <a:latin typeface="Stone Sans ITC TT-Semi" charset="0"/>
              </a:rPr>
              <a:t>C </a:t>
            </a:r>
            <a:r>
              <a:rPr lang="en-US" sz="2000" dirty="0" smtClean="0">
                <a:latin typeface="Stone Sans ITC TT-Semi" charset="0"/>
                <a:sym typeface="Symbol"/>
              </a:rPr>
              <a:t> </a:t>
            </a:r>
            <a:r>
              <a:rPr lang="en-US" sz="2000" dirty="0">
                <a:latin typeface="Stone Sans ITC TT-Semi" charset="0"/>
                <a:sym typeface="Symbol"/>
              </a:rPr>
              <a:t>3</a:t>
            </a:r>
            <a:r>
              <a:rPr lang="en-US" sz="2000" dirty="0" smtClean="0">
                <a:latin typeface="Stone Sans ITC TT-Semi" charset="0"/>
              </a:rPr>
              <a:t> h (without Bi)</a:t>
            </a:r>
            <a:endParaRPr lang="en-US" dirty="0">
              <a:latin typeface="Stone Sans ITC TT-Semi" charset="0"/>
            </a:endParaRPr>
          </a:p>
        </p:txBody>
      </p:sp>
      <p:pic>
        <p:nvPicPr>
          <p:cNvPr id="396290" name="Picture 2" descr="http://aluminium.matter.org.uk/content/media/images/gg_GBE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59" y="4568555"/>
            <a:ext cx="314325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5571" y="4167226"/>
            <a:ext cx="230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The General Trend…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5203" y="4199223"/>
            <a:ext cx="24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With a GB Transition…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 flipV="1">
            <a:off x="3865852" y="4724400"/>
            <a:ext cx="0" cy="143256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3865852" y="6156961"/>
            <a:ext cx="1986573" cy="1475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Freeform 6"/>
          <p:cNvSpPr/>
          <p:nvPr/>
        </p:nvSpPr>
        <p:spPr bwMode="auto">
          <a:xfrm>
            <a:off x="3862426" y="5006709"/>
            <a:ext cx="779678" cy="1145374"/>
          </a:xfrm>
          <a:custGeom>
            <a:avLst/>
            <a:gdLst>
              <a:gd name="connsiteX0" fmla="*/ 0 w 621792"/>
              <a:gd name="connsiteY0" fmla="*/ 880904 h 880904"/>
              <a:gd name="connsiteX1" fmla="*/ 80467 w 621792"/>
              <a:gd name="connsiteY1" fmla="*/ 412731 h 880904"/>
              <a:gd name="connsiteX2" fmla="*/ 321868 w 621792"/>
              <a:gd name="connsiteY2" fmla="*/ 39656 h 880904"/>
              <a:gd name="connsiteX3" fmla="*/ 512064 w 621792"/>
              <a:gd name="connsiteY3" fmla="*/ 90863 h 880904"/>
              <a:gd name="connsiteX4" fmla="*/ 621792 w 621792"/>
              <a:gd name="connsiteY4" fmla="*/ 749231 h 88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792" h="880904">
                <a:moveTo>
                  <a:pt x="0" y="880904"/>
                </a:moveTo>
                <a:cubicBezTo>
                  <a:pt x="13411" y="716921"/>
                  <a:pt x="26822" y="552939"/>
                  <a:pt x="80467" y="412731"/>
                </a:cubicBezTo>
                <a:cubicBezTo>
                  <a:pt x="134112" y="272523"/>
                  <a:pt x="249935" y="93301"/>
                  <a:pt x="321868" y="39656"/>
                </a:cubicBezTo>
                <a:cubicBezTo>
                  <a:pt x="393801" y="-13989"/>
                  <a:pt x="462077" y="-27400"/>
                  <a:pt x="512064" y="90863"/>
                </a:cubicBezTo>
                <a:cubicBezTo>
                  <a:pt x="562051" y="209125"/>
                  <a:pt x="591921" y="479178"/>
                  <a:pt x="621792" y="749231"/>
                </a:cubicBezTo>
              </a:path>
            </a:pathLst>
          </a:cu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Freeform 21"/>
          <p:cNvSpPr/>
          <p:nvPr/>
        </p:nvSpPr>
        <p:spPr bwMode="auto">
          <a:xfrm flipH="1">
            <a:off x="3865850" y="5579396"/>
            <a:ext cx="1986573" cy="182586"/>
          </a:xfrm>
          <a:custGeom>
            <a:avLst/>
            <a:gdLst>
              <a:gd name="connsiteX0" fmla="*/ 0 w 621792"/>
              <a:gd name="connsiteY0" fmla="*/ 880904 h 880904"/>
              <a:gd name="connsiteX1" fmla="*/ 80467 w 621792"/>
              <a:gd name="connsiteY1" fmla="*/ 412731 h 880904"/>
              <a:gd name="connsiteX2" fmla="*/ 321868 w 621792"/>
              <a:gd name="connsiteY2" fmla="*/ 39656 h 880904"/>
              <a:gd name="connsiteX3" fmla="*/ 512064 w 621792"/>
              <a:gd name="connsiteY3" fmla="*/ 90863 h 880904"/>
              <a:gd name="connsiteX4" fmla="*/ 621792 w 621792"/>
              <a:gd name="connsiteY4" fmla="*/ 749231 h 88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792" h="880904">
                <a:moveTo>
                  <a:pt x="0" y="880904"/>
                </a:moveTo>
                <a:cubicBezTo>
                  <a:pt x="13411" y="716921"/>
                  <a:pt x="26822" y="552939"/>
                  <a:pt x="80467" y="412731"/>
                </a:cubicBezTo>
                <a:cubicBezTo>
                  <a:pt x="134112" y="272523"/>
                  <a:pt x="249935" y="93301"/>
                  <a:pt x="321868" y="39656"/>
                </a:cubicBezTo>
                <a:cubicBezTo>
                  <a:pt x="393801" y="-13989"/>
                  <a:pt x="462077" y="-27400"/>
                  <a:pt x="512064" y="90863"/>
                </a:cubicBezTo>
                <a:cubicBezTo>
                  <a:pt x="562051" y="209125"/>
                  <a:pt x="591921" y="479178"/>
                  <a:pt x="621792" y="749231"/>
                </a:cubicBezTo>
              </a:path>
            </a:pathLst>
          </a:cu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 flipH="1">
            <a:off x="4642104" y="5006709"/>
            <a:ext cx="565520" cy="923104"/>
          </a:xfrm>
          <a:custGeom>
            <a:avLst/>
            <a:gdLst>
              <a:gd name="connsiteX0" fmla="*/ 0 w 621792"/>
              <a:gd name="connsiteY0" fmla="*/ 880904 h 880904"/>
              <a:gd name="connsiteX1" fmla="*/ 80467 w 621792"/>
              <a:gd name="connsiteY1" fmla="*/ 412731 h 880904"/>
              <a:gd name="connsiteX2" fmla="*/ 321868 w 621792"/>
              <a:gd name="connsiteY2" fmla="*/ 39656 h 880904"/>
              <a:gd name="connsiteX3" fmla="*/ 512064 w 621792"/>
              <a:gd name="connsiteY3" fmla="*/ 90863 h 880904"/>
              <a:gd name="connsiteX4" fmla="*/ 621792 w 621792"/>
              <a:gd name="connsiteY4" fmla="*/ 749231 h 880904"/>
              <a:gd name="connsiteX0" fmla="*/ 0 w 646896"/>
              <a:gd name="connsiteY0" fmla="*/ 673097 h 749231"/>
              <a:gd name="connsiteX1" fmla="*/ 105571 w 646896"/>
              <a:gd name="connsiteY1" fmla="*/ 412731 h 749231"/>
              <a:gd name="connsiteX2" fmla="*/ 346972 w 646896"/>
              <a:gd name="connsiteY2" fmla="*/ 39656 h 749231"/>
              <a:gd name="connsiteX3" fmla="*/ 537168 w 646896"/>
              <a:gd name="connsiteY3" fmla="*/ 90863 h 749231"/>
              <a:gd name="connsiteX4" fmla="*/ 646896 w 646896"/>
              <a:gd name="connsiteY4" fmla="*/ 749231 h 74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896" h="749231">
                <a:moveTo>
                  <a:pt x="0" y="673097"/>
                </a:moveTo>
                <a:cubicBezTo>
                  <a:pt x="13411" y="509114"/>
                  <a:pt x="47742" y="518305"/>
                  <a:pt x="105571" y="412731"/>
                </a:cubicBezTo>
                <a:cubicBezTo>
                  <a:pt x="163400" y="307158"/>
                  <a:pt x="275039" y="93301"/>
                  <a:pt x="346972" y="39656"/>
                </a:cubicBezTo>
                <a:cubicBezTo>
                  <a:pt x="418905" y="-13989"/>
                  <a:pt x="487181" y="-27400"/>
                  <a:pt x="537168" y="90863"/>
                </a:cubicBezTo>
                <a:cubicBezTo>
                  <a:pt x="587155" y="209125"/>
                  <a:pt x="617025" y="479178"/>
                  <a:pt x="646896" y="749231"/>
                </a:cubicBezTo>
              </a:path>
            </a:pathLst>
          </a:cu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Freeform 22"/>
          <p:cNvSpPr/>
          <p:nvPr/>
        </p:nvSpPr>
        <p:spPr bwMode="auto">
          <a:xfrm flipH="1">
            <a:off x="5214938" y="5154128"/>
            <a:ext cx="629562" cy="1004307"/>
          </a:xfrm>
          <a:custGeom>
            <a:avLst/>
            <a:gdLst>
              <a:gd name="connsiteX0" fmla="*/ 0 w 621792"/>
              <a:gd name="connsiteY0" fmla="*/ 880904 h 880904"/>
              <a:gd name="connsiteX1" fmla="*/ 80467 w 621792"/>
              <a:gd name="connsiteY1" fmla="*/ 412731 h 880904"/>
              <a:gd name="connsiteX2" fmla="*/ 321868 w 621792"/>
              <a:gd name="connsiteY2" fmla="*/ 39656 h 880904"/>
              <a:gd name="connsiteX3" fmla="*/ 512064 w 621792"/>
              <a:gd name="connsiteY3" fmla="*/ 90863 h 880904"/>
              <a:gd name="connsiteX4" fmla="*/ 621792 w 621792"/>
              <a:gd name="connsiteY4" fmla="*/ 749231 h 880904"/>
              <a:gd name="connsiteX0" fmla="*/ 0 w 594177"/>
              <a:gd name="connsiteY0" fmla="*/ 871419 h 871419"/>
              <a:gd name="connsiteX1" fmla="*/ 80467 w 594177"/>
              <a:gd name="connsiteY1" fmla="*/ 403246 h 871419"/>
              <a:gd name="connsiteX2" fmla="*/ 321868 w 594177"/>
              <a:gd name="connsiteY2" fmla="*/ 30171 h 871419"/>
              <a:gd name="connsiteX3" fmla="*/ 512064 w 594177"/>
              <a:gd name="connsiteY3" fmla="*/ 81378 h 871419"/>
              <a:gd name="connsiteX4" fmla="*/ 594177 w 594177"/>
              <a:gd name="connsiteY4" fmla="*/ 548950 h 871419"/>
              <a:gd name="connsiteX0" fmla="*/ 0 w 594177"/>
              <a:gd name="connsiteY0" fmla="*/ 873148 h 873148"/>
              <a:gd name="connsiteX1" fmla="*/ 80467 w 594177"/>
              <a:gd name="connsiteY1" fmla="*/ 404975 h 873148"/>
              <a:gd name="connsiteX2" fmla="*/ 321868 w 594177"/>
              <a:gd name="connsiteY2" fmla="*/ 31900 h 873148"/>
              <a:gd name="connsiteX3" fmla="*/ 512064 w 594177"/>
              <a:gd name="connsiteY3" fmla="*/ 83107 h 873148"/>
              <a:gd name="connsiteX4" fmla="*/ 594177 w 594177"/>
              <a:gd name="connsiteY4" fmla="*/ 588839 h 87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177" h="873148">
                <a:moveTo>
                  <a:pt x="0" y="873148"/>
                </a:moveTo>
                <a:cubicBezTo>
                  <a:pt x="13411" y="709165"/>
                  <a:pt x="26822" y="545183"/>
                  <a:pt x="80467" y="404975"/>
                </a:cubicBezTo>
                <a:cubicBezTo>
                  <a:pt x="134112" y="264767"/>
                  <a:pt x="249935" y="85545"/>
                  <a:pt x="321868" y="31900"/>
                </a:cubicBezTo>
                <a:cubicBezTo>
                  <a:pt x="393801" y="-21745"/>
                  <a:pt x="466679" y="-9716"/>
                  <a:pt x="512064" y="83107"/>
                </a:cubicBezTo>
                <a:cubicBezTo>
                  <a:pt x="557449" y="175930"/>
                  <a:pt x="564306" y="318786"/>
                  <a:pt x="594177" y="588839"/>
                </a:cubicBezTo>
              </a:path>
            </a:pathLst>
          </a:cu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 flipV="1">
            <a:off x="5844500" y="4725876"/>
            <a:ext cx="0" cy="143256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4061680" y="4732822"/>
            <a:ext cx="769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  <a:latin typeface="Candara" pitchFamily="34" charset="0"/>
              </a:rPr>
              <a:t>Clean GB</a:t>
            </a:r>
            <a:endParaRPr lang="en-US" sz="1200" dirty="0">
              <a:solidFill>
                <a:srgbClr val="0000FF"/>
              </a:solidFill>
              <a:latin typeface="Candar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973711" y="5315609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Candara" pitchFamily="34" charset="0"/>
              </a:rPr>
              <a:t>Bilayer</a:t>
            </a:r>
            <a:endParaRPr lang="en-US" sz="1200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52801" y="6156960"/>
            <a:ext cx="2499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7030A0"/>
                </a:solidFill>
                <a:latin typeface="Candara" pitchFamily="34" charset="0"/>
              </a:rPr>
              <a:t>No bilayers for special GB, </a:t>
            </a:r>
          </a:p>
          <a:p>
            <a:r>
              <a:rPr lang="en-US" sz="1200" dirty="0" smtClean="0">
                <a:solidFill>
                  <a:srgbClr val="7030A0"/>
                </a:solidFill>
                <a:latin typeface="Candara" pitchFamily="34" charset="0"/>
              </a:rPr>
              <a:t>e.g., small-angle GBs or {111} twins</a:t>
            </a:r>
            <a:endParaRPr lang="en-US" sz="1200" dirty="0">
              <a:solidFill>
                <a:srgbClr val="7030A0"/>
              </a:solidFill>
              <a:latin typeface="Candara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3865852" y="5943600"/>
            <a:ext cx="195829" cy="3048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7030A0"/>
            </a:solidFill>
            <a:prstDash val="solid"/>
            <a:round/>
            <a:headEnd type="triangle" w="sm" len="lg"/>
            <a:tailEnd type="none" w="sm" len="lg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4700364" y="5919216"/>
            <a:ext cx="195829" cy="3048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7030A0"/>
            </a:solidFill>
            <a:prstDash val="solid"/>
            <a:round/>
            <a:headEnd type="triangle" w="sm" len="lg"/>
            <a:tailEnd type="none" w="sm" len="lg"/>
          </a:ln>
          <a:effectLst/>
        </p:spPr>
      </p:cxnSp>
      <p:cxnSp>
        <p:nvCxnSpPr>
          <p:cNvPr id="33" name="Straight Arrow Connector 32"/>
          <p:cNvCxnSpPr>
            <a:stCxn id="20" idx="0"/>
          </p:cNvCxnSpPr>
          <p:nvPr/>
        </p:nvCxnSpPr>
        <p:spPr bwMode="auto">
          <a:xfrm>
            <a:off x="5207624" y="5836011"/>
            <a:ext cx="113317" cy="377214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7030A0"/>
            </a:solidFill>
            <a:prstDash val="solid"/>
            <a:round/>
            <a:headEnd type="triangle" w="sm" len="lg"/>
            <a:tailEnd type="none" w="sm" len="lg"/>
          </a:ln>
          <a:effectLst/>
        </p:spPr>
      </p:cxn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6019800" y="4055848"/>
            <a:ext cx="31242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Wingdings" pitchFamily="2" charset="2"/>
              </a:rPr>
              <a:t>T</a:t>
            </a:r>
            <a:r>
              <a:rPr lang="en-US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Wingdings" pitchFamily="2" charset="2"/>
              </a:rPr>
              <a:t>he GB population is inversely proposed to </a:t>
            </a: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</a:t>
            </a:r>
            <a:r>
              <a:rPr lang="en-US" sz="1800" baseline="-25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GB</a:t>
            </a:r>
            <a:r>
              <a:rPr lang="en-US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Thus, adsorption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reduce the differences in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</a:t>
            </a:r>
            <a:r>
              <a:rPr lang="en-US" sz="18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GB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Wingdings" pitchFamily="2" charset="2"/>
              </a:rPr>
              <a:t> reduce the anisotropy in GB plane distribution because</a:t>
            </a:r>
            <a:endParaRPr lang="en-US" sz="1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sym typeface="Symbol"/>
            </a:endParaRPr>
          </a:p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sym typeface="Symbol"/>
              </a:rPr>
              <a:t>E.g., {111} twins may NOT exhibit bilayers 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38" name="Straight Arrow Connector 37"/>
          <p:cNvCxnSpPr/>
          <p:nvPr/>
        </p:nvCxnSpPr>
        <p:spPr bwMode="auto">
          <a:xfrm flipH="1">
            <a:off x="5473341" y="5988411"/>
            <a:ext cx="371160" cy="259989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7030A0"/>
            </a:solidFill>
            <a:prstDash val="solid"/>
            <a:round/>
            <a:headEnd type="triangle" w="sm" len="lg"/>
            <a:tailEnd type="none" w="sm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113"/>
            <a:ext cx="9144000" cy="852487"/>
          </a:xfrm>
        </p:spPr>
        <p:txBody>
          <a:bodyPr/>
          <a:lstStyle/>
          <a:p>
            <a:r>
              <a:rPr lang="en-US" sz="1800" dirty="0" smtClean="0"/>
              <a:t>Specimens Prepared at Clemson </a:t>
            </a:r>
            <a:r>
              <a:rPr lang="en-US" sz="1800" dirty="0" smtClean="0">
                <a:sym typeface="Wingdings" pitchFamily="2" charset="2"/>
              </a:rPr>
              <a:t> </a:t>
            </a:r>
            <a:r>
              <a:rPr lang="en-US" sz="1800" dirty="0" smtClean="0"/>
              <a:t>HAADF-STEM at Lehigh </a:t>
            </a:r>
            <a:r>
              <a:rPr lang="en-US" sz="1800" dirty="0" smtClean="0">
                <a:solidFill>
                  <a:srgbClr val="C00000"/>
                </a:solidFill>
              </a:rPr>
              <a:t>(Bilayer </a:t>
            </a:r>
            <a:r>
              <a:rPr lang="en-US" sz="1800" dirty="0">
                <a:solidFill>
                  <a:srgbClr val="C00000"/>
                </a:solidFill>
              </a:rPr>
              <a:t>O</a:t>
            </a:r>
            <a:r>
              <a:rPr lang="en-US" sz="1800" dirty="0" smtClean="0">
                <a:solidFill>
                  <a:srgbClr val="C00000"/>
                </a:solidFill>
              </a:rPr>
              <a:t>bserved) </a:t>
            </a:r>
            <a:br>
              <a:rPr lang="en-US" sz="1800" dirty="0" smtClean="0">
                <a:solidFill>
                  <a:srgbClr val="C00000"/>
                </a:solidFill>
              </a:rPr>
            </a:br>
            <a:r>
              <a:rPr lang="en-US" dirty="0" smtClean="0">
                <a:sym typeface="Wingdings" pitchFamily="2" charset="2"/>
              </a:rPr>
              <a:t> GB Diffusivities Measured at UIUC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158" y="2667000"/>
            <a:ext cx="5441554" cy="38147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2675"/>
            <a:ext cx="4267200" cy="299151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3886200" y="3276600"/>
            <a:ext cx="1219200" cy="1676400"/>
          </a:xfrm>
          <a:prstGeom prst="straightConnector1">
            <a:avLst/>
          </a:prstGeom>
          <a:solidFill>
            <a:schemeClr val="bg1"/>
          </a:solidFill>
          <a:ln w="12700" cap="rnd" cmpd="sng" algn="ctr">
            <a:solidFill>
              <a:srgbClr val="FF0000"/>
            </a:solidFill>
            <a:prstDash val="sysDash"/>
            <a:round/>
            <a:headEnd type="triangle" w="med" len="med"/>
            <a:tailEnd type="none" w="med" len="med"/>
          </a:ln>
          <a:effectLst/>
        </p:spPr>
      </p:cxnSp>
      <p:sp>
        <p:nvSpPr>
          <p:cNvPr id="7" name="Title 1"/>
          <p:cNvSpPr txBox="1">
            <a:spLocks/>
          </p:cNvSpPr>
          <p:nvPr/>
        </p:nvSpPr>
        <p:spPr bwMode="auto">
          <a:xfrm>
            <a:off x="1905000" y="1175309"/>
            <a:ext cx="2057400" cy="852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167" tIns="45583" rIns="91167" bIns="45583" numCol="1" anchor="ctr" anchorCtr="0" compatLnSpc="1">
            <a:prstTxWarp prst="textNoShape">
              <a:avLst/>
            </a:prstTxWarp>
          </a:bodyPr>
          <a:lstStyle>
            <a:lvl1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 smtClean="0"/>
              <a:t>bilayer observed by HAADF-STEM  </a:t>
            </a:r>
          </a:p>
          <a:p>
            <a:pPr>
              <a:lnSpc>
                <a:spcPct val="100000"/>
              </a:lnSpc>
            </a:pPr>
            <a:r>
              <a:rPr lang="en-US" sz="1600" dirty="0" smtClean="0"/>
              <a:t>(at this exact GB)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4800600"/>
            <a:ext cx="2268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 progress…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648200" y="3948499"/>
            <a:ext cx="3581400" cy="852101"/>
          </a:xfrm>
          <a:prstGeom prst="line">
            <a:avLst/>
          </a:prstGeom>
          <a:solidFill>
            <a:schemeClr val="bg1"/>
          </a:solidFill>
          <a:ln w="22225" cap="rnd" cmpd="sng" algn="ctr">
            <a:solidFill>
              <a:srgbClr val="00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541788" y="3837801"/>
            <a:ext cx="2611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Bi-doped Cu (details in the next talk)</a:t>
            </a:r>
            <a:endParaRPr lang="en-US" sz="1200" dirty="0">
              <a:solidFill>
                <a:srgbClr val="0000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990600"/>
            <a:ext cx="1782560" cy="1584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559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113"/>
            <a:ext cx="8304213" cy="852487"/>
          </a:xfrm>
        </p:spPr>
        <p:txBody>
          <a:bodyPr/>
          <a:lstStyle/>
          <a:p>
            <a:r>
              <a:rPr lang="en-US" dirty="0" smtClean="0"/>
              <a:t>Promote vs. Inhibit Grain Growth?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  <a:latin typeface="Candara" pitchFamily="34" charset="0"/>
              </a:rPr>
              <a:t>Some More Background …</a:t>
            </a:r>
            <a:endParaRPr lang="en-US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34611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0"/>
          <a:stretch/>
        </p:blipFill>
        <p:spPr bwMode="auto">
          <a:xfrm>
            <a:off x="152400" y="1098083"/>
            <a:ext cx="5183865" cy="372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6117" name="Picture 5" descr="niwm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15" y="2743200"/>
            <a:ext cx="4695344" cy="37980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72200" y="1283493"/>
            <a:ext cx="159210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Ni</a:t>
            </a:r>
            <a:r>
              <a:rPr lang="en-US" sz="3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-W?</a:t>
            </a:r>
            <a:endParaRPr lang="en-US" sz="3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987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Comparison: </a:t>
            </a:r>
            <a:r>
              <a:rPr lang="en-US" u="sng" dirty="0" smtClean="0"/>
              <a:t>Ni</a:t>
            </a:r>
            <a:r>
              <a:rPr lang="en-US" dirty="0" smtClean="0"/>
              <a:t>-Bi vs. </a:t>
            </a:r>
            <a:r>
              <a:rPr lang="en-US" u="sng" dirty="0" smtClean="0"/>
              <a:t>Ni</a:t>
            </a:r>
            <a:r>
              <a:rPr lang="en-US" dirty="0" smtClean="0"/>
              <a:t>-W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30" y="1637997"/>
            <a:ext cx="4191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 bwMode="auto">
          <a:xfrm>
            <a:off x="818260" y="3485847"/>
            <a:ext cx="259080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418460" y="3147293"/>
            <a:ext cx="864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1100 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</a:t>
            </a:r>
            <a:r>
              <a:rPr lang="en-US" sz="1600" dirty="0" smtClean="0">
                <a:solidFill>
                  <a:srgbClr val="FF0000"/>
                </a:solidFill>
              </a:rPr>
              <a:t>C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839340" y="3452509"/>
            <a:ext cx="76200" cy="666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342260" y="3147293"/>
            <a:ext cx="1066800" cy="305216"/>
          </a:xfrm>
          <a:prstGeom prst="ellips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181630" y="3847797"/>
            <a:ext cx="770230" cy="304800"/>
          </a:xfrm>
          <a:prstGeom prst="ellipse">
            <a:avLst/>
          </a:prstGeom>
          <a:noFill/>
          <a:ln w="12700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94899" y="5588141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Ni</a:t>
            </a:r>
            <a:endParaRPr lang="en-US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5860" y="5588141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Bi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45092" name="Picture 4" descr="Click on the figure for the Equilibrium Point Calculation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284"/>
          <a:stretch/>
        </p:blipFill>
        <p:spPr bwMode="auto">
          <a:xfrm flipH="1">
            <a:off x="4733206" y="1958550"/>
            <a:ext cx="3886200" cy="39243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7974483" y="5624080"/>
            <a:ext cx="42832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Ni</a:t>
            </a:r>
            <a:endParaRPr lang="en-US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1296" y="5620798"/>
            <a:ext cx="41389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</a:t>
            </a:r>
            <a:endParaRPr lang="en-US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509" y="1078374"/>
            <a:ext cx="2946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  <a:sym typeface="Symbol"/>
              </a:rPr>
              <a:t>Miedema Model:</a:t>
            </a:r>
          </a:p>
          <a:p>
            <a:r>
              <a:rPr lang="en-US" sz="1600" dirty="0" smtClean="0">
                <a:latin typeface="+mn-lt"/>
                <a:sym typeface="Symbol"/>
              </a:rPr>
              <a:t></a:t>
            </a:r>
            <a:r>
              <a:rPr lang="en-US" sz="1600" dirty="0" err="1" smtClean="0">
                <a:latin typeface="+mn-lt"/>
                <a:sym typeface="Symbol"/>
              </a:rPr>
              <a:t>H</a:t>
            </a:r>
            <a:r>
              <a:rPr lang="en-US" sz="1600" baseline="-25000" dirty="0" err="1" smtClean="0">
                <a:latin typeface="+mn-lt"/>
                <a:sym typeface="Symbol"/>
              </a:rPr>
              <a:t>mix</a:t>
            </a:r>
            <a:r>
              <a:rPr lang="en-US" sz="1600" baseline="30000" dirty="0" smtClean="0">
                <a:latin typeface="+mn-lt"/>
                <a:sym typeface="Symbol"/>
              </a:rPr>
              <a:t>(50%Ni-50%Bi)</a:t>
            </a:r>
            <a:r>
              <a:rPr lang="en-US" sz="1600" dirty="0" smtClean="0">
                <a:latin typeface="+mn-lt"/>
                <a:sym typeface="Symbol"/>
              </a:rPr>
              <a:t> = </a:t>
            </a:r>
            <a:r>
              <a:rPr lang="en-US" sz="1600" dirty="0" smtClean="0">
                <a:solidFill>
                  <a:srgbClr val="FF0000"/>
                </a:solidFill>
                <a:latin typeface="+mn-lt"/>
                <a:sym typeface="Symbol"/>
              </a:rPr>
              <a:t>-3.7 kJ/</a:t>
            </a:r>
            <a:r>
              <a:rPr lang="en-US" sz="1600" dirty="0" err="1" smtClean="0">
                <a:solidFill>
                  <a:srgbClr val="FF0000"/>
                </a:solidFill>
                <a:latin typeface="+mn-lt"/>
                <a:sym typeface="Symbol"/>
              </a:rPr>
              <a:t>mol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03254" y="1324595"/>
            <a:ext cx="305243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  <a:sym typeface="Symbol"/>
              </a:rPr>
              <a:t></a:t>
            </a:r>
            <a:r>
              <a:rPr lang="en-US" sz="1600" dirty="0" err="1" smtClean="0">
                <a:latin typeface="+mn-lt"/>
                <a:sym typeface="Symbol"/>
              </a:rPr>
              <a:t>H</a:t>
            </a:r>
            <a:r>
              <a:rPr lang="en-US" sz="1600" baseline="-25000" dirty="0" err="1" smtClean="0">
                <a:latin typeface="+mn-lt"/>
                <a:sym typeface="Symbol"/>
              </a:rPr>
              <a:t>mix</a:t>
            </a:r>
            <a:r>
              <a:rPr lang="en-US" sz="1600" baseline="30000" dirty="0" smtClean="0">
                <a:latin typeface="+mn-lt"/>
                <a:sym typeface="Symbol"/>
              </a:rPr>
              <a:t>(50%Ni-50%W)</a:t>
            </a:r>
            <a:r>
              <a:rPr lang="en-US" sz="1600" dirty="0" smtClean="0">
                <a:latin typeface="+mn-lt"/>
                <a:sym typeface="Symbol"/>
              </a:rPr>
              <a:t> = </a:t>
            </a:r>
            <a:r>
              <a:rPr lang="en-US" sz="1600" dirty="0" smtClean="0">
                <a:solidFill>
                  <a:srgbClr val="FF0000"/>
                </a:solidFill>
                <a:latin typeface="+mn-lt"/>
                <a:sym typeface="Symbol"/>
              </a:rPr>
              <a:t>-4.67 kJ/</a:t>
            </a:r>
            <a:r>
              <a:rPr lang="en-US" sz="1600" dirty="0" err="1" smtClean="0">
                <a:solidFill>
                  <a:srgbClr val="FF0000"/>
                </a:solidFill>
                <a:latin typeface="+mn-lt"/>
                <a:sym typeface="Symbol"/>
              </a:rPr>
              <a:t>mol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233" y="5966625"/>
            <a:ext cx="2092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Low melting;</a:t>
            </a:r>
          </a:p>
          <a:p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Strong segregation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17471" y="5916845"/>
            <a:ext cx="1973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High melting;</a:t>
            </a:r>
          </a:p>
          <a:p>
            <a:r>
              <a:rPr lang="en-US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Weak segregation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73356" y="6024566"/>
            <a:ext cx="16305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7030A0"/>
                </a:solidFill>
                <a:latin typeface="Candara" pitchFamily="34" charset="0"/>
              </a:rPr>
              <a:t>Hypothesis?</a:t>
            </a:r>
            <a:endParaRPr lang="en-US" sz="2200" dirty="0">
              <a:solidFill>
                <a:srgbClr val="7030A0"/>
              </a:solidFill>
              <a:latin typeface="Candar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96000" y="5992932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Inhibit GG?</a:t>
            </a:r>
            <a:endParaRPr lang="en-US" sz="1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5791200" y="6024566"/>
            <a:ext cx="304800" cy="337698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rgbClr val="7030A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62409" y="6107860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Promote GG?</a:t>
            </a:r>
            <a:endParaRPr lang="en-US" sz="1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38" name="Right Arrow 37"/>
          <p:cNvSpPr/>
          <p:nvPr/>
        </p:nvSpPr>
        <p:spPr bwMode="auto">
          <a:xfrm>
            <a:off x="2144154" y="6117755"/>
            <a:ext cx="304800" cy="337698"/>
          </a:xfrm>
          <a:prstGeom prst="rightArrow">
            <a:avLst/>
          </a:prstGeom>
          <a:solidFill>
            <a:schemeClr val="bg1"/>
          </a:solidFill>
          <a:ln w="12700" cap="flat" cmpd="sng" algn="ctr">
            <a:solidFill>
              <a:srgbClr val="7030A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339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6" grpId="0"/>
      <p:bldP spid="7" grpId="0" animBg="1"/>
      <p:bldP spid="37" grpId="0"/>
      <p:bldP spid="3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30" y="164631"/>
            <a:ext cx="8304213" cy="790575"/>
          </a:xfrm>
        </p:spPr>
        <p:txBody>
          <a:bodyPr/>
          <a:lstStyle/>
          <a:p>
            <a:r>
              <a:rPr lang="en-US" u="sng" dirty="0" smtClean="0"/>
              <a:t>Ni</a:t>
            </a:r>
            <a:r>
              <a:rPr lang="en-US" dirty="0" smtClean="0"/>
              <a:t>-W: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Electrodeposited Specimens Made at Clemson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8" descr="0.07 M W 1(4)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6" y="2244510"/>
            <a:ext cx="1550988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 descr="H:\DCIM\123CANON\Ni-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" y="949110"/>
            <a:ext cx="1544638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280194" y="3509748"/>
            <a:ext cx="1744662" cy="1401762"/>
            <a:chOff x="4744646" y="4233738"/>
            <a:chExt cx="3636520" cy="3089924"/>
          </a:xfrm>
        </p:grpSpPr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4744646" y="4233738"/>
              <a:ext cx="3636520" cy="3089924"/>
              <a:chOff x="5024172" y="1177925"/>
              <a:chExt cx="3217225" cy="2648809"/>
            </a:xfrm>
          </p:grpSpPr>
          <p:pic>
            <p:nvPicPr>
              <p:cNvPr id="13" name="Picture 5" descr="Ni-W (x1000)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8505" y="1177925"/>
                <a:ext cx="2868695" cy="2159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Box 7"/>
              <p:cNvSpPr txBox="1">
                <a:spLocks noChangeArrowheads="1"/>
              </p:cNvSpPr>
              <p:nvPr/>
            </p:nvSpPr>
            <p:spPr bwMode="auto">
              <a:xfrm>
                <a:off x="5024172" y="3216080"/>
                <a:ext cx="3217225" cy="6106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sz="1500">
                    <a:solidFill>
                      <a:srgbClr val="333333"/>
                    </a:solidFill>
                    <a:latin typeface="Times New Roman" pitchFamily="18" charset="0"/>
                    <a:cs typeface="Times New Roman" pitchFamily="18" charset="0"/>
                  </a:rPr>
                  <a:t>Thickness : 45 </a:t>
                </a:r>
                <a:r>
                  <a:rPr lang="en-US" sz="1500">
                    <a:latin typeface="Times New Roman" pitchFamily="18" charset="0"/>
                    <a:cs typeface="Times New Roman" pitchFamily="18" charset="0"/>
                  </a:rPr>
                  <a:t>µ</a:t>
                </a:r>
                <a:r>
                  <a:rPr lang="en-US" sz="1500">
                    <a:solidFill>
                      <a:srgbClr val="333333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</a:p>
            </p:txBody>
          </p:sp>
          <p:sp>
            <p:nvSpPr>
              <p:cNvPr id="15" name="TextBox 27"/>
              <p:cNvSpPr txBox="1">
                <a:spLocks noChangeArrowheads="1"/>
              </p:cNvSpPr>
              <p:nvPr/>
            </p:nvSpPr>
            <p:spPr bwMode="auto">
              <a:xfrm>
                <a:off x="7377097" y="2905683"/>
                <a:ext cx="838200" cy="40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 Narrow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800">
                    <a:solidFill>
                      <a:schemeClr val="bg1"/>
                    </a:solidFill>
                  </a:rPr>
                  <a:t>10um</a:t>
                </a:r>
              </a:p>
            </p:txBody>
          </p:sp>
        </p:grpSp>
        <p:cxnSp>
          <p:nvCxnSpPr>
            <p:cNvPr id="11" name="Straight Arrow Connector 16"/>
            <p:cNvCxnSpPr>
              <a:cxnSpLocks noChangeShapeType="1"/>
            </p:cNvCxnSpPr>
            <p:nvPr/>
          </p:nvCxnSpPr>
          <p:spPr bwMode="auto">
            <a:xfrm>
              <a:off x="5257800" y="4886325"/>
              <a:ext cx="457200" cy="228600"/>
            </a:xfrm>
            <a:prstGeom prst="straightConnector1">
              <a:avLst/>
            </a:prstGeom>
            <a:noFill/>
            <a:ln w="19050" algn="ctr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Straight Arrow Connector 17"/>
            <p:cNvCxnSpPr>
              <a:cxnSpLocks noChangeShapeType="1"/>
            </p:cNvCxnSpPr>
            <p:nvPr/>
          </p:nvCxnSpPr>
          <p:spPr bwMode="auto">
            <a:xfrm>
              <a:off x="7296150" y="5943600"/>
              <a:ext cx="457200" cy="228600"/>
            </a:xfrm>
            <a:prstGeom prst="straightConnector1">
              <a:avLst/>
            </a:prstGeom>
            <a:noFill/>
            <a:ln w="19050" algn="ctr">
              <a:solidFill>
                <a:schemeClr val="bg1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" name="TextBox 15"/>
          <p:cNvSpPr txBox="1"/>
          <p:nvPr/>
        </p:nvSpPr>
        <p:spPr>
          <a:xfrm>
            <a:off x="5913715" y="6248400"/>
            <a:ext cx="275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F0DCC"/>
                </a:solidFill>
                <a:latin typeface="Candara" pitchFamily="34" charset="0"/>
              </a:rPr>
              <a:t>HanSeung</a:t>
            </a:r>
            <a:r>
              <a:rPr lang="en-US" sz="1800" dirty="0" smtClean="0">
                <a:solidFill>
                  <a:srgbClr val="0F0DCC"/>
                </a:solidFill>
                <a:latin typeface="Candara" pitchFamily="34" charset="0"/>
              </a:rPr>
              <a:t> Park &amp; Jian Luo</a:t>
            </a:r>
            <a:endParaRPr lang="en-US" sz="1800" dirty="0">
              <a:solidFill>
                <a:srgbClr val="0F0DCC"/>
              </a:solidFill>
              <a:latin typeface="Candara" pitchFamily="34" charset="0"/>
            </a:endParaRPr>
          </a:p>
        </p:txBody>
      </p:sp>
      <p:pic>
        <p:nvPicPr>
          <p:cNvPr id="17" name="Content Placeholder 3" descr="Basic experimental map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289070"/>
            <a:ext cx="4523783" cy="3169726"/>
          </a:xfrm>
          <a:prstGeom prst="rect">
            <a:avLst/>
          </a:prstGeom>
        </p:spPr>
      </p:pic>
      <p:sp>
        <p:nvSpPr>
          <p:cNvPr id="18" name="TextBox 30"/>
          <p:cNvSpPr txBox="1">
            <a:spLocks noChangeArrowheads="1"/>
          </p:cNvSpPr>
          <p:nvPr/>
        </p:nvSpPr>
        <p:spPr bwMode="auto">
          <a:xfrm>
            <a:off x="2743200" y="4749929"/>
            <a:ext cx="2362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/>
              <a:t>H</a:t>
            </a:r>
            <a:r>
              <a:rPr lang="en-US" sz="1000" dirty="0"/>
              <a:t>2</a:t>
            </a:r>
            <a:r>
              <a:rPr lang="en-US" sz="1400" dirty="0"/>
              <a:t>O 500mL</a:t>
            </a:r>
          </a:p>
          <a:p>
            <a:pPr eaLnBrk="1" hangingPunct="1"/>
            <a:r>
              <a:rPr lang="en-US" sz="1400" dirty="0"/>
              <a:t>NiSO</a:t>
            </a:r>
            <a:r>
              <a:rPr lang="en-US" sz="1400" baseline="-25000" dirty="0"/>
              <a:t>4</a:t>
            </a:r>
            <a:r>
              <a:rPr lang="en-US" sz="1400" dirty="0"/>
              <a:t>·6H</a:t>
            </a:r>
            <a:r>
              <a:rPr lang="en-US" sz="1400" baseline="-25000" dirty="0"/>
              <a:t>2</a:t>
            </a:r>
            <a:r>
              <a:rPr lang="en-US" sz="1400" dirty="0"/>
              <a:t>O  </a:t>
            </a:r>
            <a:r>
              <a:rPr lang="en-US" sz="1300" dirty="0"/>
              <a:t>7.89g (0.06M) </a:t>
            </a:r>
          </a:p>
          <a:p>
            <a:pPr eaLnBrk="1" hangingPunct="1"/>
            <a:r>
              <a:rPr lang="en-US" sz="1400" dirty="0"/>
              <a:t>Na</a:t>
            </a:r>
            <a:r>
              <a:rPr lang="en-US" sz="1400" baseline="-25000" dirty="0"/>
              <a:t>3</a:t>
            </a:r>
            <a:r>
              <a:rPr lang="en-US" sz="1400" dirty="0"/>
              <a:t>C</a:t>
            </a:r>
            <a:r>
              <a:rPr lang="en-US" sz="1400" baseline="-25000" dirty="0"/>
              <a:t>6</a:t>
            </a:r>
            <a:r>
              <a:rPr lang="en-US" sz="1400" dirty="0"/>
              <a:t>H</a:t>
            </a:r>
            <a:r>
              <a:rPr lang="en-US" sz="1400" baseline="-25000" dirty="0"/>
              <a:t>5</a:t>
            </a:r>
            <a:r>
              <a:rPr lang="en-US" sz="1400" dirty="0"/>
              <a:t>O</a:t>
            </a:r>
            <a:r>
              <a:rPr lang="en-US" sz="1400" baseline="-25000" dirty="0"/>
              <a:t>7</a:t>
            </a:r>
            <a:r>
              <a:rPr lang="en-US" sz="1400" dirty="0"/>
              <a:t>·2H</a:t>
            </a:r>
            <a:r>
              <a:rPr lang="en-US" sz="1400" baseline="-25000" dirty="0"/>
              <a:t>2</a:t>
            </a:r>
            <a:r>
              <a:rPr lang="en-US" sz="1400" dirty="0"/>
              <a:t>O  </a:t>
            </a:r>
            <a:r>
              <a:rPr lang="en-US" sz="1300" dirty="0"/>
              <a:t>44g (0.3M)</a:t>
            </a:r>
          </a:p>
          <a:p>
            <a:pPr eaLnBrk="1" hangingPunct="1"/>
            <a:r>
              <a:rPr lang="en-US" sz="1400" dirty="0" err="1"/>
              <a:t>NaBr</a:t>
            </a:r>
            <a:r>
              <a:rPr lang="en-US" sz="1400" dirty="0"/>
              <a:t>  </a:t>
            </a:r>
            <a:r>
              <a:rPr lang="en-US" sz="1300" dirty="0"/>
              <a:t>7.725g (0.15M)</a:t>
            </a:r>
          </a:p>
          <a:p>
            <a:pPr eaLnBrk="1" hangingPunct="1"/>
            <a:r>
              <a:rPr lang="en-US" sz="1400" b="1" dirty="0"/>
              <a:t>Na</a:t>
            </a:r>
            <a:r>
              <a:rPr lang="en-US" sz="1400" b="1" baseline="-25000" dirty="0"/>
              <a:t>2</a:t>
            </a:r>
            <a:r>
              <a:rPr lang="en-US" sz="1400" b="1" dirty="0"/>
              <a:t>WO</a:t>
            </a:r>
            <a:r>
              <a:rPr lang="en-US" sz="1400" b="1" baseline="-25000" dirty="0"/>
              <a:t>4</a:t>
            </a:r>
            <a:r>
              <a:rPr lang="en-US" sz="1400" b="1" dirty="0"/>
              <a:t> · 2H</a:t>
            </a:r>
            <a:r>
              <a:rPr lang="en-US" sz="1400" b="1" baseline="-25000" dirty="0"/>
              <a:t>2</a:t>
            </a:r>
            <a:r>
              <a:rPr lang="en-US" sz="1400" b="1" dirty="0"/>
              <a:t>O </a:t>
            </a:r>
            <a:r>
              <a:rPr lang="en-US" sz="1300" b="1" dirty="0"/>
              <a:t>23.25g (0.14M)</a:t>
            </a:r>
          </a:p>
          <a:p>
            <a:pPr eaLnBrk="1" hangingPunct="1"/>
            <a:r>
              <a:rPr lang="en-US" sz="1400" b="1" dirty="0"/>
              <a:t>NH</a:t>
            </a:r>
            <a:r>
              <a:rPr lang="en-US" sz="1400" b="1" baseline="-25000" dirty="0"/>
              <a:t>4</a:t>
            </a:r>
            <a:r>
              <a:rPr lang="en-US" sz="1400" b="1" dirty="0"/>
              <a:t>Cl  </a:t>
            </a:r>
            <a:r>
              <a:rPr lang="en-US" sz="1300" b="1" dirty="0"/>
              <a:t>13.25g (0.5M)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1600" y="5118913"/>
            <a:ext cx="2833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Similar to the Yamasaki </a:t>
            </a: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(2000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) recipe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266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88330" y="164631"/>
            <a:ext cx="8304213" cy="790575"/>
          </a:xfrm>
          <a:prstGeom prst="rect">
            <a:avLst/>
          </a:prstGeom>
        </p:spPr>
        <p:txBody>
          <a:bodyPr/>
          <a:lstStyle>
            <a:lvl1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u="sng" smtClean="0"/>
              <a:t>Ni</a:t>
            </a:r>
            <a:r>
              <a:rPr lang="en-US" smtClean="0"/>
              <a:t>-W: </a:t>
            </a:r>
            <a:br>
              <a:rPr lang="en-US" smtClean="0"/>
            </a:br>
            <a:r>
              <a:rPr lang="en-US" smtClean="0">
                <a:solidFill>
                  <a:srgbClr val="FF0000"/>
                </a:solidFill>
              </a:rPr>
              <a:t>Electrodeposited Specimens Made at Clemson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739716358"/>
              </p:ext>
            </p:extLst>
          </p:nvPr>
        </p:nvGraphicFramePr>
        <p:xfrm>
          <a:off x="2971800" y="1173162"/>
          <a:ext cx="3276600" cy="4000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754080251"/>
              </p:ext>
            </p:extLst>
          </p:nvPr>
        </p:nvGraphicFramePr>
        <p:xfrm>
          <a:off x="0" y="1096962"/>
          <a:ext cx="3200400" cy="3990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Freeform 14"/>
          <p:cNvSpPr>
            <a:spLocks noChangeArrowheads="1"/>
          </p:cNvSpPr>
          <p:nvPr/>
        </p:nvSpPr>
        <p:spPr bwMode="auto">
          <a:xfrm>
            <a:off x="647700" y="1514475"/>
            <a:ext cx="1965325" cy="2974975"/>
          </a:xfrm>
          <a:custGeom>
            <a:avLst/>
            <a:gdLst>
              <a:gd name="T0" fmla="*/ 0 w 1966823"/>
              <a:gd name="T1" fmla="*/ 2962468 h 2976114"/>
              <a:gd name="T2" fmla="*/ 649643 w 1966823"/>
              <a:gd name="T3" fmla="*/ 996078 h 2976114"/>
              <a:gd name="T4" fmla="*/ 1299284 w 1966823"/>
              <a:gd name="T5" fmla="*/ 120218 h 2976114"/>
              <a:gd name="T6" fmla="*/ 1948922 w 1966823"/>
              <a:gd name="T7" fmla="*/ 274783 h 2976114"/>
              <a:gd name="T8" fmla="*/ 0 60000 65536"/>
              <a:gd name="T9" fmla="*/ 0 60000 65536"/>
              <a:gd name="T10" fmla="*/ 0 60000 65536"/>
              <a:gd name="T11" fmla="*/ 0 60000 65536"/>
              <a:gd name="T12" fmla="*/ 0 w 1966823"/>
              <a:gd name="T13" fmla="*/ 0 h 2976114"/>
              <a:gd name="T14" fmla="*/ 1966823 w 1966823"/>
              <a:gd name="T15" fmla="*/ 2976114 h 29761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6823" h="2976114">
                <a:moveTo>
                  <a:pt x="0" y="2976114"/>
                </a:moveTo>
                <a:cubicBezTo>
                  <a:pt x="218536" y="2226335"/>
                  <a:pt x="437072" y="1476556"/>
                  <a:pt x="655608" y="1000665"/>
                </a:cubicBezTo>
                <a:cubicBezTo>
                  <a:pt x="874144" y="524774"/>
                  <a:pt x="1092679" y="241540"/>
                  <a:pt x="1311215" y="120770"/>
                </a:cubicBezTo>
                <a:cubicBezTo>
                  <a:pt x="1529751" y="0"/>
                  <a:pt x="1748287" y="138023"/>
                  <a:pt x="1966823" y="276046"/>
                </a:cubicBezTo>
              </a:path>
            </a:pathLst>
          </a:cu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5475288" y="3763962"/>
            <a:ext cx="1817687" cy="646113"/>
            <a:chOff x="5497980" y="4092914"/>
            <a:chExt cx="1752600" cy="646146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5577230" y="4198315"/>
              <a:ext cx="76200" cy="315165"/>
              <a:chOff x="5577230" y="4198315"/>
              <a:chExt cx="76200" cy="315165"/>
            </a:xfrm>
          </p:grpSpPr>
          <p:cxnSp>
            <p:nvCxnSpPr>
              <p:cNvPr id="13" name="Straight Connector 34"/>
              <p:cNvCxnSpPr>
                <a:cxnSpLocks noChangeShapeType="1"/>
              </p:cNvCxnSpPr>
              <p:nvPr/>
            </p:nvCxnSpPr>
            <p:spPr bwMode="auto">
              <a:xfrm rot="5400000">
                <a:off x="5462199" y="4357236"/>
                <a:ext cx="304800" cy="1588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14" name="Oval 35"/>
              <p:cNvSpPr>
                <a:spLocks noChangeArrowheads="1"/>
              </p:cNvSpPr>
              <p:nvPr/>
            </p:nvSpPr>
            <p:spPr bwMode="auto">
              <a:xfrm>
                <a:off x="5585766" y="434157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  <p:cxnSp>
            <p:nvCxnSpPr>
              <p:cNvPr id="15" name="Straight Connector 36"/>
              <p:cNvCxnSpPr>
                <a:cxnSpLocks noChangeShapeType="1"/>
              </p:cNvCxnSpPr>
              <p:nvPr/>
            </p:nvCxnSpPr>
            <p:spPr bwMode="auto">
              <a:xfrm>
                <a:off x="5577230" y="4198315"/>
                <a:ext cx="76200" cy="1588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6" name="Straight Connector 37"/>
              <p:cNvCxnSpPr>
                <a:cxnSpLocks noChangeShapeType="1"/>
              </p:cNvCxnSpPr>
              <p:nvPr/>
            </p:nvCxnSpPr>
            <p:spPr bwMode="auto">
              <a:xfrm>
                <a:off x="5577230" y="4511892"/>
                <a:ext cx="76200" cy="1588"/>
              </a:xfrm>
              <a:prstGeom prst="line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0" name="TextBox 31"/>
            <p:cNvSpPr txBox="1">
              <a:spLocks noChangeArrowheads="1"/>
            </p:cNvSpPr>
            <p:nvPr/>
          </p:nvSpPr>
          <p:spPr bwMode="auto">
            <a:xfrm>
              <a:off x="5577230" y="4092914"/>
              <a:ext cx="10668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/>
                <a:t>0.3</a:t>
              </a:r>
            </a:p>
          </p:txBody>
        </p:sp>
        <p:sp>
          <p:nvSpPr>
            <p:cNvPr id="11" name="TextBox 32"/>
            <p:cNvSpPr txBox="1">
              <a:spLocks noChangeArrowheads="1"/>
            </p:cNvSpPr>
            <p:nvPr/>
          </p:nvSpPr>
          <p:spPr bwMode="auto">
            <a:xfrm>
              <a:off x="5577230" y="4398929"/>
              <a:ext cx="10668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/>
                <a:t>0.3</a:t>
              </a:r>
            </a:p>
          </p:txBody>
        </p:sp>
        <p:sp>
          <p:nvSpPr>
            <p:cNvPr id="12" name="TextBox 33"/>
            <p:cNvSpPr txBox="1">
              <a:spLocks noChangeArrowheads="1"/>
            </p:cNvSpPr>
            <p:nvPr/>
          </p:nvSpPr>
          <p:spPr bwMode="auto">
            <a:xfrm>
              <a:off x="5497980" y="4523616"/>
              <a:ext cx="175260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800"/>
                <a:t>S. D. </a:t>
              </a:r>
            </a:p>
          </p:txBody>
        </p:sp>
      </p:grpSp>
      <p:sp>
        <p:nvSpPr>
          <p:cNvPr id="26" name="Rectangle 66"/>
          <p:cNvSpPr>
            <a:spLocks noChangeArrowheads="1"/>
          </p:cNvSpPr>
          <p:nvPr/>
        </p:nvSpPr>
        <p:spPr bwMode="auto">
          <a:xfrm>
            <a:off x="2819400" y="944562"/>
            <a:ext cx="304800" cy="3810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aphicFrame>
        <p:nvGraphicFramePr>
          <p:cNvPr id="27" name="Chart 2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955935466"/>
              </p:ext>
            </p:extLst>
          </p:nvPr>
        </p:nvGraphicFramePr>
        <p:xfrm>
          <a:off x="6019800" y="1173162"/>
          <a:ext cx="3124200" cy="3990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Freeform 31"/>
          <p:cNvSpPr>
            <a:spLocks noChangeArrowheads="1"/>
          </p:cNvSpPr>
          <p:nvPr/>
        </p:nvSpPr>
        <p:spPr bwMode="auto">
          <a:xfrm>
            <a:off x="3657600" y="1735137"/>
            <a:ext cx="1963738" cy="1949450"/>
          </a:xfrm>
          <a:custGeom>
            <a:avLst/>
            <a:gdLst>
              <a:gd name="T0" fmla="*/ 0 w 1963972"/>
              <a:gd name="T1" fmla="*/ 0 h 1949395"/>
              <a:gd name="T2" fmla="*/ 651929 w 1963972"/>
              <a:gd name="T3" fmla="*/ 1439227 h 1949395"/>
              <a:gd name="T4" fmla="*/ 1303859 w 1963972"/>
              <a:gd name="T5" fmla="*/ 1876561 h 1949395"/>
              <a:gd name="T6" fmla="*/ 1963738 w 1963972"/>
              <a:gd name="T7" fmla="*/ 1876561 h 1949395"/>
              <a:gd name="T8" fmla="*/ 0 60000 65536"/>
              <a:gd name="T9" fmla="*/ 0 60000 65536"/>
              <a:gd name="T10" fmla="*/ 0 60000 65536"/>
              <a:gd name="T11" fmla="*/ 0 60000 65536"/>
              <a:gd name="T12" fmla="*/ 0 w 1963972"/>
              <a:gd name="T13" fmla="*/ 0 h 1949395"/>
              <a:gd name="T14" fmla="*/ 1963972 w 1963972"/>
              <a:gd name="T15" fmla="*/ 1949395 h 19493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63972" h="1949395">
                <a:moveTo>
                  <a:pt x="0" y="0"/>
                </a:moveTo>
                <a:cubicBezTo>
                  <a:pt x="217335" y="563217"/>
                  <a:pt x="434671" y="1126435"/>
                  <a:pt x="652007" y="1439186"/>
                </a:cubicBezTo>
                <a:cubicBezTo>
                  <a:pt x="869343" y="1751937"/>
                  <a:pt x="1085353" y="1803621"/>
                  <a:pt x="1304014" y="1876508"/>
                </a:cubicBezTo>
                <a:cubicBezTo>
                  <a:pt x="1522675" y="1949395"/>
                  <a:pt x="1743323" y="1912951"/>
                  <a:pt x="1963972" y="1876508"/>
                </a:cubicBezTo>
              </a:path>
            </a:pathLst>
          </a:cu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9" name="Freeform 32"/>
          <p:cNvSpPr>
            <a:spLocks noChangeArrowheads="1"/>
          </p:cNvSpPr>
          <p:nvPr/>
        </p:nvSpPr>
        <p:spPr bwMode="auto">
          <a:xfrm>
            <a:off x="6710363" y="1727200"/>
            <a:ext cx="1931987" cy="1876425"/>
          </a:xfrm>
          <a:custGeom>
            <a:avLst/>
            <a:gdLst>
              <a:gd name="T0" fmla="*/ 0 w 1932167"/>
              <a:gd name="T1" fmla="*/ 0 h 1876508"/>
              <a:gd name="T2" fmla="*/ 532687 w 1932167"/>
              <a:gd name="T3" fmla="*/ 922311 h 1876508"/>
              <a:gd name="T4" fmla="*/ 1335695 w 1932167"/>
              <a:gd name="T5" fmla="*/ 1455025 h 1876508"/>
              <a:gd name="T6" fmla="*/ 1931987 w 1932167"/>
              <a:gd name="T7" fmla="*/ 1876425 h 1876508"/>
              <a:gd name="T8" fmla="*/ 0 60000 65536"/>
              <a:gd name="T9" fmla="*/ 0 60000 65536"/>
              <a:gd name="T10" fmla="*/ 0 60000 65536"/>
              <a:gd name="T11" fmla="*/ 0 60000 65536"/>
              <a:gd name="T12" fmla="*/ 0 w 1932167"/>
              <a:gd name="T13" fmla="*/ 0 h 1876508"/>
              <a:gd name="T14" fmla="*/ 1932167 w 1932167"/>
              <a:gd name="T15" fmla="*/ 1876508 h 18765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32167" h="1876508">
                <a:moveTo>
                  <a:pt x="0" y="0"/>
                </a:moveTo>
                <a:cubicBezTo>
                  <a:pt x="155050" y="339918"/>
                  <a:pt x="310100" y="679837"/>
                  <a:pt x="532737" y="922352"/>
                </a:cubicBezTo>
                <a:cubicBezTo>
                  <a:pt x="755374" y="1164867"/>
                  <a:pt x="1102581" y="1296063"/>
                  <a:pt x="1335819" y="1455089"/>
                </a:cubicBezTo>
                <a:cubicBezTo>
                  <a:pt x="1569057" y="1614115"/>
                  <a:pt x="1750612" y="1745311"/>
                  <a:pt x="1932167" y="1876508"/>
                </a:cubicBezTo>
              </a:path>
            </a:pathLst>
          </a:cu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12937211"/>
              </p:ext>
            </p:extLst>
          </p:nvPr>
        </p:nvGraphicFramePr>
        <p:xfrm>
          <a:off x="1152866" y="5181600"/>
          <a:ext cx="6545261" cy="1143000"/>
        </p:xfrm>
        <a:graphic>
          <a:graphicData uri="http://schemas.openxmlformats.org/drawingml/2006/table">
            <a:tbl>
              <a:tblPr/>
              <a:tblGrid>
                <a:gridCol w="1671637"/>
                <a:gridCol w="1218406"/>
                <a:gridCol w="1218406"/>
                <a:gridCol w="1218406"/>
                <a:gridCol w="1218406"/>
              </a:tblGrid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at.% W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FWHM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2-theta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XRD Grain </a:t>
                      </a:r>
                      <a:r>
                        <a:rPr lang="en-US" sz="1100" dirty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S</a:t>
                      </a: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ize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Pure Ni film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1.1138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44.68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7.7nm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0.07M Na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</a:t>
                      </a: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WO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4</a:t>
                      </a: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·2H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</a:t>
                      </a: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15.6%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2.2640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43.70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3.7nm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0.14M Na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</a:t>
                      </a: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WO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4</a:t>
                      </a: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·2H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</a:t>
                      </a: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22.47%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3.3043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44.36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2.5nm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0.21M Na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</a:t>
                      </a: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WO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4</a:t>
                      </a: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·2H</a:t>
                      </a:r>
                      <a:r>
                        <a:rPr lang="en-US" sz="1100" baseline="-250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</a:t>
                      </a: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20.3%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3.3820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44.00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2.5nm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" name="Rectangle 30"/>
          <p:cNvSpPr/>
          <p:nvPr/>
        </p:nvSpPr>
        <p:spPr bwMode="auto">
          <a:xfrm>
            <a:off x="4800600" y="2590800"/>
            <a:ext cx="228600" cy="228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828800" y="3570287"/>
            <a:ext cx="228600" cy="228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13715" y="6248400"/>
            <a:ext cx="275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F0DCC"/>
                </a:solidFill>
                <a:latin typeface="Candara" pitchFamily="34" charset="0"/>
              </a:rPr>
              <a:t>HanSeung</a:t>
            </a:r>
            <a:r>
              <a:rPr lang="en-US" sz="1800" dirty="0" smtClean="0">
                <a:solidFill>
                  <a:srgbClr val="0F0DCC"/>
                </a:solidFill>
                <a:latin typeface="Candara" pitchFamily="34" charset="0"/>
              </a:rPr>
              <a:t> Park &amp; Jian Luo</a:t>
            </a:r>
            <a:endParaRPr lang="en-US" sz="1800" dirty="0">
              <a:solidFill>
                <a:srgbClr val="0F0DCC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120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Nanocrystalline</a:t>
            </a:r>
            <a:r>
              <a:rPr lang="en-US" dirty="0" smtClean="0"/>
              <a:t> Ni + ~20%W – Thermal Stability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83454294"/>
              </p:ext>
            </p:extLst>
          </p:nvPr>
        </p:nvGraphicFramePr>
        <p:xfrm>
          <a:off x="1125789" y="1164771"/>
          <a:ext cx="6164264" cy="821436"/>
        </p:xfrm>
        <a:graphic>
          <a:graphicData uri="http://schemas.openxmlformats.org/drawingml/2006/table">
            <a:tbl>
              <a:tblPr/>
              <a:tblGrid>
                <a:gridCol w="1541066"/>
                <a:gridCol w="1541066"/>
                <a:gridCol w="1541066"/>
                <a:gridCol w="1541066"/>
              </a:tblGrid>
              <a:tr h="1333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FWHM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2-theta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XRD Grain </a:t>
                      </a:r>
                      <a:r>
                        <a:rPr lang="en-US" sz="1100" dirty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S</a:t>
                      </a: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ize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As-deposited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3.3043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44.36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2.5nm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400 °C,</a:t>
                      </a:r>
                      <a:r>
                        <a:rPr lang="en-US" sz="1100" baseline="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 6 </a:t>
                      </a:r>
                      <a:r>
                        <a:rPr lang="en-US" sz="1100" baseline="0" dirty="0" err="1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hrs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1.4329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43.76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5.9nm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600 °C,</a:t>
                      </a:r>
                      <a:r>
                        <a:rPr lang="en-US" sz="1100" baseline="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 6 </a:t>
                      </a:r>
                      <a:r>
                        <a:rPr lang="en-US" sz="1100" baseline="0" dirty="0" err="1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hrs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0.4330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43.62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Malgun Gothic"/>
                          <a:cs typeface="Times New Roman" pitchFamily="18" charset="0"/>
                        </a:rPr>
                        <a:t>19.7nm</a:t>
                      </a:r>
                      <a:endParaRPr lang="en-US" sz="1100" dirty="0">
                        <a:latin typeface="Times New Roman" pitchFamily="18" charset="0"/>
                        <a:ea typeface="Malgun Gothic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0"/>
            <a:ext cx="4610431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4496410" y="4345838"/>
            <a:ext cx="4445507" cy="2054962"/>
          </a:xfrm>
          <a:prstGeom prst="rect">
            <a:avLst/>
          </a:prstGeom>
          <a:solidFill>
            <a:srgbClr val="FFFFCC"/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vert="horz" wrap="square" lIns="91167" tIns="45583" rIns="91167" bIns="45583" numCol="1" anchor="ctr" anchorCtr="0" compatLnSpc="1">
            <a:prstTxWarp prst="textNoShape">
              <a:avLst/>
            </a:prstTxWarp>
          </a:bodyPr>
          <a:lstStyle>
            <a:lvl1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200" dirty="0" smtClean="0">
                <a:solidFill>
                  <a:srgbClr val="FF0000"/>
                </a:solidFill>
              </a:rPr>
              <a:t>Currently On-Going Tasks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rgbClr val="FF0000"/>
                </a:solidFill>
                <a:latin typeface="Candara" pitchFamily="34" charset="0"/>
              </a:rPr>
              <a:t>(Preliminary Characterizations)</a:t>
            </a:r>
          </a:p>
          <a:p>
            <a:pPr marL="342900" indent="-342900" algn="l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dirty="0" smtClean="0"/>
              <a:t>HAADF-STEM at Lehigh</a:t>
            </a:r>
          </a:p>
          <a:p>
            <a:pPr marL="342900" indent="-342900" algn="l">
              <a:lnSpc>
                <a:spcPct val="100000"/>
              </a:lnSpc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dirty="0" smtClean="0">
                <a:sym typeface="Wingdings" pitchFamily="2" charset="2"/>
              </a:rPr>
              <a:t>GBCD at CMU</a:t>
            </a:r>
          </a:p>
          <a:p>
            <a:pPr algn="l">
              <a:lnSpc>
                <a:spcPct val="100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chemeClr val="tx1"/>
                </a:solidFill>
                <a:latin typeface="Candara" pitchFamily="34" charset="0"/>
                <a:sym typeface="Wingdings" pitchFamily="2" charset="2"/>
              </a:rPr>
              <a:t>Worthy to be investigated further? </a:t>
            </a:r>
            <a:endParaRPr lang="en-US" sz="2000" dirty="0">
              <a:solidFill>
                <a:schemeClr val="tx1"/>
              </a:solidFill>
              <a:latin typeface="Candar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216134"/>
            <a:ext cx="275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F0DCC"/>
                </a:solidFill>
                <a:latin typeface="Candara" pitchFamily="34" charset="0"/>
              </a:rPr>
              <a:t>HanSeung</a:t>
            </a:r>
            <a:r>
              <a:rPr lang="en-US" sz="1800" dirty="0" smtClean="0">
                <a:solidFill>
                  <a:srgbClr val="0F0DCC"/>
                </a:solidFill>
                <a:latin typeface="Candara" pitchFamily="34" charset="0"/>
              </a:rPr>
              <a:t> Park &amp; Jian Luo</a:t>
            </a:r>
            <a:endParaRPr lang="en-US" sz="1800" dirty="0">
              <a:solidFill>
                <a:srgbClr val="0F0DCC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381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610" y="152400"/>
            <a:ext cx="8304213" cy="790575"/>
          </a:xfrm>
        </p:spPr>
        <p:txBody>
          <a:bodyPr/>
          <a:lstStyle/>
          <a:p>
            <a:r>
              <a:rPr lang="en-US" dirty="0" smtClean="0"/>
              <a:t>Concluding Remarks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066800"/>
            <a:ext cx="8694234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Candara" pitchFamily="34" charset="0"/>
              </a:rPr>
              <a:t>The observations of bilayers (and a trilayer) in </a:t>
            </a:r>
            <a:r>
              <a:rPr lang="en-US" sz="2000" u="sng" dirty="0" smtClean="0">
                <a:latin typeface="Candara" pitchFamily="34" charset="0"/>
              </a:rPr>
              <a:t>Ni</a:t>
            </a:r>
            <a:r>
              <a:rPr lang="en-US" sz="2000" dirty="0" smtClean="0">
                <a:latin typeface="Candara" pitchFamily="34" charset="0"/>
              </a:rPr>
              <a:t>-Bi </a:t>
            </a:r>
            <a:r>
              <a:rPr lang="en-US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fills a critical knowledge gap</a:t>
            </a:r>
            <a:r>
              <a:rPr lang="en-US" sz="2000" dirty="0" smtClean="0">
                <a:latin typeface="Candara" pitchFamily="34" charset="0"/>
              </a:rPr>
              <a:t> to support the generality of the new complexion theory</a:t>
            </a:r>
          </a:p>
          <a:p>
            <a:pPr marL="230188" indent="-230188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Candara" pitchFamily="34" charset="0"/>
              </a:rPr>
              <a:t>Phenomenological interfacial thermodynamic models can be used to explain and justify all observations…</a:t>
            </a:r>
          </a:p>
          <a:p>
            <a:pPr marL="800100" lvl="1" indent="-342900" algn="l">
              <a:spcAft>
                <a:spcPts val="600"/>
              </a:spcAft>
              <a:buFont typeface="Wingdings" pitchFamily="2" charset="2"/>
              <a:buChar char="Ø"/>
            </a:pPr>
            <a:r>
              <a:rPr lang="en-US" sz="2000" dirty="0" smtClean="0">
                <a:latin typeface="Candara" pitchFamily="34" charset="0"/>
              </a:rPr>
              <a:t>Yet, further first-principle calculations, atomistic modeling and </a:t>
            </a:r>
            <a:r>
              <a:rPr lang="en-US" sz="2000" dirty="0" err="1" smtClean="0">
                <a:latin typeface="Candara" pitchFamily="34" charset="0"/>
              </a:rPr>
              <a:t>mesoscale</a:t>
            </a:r>
            <a:r>
              <a:rPr lang="en-US" sz="2000" dirty="0" smtClean="0">
                <a:latin typeface="Candara" pitchFamily="34" charset="0"/>
              </a:rPr>
              <a:t> simulation are needed and in progress… </a:t>
            </a:r>
          </a:p>
          <a:p>
            <a:pPr marL="230188" indent="-230188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Candara" pitchFamily="34" charset="0"/>
              </a:rPr>
              <a:t>The observation of </a:t>
            </a:r>
            <a:r>
              <a:rPr lang="en-US" sz="2000" u="sng" dirty="0" smtClean="0">
                <a:latin typeface="Candara" pitchFamily="34" charset="0"/>
              </a:rPr>
              <a:t>Ni</a:t>
            </a:r>
            <a:r>
              <a:rPr lang="en-US" sz="2000" dirty="0" smtClean="0">
                <a:latin typeface="Candara" pitchFamily="34" charset="0"/>
              </a:rPr>
              <a:t>-Bi, along with several other earlier reports, calls for </a:t>
            </a:r>
            <a:r>
              <a:rPr lang="en-US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 re-appraisal of the classical GB embrittlement </a:t>
            </a:r>
            <a:r>
              <a:rPr lang="en-US" sz="2000" dirty="0" smtClean="0">
                <a:latin typeface="Candara" pitchFamily="34" charset="0"/>
              </a:rPr>
              <a:t>(and liquid metal embrittlement) models to consider structural transitions and adsorption beyond the Langmuir-McLean model.</a:t>
            </a:r>
          </a:p>
          <a:p>
            <a:pPr marL="230188" indent="-230188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Candara" pitchFamily="34" charset="0"/>
              </a:rPr>
              <a:t>The roles of “GB interphases” (segregation) in controlling grain growth and microstructure evolution in Ni and other metals (including the possibility of stabilizing </a:t>
            </a:r>
            <a:r>
              <a:rPr lang="en-US" sz="2000" dirty="0" err="1" smtClean="0">
                <a:latin typeface="Candara" pitchFamily="34" charset="0"/>
              </a:rPr>
              <a:t>nanocrystalline</a:t>
            </a:r>
            <a:r>
              <a:rPr lang="en-US" sz="2000" dirty="0" smtClean="0">
                <a:latin typeface="Candara" pitchFamily="34" charset="0"/>
              </a:rPr>
              <a:t> metals via doping and the mechanism of abnormal grain growth) should also be scrutinized.</a:t>
            </a:r>
          </a:p>
          <a:p>
            <a:pPr marL="230188" indent="-230188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2000" dirty="0" smtClean="0">
                <a:latin typeface="Candara" pitchFamily="34" charset="0"/>
              </a:rPr>
              <a:t>We should consider the “big picture” beyond one system and one dopant to develop general models extendable to a wide range of materials systems.           </a:t>
            </a:r>
            <a:endParaRPr lang="en-US" sz="2000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895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0" y="152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Understanding the Origins of Complexions from… </a:t>
            </a:r>
          </a:p>
          <a:p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Surface-Grain Boundary (GB) Analogy  </a:t>
            </a:r>
            <a:endParaRPr lang="en-US" sz="2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92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327" y="1048485"/>
            <a:ext cx="3417798" cy="445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219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5" y="967894"/>
            <a:ext cx="3168400" cy="451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5410200" y="5713039"/>
            <a:ext cx="3576620" cy="384721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Grain Boundary Phase Behaviors</a:t>
            </a:r>
            <a:endParaRPr lang="en-U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0" y="5566845"/>
            <a:ext cx="4094801" cy="67710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Surface </a:t>
            </a:r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Adsorption of </a:t>
            </a:r>
          </a:p>
          <a:p>
            <a:pPr algn="ctr"/>
            <a:r>
              <a:rPr lang="en-US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Inert Gas on an Attractive Substrate </a:t>
            </a:r>
            <a:endParaRPr lang="en-US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59" name="Left-Right Arrow 58"/>
          <p:cNvSpPr/>
          <p:nvPr/>
        </p:nvSpPr>
        <p:spPr>
          <a:xfrm>
            <a:off x="3942370" y="5651249"/>
            <a:ext cx="1467830" cy="508303"/>
          </a:xfrm>
          <a:prstGeom prst="leftRightArrow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  <a:cs typeface="Arial" pitchFamily="34" charset="0"/>
              </a:rPr>
              <a:t>Analogous?</a:t>
            </a:r>
            <a:endParaRPr 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  <p:sp>
        <p:nvSpPr>
          <p:cNvPr id="60" name="Text Box 23"/>
          <p:cNvSpPr txBox="1">
            <a:spLocks noChangeArrowheads="1"/>
          </p:cNvSpPr>
          <p:nvPr/>
        </p:nvSpPr>
        <p:spPr bwMode="auto">
          <a:xfrm>
            <a:off x="5410200" y="6074676"/>
            <a:ext cx="342900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defTabSz="849313">
              <a:defRPr/>
            </a:pPr>
            <a:r>
              <a:rPr lang="en-US" sz="1600" dirty="0" smtClean="0">
                <a:latin typeface="Candara" pitchFamily="34" charset="0"/>
              </a:rPr>
              <a:t>Luo</a:t>
            </a:r>
            <a:r>
              <a:rPr lang="en-US" sz="1600" dirty="0">
                <a:latin typeface="Candara" pitchFamily="34" charset="0"/>
              </a:rPr>
              <a:t>, </a:t>
            </a:r>
            <a:r>
              <a:rPr lang="en-US" sz="1600" i="1" dirty="0">
                <a:latin typeface="Candara" pitchFamily="34" charset="0"/>
              </a:rPr>
              <a:t>App. Phys. </a:t>
            </a:r>
            <a:r>
              <a:rPr lang="en-US" sz="1600" i="1" dirty="0" err="1">
                <a:latin typeface="Candara" pitchFamily="34" charset="0"/>
              </a:rPr>
              <a:t>Lett</a:t>
            </a:r>
            <a:r>
              <a:rPr lang="en-US" sz="1600" i="1" dirty="0">
                <a:latin typeface="Candara" pitchFamily="34" charset="0"/>
              </a:rPr>
              <a:t>.</a:t>
            </a:r>
            <a:r>
              <a:rPr lang="en-US" sz="1600" dirty="0">
                <a:latin typeface="Candara" pitchFamily="34" charset="0"/>
              </a:rPr>
              <a:t> </a:t>
            </a:r>
            <a:r>
              <a:rPr lang="en-US" sz="1600" dirty="0" smtClean="0">
                <a:latin typeface="Candara" pitchFamily="34" charset="0"/>
              </a:rPr>
              <a:t>95: 071911 (2009)</a:t>
            </a:r>
            <a:endParaRPr lang="en-US" sz="1600" dirty="0">
              <a:latin typeface="Candara" pitchFamily="34" charset="0"/>
            </a:endParaRP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>
            <a:off x="18898" y="6159552"/>
            <a:ext cx="4732813" cy="342123"/>
          </a:xfrm>
          <a:prstGeom prst="rect">
            <a:avLst/>
          </a:prstGeom>
        </p:spPr>
        <p:txBody>
          <a:bodyPr/>
          <a:lstStyle/>
          <a:p>
            <a:r>
              <a:rPr lang="en-US" sz="1600" dirty="0" err="1" smtClean="0">
                <a:latin typeface="Candara" pitchFamily="34" charset="0"/>
              </a:rPr>
              <a:t>Pandit</a:t>
            </a:r>
            <a:r>
              <a:rPr lang="en-US" sz="1600" dirty="0" smtClean="0">
                <a:latin typeface="Candara" pitchFamily="34" charset="0"/>
              </a:rPr>
              <a:t>, Schick, </a:t>
            </a:r>
            <a:r>
              <a:rPr lang="en-US" sz="1600" dirty="0" err="1" smtClean="0">
                <a:latin typeface="Candara" pitchFamily="34" charset="0"/>
              </a:rPr>
              <a:t>Wortis</a:t>
            </a:r>
            <a:r>
              <a:rPr lang="en-US" sz="1600" dirty="0" smtClean="0">
                <a:latin typeface="Candara" pitchFamily="34" charset="0"/>
              </a:rPr>
              <a:t>, </a:t>
            </a:r>
            <a:r>
              <a:rPr lang="en-US" sz="1600" i="1" dirty="0" smtClean="0">
                <a:latin typeface="Candara" pitchFamily="34" charset="0"/>
              </a:rPr>
              <a:t>Phys. Rev. B</a:t>
            </a:r>
            <a:r>
              <a:rPr lang="en-US" sz="1600" dirty="0" smtClean="0">
                <a:latin typeface="Candara" pitchFamily="34" charset="0"/>
              </a:rPr>
              <a:t>, 26: 5112 (1982)</a:t>
            </a:r>
          </a:p>
        </p:txBody>
      </p:sp>
    </p:spTree>
    <p:extLst>
      <p:ext uri="{BB962C8B-B14F-4D97-AF65-F5344CB8AC3E}">
        <p14:creationId xmlns="" xmlns:p14="http://schemas.microsoft.com/office/powerpoint/2010/main" val="3226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304213" cy="790575"/>
          </a:xfrm>
        </p:spPr>
        <p:txBody>
          <a:bodyPr/>
          <a:lstStyle/>
          <a:p>
            <a:r>
              <a:rPr lang="en-US" sz="3600" dirty="0" smtClean="0"/>
              <a:t>Backup and Additional Slides</a:t>
            </a:r>
            <a:endParaRPr lang="en-US" sz="3600" dirty="0"/>
          </a:p>
        </p:txBody>
      </p:sp>
    </p:spTree>
    <p:extLst>
      <p:ext uri="{BB962C8B-B14F-4D97-AF65-F5344CB8AC3E}">
        <p14:creationId xmlns="" xmlns:p14="http://schemas.microsoft.com/office/powerpoint/2010/main" val="381987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4213" cy="790575"/>
          </a:xfrm>
        </p:spPr>
        <p:txBody>
          <a:bodyPr/>
          <a:lstStyle/>
          <a:p>
            <a:r>
              <a:rPr lang="en-US" dirty="0" smtClean="0"/>
              <a:t>Exclude Imaging Artifacts…</a:t>
            </a:r>
            <a:endParaRPr lang="en-US" dirty="0"/>
          </a:p>
        </p:txBody>
      </p:sp>
      <p:pic>
        <p:nvPicPr>
          <p:cNvPr id="3" name="Picture 2" descr="through focus unchanged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38613" y="1447800"/>
            <a:ext cx="4203700" cy="4206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754" y="1066800"/>
            <a:ext cx="472824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spcBef>
                <a:spcPts val="600"/>
              </a:spcBef>
              <a:buFont typeface="+mj-lt"/>
              <a:buAutoNum type="arabicParenR"/>
            </a:pPr>
            <a:r>
              <a:rPr lang="en-US" sz="2000" dirty="0" smtClean="0">
                <a:latin typeface="+mn-lt"/>
              </a:rPr>
              <a:t>A </a:t>
            </a:r>
            <a:r>
              <a:rPr lang="en-US" sz="2000" dirty="0">
                <a:latin typeface="+mn-lt"/>
              </a:rPr>
              <a:t>series of images were obtained at different defocus </a:t>
            </a:r>
            <a:r>
              <a:rPr lang="en-US" sz="2000" dirty="0" smtClean="0">
                <a:latin typeface="+mn-lt"/>
              </a:rPr>
              <a:t>values </a:t>
            </a:r>
            <a:r>
              <a:rPr lang="en-US" sz="2000" dirty="0">
                <a:latin typeface="+mn-lt"/>
              </a:rPr>
              <a:t>to ensure that the observed bilayers are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NOT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monolayer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adsorbates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on an atomic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step</a:t>
            </a:r>
            <a:r>
              <a:rPr lang="en-US" sz="2000" dirty="0" smtClean="0">
                <a:latin typeface="+mn-lt"/>
              </a:rPr>
              <a:t>.  </a:t>
            </a:r>
          </a:p>
          <a:p>
            <a:pPr marL="457200" indent="-457200" algn="l">
              <a:spcBef>
                <a:spcPts val="600"/>
              </a:spcBef>
              <a:buFont typeface="+mj-lt"/>
              <a:buAutoNum type="arabicParenR"/>
            </a:pPr>
            <a:r>
              <a:rPr lang="en-US" sz="2000" dirty="0">
                <a:latin typeface="+mn-lt"/>
              </a:rPr>
              <a:t>S</a:t>
            </a:r>
            <a:r>
              <a:rPr lang="en-US" sz="2000" dirty="0" smtClean="0">
                <a:latin typeface="+mn-lt"/>
              </a:rPr>
              <a:t>ince </a:t>
            </a:r>
            <a:r>
              <a:rPr lang="en-US" sz="2000" dirty="0">
                <a:latin typeface="+mn-lt"/>
              </a:rPr>
              <a:t>this bilayer interfacial phase was observed at </a:t>
            </a:r>
            <a:r>
              <a:rPr lang="en-US" sz="2000" dirty="0" smtClean="0">
                <a:latin typeface="+mn-lt"/>
              </a:rPr>
              <a:t>6 </a:t>
            </a:r>
            <a:r>
              <a:rPr lang="en-US" sz="2000" dirty="0">
                <a:latin typeface="+mn-lt"/>
              </a:rPr>
              <a:t>GBs </a:t>
            </a:r>
            <a:r>
              <a:rPr lang="en-US" sz="2000" dirty="0" smtClean="0">
                <a:latin typeface="+mn-lt"/>
              </a:rPr>
              <a:t>from </a:t>
            </a:r>
            <a:r>
              <a:rPr lang="en-US" sz="2000" dirty="0">
                <a:latin typeface="+mn-lt"/>
              </a:rPr>
              <a:t>different </a:t>
            </a:r>
            <a:r>
              <a:rPr lang="en-US" sz="2000" dirty="0" smtClean="0">
                <a:latin typeface="+mn-lt"/>
              </a:rPr>
              <a:t>specimens (11 faceted GB segments), </a:t>
            </a:r>
            <a:r>
              <a:rPr lang="en-US" sz="2000" dirty="0">
                <a:latin typeface="+mn-lt"/>
              </a:rPr>
              <a:t>it </a:t>
            </a:r>
            <a:r>
              <a:rPr lang="en-US" sz="2000" dirty="0" smtClean="0">
                <a:latin typeface="+mn-lt"/>
              </a:rPr>
              <a:t>is </a:t>
            </a:r>
            <a:r>
              <a:rPr lang="en-US" sz="2000" dirty="0">
                <a:latin typeface="+mn-lt"/>
              </a:rPr>
              <a:t>unlikely that each random GB exhibits a zigzag structure or has exactly one atomic step. </a:t>
            </a:r>
            <a:endParaRPr lang="en-US" sz="2000" dirty="0" smtClean="0">
              <a:latin typeface="+mn-lt"/>
            </a:endParaRPr>
          </a:p>
          <a:p>
            <a:pPr marL="457200" indent="-457200" algn="l">
              <a:spcBef>
                <a:spcPts val="600"/>
              </a:spcBef>
              <a:buFont typeface="+mj-lt"/>
              <a:buAutoNum type="arabicParenR"/>
            </a:pPr>
            <a:r>
              <a:rPr lang="en-US" sz="2000" dirty="0" smtClean="0">
                <a:latin typeface="+mn-lt"/>
              </a:rPr>
              <a:t>The epitaxial analysis (shown later) also indicate that </a:t>
            </a:r>
            <a:r>
              <a:rPr lang="en-US" sz="2000" dirty="0">
                <a:latin typeface="+mn-lt"/>
              </a:rPr>
              <a:t>the observed bi-layer adsorption is not </a:t>
            </a:r>
            <a:r>
              <a:rPr lang="en-US" sz="2000" dirty="0" smtClean="0">
                <a:latin typeface="+mn-lt"/>
              </a:rPr>
              <a:t>an artifact.  </a:t>
            </a:r>
            <a:endParaRPr lang="en-US" sz="20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40555" y="5673126"/>
            <a:ext cx="3999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Through-Focus Series</a:t>
            </a: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45"/>
          <p:cNvSpPr txBox="1"/>
          <p:nvPr/>
        </p:nvSpPr>
        <p:spPr>
          <a:xfrm>
            <a:off x="6686550" y="627529"/>
            <a:ext cx="2476500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lvl="0" indent="-169863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Science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2011</a:t>
            </a:r>
            <a:endParaRPr lang="en-US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865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910096"/>
            <a:ext cx="6537101" cy="43729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400" y="5251899"/>
            <a:ext cx="8899301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l">
              <a:lnSpc>
                <a:spcPct val="85000"/>
              </a:lnSpc>
              <a:buFont typeface="+mj-lt"/>
              <a:buAutoNum type="alphaLcParenR"/>
            </a:pPr>
            <a:r>
              <a:rPr lang="en-US" sz="1600" dirty="0">
                <a:latin typeface="+mn-lt"/>
              </a:rPr>
              <a:t>Specimen A (700°C </a:t>
            </a:r>
            <a:r>
              <a:rPr lang="en-US" sz="1600" dirty="0">
                <a:latin typeface="+mn-lt"/>
                <a:sym typeface="Symbol"/>
              </a:rPr>
              <a:t></a:t>
            </a:r>
            <a:r>
              <a:rPr lang="en-US" sz="1600" dirty="0">
                <a:latin typeface="+mn-lt"/>
              </a:rPr>
              <a:t> 1 hour); </a:t>
            </a:r>
          </a:p>
          <a:p>
            <a:pPr marL="285750" lvl="0" indent="-285750" algn="l">
              <a:lnSpc>
                <a:spcPct val="85000"/>
              </a:lnSpc>
              <a:buFont typeface="+mj-lt"/>
              <a:buAutoNum type="alphaLcParenR"/>
            </a:pPr>
            <a:r>
              <a:rPr lang="en-US" sz="1600" dirty="0">
                <a:latin typeface="+mn-lt"/>
              </a:rPr>
              <a:t>Specimen B (700 °C </a:t>
            </a:r>
            <a:r>
              <a:rPr lang="en-US" sz="1600" dirty="0">
                <a:latin typeface="+mn-lt"/>
                <a:sym typeface="Symbol"/>
              </a:rPr>
              <a:t></a:t>
            </a:r>
            <a:r>
              <a:rPr lang="en-US" sz="1600" dirty="0">
                <a:latin typeface="+mn-lt"/>
              </a:rPr>
              <a:t> 5 hours);  </a:t>
            </a:r>
          </a:p>
          <a:p>
            <a:pPr marL="285750" lvl="0" indent="-285750" algn="l">
              <a:lnSpc>
                <a:spcPct val="85000"/>
              </a:lnSpc>
              <a:buFont typeface="+mj-lt"/>
              <a:buAutoNum type="alphaLcParenR"/>
            </a:pPr>
            <a:r>
              <a:rPr lang="en-US" sz="1600" dirty="0">
                <a:latin typeface="+mn-lt"/>
              </a:rPr>
              <a:t>Specimen C (1100 °C </a:t>
            </a:r>
            <a:r>
              <a:rPr lang="en-US" sz="1600" dirty="0">
                <a:latin typeface="+mn-lt"/>
                <a:sym typeface="Symbol"/>
              </a:rPr>
              <a:t></a:t>
            </a:r>
            <a:r>
              <a:rPr lang="en-US" sz="1600" dirty="0">
                <a:latin typeface="+mn-lt"/>
              </a:rPr>
              <a:t> 5 hours); </a:t>
            </a:r>
          </a:p>
          <a:p>
            <a:pPr marL="285750" lvl="0" indent="-285750" algn="l">
              <a:lnSpc>
                <a:spcPct val="85000"/>
              </a:lnSpc>
              <a:buFont typeface="+mj-lt"/>
              <a:buAutoNum type="alphaLcParenR"/>
            </a:pPr>
            <a:r>
              <a:rPr lang="en-US" sz="1600" dirty="0">
                <a:latin typeface="+mn-lt"/>
              </a:rPr>
              <a:t>Specimen D (1100 °C </a:t>
            </a:r>
            <a:r>
              <a:rPr lang="en-US" sz="1600" dirty="0">
                <a:latin typeface="+mn-lt"/>
                <a:sym typeface="Symbol"/>
              </a:rPr>
              <a:t></a:t>
            </a:r>
            <a:r>
              <a:rPr lang="en-US" sz="1600" dirty="0">
                <a:latin typeface="+mn-lt"/>
              </a:rPr>
              <a:t> 5 hours; GB #1, near a tip); </a:t>
            </a:r>
          </a:p>
          <a:p>
            <a:pPr marL="285750" lvl="0" indent="-285750" algn="l">
              <a:lnSpc>
                <a:spcPct val="85000"/>
              </a:lnSpc>
              <a:buFont typeface="+mj-lt"/>
              <a:buAutoNum type="alphaLcParenR"/>
            </a:pPr>
            <a:r>
              <a:rPr lang="en-US" sz="1600" dirty="0">
                <a:latin typeface="+mn-lt"/>
              </a:rPr>
              <a:t>Specimen D (1100°C </a:t>
            </a:r>
            <a:r>
              <a:rPr lang="en-US" sz="1600" dirty="0">
                <a:latin typeface="+mn-lt"/>
                <a:sym typeface="Symbol"/>
              </a:rPr>
              <a:t></a:t>
            </a:r>
            <a:r>
              <a:rPr lang="en-US" sz="1600" dirty="0">
                <a:latin typeface="+mn-lt"/>
              </a:rPr>
              <a:t> 5 hours; GB #3, ~661 </a:t>
            </a:r>
            <a:r>
              <a:rPr lang="en-US" sz="1600" dirty="0" err="1">
                <a:latin typeface="+mn-lt"/>
              </a:rPr>
              <a:t>μm</a:t>
            </a:r>
            <a:r>
              <a:rPr lang="en-US" sz="1600" dirty="0">
                <a:latin typeface="+mn-lt"/>
              </a:rPr>
              <a:t> away from the liquid front); and </a:t>
            </a:r>
          </a:p>
          <a:p>
            <a:pPr marL="285750" lvl="0" indent="-285750" algn="l">
              <a:lnSpc>
                <a:spcPct val="85000"/>
              </a:lnSpc>
              <a:buFont typeface="+mj-lt"/>
              <a:buAutoNum type="alphaLcParenR"/>
            </a:pPr>
            <a:r>
              <a:rPr lang="en-US" sz="1600" dirty="0">
                <a:latin typeface="+mn-lt"/>
              </a:rPr>
              <a:t>Specimen D (1100 °C </a:t>
            </a:r>
            <a:r>
              <a:rPr lang="en-US" sz="1600" dirty="0">
                <a:latin typeface="+mn-lt"/>
                <a:sym typeface="Symbol"/>
              </a:rPr>
              <a:t></a:t>
            </a:r>
            <a:r>
              <a:rPr lang="en-US" sz="1600" dirty="0">
                <a:latin typeface="+mn-lt"/>
              </a:rPr>
              <a:t> 5 hours; GB #4, ~983 </a:t>
            </a:r>
            <a:r>
              <a:rPr lang="en-US" sz="1600" dirty="0" err="1">
                <a:latin typeface="+mn-lt"/>
              </a:rPr>
              <a:t>μm</a:t>
            </a:r>
            <a:r>
              <a:rPr lang="en-US" sz="1600" dirty="0">
                <a:latin typeface="+mn-lt"/>
              </a:rPr>
              <a:t> away from the liquid front).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56" y="152400"/>
            <a:ext cx="9102144" cy="790575"/>
          </a:xfrm>
        </p:spPr>
        <p:txBody>
          <a:bodyPr/>
          <a:lstStyle/>
          <a:p>
            <a:r>
              <a:rPr lang="en-US" dirty="0" smtClean="0"/>
              <a:t>Multiple Specimens…Multiple GBs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905" y="1676400"/>
            <a:ext cx="232339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n-lt"/>
              </a:rPr>
              <a:t>Characterized</a:t>
            </a:r>
          </a:p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7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independent GBs </a:t>
            </a:r>
          </a:p>
          <a:p>
            <a:r>
              <a:rPr lang="en-US" dirty="0" smtClean="0">
                <a:solidFill>
                  <a:srgbClr val="0000FF"/>
                </a:solidFill>
                <a:latin typeface="+mn-lt"/>
              </a:rPr>
              <a:t>in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specimens; </a:t>
            </a:r>
          </a:p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12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independent facets in total</a:t>
            </a:r>
          </a:p>
          <a:p>
            <a:endParaRPr lang="en-US" dirty="0">
              <a:solidFill>
                <a:srgbClr val="0000FF"/>
              </a:solidFill>
              <a:latin typeface="+mn-lt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+mn-lt"/>
              </a:rPr>
              <a:t>Only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low-angle GB does not exhibit a bilayer…</a:t>
            </a:r>
            <a:endParaRPr 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7" name="TextBox 45"/>
          <p:cNvSpPr txBox="1"/>
          <p:nvPr/>
        </p:nvSpPr>
        <p:spPr>
          <a:xfrm>
            <a:off x="6686550" y="627529"/>
            <a:ext cx="2476500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lvl="0" indent="-169863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Science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2011</a:t>
            </a:r>
            <a:endParaRPr lang="en-US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364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" y="1990725"/>
            <a:ext cx="4927600" cy="373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1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2138" y="1914525"/>
            <a:ext cx="4589462" cy="367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1780" name="Text Box 4"/>
          <p:cNvSpPr txBox="1">
            <a:spLocks noChangeArrowheads="1"/>
          </p:cNvSpPr>
          <p:nvPr/>
        </p:nvSpPr>
        <p:spPr bwMode="auto">
          <a:xfrm>
            <a:off x="1447800" y="5586413"/>
            <a:ext cx="152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/>
              <a:t>Undoped Ni</a:t>
            </a:r>
          </a:p>
        </p:txBody>
      </p:sp>
      <p:sp>
        <p:nvSpPr>
          <p:cNvPr id="331781" name="Text Box 5"/>
          <p:cNvSpPr txBox="1">
            <a:spLocks noChangeArrowheads="1"/>
          </p:cNvSpPr>
          <p:nvPr/>
        </p:nvSpPr>
        <p:spPr bwMode="auto">
          <a:xfrm>
            <a:off x="5943600" y="5586413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 dirty="0" smtClean="0"/>
              <a:t>Bi-doped </a:t>
            </a:r>
            <a:r>
              <a:rPr lang="en-US" sz="1800" b="0" dirty="0"/>
              <a:t>Ni</a:t>
            </a:r>
          </a:p>
        </p:txBody>
      </p:sp>
      <p:sp>
        <p:nvSpPr>
          <p:cNvPr id="331783" name="Text Box 7"/>
          <p:cNvSpPr txBox="1">
            <a:spLocks noChangeArrowheads="1"/>
          </p:cNvSpPr>
          <p:nvPr/>
        </p:nvSpPr>
        <p:spPr bwMode="auto">
          <a:xfrm>
            <a:off x="7975600" y="1381125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/>
              <a:t>facet</a:t>
            </a:r>
          </a:p>
        </p:txBody>
      </p:sp>
      <p:sp>
        <p:nvSpPr>
          <p:cNvPr id="331784" name="Line 8"/>
          <p:cNvSpPr>
            <a:spLocks noChangeShapeType="1"/>
          </p:cNvSpPr>
          <p:nvPr/>
        </p:nvSpPr>
        <p:spPr bwMode="auto">
          <a:xfrm flipH="1">
            <a:off x="7874000" y="1870075"/>
            <a:ext cx="284163" cy="66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CMU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Experiments </a:t>
            </a:r>
            <a: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on a Second Set of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Specimens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>…</a:t>
            </a:r>
            <a: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effectLst/>
                <a:latin typeface="Candara" pitchFamily="34" charset="0"/>
                <a:cs typeface="Calibri"/>
              </a:rPr>
            </a:br>
            <a:r>
              <a:rPr lang="en-US" dirty="0">
                <a:latin typeface="+mn-lt"/>
                <a:cs typeface="Arial" pitchFamily="34" charset="0"/>
              </a:rPr>
              <a:t>Nickel and </a:t>
            </a:r>
            <a:r>
              <a:rPr lang="en-US" dirty="0" smtClean="0">
                <a:latin typeface="+mn-lt"/>
                <a:cs typeface="Arial" pitchFamily="34" charset="0"/>
              </a:rPr>
              <a:t>Bi-doped </a:t>
            </a:r>
            <a:r>
              <a:rPr lang="en-US" dirty="0">
                <a:latin typeface="+mn-lt"/>
                <a:cs typeface="Arial" pitchFamily="34" charset="0"/>
              </a:rPr>
              <a:t>Ni Surfaces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 descr="Ni9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981200"/>
            <a:ext cx="3276600" cy="3276600"/>
          </a:xfrm>
          <a:prstGeom prst="rect">
            <a:avLst/>
          </a:prstGeom>
          <a:noFill/>
        </p:spPr>
      </p:pic>
      <p:sp>
        <p:nvSpPr>
          <p:cNvPr id="304137" name="Text Box 9"/>
          <p:cNvSpPr txBox="1">
            <a:spLocks noChangeArrowheads="1"/>
          </p:cNvSpPr>
          <p:nvPr/>
        </p:nvSpPr>
        <p:spPr bwMode="auto">
          <a:xfrm>
            <a:off x="1828800" y="5194300"/>
            <a:ext cx="640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Stone Sans ITC TT-Semi" charset="0"/>
              </a:rPr>
              <a:t>Decrease in anisotropy of GBCD with doping: Fewer {111} planes</a:t>
            </a:r>
            <a:r>
              <a:rPr lang="en-US" sz="1800" b="0" dirty="0">
                <a:latin typeface="Stone Sans ITC TT-Semi" charset="0"/>
              </a:rPr>
              <a:t> </a:t>
            </a:r>
            <a:r>
              <a:rPr lang="en-US" sz="1800" dirty="0">
                <a:latin typeface="Stone Sans ITC TT-Semi" charset="0"/>
              </a:rPr>
              <a:t>than in pure Ni</a:t>
            </a:r>
          </a:p>
        </p:txBody>
      </p:sp>
      <p:pic>
        <p:nvPicPr>
          <p:cNvPr id="304138" name="Picture 10" descr="NiBi950_#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981200"/>
            <a:ext cx="3276600" cy="3276600"/>
          </a:xfrm>
          <a:prstGeom prst="rect">
            <a:avLst/>
          </a:prstGeom>
          <a:noFill/>
        </p:spPr>
      </p:pic>
      <p:sp>
        <p:nvSpPr>
          <p:cNvPr id="304144" name="Rectangle 16"/>
          <p:cNvSpPr>
            <a:spLocks noChangeArrowheads="1"/>
          </p:cNvSpPr>
          <p:nvPr/>
        </p:nvSpPr>
        <p:spPr bwMode="auto">
          <a:xfrm>
            <a:off x="1524000" y="1584325"/>
            <a:ext cx="2147888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tone Sans ITC TT-Semi" charset="0"/>
              </a:rPr>
              <a:t>Ni &lt;g&gt; = 36 </a:t>
            </a:r>
            <a:r>
              <a:rPr lang="el-GR">
                <a:latin typeface="Stone Sans ITC TT-Semi" charset="0"/>
              </a:rPr>
              <a:t>μ</a:t>
            </a:r>
            <a:r>
              <a:rPr lang="en-US">
                <a:latin typeface="Stone Sans ITC TT-Semi" charset="0"/>
              </a:rPr>
              <a:t>m</a:t>
            </a:r>
          </a:p>
        </p:txBody>
      </p:sp>
      <p:sp>
        <p:nvSpPr>
          <p:cNvPr id="304145" name="Rectangle 17"/>
          <p:cNvSpPr>
            <a:spLocks noChangeArrowheads="1"/>
          </p:cNvSpPr>
          <p:nvPr/>
        </p:nvSpPr>
        <p:spPr bwMode="auto">
          <a:xfrm>
            <a:off x="4648200" y="1600200"/>
            <a:ext cx="33782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tone Sans ITC TT-Semi" charset="0"/>
              </a:rPr>
              <a:t>Bi doped Ni &lt;g&gt; = 57 </a:t>
            </a:r>
            <a:r>
              <a:rPr lang="el-GR">
                <a:latin typeface="Stone Sans ITC TT-Semi" charset="0"/>
              </a:rPr>
              <a:t>μ</a:t>
            </a:r>
            <a:r>
              <a:rPr lang="en-US">
                <a:latin typeface="Stone Sans ITC TT-Semi" charset="0"/>
              </a:rPr>
              <a:t>m</a:t>
            </a:r>
          </a:p>
        </p:txBody>
      </p:sp>
      <p:sp>
        <p:nvSpPr>
          <p:cNvPr id="304149" name="Rectangle 21"/>
          <p:cNvSpPr>
            <a:spLocks noGrp="1" noChangeArrowheads="1"/>
          </p:cNvSpPr>
          <p:nvPr>
            <p:ph type="title"/>
          </p:nvPr>
        </p:nvSpPr>
        <p:spPr>
          <a:xfrm>
            <a:off x="228600" y="66279"/>
            <a:ext cx="8229600" cy="868363"/>
          </a:xfrm>
          <a:noFill/>
          <a:ln/>
        </p:spPr>
        <p:txBody>
          <a:bodyPr/>
          <a:lstStyle/>
          <a:p>
            <a:r>
              <a:rPr lang="en-US" sz="3600" b="1" dirty="0">
                <a:solidFill>
                  <a:srgbClr val="000090"/>
                </a:solidFill>
                <a:latin typeface="Calibri"/>
                <a:cs typeface="Calibri"/>
              </a:rPr>
              <a:t>GBCD in Pure Ni and Bi doped Ni</a:t>
            </a:r>
          </a:p>
        </p:txBody>
      </p:sp>
      <p:sp>
        <p:nvSpPr>
          <p:cNvPr id="304150" name="Rectangle 22"/>
          <p:cNvSpPr>
            <a:spLocks noChangeArrowheads="1"/>
          </p:cNvSpPr>
          <p:nvPr/>
        </p:nvSpPr>
        <p:spPr bwMode="auto">
          <a:xfrm>
            <a:off x="1295400" y="990600"/>
            <a:ext cx="57912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Symbol" charset="2"/>
                <a:sym typeface="Symbol" charset="2"/>
              </a:rPr>
              <a:t></a:t>
            </a:r>
            <a:r>
              <a:rPr lang="en-US">
                <a:solidFill>
                  <a:schemeClr val="tx2"/>
                </a:solidFill>
                <a:latin typeface="Stone Sans ITC TT-Semi" charset="0"/>
              </a:rPr>
              <a:t>(n) Distribution of grain boundary planes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2"/>
          <p:cNvPicPr>
            <a:picLocks noChangeAspect="1" noChangeArrowheads="1"/>
          </p:cNvPicPr>
          <p:nvPr/>
        </p:nvPicPr>
        <p:blipFill>
          <a:blip r:embed="rId2" cstate="print"/>
          <a:srcRect t="4926" b="3854"/>
          <a:stretch>
            <a:fillRect/>
          </a:stretch>
        </p:blipFill>
        <p:spPr bwMode="auto">
          <a:xfrm>
            <a:off x="228600" y="1295400"/>
            <a:ext cx="86741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3827" name="Text Box 3"/>
          <p:cNvSpPr txBox="1">
            <a:spLocks noChangeArrowheads="1"/>
          </p:cNvSpPr>
          <p:nvPr/>
        </p:nvSpPr>
        <p:spPr bwMode="auto">
          <a:xfrm>
            <a:off x="1371600" y="381000"/>
            <a:ext cx="678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1800" b="0"/>
          </a:p>
        </p:txBody>
      </p:sp>
      <p:sp>
        <p:nvSpPr>
          <p:cNvPr id="333828" name="Text Box 4"/>
          <p:cNvSpPr txBox="1">
            <a:spLocks noChangeArrowheads="1"/>
          </p:cNvSpPr>
          <p:nvPr/>
        </p:nvSpPr>
        <p:spPr bwMode="auto">
          <a:xfrm>
            <a:off x="152400" y="161925"/>
            <a:ext cx="8763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90"/>
                </a:solidFill>
                <a:latin typeface="Calibri"/>
                <a:cs typeface="Calibri"/>
              </a:rPr>
              <a:t>The Effect of Chemistry on the</a:t>
            </a:r>
            <a:r>
              <a:rPr lang="en-US" sz="3200" b="1" dirty="0" smtClean="0">
                <a:solidFill>
                  <a:srgbClr val="000090"/>
                </a:solidFill>
                <a:latin typeface="Calibri"/>
                <a:cs typeface="Calibri"/>
              </a:rPr>
              <a:t> Relative </a:t>
            </a:r>
            <a:r>
              <a:rPr lang="en-US" sz="3200" b="1" dirty="0">
                <a:solidFill>
                  <a:srgbClr val="000090"/>
                </a:solidFill>
                <a:latin typeface="Calibri"/>
                <a:cs typeface="Calibri"/>
              </a:rPr>
              <a:t>Grain Boundary Energy</a:t>
            </a:r>
          </a:p>
        </p:txBody>
      </p:sp>
      <p:sp>
        <p:nvSpPr>
          <p:cNvPr id="333829" name="Rectangle 5"/>
          <p:cNvSpPr>
            <a:spLocks noChangeArrowheads="1"/>
          </p:cNvSpPr>
          <p:nvPr/>
        </p:nvSpPr>
        <p:spPr bwMode="auto">
          <a:xfrm>
            <a:off x="1905000" y="1828800"/>
            <a:ext cx="4800600" cy="4114800"/>
          </a:xfrm>
          <a:prstGeom prst="rect">
            <a:avLst/>
          </a:prstGeom>
          <a:solidFill>
            <a:srgbClr val="3366FF">
              <a:alpha val="1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830" name="Text Box 6"/>
          <p:cNvSpPr txBox="1">
            <a:spLocks noChangeArrowheads="1"/>
          </p:cNvSpPr>
          <p:nvPr/>
        </p:nvSpPr>
        <p:spPr bwMode="auto">
          <a:xfrm>
            <a:off x="2057400" y="2209800"/>
            <a:ext cx="1447800" cy="633413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Bi doped Ni </a:t>
            </a:r>
          </a:p>
          <a:p>
            <a:pPr>
              <a:spcBef>
                <a:spcPct val="50000"/>
              </a:spcBef>
            </a:pPr>
            <a:r>
              <a:rPr lang="en-US" sz="1400"/>
              <a:t>Max = 6 x Min</a:t>
            </a:r>
          </a:p>
        </p:txBody>
      </p:sp>
      <p:sp>
        <p:nvSpPr>
          <p:cNvPr id="333831" name="Rectangle 7"/>
          <p:cNvSpPr>
            <a:spLocks noChangeArrowheads="1"/>
          </p:cNvSpPr>
          <p:nvPr/>
        </p:nvSpPr>
        <p:spPr bwMode="auto">
          <a:xfrm>
            <a:off x="1905000" y="1828800"/>
            <a:ext cx="2209800" cy="4114800"/>
          </a:xfrm>
          <a:prstGeom prst="rect">
            <a:avLst/>
          </a:prstGeom>
          <a:solidFill>
            <a:srgbClr val="FF00FF">
              <a:alpha val="14999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3832" name="Text Box 8"/>
          <p:cNvSpPr txBox="1">
            <a:spLocks noChangeArrowheads="1"/>
          </p:cNvSpPr>
          <p:nvPr/>
        </p:nvSpPr>
        <p:spPr bwMode="auto">
          <a:xfrm>
            <a:off x="4648200" y="2667000"/>
            <a:ext cx="1524000" cy="633413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Undoped Ni</a:t>
            </a:r>
          </a:p>
          <a:p>
            <a:pPr>
              <a:spcBef>
                <a:spcPct val="50000"/>
              </a:spcBef>
            </a:pPr>
            <a:r>
              <a:rPr lang="en-US" sz="1400"/>
              <a:t>Max = 12 x Min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4" name="Picture 2"/>
          <p:cNvPicPr>
            <a:picLocks noChangeAspect="1" noChangeArrowheads="1"/>
          </p:cNvPicPr>
          <p:nvPr/>
        </p:nvPicPr>
        <p:blipFill>
          <a:blip r:embed="rId2" cstate="print">
            <a:lum bright="8000"/>
          </a:blip>
          <a:srcRect/>
          <a:stretch>
            <a:fillRect/>
          </a:stretch>
        </p:blipFill>
        <p:spPr bwMode="auto">
          <a:xfrm>
            <a:off x="152400" y="1400529"/>
            <a:ext cx="4360863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0995" name="Rectangle 3"/>
          <p:cNvSpPr>
            <a:spLocks noChangeArrowheads="1"/>
          </p:cNvSpPr>
          <p:nvPr/>
        </p:nvSpPr>
        <p:spPr bwMode="auto">
          <a:xfrm>
            <a:off x="457200" y="228600"/>
            <a:ext cx="82296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Calibri"/>
                <a:cs typeface="Calibri"/>
              </a:rPr>
              <a:t>Ni </a:t>
            </a:r>
            <a:r>
              <a:rPr lang="en-US" sz="3600" b="1" dirty="0">
                <a:solidFill>
                  <a:srgbClr val="000090"/>
                </a:solidFill>
                <a:latin typeface="Calibri"/>
                <a:cs typeface="Calibri"/>
              </a:rPr>
              <a:t>&amp; </a:t>
            </a:r>
            <a:r>
              <a:rPr lang="en-US" sz="3600" b="1" dirty="0" err="1">
                <a:solidFill>
                  <a:srgbClr val="000090"/>
                </a:solidFill>
                <a:latin typeface="Calibri"/>
                <a:cs typeface="Calibri"/>
              </a:rPr>
              <a:t>NiBi</a:t>
            </a:r>
            <a:endParaRPr lang="en-US" sz="36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340996" name="Picture 4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4648200" y="1400529"/>
            <a:ext cx="4360863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0997" name="Text Box 5"/>
          <p:cNvSpPr txBox="1">
            <a:spLocks noChangeArrowheads="1"/>
          </p:cNvSpPr>
          <p:nvPr/>
        </p:nvSpPr>
        <p:spPr bwMode="auto">
          <a:xfrm>
            <a:off x="228600" y="1552929"/>
            <a:ext cx="297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>
                <a:solidFill>
                  <a:srgbClr val="00FFFF"/>
                </a:solidFill>
              </a:rPr>
              <a:t>Sample Ni #7A (950C)</a:t>
            </a:r>
          </a:p>
        </p:txBody>
      </p:sp>
      <p:sp>
        <p:nvSpPr>
          <p:cNvPr id="340998" name="Text Box 6"/>
          <p:cNvSpPr txBox="1">
            <a:spLocks noChangeArrowheads="1"/>
          </p:cNvSpPr>
          <p:nvPr/>
        </p:nvSpPr>
        <p:spPr bwMode="auto">
          <a:xfrm>
            <a:off x="4724400" y="1552929"/>
            <a:ext cx="2971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>
                <a:solidFill>
                  <a:srgbClr val="66FF33"/>
                </a:solidFill>
              </a:rPr>
              <a:t>Sample NiBi #5 (950C)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5749" y="1349277"/>
            <a:ext cx="7349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Pure Ni, Population and Energy from 3D EBSD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ChangeArrowheads="1"/>
          </p:cNvSpPr>
          <p:nvPr/>
        </p:nvSpPr>
        <p:spPr bwMode="auto">
          <a:xfrm>
            <a:off x="6019800" y="990600"/>
            <a:ext cx="3048000" cy="2743200"/>
          </a:xfrm>
          <a:prstGeom prst="rect">
            <a:avLst/>
          </a:prstGeom>
          <a:solidFill>
            <a:srgbClr val="CCFFCC">
              <a:alpha val="41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90"/>
                </a:solidFill>
                <a:latin typeface="Calibri"/>
                <a:cs typeface="Calibri"/>
              </a:rPr>
              <a:t>Grain Texture in Pure Ni and </a:t>
            </a:r>
            <a:r>
              <a:rPr lang="en-US" sz="3200" b="1" dirty="0" smtClean="0">
                <a:solidFill>
                  <a:srgbClr val="000090"/>
                </a:solidFill>
                <a:latin typeface="Calibri"/>
                <a:cs typeface="Calibri"/>
              </a:rPr>
              <a:t>Bi-Ni</a:t>
            </a:r>
            <a:endParaRPr lang="en-US" sz="32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447675" y="3246438"/>
            <a:ext cx="2209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Ni</a:t>
            </a:r>
            <a:r>
              <a:rPr lang="en-US" sz="1800" b="0"/>
              <a:t> 700C, ~19.6 um</a:t>
            </a:r>
          </a:p>
        </p:txBody>
      </p:sp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3190875" y="3260725"/>
            <a:ext cx="2219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Ni</a:t>
            </a:r>
            <a:r>
              <a:rPr lang="en-US" sz="1800" b="0"/>
              <a:t> 950C, </a:t>
            </a:r>
            <a:r>
              <a:rPr lang="en-US" sz="1800"/>
              <a:t>~35.6 um</a:t>
            </a:r>
          </a:p>
        </p:txBody>
      </p:sp>
      <p:pic>
        <p:nvPicPr>
          <p:cNvPr id="303110" name="Picture 6" descr="Ni#2_GrainTexture_Scan7"/>
          <p:cNvPicPr>
            <a:picLocks noChangeAspect="1" noChangeArrowheads="1"/>
          </p:cNvPicPr>
          <p:nvPr/>
        </p:nvPicPr>
        <p:blipFill>
          <a:blip r:embed="rId2" cstate="print"/>
          <a:srcRect l="7782" t="13031" r="8171" b="6281"/>
          <a:stretch>
            <a:fillRect/>
          </a:stretch>
        </p:blipFill>
        <p:spPr bwMode="auto">
          <a:xfrm>
            <a:off x="0" y="1189038"/>
            <a:ext cx="2057400" cy="1974850"/>
          </a:xfrm>
          <a:prstGeom prst="rect">
            <a:avLst/>
          </a:prstGeom>
          <a:noFill/>
        </p:spPr>
      </p:pic>
      <p:sp>
        <p:nvSpPr>
          <p:cNvPr id="303111" name="Text Box 7"/>
          <p:cNvSpPr txBox="1">
            <a:spLocks noChangeArrowheads="1"/>
          </p:cNvSpPr>
          <p:nvPr/>
        </p:nvSpPr>
        <p:spPr bwMode="auto">
          <a:xfrm>
            <a:off x="228600" y="1233488"/>
            <a:ext cx="76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/>
              <a:t>[001]</a:t>
            </a:r>
          </a:p>
        </p:txBody>
      </p:sp>
      <p:pic>
        <p:nvPicPr>
          <p:cNvPr id="303112" name="Picture 8" descr="Scan02_GD2_GrainTexture"/>
          <p:cNvPicPr>
            <a:picLocks noChangeAspect="1" noChangeArrowheads="1"/>
          </p:cNvPicPr>
          <p:nvPr/>
        </p:nvPicPr>
        <p:blipFill>
          <a:blip r:embed="rId3" cstate="print"/>
          <a:srcRect l="9369" t="15614" r="9435" b="6311"/>
          <a:stretch>
            <a:fillRect/>
          </a:stretch>
        </p:blipFill>
        <p:spPr bwMode="auto">
          <a:xfrm>
            <a:off x="2990850" y="1303338"/>
            <a:ext cx="1981200" cy="1905000"/>
          </a:xfrm>
          <a:prstGeom prst="rect">
            <a:avLst/>
          </a:prstGeom>
          <a:noFill/>
        </p:spPr>
      </p:pic>
      <p:pic>
        <p:nvPicPr>
          <p:cNvPr id="303116" name="Picture 12" descr="Scan02_GD2_GrainTexture_scale"/>
          <p:cNvPicPr>
            <a:picLocks noChangeAspect="1" noChangeArrowheads="1"/>
          </p:cNvPicPr>
          <p:nvPr/>
        </p:nvPicPr>
        <p:blipFill>
          <a:blip r:embed="rId4" cstate="print"/>
          <a:srcRect t="30380" r="55241" b="12881"/>
          <a:stretch>
            <a:fillRect/>
          </a:stretch>
        </p:blipFill>
        <p:spPr bwMode="auto">
          <a:xfrm>
            <a:off x="4819650" y="1103313"/>
            <a:ext cx="1096963" cy="1927225"/>
          </a:xfrm>
          <a:prstGeom prst="rect">
            <a:avLst/>
          </a:prstGeom>
          <a:noFill/>
        </p:spPr>
      </p:pic>
      <p:pic>
        <p:nvPicPr>
          <p:cNvPr id="303117" name="Picture 13" descr="Ni#2_GrainTexture_Scan7_scale"/>
          <p:cNvPicPr>
            <a:picLocks noChangeAspect="1" noChangeArrowheads="1"/>
          </p:cNvPicPr>
          <p:nvPr/>
        </p:nvPicPr>
        <p:blipFill>
          <a:blip r:embed="rId5" cstate="print"/>
          <a:srcRect t="29164" r="57936" b="12152"/>
          <a:stretch>
            <a:fillRect/>
          </a:stretch>
        </p:blipFill>
        <p:spPr bwMode="auto">
          <a:xfrm>
            <a:off x="1876425" y="990600"/>
            <a:ext cx="1033463" cy="1998663"/>
          </a:xfrm>
          <a:prstGeom prst="rect">
            <a:avLst/>
          </a:prstGeom>
          <a:noFill/>
        </p:spPr>
      </p:pic>
      <p:sp>
        <p:nvSpPr>
          <p:cNvPr id="303118" name="Text Box 14"/>
          <p:cNvSpPr txBox="1">
            <a:spLocks noChangeArrowheads="1"/>
          </p:cNvSpPr>
          <p:nvPr/>
        </p:nvSpPr>
        <p:spPr bwMode="auto">
          <a:xfrm>
            <a:off x="600074" y="5496318"/>
            <a:ext cx="79523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Grain orientation textures are </a:t>
            </a:r>
            <a:r>
              <a:rPr lang="en-US" sz="1800" dirty="0" smtClean="0"/>
              <a:t>consistent </a:t>
            </a:r>
            <a:r>
              <a:rPr lang="en-US" sz="1800" dirty="0"/>
              <a:t>with the section plane for OIM analysis</a:t>
            </a:r>
          </a:p>
        </p:txBody>
      </p:sp>
      <p:sp>
        <p:nvSpPr>
          <p:cNvPr id="303119" name="Line 15"/>
          <p:cNvSpPr>
            <a:spLocks noChangeShapeType="1"/>
          </p:cNvSpPr>
          <p:nvPr/>
        </p:nvSpPr>
        <p:spPr bwMode="auto">
          <a:xfrm>
            <a:off x="1676400" y="4762500"/>
            <a:ext cx="2895600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3120" name="AutoShape 16"/>
          <p:cNvSpPr>
            <a:spLocks noChangeArrowheads="1"/>
          </p:cNvSpPr>
          <p:nvPr/>
        </p:nvSpPr>
        <p:spPr bwMode="auto">
          <a:xfrm>
            <a:off x="2133600" y="4419600"/>
            <a:ext cx="2133600" cy="609600"/>
          </a:xfrm>
          <a:prstGeom prst="cube">
            <a:avLst>
              <a:gd name="adj" fmla="val 25000"/>
            </a:avLst>
          </a:prstGeom>
          <a:solidFill>
            <a:schemeClr val="accent1">
              <a:alpha val="5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3121" name="Text Box 17"/>
          <p:cNvSpPr txBox="1">
            <a:spLocks noChangeArrowheads="1"/>
          </p:cNvSpPr>
          <p:nvPr/>
        </p:nvSpPr>
        <p:spPr bwMode="auto">
          <a:xfrm>
            <a:off x="381000" y="4572000"/>
            <a:ext cx="114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/>
              <a:t>RD (100)</a:t>
            </a:r>
          </a:p>
        </p:txBody>
      </p:sp>
      <p:sp>
        <p:nvSpPr>
          <p:cNvPr id="303122" name="Line 18"/>
          <p:cNvSpPr>
            <a:spLocks noChangeShapeType="1"/>
          </p:cNvSpPr>
          <p:nvPr/>
        </p:nvSpPr>
        <p:spPr bwMode="auto">
          <a:xfrm flipH="1">
            <a:off x="4191000" y="4038600"/>
            <a:ext cx="381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3123" name="Picture 19" descr="Scan02_GD2um_cropped_texture"/>
          <p:cNvPicPr>
            <a:picLocks noChangeAspect="1" noChangeArrowheads="1"/>
          </p:cNvPicPr>
          <p:nvPr/>
        </p:nvPicPr>
        <p:blipFill>
          <a:blip r:embed="rId6" cstate="print"/>
          <a:srcRect l="7782" t="13031" b="6281"/>
          <a:stretch>
            <a:fillRect/>
          </a:stretch>
        </p:blipFill>
        <p:spPr bwMode="auto">
          <a:xfrm>
            <a:off x="6172200" y="1295400"/>
            <a:ext cx="2249488" cy="1968500"/>
          </a:xfrm>
          <a:prstGeom prst="rect">
            <a:avLst/>
          </a:prstGeom>
          <a:noFill/>
        </p:spPr>
      </p:pic>
      <p:pic>
        <p:nvPicPr>
          <p:cNvPr id="303124" name="Picture 20" descr="Scan02_GD2um_cropped_texture_scale"/>
          <p:cNvPicPr>
            <a:picLocks noChangeAspect="1" noChangeArrowheads="1"/>
          </p:cNvPicPr>
          <p:nvPr/>
        </p:nvPicPr>
        <p:blipFill>
          <a:blip r:embed="rId7" cstate="print"/>
          <a:srcRect t="32324" r="60632" b="12881"/>
          <a:stretch>
            <a:fillRect/>
          </a:stretch>
        </p:blipFill>
        <p:spPr bwMode="auto">
          <a:xfrm>
            <a:off x="8031163" y="1219200"/>
            <a:ext cx="960437" cy="1852613"/>
          </a:xfrm>
          <a:prstGeom prst="rect">
            <a:avLst/>
          </a:prstGeom>
          <a:noFill/>
        </p:spPr>
      </p:pic>
      <p:sp>
        <p:nvSpPr>
          <p:cNvPr id="303125" name="AutoShape 21"/>
          <p:cNvSpPr>
            <a:spLocks/>
          </p:cNvSpPr>
          <p:nvPr/>
        </p:nvSpPr>
        <p:spPr bwMode="auto">
          <a:xfrm rot="16200000">
            <a:off x="4419600" y="-381000"/>
            <a:ext cx="381000" cy="8305800"/>
          </a:xfrm>
          <a:prstGeom prst="leftBrace">
            <a:avLst>
              <a:gd name="adj1" fmla="val 181667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3126" name="Text Box 22"/>
          <p:cNvSpPr txBox="1">
            <a:spLocks noChangeArrowheads="1"/>
          </p:cNvSpPr>
          <p:nvPr/>
        </p:nvSpPr>
        <p:spPr bwMode="auto">
          <a:xfrm>
            <a:off x="6096000" y="327660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NiBi</a:t>
            </a:r>
            <a:r>
              <a:rPr lang="en-US" sz="1800" b="0"/>
              <a:t> 950C        </a:t>
            </a:r>
            <a:r>
              <a:rPr lang="en-US" sz="1800"/>
              <a:t>~57 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Box 3"/>
          <p:cNvSpPr txBox="1">
            <a:spLocks noChangeArrowheads="1"/>
          </p:cNvSpPr>
          <p:nvPr/>
        </p:nvSpPr>
        <p:spPr bwMode="auto">
          <a:xfrm>
            <a:off x="342900" y="184150"/>
            <a:ext cx="86296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0090"/>
                </a:solidFill>
                <a:latin typeface="+mj-lt"/>
                <a:ea typeface="Marker Felt" charset="0"/>
                <a:cs typeface="Marker Felt" charset="0"/>
              </a:rPr>
              <a:t>Distribution of GB planes and energies in the crystal reference frame</a:t>
            </a:r>
          </a:p>
        </p:txBody>
      </p:sp>
      <p:sp>
        <p:nvSpPr>
          <p:cNvPr id="83976" name="Rectangle 9"/>
          <p:cNvSpPr>
            <a:spLocks noChangeArrowheads="1"/>
          </p:cNvSpPr>
          <p:nvPr/>
        </p:nvSpPr>
        <p:spPr bwMode="auto">
          <a:xfrm>
            <a:off x="2209800" y="5582205"/>
            <a:ext cx="64198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latin typeface="+mj-lt"/>
                <a:ea typeface="Marker Felt" charset="0"/>
                <a:cs typeface="Marker Felt" charset="0"/>
              </a:rPr>
              <a:t>(111) planes have the highest population and the lowest relative energy</a:t>
            </a:r>
            <a:endParaRPr lang="en-US" sz="2400" b="1" dirty="0"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9762" y="1810426"/>
            <a:ext cx="2930237" cy="27260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7394" y="4537220"/>
            <a:ext cx="3522707" cy="5681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93827" y="510539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Population, MRD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7395" y="1722781"/>
            <a:ext cx="43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20922" y="5117068"/>
            <a:ext cx="1265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Energy, </a:t>
            </a:r>
            <a:r>
              <a:rPr lang="en-US" dirty="0" err="1" smtClean="0"/>
              <a:t>a.u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0" y="1810426"/>
            <a:ext cx="44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b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17930" y="1905000"/>
            <a:ext cx="2597729" cy="25279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rcRect b="40005"/>
          <a:stretch>
            <a:fillRect/>
          </a:stretch>
        </p:blipFill>
        <p:spPr>
          <a:xfrm>
            <a:off x="4572000" y="4594955"/>
            <a:ext cx="3524988" cy="5866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34400" y="6412468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26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1752600" y="6411913"/>
            <a:ext cx="35113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Li</a:t>
            </a:r>
            <a:r>
              <a:rPr lang="en-US" dirty="0" smtClean="0">
                <a:latin typeface="Calibri" charset="0"/>
              </a:rPr>
              <a:t> et al., </a:t>
            </a:r>
            <a:r>
              <a:rPr lang="en-US" dirty="0" err="1" smtClean="0">
                <a:latin typeface="Calibri" charset="0"/>
              </a:rPr>
              <a:t>Acta</a:t>
            </a:r>
            <a:r>
              <a:rPr lang="en-US" dirty="0" smtClean="0">
                <a:latin typeface="Calibri" charset="0"/>
              </a:rPr>
              <a:t> Mater. </a:t>
            </a:r>
            <a:r>
              <a:rPr lang="en-US" dirty="0" smtClean="0"/>
              <a:t>57 (2009) 4304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18" descr="OscllationForce"/>
          <p:cNvPicPr>
            <a:picLocks noChangeAspect="1" noChangeArrowheads="1"/>
          </p:cNvPicPr>
          <p:nvPr/>
        </p:nvPicPr>
        <p:blipFill>
          <a:blip r:embed="rId3" cstate="print">
            <a:lum contrast="36000"/>
          </a:blip>
          <a:srcRect l="32948" t="44373" r="22336" b="25143"/>
          <a:stretch>
            <a:fillRect/>
          </a:stretch>
        </p:blipFill>
        <p:spPr bwMode="auto">
          <a:xfrm rot="60000">
            <a:off x="773261" y="2876669"/>
            <a:ext cx="2364504" cy="181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7" descr="OscllationForce"/>
          <p:cNvPicPr>
            <a:picLocks noChangeAspect="1" noChangeArrowheads="1"/>
          </p:cNvPicPr>
          <p:nvPr/>
        </p:nvPicPr>
        <p:blipFill>
          <a:blip r:embed="rId3" cstate="print">
            <a:lum contrast="36000"/>
          </a:blip>
          <a:srcRect l="4364" t="11885" r="3851" b="60866"/>
          <a:stretch>
            <a:fillRect/>
          </a:stretch>
        </p:blipFill>
        <p:spPr bwMode="auto">
          <a:xfrm rot="60000">
            <a:off x="384662" y="1799713"/>
            <a:ext cx="3143439" cy="10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Text Box 9"/>
          <p:cNvSpPr txBox="1">
            <a:spLocks noChangeArrowheads="1"/>
          </p:cNvSpPr>
          <p:nvPr/>
        </p:nvSpPr>
        <p:spPr bwMode="auto">
          <a:xfrm>
            <a:off x="152400" y="990600"/>
            <a:ext cx="3788024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defTabSz="849313"/>
            <a:r>
              <a:rPr lang="en-US" altLang="zh-CN" sz="1500" dirty="0" smtClean="0">
                <a:latin typeface="Arial" charset="0"/>
                <a:ea typeface="SimSun" pitchFamily="2" charset="-122"/>
              </a:rPr>
              <a:t>Introduce </a:t>
            </a:r>
            <a:r>
              <a:rPr lang="en-US" altLang="zh-CN" sz="1500" dirty="0">
                <a:latin typeface="Arial" charset="0"/>
                <a:ea typeface="SimSun" pitchFamily="2" charset="-122"/>
              </a:rPr>
              <a:t>a</a:t>
            </a:r>
            <a:r>
              <a:rPr lang="en-US" altLang="zh-CN" sz="1500" dirty="0" smtClean="0">
                <a:latin typeface="Arial" charset="0"/>
                <a:ea typeface="SimSun" pitchFamily="2" charset="-122"/>
              </a:rPr>
              <a:t> structural </a:t>
            </a:r>
            <a:r>
              <a:rPr lang="en-US" altLang="zh-CN" sz="1500" dirty="0">
                <a:latin typeface="Arial" charset="0"/>
                <a:ea typeface="SimSun" pitchFamily="2" charset="-122"/>
              </a:rPr>
              <a:t>oscillatory </a:t>
            </a:r>
            <a:r>
              <a:rPr lang="en-US" altLang="zh-CN" sz="1500" dirty="0" smtClean="0">
                <a:latin typeface="Arial" charset="0"/>
                <a:ea typeface="SimSun" pitchFamily="2" charset="-122"/>
              </a:rPr>
              <a:t>force </a:t>
            </a:r>
            <a:r>
              <a:rPr lang="en-US" altLang="zh-CN" sz="1500" dirty="0" smtClean="0">
                <a:solidFill>
                  <a:schemeClr val="hlink"/>
                </a:solidFill>
                <a:latin typeface="Arial" charset="0"/>
                <a:ea typeface="SimSun" pitchFamily="2" charset="-122"/>
              </a:rPr>
              <a:t>(well-known in </a:t>
            </a:r>
            <a:r>
              <a:rPr lang="en-US" altLang="zh-CN" sz="1500" dirty="0">
                <a:solidFill>
                  <a:schemeClr val="hlink"/>
                </a:solidFill>
                <a:latin typeface="Arial" charset="0"/>
                <a:ea typeface="SimSun" pitchFamily="2" charset="-122"/>
              </a:rPr>
              <a:t>colloidal theories):</a:t>
            </a:r>
          </a:p>
          <a:p>
            <a:pPr algn="l" defTabSz="849313"/>
            <a:r>
              <a:rPr lang="en-US" altLang="zh-CN" sz="1200" dirty="0">
                <a:latin typeface="Candara" pitchFamily="34" charset="0"/>
                <a:ea typeface="SimSun" pitchFamily="2" charset="-122"/>
              </a:rPr>
              <a:t>(</a:t>
            </a:r>
            <a:r>
              <a:rPr lang="en-US" altLang="zh-CN" sz="1200" dirty="0" err="1">
                <a:latin typeface="Candara" pitchFamily="34" charset="0"/>
                <a:ea typeface="SimSun" pitchFamily="2" charset="-122"/>
              </a:rPr>
              <a:t>Israelachvili</a:t>
            </a:r>
            <a:r>
              <a:rPr lang="en-US" altLang="zh-CN" sz="1200" dirty="0">
                <a:latin typeface="Candara" pitchFamily="34" charset="0"/>
                <a:ea typeface="SimSun" pitchFamily="2" charset="-122"/>
              </a:rPr>
              <a:t>, </a:t>
            </a:r>
            <a:r>
              <a:rPr lang="en-US" altLang="zh-CN" sz="1200" i="1" dirty="0">
                <a:latin typeface="Candara" pitchFamily="34" charset="0"/>
                <a:ea typeface="SimSun" pitchFamily="2" charset="-122"/>
              </a:rPr>
              <a:t>Intermolecular and Surface Forces</a:t>
            </a:r>
            <a:r>
              <a:rPr lang="en-US" altLang="zh-CN" sz="1200" dirty="0">
                <a:latin typeface="Candara" pitchFamily="34" charset="0"/>
                <a:ea typeface="SimSun" pitchFamily="2" charset="-122"/>
              </a:rPr>
              <a:t>, 1994) </a:t>
            </a:r>
            <a:endParaRPr lang="en-US" sz="1200" dirty="0">
              <a:latin typeface="Candara" pitchFamily="34" charset="0"/>
              <a:ea typeface="SimSun" pitchFamily="2" charset="-122"/>
            </a:endParaRPr>
          </a:p>
        </p:txBody>
      </p:sp>
      <p:pic>
        <p:nvPicPr>
          <p:cNvPr id="23" name="Picture 22" descr="GBCSchematics_AP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07683" y="919734"/>
            <a:ext cx="4974977" cy="3844301"/>
          </a:xfrm>
          <a:prstGeom prst="rect">
            <a:avLst/>
          </a:prstGeom>
        </p:spPr>
      </p:pic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5570526" y="1983760"/>
            <a:ext cx="1363674" cy="830997"/>
          </a:xfrm>
          <a:prstGeom prst="rect">
            <a:avLst/>
          </a:prstGeom>
          <a:solidFill>
            <a:srgbClr val="FFFF00"/>
          </a:solidFill>
          <a:ln w="127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Additional discrete </a:t>
            </a:r>
          </a:p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“GB phase”</a:t>
            </a:r>
            <a:endParaRPr lang="en-US" altLang="zh-CN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SimSun" pitchFamily="2" charset="-122"/>
            </a:endParaRPr>
          </a:p>
        </p:txBody>
      </p:sp>
      <p:cxnSp>
        <p:nvCxnSpPr>
          <p:cNvPr id="25" name="Straight Arrow Connector 18"/>
          <p:cNvCxnSpPr>
            <a:cxnSpLocks noChangeShapeType="1"/>
          </p:cNvCxnSpPr>
          <p:nvPr/>
        </p:nvCxnSpPr>
        <p:spPr bwMode="auto">
          <a:xfrm>
            <a:off x="6934200" y="2816525"/>
            <a:ext cx="89938" cy="546837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prstDash val="dash"/>
            <a:round/>
            <a:headEnd type="oval" w="med" len="med"/>
            <a:tailEnd type="triangle" w="sm" len="lg"/>
          </a:ln>
        </p:spPr>
      </p:cxnSp>
      <p:cxnSp>
        <p:nvCxnSpPr>
          <p:cNvPr id="26" name="Straight Arrow Connector 23"/>
          <p:cNvCxnSpPr>
            <a:cxnSpLocks noChangeShapeType="1"/>
          </p:cNvCxnSpPr>
          <p:nvPr/>
        </p:nvCxnSpPr>
        <p:spPr bwMode="auto">
          <a:xfrm>
            <a:off x="6934200" y="2816525"/>
            <a:ext cx="914400" cy="116714"/>
          </a:xfrm>
          <a:prstGeom prst="straightConnector1">
            <a:avLst/>
          </a:prstGeom>
          <a:noFill/>
          <a:ln w="12700" algn="ctr">
            <a:solidFill>
              <a:srgbClr val="FF0000"/>
            </a:solidFill>
            <a:prstDash val="dash"/>
            <a:round/>
            <a:headEnd/>
            <a:tailEnd type="triangle" w="sm" len="lg"/>
          </a:ln>
        </p:spPr>
      </p:cxnSp>
      <p:sp>
        <p:nvSpPr>
          <p:cNvPr id="1038347" name="Text Box 11"/>
          <p:cNvSpPr txBox="1">
            <a:spLocks noChangeArrowheads="1"/>
          </p:cNvSpPr>
          <p:nvPr/>
        </p:nvSpPr>
        <p:spPr bwMode="auto">
          <a:xfrm>
            <a:off x="5029200" y="990600"/>
            <a:ext cx="2699441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849313"/>
            <a:r>
              <a:rPr lang="en-US" sz="1200" dirty="0" smtClean="0">
                <a:solidFill>
                  <a:srgbClr val="0000FF"/>
                </a:solidFill>
                <a:latin typeface="Candara" pitchFamily="34" charset="0"/>
              </a:rPr>
              <a:t>Luo</a:t>
            </a:r>
            <a:r>
              <a:rPr lang="en-US" sz="1200" dirty="0">
                <a:solidFill>
                  <a:srgbClr val="0000FF"/>
                </a:solidFill>
                <a:latin typeface="Candara" pitchFamily="34" charset="0"/>
              </a:rPr>
              <a:t>, </a:t>
            </a:r>
            <a:r>
              <a:rPr lang="en-US" sz="1200" i="1" dirty="0">
                <a:solidFill>
                  <a:srgbClr val="0000FF"/>
                </a:solidFill>
                <a:latin typeface="Candara" pitchFamily="34" charset="0"/>
              </a:rPr>
              <a:t>Current </a:t>
            </a:r>
            <a:r>
              <a:rPr lang="en-US" sz="1200" i="1" dirty="0" smtClean="0">
                <a:solidFill>
                  <a:srgbClr val="0000FF"/>
                </a:solidFill>
                <a:latin typeface="Candara" pitchFamily="34" charset="0"/>
              </a:rPr>
              <a:t>Opinion in Solid State &amp; Materials Science </a:t>
            </a:r>
            <a:r>
              <a:rPr lang="en-US" sz="1200" dirty="0" smtClean="0">
                <a:solidFill>
                  <a:srgbClr val="0000FF"/>
                </a:solidFill>
                <a:latin typeface="Candara" pitchFamily="34" charset="0"/>
              </a:rPr>
              <a:t>2008</a:t>
            </a:r>
            <a:endParaRPr lang="en-US" sz="1200" dirty="0">
              <a:solidFill>
                <a:srgbClr val="0000FF"/>
              </a:solidFill>
              <a:latin typeface="Candara" pitchFamily="34" charset="0"/>
            </a:endParaRP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7" b="61741"/>
          <a:stretch/>
        </p:blipFill>
        <p:spPr bwMode="auto">
          <a:xfrm>
            <a:off x="2157983" y="4817043"/>
            <a:ext cx="6924677" cy="137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8341" name="Rectangle 5"/>
          <p:cNvSpPr>
            <a:spLocks noChangeArrowheads="1"/>
          </p:cNvSpPr>
          <p:nvPr/>
        </p:nvSpPr>
        <p:spPr bwMode="auto">
          <a:xfrm>
            <a:off x="44486" y="4894986"/>
            <a:ext cx="2209800" cy="12926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Times New Roman" pitchFamily="18" charset="0"/>
              </a:rPr>
              <a:t>C</a:t>
            </a:r>
            <a:r>
              <a:rPr lang="en-US" sz="18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Times New Roman" pitchFamily="18" charset="0"/>
              </a:rPr>
              <a:t>omplexions (generic GB phases)</a:t>
            </a:r>
            <a:endParaRPr lang="en-US" sz="8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  <a:p>
            <a:pPr>
              <a:defRPr/>
            </a:pPr>
            <a:r>
              <a:rPr lang="en-US" sz="1400" dirty="0">
                <a:solidFill>
                  <a:srgbClr val="0000CC"/>
                </a:solidFill>
                <a:latin typeface="Candara" pitchFamily="34" charset="0"/>
                <a:cs typeface="Times New Roman" pitchFamily="18" charset="0"/>
              </a:rPr>
              <a:t>Dillon, Tang, </a:t>
            </a:r>
            <a:r>
              <a:rPr lang="en-US" sz="1400" dirty="0" smtClean="0">
                <a:solidFill>
                  <a:srgbClr val="0000CC"/>
                </a:solidFill>
                <a:latin typeface="Candara" pitchFamily="34" charset="0"/>
                <a:cs typeface="Times New Roman" pitchFamily="18" charset="0"/>
              </a:rPr>
              <a:t>Carter &amp; Harmer</a:t>
            </a:r>
            <a:r>
              <a:rPr lang="en-US" sz="1400" dirty="0" smtClean="0">
                <a:solidFill>
                  <a:schemeClr val="hlink"/>
                </a:solidFill>
                <a:latin typeface="Candara" pitchFamily="34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1400" i="1" dirty="0" err="1" smtClean="0">
                <a:solidFill>
                  <a:srgbClr val="0000CC"/>
                </a:solidFill>
                <a:latin typeface="Candara" pitchFamily="34" charset="0"/>
                <a:cs typeface="Times New Roman" pitchFamily="18" charset="0"/>
              </a:rPr>
              <a:t>Acta</a:t>
            </a:r>
            <a:r>
              <a:rPr lang="en-US" sz="1400" i="1" dirty="0" smtClean="0">
                <a:solidFill>
                  <a:srgbClr val="0000CC"/>
                </a:solidFill>
                <a:latin typeface="Candara" pitchFamily="34" charset="0"/>
                <a:cs typeface="Times New Roman" pitchFamily="18" charset="0"/>
              </a:rPr>
              <a:t> </a:t>
            </a:r>
            <a:r>
              <a:rPr lang="en-US" sz="1400" i="1" dirty="0">
                <a:solidFill>
                  <a:srgbClr val="0000CC"/>
                </a:solidFill>
                <a:latin typeface="Candara" pitchFamily="34" charset="0"/>
                <a:cs typeface="Times New Roman" pitchFamily="18" charset="0"/>
              </a:rPr>
              <a:t>Mater.</a:t>
            </a:r>
            <a:r>
              <a:rPr lang="en-US" sz="1400" dirty="0">
                <a:solidFill>
                  <a:srgbClr val="0000CC"/>
                </a:solidFill>
                <a:latin typeface="Candara" pitchFamily="34" charset="0"/>
                <a:cs typeface="Times New Roman" pitchFamily="18" charset="0"/>
              </a:rPr>
              <a:t> </a:t>
            </a:r>
            <a:r>
              <a:rPr lang="en-US" altLang="zh-CN" sz="1400" dirty="0" smtClean="0">
                <a:solidFill>
                  <a:srgbClr val="0000CC"/>
                </a:solidFill>
                <a:latin typeface="Candara" pitchFamily="34" charset="0"/>
                <a:ea typeface="SimSun" pitchFamily="2" charset="-122"/>
                <a:cs typeface="Times New Roman" pitchFamily="18" charset="0"/>
              </a:rPr>
              <a:t>2007</a:t>
            </a:r>
            <a:endParaRPr lang="en-US" altLang="zh-CN" sz="1400" dirty="0">
              <a:solidFill>
                <a:srgbClr val="0000CC"/>
              </a:solidFill>
              <a:latin typeface="Candara" pitchFamily="34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1038357" name="Rectangle 21"/>
          <p:cNvSpPr>
            <a:spLocks noChangeArrowheads="1"/>
          </p:cNvSpPr>
          <p:nvPr/>
        </p:nvSpPr>
        <p:spPr bwMode="auto">
          <a:xfrm>
            <a:off x="0" y="4800600"/>
            <a:ext cx="9144000" cy="1828800"/>
          </a:xfrm>
          <a:prstGeom prst="rect">
            <a:avLst/>
          </a:prstGeom>
          <a:noFill/>
          <a:ln w="25400">
            <a:solidFill>
              <a:srgbClr val="33CC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4520184" y="6187648"/>
            <a:ext cx="2057400" cy="228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Right Arrow 33"/>
          <p:cNvSpPr/>
          <p:nvPr/>
        </p:nvSpPr>
        <p:spPr>
          <a:xfrm flipH="1">
            <a:off x="1956381" y="6152640"/>
            <a:ext cx="7086600" cy="527216"/>
          </a:xfrm>
          <a:prstGeom prst="rightArrow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Interfacial Width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        </a:t>
            </a: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Adsorption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        </a:t>
            </a: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Structural </a:t>
            </a:r>
            <a:r>
              <a:rPr lang="en-US" sz="1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O</a:t>
            </a:r>
            <a:r>
              <a:rPr lang="en-US" sz="1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rder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</a:t>
            </a:r>
            <a:endParaRPr 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24384" y="138113"/>
            <a:ext cx="9119616" cy="7905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Complexions – </a:t>
            </a:r>
            <a:r>
              <a:rPr lang="en-US" dirty="0" smtClean="0"/>
              <a:t>Alternative Interpretation</a:t>
            </a:r>
            <a:r>
              <a:rPr lang="en-US" dirty="0"/>
              <a:t/>
            </a:r>
            <a:br>
              <a:rPr lang="en-US" dirty="0"/>
            </a:br>
            <a:r>
              <a:rPr lang="en-US" sz="1800" dirty="0"/>
              <a:t>“All roads lead to Rome</a:t>
            </a:r>
            <a:r>
              <a:rPr lang="en-US" sz="1800" dirty="0" smtClean="0"/>
              <a:t>”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994219151"/>
      </p:ext>
    </p:extLst>
  </p:cSld>
  <p:clrMapOvr>
    <a:masterClrMapping/>
  </p:clrMapOvr>
  <p:transition advTm="124619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42900" y="184150"/>
            <a:ext cx="86296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0090"/>
                </a:solidFill>
                <a:latin typeface="+mj-lt"/>
                <a:ea typeface="Marker Felt" charset="0"/>
                <a:cs typeface="Marker Felt" charset="0"/>
              </a:rPr>
              <a:t>Distribution of GB planes and energies in the </a:t>
            </a:r>
            <a:r>
              <a:rPr lang="en-US" sz="3600" b="1" dirty="0" err="1">
                <a:solidFill>
                  <a:srgbClr val="000090"/>
                </a:solidFill>
                <a:latin typeface="+mj-lt"/>
                <a:ea typeface="Marker Felt" charset="0"/>
                <a:cs typeface="Marker Felt" charset="0"/>
              </a:rPr>
              <a:t>bicrystal</a:t>
            </a:r>
            <a:r>
              <a:rPr lang="en-US" sz="3600" b="1" dirty="0">
                <a:solidFill>
                  <a:srgbClr val="000090"/>
                </a:solidFill>
                <a:latin typeface="+mj-lt"/>
                <a:ea typeface="Marker Felt" charset="0"/>
                <a:cs typeface="Marker Felt" charset="0"/>
              </a:rPr>
              <a:t> reference frame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6696" y="1521767"/>
            <a:ext cx="2826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Symbol" charset="2"/>
                <a:cs typeface="Symbol" charset="2"/>
              </a:rPr>
              <a:t>S</a:t>
            </a:r>
            <a:r>
              <a:rPr lang="en-US" sz="2400" b="1" dirty="0" smtClean="0"/>
              <a:t>3 – Grain Boundary</a:t>
            </a:r>
            <a:endParaRPr lang="en-US" sz="2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1" y="2170480"/>
            <a:ext cx="2771003" cy="2743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27163" y="5233781"/>
            <a:ext cx="1999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(n|60°/[111]), </a:t>
            </a:r>
            <a:r>
              <a:rPr lang="en-US" dirty="0" err="1" smtClean="0"/>
              <a:t>a.u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29201" y="2225039"/>
            <a:ext cx="44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b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3" name="Group 6"/>
          <p:cNvGrpSpPr/>
          <p:nvPr/>
        </p:nvGrpSpPr>
        <p:grpSpPr>
          <a:xfrm>
            <a:off x="4876800" y="4935131"/>
            <a:ext cx="2923403" cy="414108"/>
            <a:chOff x="5105399" y="4876800"/>
            <a:chExt cx="2923403" cy="41410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05399" y="4876800"/>
              <a:ext cx="2923403" cy="414108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5452533" y="5088467"/>
              <a:ext cx="262467" cy="165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019767" y="5109644"/>
              <a:ext cx="262467" cy="165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582768" y="5096957"/>
              <a:ext cx="279465" cy="165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154235" y="5088503"/>
              <a:ext cx="262467" cy="165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717236" y="5088515"/>
              <a:ext cx="311566" cy="165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71600" y="2225039"/>
            <a:ext cx="2734146" cy="27432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94310" y="4900940"/>
            <a:ext cx="3098801" cy="4572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577056" y="5269468"/>
            <a:ext cx="246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ln(</a:t>
            </a:r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(n|60°/[111]), MRD)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359444" y="2225039"/>
            <a:ext cx="43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(a)</a:t>
            </a:r>
            <a:endParaRPr lang="en-US" dirty="0"/>
          </a:p>
        </p:txBody>
      </p:sp>
      <p:grpSp>
        <p:nvGrpSpPr>
          <p:cNvPr id="4" name="Group 17"/>
          <p:cNvGrpSpPr/>
          <p:nvPr/>
        </p:nvGrpSpPr>
        <p:grpSpPr>
          <a:xfrm>
            <a:off x="1143000" y="4335640"/>
            <a:ext cx="884977" cy="632599"/>
            <a:chOff x="1143000" y="3406001"/>
            <a:chExt cx="884977" cy="632599"/>
          </a:xfrm>
        </p:grpSpPr>
        <p:cxnSp>
          <p:nvCxnSpPr>
            <p:cNvPr id="27" name="Straight Arrow Connector 26"/>
            <p:cNvCxnSpPr/>
            <p:nvPr/>
          </p:nvCxnSpPr>
          <p:spPr>
            <a:xfrm rot="5400000" flipH="1" flipV="1">
              <a:off x="1255712" y="3797300"/>
              <a:ext cx="230188" cy="15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1370806" y="3910806"/>
              <a:ext cx="229394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143000" y="3406001"/>
              <a:ext cx="5130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[010]</a:t>
              </a:r>
              <a:endParaRPr lang="en-US" sz="12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14946" y="3761601"/>
              <a:ext cx="5130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[100]</a:t>
              </a:r>
              <a:endParaRPr lang="en-US" sz="12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534400" y="6412468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27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31" name="TextBox 9"/>
          <p:cNvSpPr txBox="1">
            <a:spLocks noChangeArrowheads="1"/>
          </p:cNvSpPr>
          <p:nvPr/>
        </p:nvSpPr>
        <p:spPr bwMode="auto">
          <a:xfrm>
            <a:off x="1752600" y="6411913"/>
            <a:ext cx="35113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charset="0"/>
              </a:rPr>
              <a:t>Li</a:t>
            </a:r>
            <a:r>
              <a:rPr lang="en-US" dirty="0" smtClean="0">
                <a:latin typeface="Calibri" charset="0"/>
              </a:rPr>
              <a:t> et al., </a:t>
            </a:r>
            <a:r>
              <a:rPr lang="en-US" dirty="0" err="1" smtClean="0">
                <a:latin typeface="Calibri" charset="0"/>
              </a:rPr>
              <a:t>Acta</a:t>
            </a:r>
            <a:r>
              <a:rPr lang="en-US" dirty="0" smtClean="0">
                <a:latin typeface="Calibri" charset="0"/>
              </a:rPr>
              <a:t> Mater. </a:t>
            </a:r>
            <a:r>
              <a:rPr lang="en-US" dirty="0" smtClean="0"/>
              <a:t>57 (2009) 4304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6421" y="2057400"/>
            <a:ext cx="2818357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1578" y="4800600"/>
            <a:ext cx="2743200" cy="3663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9456" y="510540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l</a:t>
            </a:r>
            <a:r>
              <a:rPr lang="en-US" dirty="0" smtClean="0"/>
              <a:t>(n|38.9°/[110]), MRD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2133600"/>
            <a:ext cx="43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1558185" y="4602015"/>
            <a:ext cx="230188" cy="15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673279" y="4715521"/>
            <a:ext cx="229394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45473" y="4210716"/>
            <a:ext cx="513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[010]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1817419" y="4566316"/>
            <a:ext cx="513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[100]</a:t>
            </a:r>
            <a:endParaRPr lang="en-US" sz="1200" dirty="0"/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3886728" y="4424017"/>
            <a:ext cx="146716" cy="11469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02737" y="4528216"/>
            <a:ext cx="4174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tilts</a:t>
            </a:r>
            <a:endParaRPr lang="en-US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902737" y="2286000"/>
            <a:ext cx="152997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33800" y="2009001"/>
            <a:ext cx="513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[110]</a:t>
            </a:r>
            <a:endParaRPr lang="en-US" sz="1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6938" y="2057400"/>
            <a:ext cx="2696862" cy="2743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140732" y="5105400"/>
            <a:ext cx="2174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(n|38.9°/[110]), </a:t>
            </a:r>
            <a:r>
              <a:rPr lang="en-US" dirty="0" err="1" smtClean="0"/>
              <a:t>a.u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800600" y="2133600"/>
            <a:ext cx="44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b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93837" y="4805215"/>
            <a:ext cx="2649963" cy="368300"/>
          </a:xfrm>
          <a:prstGeom prst="rect">
            <a:avLst/>
          </a:prstGeom>
        </p:spPr>
      </p:pic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342900" y="184150"/>
            <a:ext cx="86296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0090"/>
                </a:solidFill>
                <a:latin typeface="+mj-lt"/>
                <a:ea typeface="Marker Felt" charset="0"/>
                <a:cs typeface="Marker Felt" charset="0"/>
              </a:rPr>
              <a:t>Distribution of GB planes and energies in the </a:t>
            </a:r>
            <a:r>
              <a:rPr lang="en-US" sz="3600" b="1" dirty="0" err="1">
                <a:solidFill>
                  <a:srgbClr val="000090"/>
                </a:solidFill>
                <a:latin typeface="+mj-lt"/>
                <a:ea typeface="Marker Felt" charset="0"/>
                <a:cs typeface="Marker Felt" charset="0"/>
              </a:rPr>
              <a:t>bicrystal</a:t>
            </a:r>
            <a:r>
              <a:rPr lang="en-US" sz="3600" b="1" dirty="0">
                <a:solidFill>
                  <a:srgbClr val="000090"/>
                </a:solidFill>
                <a:latin typeface="+mj-lt"/>
                <a:ea typeface="Marker Felt" charset="0"/>
                <a:cs typeface="Marker Felt" charset="0"/>
              </a:rPr>
              <a:t> reference frame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66696" y="1521767"/>
            <a:ext cx="2826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Symbol" charset="2"/>
                <a:cs typeface="Symbol" charset="2"/>
              </a:rPr>
              <a:t>S</a:t>
            </a:r>
            <a:r>
              <a:rPr lang="en-US" sz="2400" b="1" dirty="0" smtClean="0"/>
              <a:t>9 – Grain Boundary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328" y="1799433"/>
            <a:ext cx="1920854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13388" y="3628234"/>
            <a:ext cx="1897794" cy="271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72878" y="3899784"/>
            <a:ext cx="1847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l</a:t>
            </a:r>
            <a:r>
              <a:rPr lang="en-US" sz="1400" dirty="0" smtClean="0"/>
              <a:t>(n|36.9°/[100]), MRD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6528" y="4470999"/>
            <a:ext cx="1834958" cy="182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05443" y="6539671"/>
            <a:ext cx="1847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l</a:t>
            </a:r>
            <a:r>
              <a:rPr lang="en-US" sz="1400" dirty="0" smtClean="0"/>
              <a:t>(n|38.2°/[111]), MRD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3108" y="6321511"/>
            <a:ext cx="1959514" cy="2625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12305" y="1766651"/>
            <a:ext cx="43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99775" y="4394799"/>
            <a:ext cx="422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c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2" name="Group 11"/>
          <p:cNvGrpSpPr/>
          <p:nvPr/>
        </p:nvGrpSpPr>
        <p:grpSpPr>
          <a:xfrm>
            <a:off x="2412528" y="3064510"/>
            <a:ext cx="884977" cy="632599"/>
            <a:chOff x="1143000" y="3406001"/>
            <a:chExt cx="884977" cy="632599"/>
          </a:xfrm>
        </p:grpSpPr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1255712" y="3797300"/>
              <a:ext cx="230188" cy="15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370806" y="3910806"/>
              <a:ext cx="229394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143000" y="3406001"/>
              <a:ext cx="5130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[010]</a:t>
              </a:r>
              <a:endParaRPr lang="en-US" sz="1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514946" y="3761601"/>
              <a:ext cx="5130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[100]</a:t>
              </a:r>
              <a:endParaRPr lang="en-US" sz="1200" dirty="0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00128" y="4470999"/>
            <a:ext cx="1835063" cy="1828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20910" y="1740515"/>
            <a:ext cx="1884218" cy="1828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918487" y="3887557"/>
            <a:ext cx="1732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g</a:t>
            </a:r>
            <a:r>
              <a:rPr lang="en-US" sz="1400" dirty="0" smtClean="0"/>
              <a:t>(n|36.9°/[100]), </a:t>
            </a:r>
            <a:r>
              <a:rPr lang="en-US" sz="1400" dirty="0" err="1" smtClean="0"/>
              <a:t>a.u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896638" y="6539255"/>
            <a:ext cx="1732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Symbol" charset="2"/>
                <a:cs typeface="Symbol" charset="2"/>
              </a:rPr>
              <a:t>g</a:t>
            </a:r>
            <a:r>
              <a:rPr lang="en-US" sz="1400" dirty="0" smtClean="0"/>
              <a:t>(n|38.2°/[111]), </a:t>
            </a:r>
            <a:r>
              <a:rPr lang="en-US" sz="1400" dirty="0" err="1" smtClean="0"/>
              <a:t>a.u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4647728" y="1766651"/>
            <a:ext cx="44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735198" y="4394799"/>
            <a:ext cx="44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20910" y="3654914"/>
            <a:ext cx="1786641" cy="2448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42287" y="6343507"/>
            <a:ext cx="1808490" cy="240523"/>
          </a:xfrm>
          <a:prstGeom prst="rect">
            <a:avLst/>
          </a:prstGeom>
        </p:spPr>
      </p:pic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332903" y="151"/>
            <a:ext cx="86296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dirty="0">
                <a:solidFill>
                  <a:srgbClr val="000090"/>
                </a:solidFill>
                <a:latin typeface="+mj-lt"/>
                <a:ea typeface="Marker Felt" charset="0"/>
                <a:cs typeface="Marker Felt" charset="0"/>
              </a:rPr>
              <a:t>Distribution of GB planes and energies in the </a:t>
            </a:r>
            <a:r>
              <a:rPr lang="en-US" sz="3600" b="1" dirty="0" err="1">
                <a:solidFill>
                  <a:srgbClr val="000090"/>
                </a:solidFill>
                <a:latin typeface="+mj-lt"/>
                <a:ea typeface="Marker Felt" charset="0"/>
                <a:cs typeface="Marker Felt" charset="0"/>
              </a:rPr>
              <a:t>bicrystal</a:t>
            </a:r>
            <a:r>
              <a:rPr lang="en-US" sz="3600" b="1" dirty="0">
                <a:solidFill>
                  <a:srgbClr val="000090"/>
                </a:solidFill>
                <a:latin typeface="+mj-lt"/>
                <a:ea typeface="Marker Felt" charset="0"/>
                <a:cs typeface="Marker Felt" charset="0"/>
              </a:rPr>
              <a:t> reference frame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56699" y="1337768"/>
            <a:ext cx="2826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Symbol" charset="2"/>
                <a:cs typeface="Symbol" charset="2"/>
              </a:rPr>
              <a:t>S</a:t>
            </a:r>
            <a:r>
              <a:rPr lang="en-US" sz="2400" b="1" dirty="0" smtClean="0"/>
              <a:t>5 – Grain Boundary</a:t>
            </a:r>
            <a:endParaRPr lang="en-US" sz="2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1609099" y="4038750"/>
            <a:ext cx="2826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Symbol" charset="2"/>
                <a:cs typeface="Symbol" charset="2"/>
              </a:rPr>
              <a:t>S</a:t>
            </a:r>
            <a:r>
              <a:rPr lang="en-US" sz="2400" b="1" dirty="0" smtClean="0"/>
              <a:t>7 – Grain Boundary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7128" y="1513213"/>
            <a:ext cx="1918137" cy="18988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8486" y="115669"/>
            <a:ext cx="9071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sz="3600" b="1" dirty="0" smtClean="0">
                <a:solidFill>
                  <a:srgbClr val="000090"/>
                </a:solidFill>
              </a:rPr>
              <a:t>3 GB energies in Ni: simulation &amp; experiment 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5997" y="3610252"/>
            <a:ext cx="1539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Symbol" charset="2"/>
                <a:cs typeface="Symbol" charset="2"/>
              </a:rPr>
              <a:t>g</a:t>
            </a:r>
            <a:r>
              <a:rPr lang="en-US" sz="1200" dirty="0" smtClean="0"/>
              <a:t>(n|60°/[111]), </a:t>
            </a:r>
            <a:r>
              <a:rPr lang="en-US" sz="1200" dirty="0" err="1" smtClean="0"/>
              <a:t>a.u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grpSp>
        <p:nvGrpSpPr>
          <p:cNvPr id="2" name="Group 6"/>
          <p:cNvGrpSpPr/>
          <p:nvPr/>
        </p:nvGrpSpPr>
        <p:grpSpPr>
          <a:xfrm>
            <a:off x="6611005" y="3414603"/>
            <a:ext cx="1821790" cy="258062"/>
            <a:chOff x="5105399" y="4876800"/>
            <a:chExt cx="2923403" cy="41410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05399" y="4876800"/>
              <a:ext cx="2923403" cy="414108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5452533" y="5088467"/>
              <a:ext cx="262467" cy="165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019767" y="5109644"/>
              <a:ext cx="262467" cy="165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582768" y="5096957"/>
              <a:ext cx="279465" cy="165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154235" y="5088503"/>
              <a:ext cx="262467" cy="165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717236" y="5088515"/>
              <a:ext cx="311566" cy="165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Oval 21"/>
          <p:cNvSpPr/>
          <p:nvPr/>
        </p:nvSpPr>
        <p:spPr>
          <a:xfrm>
            <a:off x="7062915" y="2820713"/>
            <a:ext cx="176085" cy="17413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885431" y="2799622"/>
            <a:ext cx="176085" cy="17413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::::Desktop:Sigma3_weighted.tif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6472" y="1293613"/>
            <a:ext cx="4156506" cy="4050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6892855" y="6461377"/>
            <a:ext cx="1539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Symbol" charset="2"/>
                <a:cs typeface="Symbol" charset="2"/>
              </a:rPr>
              <a:t>g</a:t>
            </a:r>
            <a:r>
              <a:rPr lang="en-US" sz="1200" dirty="0" smtClean="0"/>
              <a:t>(n|60°/[111]), J/m</a:t>
            </a:r>
            <a:r>
              <a:rPr lang="en-US" sz="1200" baseline="30000" dirty="0" smtClean="0"/>
              <a:t>2</a:t>
            </a:r>
            <a:endParaRPr lang="en-US" sz="1200" baseline="30000" dirty="0"/>
          </a:p>
        </p:txBody>
      </p:sp>
      <p:pic>
        <p:nvPicPr>
          <p:cNvPr id="28" name="Picture 27" descr="sig3_energy.jpg"/>
          <p:cNvPicPr>
            <a:picLocks noChangeAspect="1"/>
          </p:cNvPicPr>
          <p:nvPr/>
        </p:nvPicPr>
        <p:blipFill>
          <a:blip r:embed="rId6" cstate="print"/>
          <a:srcRect l="3343" t="48570" r="54095"/>
          <a:stretch>
            <a:fillRect/>
          </a:stretch>
        </p:blipFill>
        <p:spPr>
          <a:xfrm>
            <a:off x="6629662" y="4273590"/>
            <a:ext cx="1803134" cy="1780036"/>
          </a:xfrm>
          <a:prstGeom prst="rect">
            <a:avLst/>
          </a:prstGeom>
        </p:spPr>
      </p:pic>
      <p:pic>
        <p:nvPicPr>
          <p:cNvPr id="29" name="Picture 28" descr="sig3_energy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671" t="11947" b="71543"/>
          <a:stretch>
            <a:fillRect/>
          </a:stretch>
        </p:blipFill>
        <p:spPr>
          <a:xfrm>
            <a:off x="6696980" y="6162574"/>
            <a:ext cx="1778809" cy="26562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835997" y="1219200"/>
            <a:ext cx="1423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Experimental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705600" y="3962400"/>
            <a:ext cx="1628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EAM calculated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219970" y="6430599"/>
            <a:ext cx="53771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Rohrer et al., </a:t>
            </a:r>
            <a:r>
              <a:rPr lang="en-US" sz="1400" i="1" dirty="0" err="1" smtClean="0"/>
              <a:t>Acta</a:t>
            </a:r>
            <a:r>
              <a:rPr lang="en-US" sz="1400" i="1" dirty="0" smtClean="0"/>
              <a:t> Mater.</a:t>
            </a:r>
            <a:r>
              <a:rPr lang="en-US" sz="1400" dirty="0" smtClean="0"/>
              <a:t>, </a:t>
            </a:r>
            <a:r>
              <a:rPr lang="en-US" sz="1400" b="1" dirty="0" smtClean="0"/>
              <a:t>58</a:t>
            </a:r>
            <a:r>
              <a:rPr lang="en-US" sz="1400" dirty="0" smtClean="0"/>
              <a:t> (2010) 5063.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4620305" y="2948336"/>
            <a:ext cx="19768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all</a:t>
            </a:r>
            <a:r>
              <a:rPr lang="en-US" sz="1600" dirty="0" smtClean="0">
                <a:latin typeface="Symbol" charset="2"/>
                <a:cs typeface="Symbol" charset="2"/>
              </a:rPr>
              <a:t> S3 </a:t>
            </a:r>
            <a:r>
              <a:rPr lang="en-US" sz="1600" dirty="0" smtClean="0"/>
              <a:t>data:</a:t>
            </a:r>
          </a:p>
          <a:p>
            <a:r>
              <a:rPr lang="en-US" sz="1600" dirty="0" smtClean="0"/>
              <a:t>R</a:t>
            </a:r>
            <a:r>
              <a:rPr lang="en-US" sz="1600" baseline="-25000" dirty="0" smtClean="0"/>
              <a:t>U</a:t>
            </a:r>
            <a:r>
              <a:rPr lang="en-US" sz="1600" dirty="0" smtClean="0"/>
              <a:t> = 0.71, R</a:t>
            </a:r>
            <a:r>
              <a:rPr lang="en-US" sz="1600" baseline="-25000" dirty="0" smtClean="0"/>
              <a:t>W</a:t>
            </a:r>
            <a:r>
              <a:rPr lang="en-US" sz="1600" dirty="0" smtClean="0"/>
              <a:t> = 0.95</a:t>
            </a:r>
          </a:p>
          <a:p>
            <a:endParaRPr lang="en-US" sz="1600" dirty="0" smtClean="0"/>
          </a:p>
          <a:p>
            <a:r>
              <a:rPr lang="en-US" sz="1600" dirty="0" smtClean="0"/>
              <a:t>exclude two outliers:</a:t>
            </a:r>
          </a:p>
          <a:p>
            <a:r>
              <a:rPr lang="en-US" sz="1600" dirty="0" smtClean="0"/>
              <a:t>R</a:t>
            </a:r>
            <a:r>
              <a:rPr lang="en-US" sz="1600" baseline="-25000" dirty="0" smtClean="0"/>
              <a:t>U</a:t>
            </a:r>
            <a:r>
              <a:rPr lang="en-US" sz="1600" dirty="0" smtClean="0"/>
              <a:t> = 0.80, R</a:t>
            </a:r>
            <a:r>
              <a:rPr lang="en-US" sz="1600" baseline="-25000" dirty="0" smtClean="0"/>
              <a:t>W</a:t>
            </a:r>
            <a:r>
              <a:rPr lang="en-US" sz="1600" dirty="0" smtClean="0"/>
              <a:t> = 0.98  </a:t>
            </a:r>
            <a:endParaRPr lang="en-US" sz="1600" dirty="0"/>
          </a:p>
        </p:txBody>
      </p:sp>
      <p:sp>
        <p:nvSpPr>
          <p:cNvPr id="35" name="Rectangle 34"/>
          <p:cNvSpPr/>
          <p:nvPr/>
        </p:nvSpPr>
        <p:spPr>
          <a:xfrm>
            <a:off x="1905000" y="1037182"/>
            <a:ext cx="2159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Symbol" charset="2"/>
                <a:cs typeface="Symbol" charset="2"/>
              </a:rPr>
              <a:t>S3 </a:t>
            </a:r>
            <a:r>
              <a:rPr lang="en-US" b="1" dirty="0" smtClean="0"/>
              <a:t>Grain Boundaries</a:t>
            </a:r>
            <a:endParaRPr lang="en-US" b="1" dirty="0"/>
          </a:p>
        </p:txBody>
      </p:sp>
      <p:sp>
        <p:nvSpPr>
          <p:cNvPr id="3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561388" y="6356350"/>
            <a:ext cx="457200" cy="365125"/>
          </a:xfrm>
          <a:prstGeom prst="rect">
            <a:avLst/>
          </a:prstGeom>
        </p:spPr>
        <p:txBody>
          <a:bodyPr/>
          <a:lstStyle/>
          <a:p>
            <a:fld id="{69EAA43F-2978-A04B-8CD5-7F9FCC528E37}" type="slidenum">
              <a:rPr lang="en-US" sz="16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53</a:t>
            </a:fld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410308"/>
            <a:ext cx="7178414" cy="4847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216" y="5334000"/>
            <a:ext cx="8915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Fig. S10</a:t>
            </a:r>
            <a:r>
              <a:rPr lang="en-US" dirty="0"/>
              <a:t>. </a:t>
            </a:r>
            <a:r>
              <a:rPr lang="en-US" b="1" dirty="0"/>
              <a:t>a)</a:t>
            </a:r>
            <a:r>
              <a:rPr lang="en-US" dirty="0"/>
              <a:t> and </a:t>
            </a:r>
            <a:r>
              <a:rPr lang="en-US" b="1" dirty="0"/>
              <a:t>b)</a:t>
            </a:r>
            <a:r>
              <a:rPr lang="en-US" dirty="0"/>
              <a:t> SEM micrographs of fractured surfaces indicating the precipitation of isolated small Bi particles and the occurrence of triple line wetting.  </a:t>
            </a:r>
            <a:r>
              <a:rPr lang="en-US" b="1" dirty="0"/>
              <a:t>c)</a:t>
            </a:r>
            <a:r>
              <a:rPr lang="en-US" dirty="0"/>
              <a:t> STEM HAADF micrograph of a nanoscale Bi precipitate at a GB. </a:t>
            </a:r>
            <a:r>
              <a:rPr lang="en-US" b="1" dirty="0"/>
              <a:t>d)</a:t>
            </a:r>
            <a:r>
              <a:rPr lang="en-US" dirty="0"/>
              <a:t> Cross-sectional SEM micrograph showing a gap in the penetrating liquid Bi film along a Ni GB. </a:t>
            </a:r>
          </a:p>
        </p:txBody>
      </p:sp>
    </p:spTree>
    <p:extLst>
      <p:ext uri="{BB962C8B-B14F-4D97-AF65-F5344CB8AC3E}">
        <p14:creationId xmlns="" xmlns:p14="http://schemas.microsoft.com/office/powerpoint/2010/main" val="361271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Macintosh HD:Users:patrickcantwell:Documents:Research:Lehigh:proposals:DOE Renewal Sept 2011:FIGURES:schematic-alumina-metal:composite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028" b="2873"/>
          <a:stretch/>
        </p:blipFill>
        <p:spPr bwMode="auto">
          <a:xfrm>
            <a:off x="990600" y="1453407"/>
            <a:ext cx="8046720" cy="467033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Rectangle 50"/>
          <p:cNvSpPr/>
          <p:nvPr/>
        </p:nvSpPr>
        <p:spPr bwMode="auto">
          <a:xfrm>
            <a:off x="6040526" y="234784"/>
            <a:ext cx="2971800" cy="178693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Right Arrow 28"/>
          <p:cNvSpPr/>
          <p:nvPr/>
        </p:nvSpPr>
        <p:spPr>
          <a:xfrm>
            <a:off x="7659905" y="1167867"/>
            <a:ext cx="1179295" cy="406739"/>
          </a:xfrm>
          <a:prstGeom prst="rightArrow">
            <a:avLst/>
          </a:prstGeom>
          <a:solidFill>
            <a:srgbClr val="CCFF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7" name="TextBox 46"/>
          <p:cNvSpPr txBox="1"/>
          <p:nvPr/>
        </p:nvSpPr>
        <p:spPr>
          <a:xfrm>
            <a:off x="38737" y="37338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Ceramic</a:t>
            </a:r>
            <a:endParaRPr lang="en-US" sz="1800" dirty="0"/>
          </a:p>
        </p:txBody>
      </p:sp>
      <p:sp>
        <p:nvSpPr>
          <p:cNvPr id="48" name="TextBox 47"/>
          <p:cNvSpPr txBox="1"/>
          <p:nvPr/>
        </p:nvSpPr>
        <p:spPr>
          <a:xfrm>
            <a:off x="173388" y="496824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Metal</a:t>
            </a:r>
            <a:endParaRPr lang="en-US" sz="1800" dirty="0"/>
          </a:p>
        </p:txBody>
      </p:sp>
      <p:sp>
        <p:nvSpPr>
          <p:cNvPr id="49" name="TextBox 26"/>
          <p:cNvSpPr txBox="1"/>
          <p:nvPr/>
        </p:nvSpPr>
        <p:spPr>
          <a:xfrm>
            <a:off x="7692562" y="690802"/>
            <a:ext cx="125776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1600" dirty="0" smtClean="0">
                <a:latin typeface="Candara" pitchFamily="34" charset="0"/>
              </a:rPr>
              <a:t>Complete W</a:t>
            </a:r>
            <a:r>
              <a:rPr lang="en-US" sz="1600" b="1" dirty="0" smtClean="0">
                <a:latin typeface="Candara" pitchFamily="34" charset="0"/>
              </a:rPr>
              <a:t>etting</a:t>
            </a:r>
          </a:p>
          <a:p>
            <a:pPr algn="ctr">
              <a:lnSpc>
                <a:spcPct val="90000"/>
              </a:lnSpc>
            </a:pPr>
            <a:endParaRPr lang="en-US" sz="1600" b="1" dirty="0" smtClean="0">
              <a:solidFill>
                <a:srgbClr val="FF0000"/>
              </a:solidFill>
              <a:latin typeface="Candara" pitchFamily="34" charset="0"/>
            </a:endParaRPr>
          </a:p>
          <a:p>
            <a:pPr algn="ctr">
              <a:lnSpc>
                <a:spcPct val="90000"/>
              </a:lnSpc>
            </a:pPr>
            <a:endParaRPr lang="en-US" sz="1600" dirty="0">
              <a:solidFill>
                <a:srgbClr val="FF0000"/>
              </a:solidFill>
              <a:latin typeface="Candara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600" b="1" dirty="0" smtClean="0">
                <a:solidFill>
                  <a:srgbClr val="FF0000"/>
                </a:solidFill>
                <a:latin typeface="Candara" pitchFamily="34" charset="0"/>
              </a:rPr>
              <a:t>“</a:t>
            </a:r>
            <a:r>
              <a:rPr lang="en-US" sz="1600" dirty="0">
                <a:solidFill>
                  <a:srgbClr val="FF0000"/>
                </a:solidFill>
                <a:latin typeface="Candara" pitchFamily="34" charset="0"/>
              </a:rPr>
              <a:t>A</a:t>
            </a:r>
            <a:r>
              <a:rPr lang="en-US" sz="1600" b="1" dirty="0" smtClean="0">
                <a:solidFill>
                  <a:srgbClr val="FF0000"/>
                </a:solidFill>
                <a:latin typeface="Candara" pitchFamily="34" charset="0"/>
              </a:rPr>
              <a:t>rbitrary” </a:t>
            </a:r>
            <a:r>
              <a:rPr lang="en-US" sz="1600" dirty="0">
                <a:solidFill>
                  <a:srgbClr val="FF0000"/>
                </a:solidFill>
                <a:latin typeface="Candara" pitchFamily="34" charset="0"/>
              </a:rPr>
              <a:t>T</a:t>
            </a:r>
            <a:r>
              <a:rPr lang="en-US" sz="1600" b="1" dirty="0" smtClean="0">
                <a:solidFill>
                  <a:srgbClr val="FF0000"/>
                </a:solidFill>
                <a:latin typeface="Candara" pitchFamily="34" charset="0"/>
              </a:rPr>
              <a:t>hickness</a:t>
            </a:r>
          </a:p>
        </p:txBody>
      </p:sp>
      <p:sp>
        <p:nvSpPr>
          <p:cNvPr id="50" name="TextBox 37"/>
          <p:cNvSpPr txBox="1"/>
          <p:nvPr/>
        </p:nvSpPr>
        <p:spPr>
          <a:xfrm>
            <a:off x="6066089" y="390089"/>
            <a:ext cx="1668658" cy="1712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dirty="0" smtClean="0">
                <a:latin typeface="Candara" pitchFamily="34" charset="0"/>
              </a:rPr>
              <a:t>“Moist” </a:t>
            </a:r>
          </a:p>
          <a:p>
            <a:pPr algn="ctr">
              <a:lnSpc>
                <a:spcPct val="90000"/>
              </a:lnSpc>
            </a:pPr>
            <a:r>
              <a:rPr lang="en-US" sz="1300" dirty="0" smtClean="0">
                <a:latin typeface="Candara" pitchFamily="34" charset="0"/>
              </a:rPr>
              <a:t>(R.M. Cannon)</a:t>
            </a:r>
          </a:p>
          <a:p>
            <a:pPr algn="ctr">
              <a:lnSpc>
                <a:spcPct val="90000"/>
              </a:lnSpc>
            </a:pPr>
            <a:r>
              <a:rPr lang="en-US" sz="1300" dirty="0" smtClean="0">
                <a:latin typeface="Candara" pitchFamily="34" charset="0"/>
              </a:rPr>
              <a:t>Prewetting and/or Premelting </a:t>
            </a:r>
          </a:p>
          <a:p>
            <a:pPr algn="ctr">
              <a:lnSpc>
                <a:spcPct val="90000"/>
              </a:lnSpc>
            </a:pPr>
            <a:endParaRPr lang="en-US" sz="1200" b="1" dirty="0" smtClean="0">
              <a:solidFill>
                <a:srgbClr val="FF0000"/>
              </a:solidFill>
              <a:latin typeface="Candara" pitchFamily="34" charset="0"/>
            </a:endParaRPr>
          </a:p>
          <a:p>
            <a:pPr algn="ctr">
              <a:lnSpc>
                <a:spcPct val="90000"/>
              </a:lnSpc>
            </a:pPr>
            <a:endParaRPr lang="en-US" sz="1600" dirty="0">
              <a:solidFill>
                <a:srgbClr val="FF0000"/>
              </a:solidFill>
              <a:latin typeface="Candara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sz="1600" b="1" dirty="0" smtClean="0">
                <a:solidFill>
                  <a:srgbClr val="FF0000"/>
                </a:solidFill>
                <a:latin typeface="Candara" pitchFamily="34" charset="0"/>
              </a:rPr>
              <a:t>“Equilibrium” Nano </a:t>
            </a:r>
            <a:r>
              <a:rPr lang="en-US" sz="1600" dirty="0" smtClean="0">
                <a:solidFill>
                  <a:srgbClr val="FF0000"/>
                </a:solidFill>
                <a:latin typeface="Candara" pitchFamily="34" charset="0"/>
              </a:rPr>
              <a:t>T</a:t>
            </a:r>
            <a:r>
              <a:rPr lang="en-US" sz="1600" b="1" dirty="0" smtClean="0">
                <a:solidFill>
                  <a:srgbClr val="FF0000"/>
                </a:solidFill>
                <a:latin typeface="Candara" pitchFamily="34" charset="0"/>
              </a:rPr>
              <a:t>hickness</a:t>
            </a:r>
            <a:endParaRPr lang="en-US" sz="1600" b="1" dirty="0" smtClean="0">
              <a:solidFill>
                <a:srgbClr val="006600"/>
              </a:solidFill>
              <a:latin typeface="Candara" pitchFamily="34" charset="0"/>
            </a:endParaRPr>
          </a:p>
        </p:txBody>
      </p:sp>
      <p:sp>
        <p:nvSpPr>
          <p:cNvPr id="53" name="TextBox 26"/>
          <p:cNvSpPr txBox="1"/>
          <p:nvPr/>
        </p:nvSpPr>
        <p:spPr>
          <a:xfrm>
            <a:off x="990599" y="1113130"/>
            <a:ext cx="2590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Well-Known</a:t>
            </a:r>
          </a:p>
        </p:txBody>
      </p:sp>
      <p:sp>
        <p:nvSpPr>
          <p:cNvPr id="58" name="TextBox 26"/>
          <p:cNvSpPr txBox="1"/>
          <p:nvPr/>
        </p:nvSpPr>
        <p:spPr>
          <a:xfrm>
            <a:off x="7601719" y="31098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Well-Known</a:t>
            </a:r>
          </a:p>
        </p:txBody>
      </p:sp>
      <p:sp>
        <p:nvSpPr>
          <p:cNvPr id="59" name="Right Arrow 58"/>
          <p:cNvSpPr/>
          <p:nvPr/>
        </p:nvSpPr>
        <p:spPr>
          <a:xfrm>
            <a:off x="6066089" y="1167867"/>
            <a:ext cx="1672607" cy="406739"/>
          </a:xfrm>
          <a:prstGeom prst="rightArrow">
            <a:avLst/>
          </a:prstGeom>
          <a:solidFill>
            <a:srgbClr val="CCFF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60" name="TextBox 59"/>
          <p:cNvSpPr txBox="1"/>
          <p:nvPr/>
        </p:nvSpPr>
        <p:spPr>
          <a:xfrm>
            <a:off x="5895182" y="1232242"/>
            <a:ext cx="1825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7030A0"/>
                </a:solidFill>
                <a:latin typeface="+mn-lt"/>
              </a:rPr>
              <a:t>Continuous </a:t>
            </a:r>
            <a:r>
              <a:rPr lang="en-US" sz="1200" i="1" dirty="0" smtClean="0">
                <a:solidFill>
                  <a:srgbClr val="7030A0"/>
                </a:solidFill>
                <a:latin typeface="+mn-lt"/>
              </a:rPr>
              <a:t>h ~ </a:t>
            </a:r>
            <a:r>
              <a:rPr lang="en-US" sz="1200" i="1" dirty="0" smtClean="0">
                <a:solidFill>
                  <a:srgbClr val="FF0000"/>
                </a:solidFill>
                <a:latin typeface="+mn-lt"/>
              </a:rPr>
              <a:t>nm</a:t>
            </a:r>
            <a:endParaRPr lang="en-US" sz="1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1" name="Right Arrow 60"/>
          <p:cNvSpPr/>
          <p:nvPr/>
        </p:nvSpPr>
        <p:spPr>
          <a:xfrm flipH="1">
            <a:off x="1447800" y="6123737"/>
            <a:ext cx="7086600" cy="527216"/>
          </a:xfrm>
          <a:prstGeom prst="rightArrow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Interfacial Width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        </a:t>
            </a: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Adsorption </a:t>
            </a:r>
            <a:r>
              <a:rPr lang="en-US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        </a:t>
            </a: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Structural </a:t>
            </a:r>
            <a:r>
              <a:rPr lang="en-US" sz="18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O</a:t>
            </a:r>
            <a:r>
              <a:rPr lang="en-US" sz="18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rder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</a:t>
            </a:r>
            <a:endParaRPr 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19200" y="6142743"/>
            <a:ext cx="7853912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All are GB embrittlement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ystems…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0" y="181641"/>
            <a:ext cx="6043534" cy="8089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167" tIns="45583" rIns="91167" bIns="45583" numCol="1" anchor="ctr" anchorCtr="0" compatLnSpc="1">
            <a:prstTxWarp prst="textNoShape">
              <a:avLst/>
            </a:prstTxWarp>
          </a:bodyPr>
          <a:lstStyle>
            <a:lvl1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20000"/>
              </a:spcBef>
              <a:defRPr/>
            </a:pPr>
            <a:r>
              <a:rPr lang="en-US" dirty="0" smtClean="0"/>
              <a:t>The Knowledge Gap</a:t>
            </a:r>
            <a:br>
              <a:rPr lang="en-US" dirty="0" smtClean="0"/>
            </a:br>
            <a:r>
              <a:rPr lang="en-US" sz="1800" dirty="0" smtClean="0">
                <a:solidFill>
                  <a:srgbClr val="FF0000"/>
                </a:solidFill>
              </a:rPr>
              <a:t>(Before Our </a:t>
            </a:r>
            <a:r>
              <a:rPr lang="en-US" sz="1800" u="sng" dirty="0" smtClean="0">
                <a:solidFill>
                  <a:srgbClr val="FF0000"/>
                </a:solidFill>
              </a:rPr>
              <a:t>Ni</a:t>
            </a:r>
            <a:r>
              <a:rPr lang="en-US" sz="1800" dirty="0" smtClean="0">
                <a:solidFill>
                  <a:srgbClr val="FF0000"/>
                </a:solidFill>
              </a:rPr>
              <a:t>-Bi Study…)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656045" y="4731834"/>
            <a:ext cx="2609082" cy="1446550"/>
            <a:chOff x="9296400" y="4855655"/>
            <a:chExt cx="2609082" cy="1446550"/>
          </a:xfrm>
        </p:grpSpPr>
        <p:sp>
          <p:nvSpPr>
            <p:cNvPr id="4" name="Rectangle 3"/>
            <p:cNvSpPr/>
            <p:nvPr/>
          </p:nvSpPr>
          <p:spPr bwMode="auto">
            <a:xfrm>
              <a:off x="9296400" y="4968240"/>
              <a:ext cx="2609082" cy="133396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triangl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8493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9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21" name="Picture 20" descr="Picture1.jpg"/>
            <p:cNvPicPr>
              <a:picLocks noChangeAspect="1"/>
            </p:cNvPicPr>
            <p:nvPr/>
          </p:nvPicPr>
          <p:blipFill rotWithShape="1">
            <a:blip r:embed="rId3" cstate="print"/>
            <a:srcRect l="7237" t="62426" r="77624" b="10478"/>
            <a:stretch/>
          </p:blipFill>
          <p:spPr>
            <a:xfrm>
              <a:off x="10671043" y="5004839"/>
              <a:ext cx="1134046" cy="121667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9543282" y="4855655"/>
              <a:ext cx="74892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 smtClean="0">
                  <a:solidFill>
                    <a:srgbClr val="FF0000"/>
                  </a:solidFill>
                </a:rPr>
                <a:t>?</a:t>
              </a:r>
              <a:endParaRPr lang="en-US" sz="8800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685911" y="4891296"/>
              <a:ext cx="3642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?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757624" y="5759432"/>
              <a:ext cx="1119443" cy="498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0000"/>
                </a:lnSpc>
              </a:pPr>
              <a:r>
                <a:rPr lang="en-US" sz="15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Al-</a:t>
              </a:r>
              <a:r>
                <a:rPr lang="en-US" sz="1500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Ga</a:t>
              </a:r>
              <a:endParaRPr lang="en-US" sz="15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  <a:p>
              <a:pPr algn="r">
                <a:lnSpc>
                  <a:spcPct val="80000"/>
                </a:lnSpc>
              </a:pPr>
              <a:r>
                <a:rPr lang="en-US" sz="900" dirty="0" smtClean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(Special GB, </a:t>
              </a:r>
            </a:p>
            <a:p>
              <a:pPr algn="r">
                <a:lnSpc>
                  <a:spcPct val="80000"/>
                </a:lnSpc>
              </a:pPr>
              <a:r>
                <a:rPr lang="en-US" sz="900" dirty="0" err="1" smtClean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Ga</a:t>
              </a:r>
              <a:r>
                <a:rPr lang="en-US" sz="900" dirty="0" smtClean="0">
                  <a:solidFill>
                    <a:srgbClr val="FF99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implanted)</a:t>
              </a:r>
              <a:endParaRPr lang="en-US" sz="900" dirty="0">
                <a:solidFill>
                  <a:srgbClr val="FF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8" name="Left Brace 7"/>
          <p:cNvSpPr/>
          <p:nvPr/>
        </p:nvSpPr>
        <p:spPr bwMode="auto">
          <a:xfrm rot="5400000" flipH="1">
            <a:off x="5072220" y="2518482"/>
            <a:ext cx="208962" cy="7528763"/>
          </a:xfrm>
          <a:prstGeom prst="lef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6" name="Rounded Rectangle 55"/>
          <p:cNvSpPr/>
          <p:nvPr/>
        </p:nvSpPr>
        <p:spPr bwMode="auto">
          <a:xfrm>
            <a:off x="990600" y="1113130"/>
            <a:ext cx="2590800" cy="5065254"/>
          </a:xfrm>
          <a:prstGeom prst="roundRect">
            <a:avLst/>
          </a:prstGeom>
          <a:noFill/>
          <a:ln w="38100" cap="rnd" cmpd="sng" algn="ctr">
            <a:solidFill>
              <a:srgbClr val="0000FF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7" name="Rounded Rectangle 56"/>
          <p:cNvSpPr/>
          <p:nvPr/>
        </p:nvSpPr>
        <p:spPr bwMode="auto">
          <a:xfrm>
            <a:off x="7601718" y="310984"/>
            <a:ext cx="1410607" cy="5867400"/>
          </a:xfrm>
          <a:prstGeom prst="roundRect">
            <a:avLst/>
          </a:prstGeom>
          <a:noFill/>
          <a:ln w="38100" cap="rnd" cmpd="sng" algn="ctr">
            <a:solidFill>
              <a:srgbClr val="0000FF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581401" y="4767474"/>
            <a:ext cx="2683726" cy="1410909"/>
          </a:xfrm>
          <a:prstGeom prst="rect">
            <a:avLst/>
          </a:prstGeom>
          <a:noFill/>
          <a:ln w="38100" cap="rnd" cmpd="dbl" algn="ctr">
            <a:solidFill>
              <a:srgbClr val="FF0000">
                <a:alpha val="67000"/>
              </a:srgbClr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59904" y="1204984"/>
            <a:ext cx="950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7030A0"/>
                </a:solidFill>
                <a:latin typeface="+mn-lt"/>
              </a:rPr>
              <a:t>h </a:t>
            </a:r>
            <a:r>
              <a:rPr lang="en-US" sz="1200" dirty="0" smtClean="0">
                <a:solidFill>
                  <a:srgbClr val="7030A0"/>
                </a:solidFill>
                <a:latin typeface="+mn-lt"/>
                <a:sym typeface="Symbol"/>
              </a:rPr>
              <a:t> +</a:t>
            </a:r>
            <a:endParaRPr lang="en-US" sz="12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2957473" y="1167867"/>
            <a:ext cx="3108616" cy="406739"/>
          </a:xfrm>
          <a:prstGeom prst="rightArrow">
            <a:avLst/>
          </a:prstGeom>
          <a:solidFill>
            <a:srgbClr val="CCFF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4" name="TextBox 53"/>
          <p:cNvSpPr txBox="1"/>
          <p:nvPr/>
        </p:nvSpPr>
        <p:spPr>
          <a:xfrm>
            <a:off x="3463704" y="1232737"/>
            <a:ext cx="19059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7030A0"/>
                </a:solidFill>
                <a:latin typeface="+mn-lt"/>
              </a:rPr>
              <a:t>Discrete Thickness </a:t>
            </a:r>
            <a:endParaRPr lang="en-US" sz="1200" b="1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931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/>
          <p:cNvSpPr/>
          <p:nvPr/>
        </p:nvSpPr>
        <p:spPr>
          <a:xfrm>
            <a:off x="6248400" y="1060051"/>
            <a:ext cx="2741039" cy="2521349"/>
          </a:xfrm>
          <a:prstGeom prst="rect">
            <a:avLst/>
          </a:prstGeom>
          <a:solidFill>
            <a:srgbClr val="FFFFCC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6200" y="1060051"/>
            <a:ext cx="3884363" cy="1987949"/>
          </a:xfrm>
          <a:prstGeom prst="rect">
            <a:avLst/>
          </a:prstGeom>
          <a:solidFill>
            <a:srgbClr val="FFFFCC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0" y="152400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</a:t>
            </a: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e-appraisal of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GB Embrittlement Mechanisms </a:t>
            </a:r>
          </a:p>
          <a:p>
            <a:r>
              <a:rPr lang="en-US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for high-</a:t>
            </a:r>
            <a:r>
              <a:rPr lang="en-US" sz="22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</a:t>
            </a:r>
            <a:r>
              <a:rPr lang="en-US" sz="2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’s and/or high dopant/impurity activities?</a:t>
            </a:r>
            <a:endParaRPr lang="en-US" sz="22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9" name="TextBox 72"/>
          <p:cNvSpPr txBox="1"/>
          <p:nvPr/>
        </p:nvSpPr>
        <p:spPr>
          <a:xfrm>
            <a:off x="74362" y="1060051"/>
            <a:ext cx="388620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Classical GB Embrittlement Models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Built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on Langmuir-McLean Adsorption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469800" y="4059259"/>
            <a:ext cx="4218153" cy="2450390"/>
          </a:xfrm>
          <a:prstGeom prst="rect">
            <a:avLst/>
          </a:prstGeom>
          <a:noFill/>
          <a:ln w="57150" cap="rnd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5983864" y="4156851"/>
            <a:ext cx="1305396" cy="1911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37"/>
          <p:cNvSpPr txBox="1"/>
          <p:nvPr/>
        </p:nvSpPr>
        <p:spPr>
          <a:xfrm>
            <a:off x="4469799" y="4091364"/>
            <a:ext cx="4218153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Nanometer “Equilibrium”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Thickness</a:t>
            </a:r>
            <a:endPara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42" name="Picture 41" descr="E_h0.jpg"/>
          <p:cNvPicPr>
            <a:picLocks noChangeAspect="1"/>
          </p:cNvPicPr>
          <p:nvPr/>
        </p:nvPicPr>
        <p:blipFill rotWithShape="1">
          <a:blip r:embed="rId2" cstate="print"/>
          <a:srcRect t="18379" b="17147"/>
          <a:stretch/>
        </p:blipFill>
        <p:spPr>
          <a:xfrm>
            <a:off x="6651744" y="4435841"/>
            <a:ext cx="1858782" cy="1752602"/>
          </a:xfrm>
          <a:prstGeom prst="rect">
            <a:avLst/>
          </a:prstGeom>
          <a:ln w="25400">
            <a:noFill/>
          </a:ln>
        </p:spPr>
      </p:pic>
      <p:pic>
        <p:nvPicPr>
          <p:cNvPr id="43" name="Picture 42" descr="Long2546_F3_B"/>
          <p:cNvPicPr>
            <a:picLocks noChangeAspect="1" noChangeArrowheads="1"/>
          </p:cNvPicPr>
          <p:nvPr/>
        </p:nvPicPr>
        <p:blipFill rotWithShape="1">
          <a:blip r:embed="rId3" cstate="print"/>
          <a:srcRect l="15015" t="34661" r="62445" b="32600"/>
          <a:stretch/>
        </p:blipFill>
        <p:spPr bwMode="auto">
          <a:xfrm>
            <a:off x="4647702" y="4435842"/>
            <a:ext cx="181947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Line 29"/>
          <p:cNvSpPr>
            <a:spLocks noChangeShapeType="1"/>
          </p:cNvSpPr>
          <p:nvPr/>
        </p:nvSpPr>
        <p:spPr bwMode="auto">
          <a:xfrm>
            <a:off x="5757828" y="5181848"/>
            <a:ext cx="598338" cy="0"/>
          </a:xfrm>
          <a:prstGeom prst="line">
            <a:avLst/>
          </a:prstGeom>
          <a:noFill/>
          <a:ln w="25400">
            <a:solidFill>
              <a:sysClr val="window" lastClr="FFFFFF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Line 30"/>
          <p:cNvSpPr>
            <a:spLocks noChangeShapeType="1"/>
          </p:cNvSpPr>
          <p:nvPr/>
        </p:nvSpPr>
        <p:spPr bwMode="auto">
          <a:xfrm>
            <a:off x="5757828" y="5366844"/>
            <a:ext cx="598338" cy="0"/>
          </a:xfrm>
          <a:prstGeom prst="line">
            <a:avLst/>
          </a:prstGeom>
          <a:noFill/>
          <a:ln w="25400">
            <a:solidFill>
              <a:sysClr val="window" lastClr="FFFFFF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Line 32"/>
          <p:cNvSpPr>
            <a:spLocks noChangeShapeType="1"/>
          </p:cNvSpPr>
          <p:nvPr/>
        </p:nvSpPr>
        <p:spPr bwMode="auto">
          <a:xfrm>
            <a:off x="4700834" y="4783098"/>
            <a:ext cx="713232" cy="0"/>
          </a:xfrm>
          <a:prstGeom prst="line">
            <a:avLst/>
          </a:prstGeom>
          <a:noFill/>
          <a:ln w="31750">
            <a:solidFill>
              <a:sysClr val="window" lastClr="FFFFFF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63"/>
          <p:cNvSpPr txBox="1">
            <a:spLocks noChangeArrowheads="1"/>
          </p:cNvSpPr>
          <p:nvPr/>
        </p:nvSpPr>
        <p:spPr bwMode="auto">
          <a:xfrm>
            <a:off x="4645970" y="4420996"/>
            <a:ext cx="7232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8493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nm</a:t>
            </a:r>
          </a:p>
        </p:txBody>
      </p:sp>
      <p:sp>
        <p:nvSpPr>
          <p:cNvPr id="48" name="Line 29"/>
          <p:cNvSpPr>
            <a:spLocks noChangeShapeType="1"/>
          </p:cNvSpPr>
          <p:nvPr/>
        </p:nvSpPr>
        <p:spPr bwMode="auto">
          <a:xfrm>
            <a:off x="7645212" y="5182601"/>
            <a:ext cx="598338" cy="0"/>
          </a:xfrm>
          <a:prstGeom prst="line">
            <a:avLst/>
          </a:prstGeom>
          <a:noFill/>
          <a:ln w="25400">
            <a:solidFill>
              <a:sysClr val="window" lastClr="FFFFFF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Line 30"/>
          <p:cNvSpPr>
            <a:spLocks noChangeShapeType="1"/>
          </p:cNvSpPr>
          <p:nvPr/>
        </p:nvSpPr>
        <p:spPr bwMode="auto">
          <a:xfrm>
            <a:off x="7645212" y="5471610"/>
            <a:ext cx="598338" cy="0"/>
          </a:xfrm>
          <a:prstGeom prst="line">
            <a:avLst/>
          </a:prstGeom>
          <a:noFill/>
          <a:ln w="25400">
            <a:solidFill>
              <a:sysClr val="window" lastClr="FFFFFF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Line 32"/>
          <p:cNvSpPr>
            <a:spLocks noChangeShapeType="1"/>
          </p:cNvSpPr>
          <p:nvPr/>
        </p:nvSpPr>
        <p:spPr bwMode="auto">
          <a:xfrm>
            <a:off x="6808952" y="4781133"/>
            <a:ext cx="548640" cy="0"/>
          </a:xfrm>
          <a:prstGeom prst="line">
            <a:avLst/>
          </a:prstGeom>
          <a:noFill/>
          <a:ln w="31750">
            <a:solidFill>
              <a:sysClr val="windowText" lastClr="000000"/>
            </a:solidFill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 Box 63"/>
          <p:cNvSpPr txBox="1">
            <a:spLocks noChangeArrowheads="1"/>
          </p:cNvSpPr>
          <p:nvPr/>
        </p:nvSpPr>
        <p:spPr bwMode="auto">
          <a:xfrm>
            <a:off x="6706742" y="4420996"/>
            <a:ext cx="72327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49313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nm</a:t>
            </a:r>
          </a:p>
        </p:txBody>
      </p:sp>
      <p:sp>
        <p:nvSpPr>
          <p:cNvPr id="52" name="TextBox 33"/>
          <p:cNvSpPr txBox="1"/>
          <p:nvPr/>
        </p:nvSpPr>
        <p:spPr>
          <a:xfrm>
            <a:off x="7692186" y="5765716"/>
            <a:ext cx="8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Mo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-Ni</a:t>
            </a:r>
            <a:endParaRPr kumimoji="0" lang="en-US" sz="2000" b="1" i="0" u="none" strike="noStrike" kern="1200" cap="none" spc="0" normalizeH="0" baseline="3000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53" name="TextBox 34"/>
          <p:cNvSpPr txBox="1"/>
          <p:nvPr/>
        </p:nvSpPr>
        <p:spPr>
          <a:xfrm>
            <a:off x="5794354" y="5776149"/>
            <a:ext cx="763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W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-Ni</a:t>
            </a:r>
            <a:endParaRPr kumimoji="0" lang="en-US" sz="2000" b="1" i="0" u="none" strike="noStrike" kern="1200" cap="none" spc="0" normalizeH="0" baseline="3000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54" name="TextBox 45"/>
          <p:cNvSpPr txBox="1"/>
          <p:nvPr/>
        </p:nvSpPr>
        <p:spPr>
          <a:xfrm>
            <a:off x="4632730" y="6194171"/>
            <a:ext cx="2026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marR="0" lvl="0" indent="-1698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Acta</a:t>
            </a: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Mater.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55, 3131 (2007)</a:t>
            </a:r>
          </a:p>
        </p:txBody>
      </p:sp>
      <p:sp>
        <p:nvSpPr>
          <p:cNvPr id="55" name="TextBox 45"/>
          <p:cNvSpPr txBox="1"/>
          <p:nvPr/>
        </p:nvSpPr>
        <p:spPr>
          <a:xfrm>
            <a:off x="6616191" y="6194171"/>
            <a:ext cx="1863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3" marR="0" lvl="0" indent="-2270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7013" algn="l"/>
              </a:tabLst>
              <a:defRPr/>
            </a:pPr>
            <a:r>
              <a:rPr kumimoji="0" lang="en-US" sz="1200" b="1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APL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94, 251908 (2009)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3960563" y="2256723"/>
            <a:ext cx="2286000" cy="0"/>
          </a:xfrm>
          <a:prstGeom prst="straightConnector1">
            <a:avLst/>
          </a:prstGeom>
          <a:noFill/>
          <a:ln w="101600" cap="rnd" cmpd="sng" algn="ctr">
            <a:solidFill>
              <a:srgbClr val="F79646"/>
            </a:solidFill>
            <a:prstDash val="solid"/>
            <a:tailEnd type="stealth" w="med" len="lg"/>
          </a:ln>
          <a:effectLst/>
        </p:spPr>
      </p:cxnSp>
      <p:sp>
        <p:nvSpPr>
          <p:cNvPr id="59" name="TextBox 47"/>
          <p:cNvSpPr txBox="1"/>
          <p:nvPr/>
        </p:nvSpPr>
        <p:spPr>
          <a:xfrm>
            <a:off x="3960565" y="1175250"/>
            <a:ext cx="2215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Beyond Monolayer?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81" name="TextBox 37"/>
          <p:cNvSpPr txBox="1"/>
          <p:nvPr/>
        </p:nvSpPr>
        <p:spPr>
          <a:xfrm>
            <a:off x="584790" y="3869733"/>
            <a:ext cx="2895600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Discrete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itchFamily="34" charset="0"/>
              </a:rPr>
              <a:t>Thickness</a:t>
            </a:r>
            <a:endPara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28600" y="3805531"/>
            <a:ext cx="3731964" cy="2532520"/>
          </a:xfrm>
          <a:prstGeom prst="rect">
            <a:avLst/>
          </a:prstGeom>
          <a:noFill/>
          <a:ln w="57150" cap="rnd" cmpd="sng" algn="ctr">
            <a:solidFill>
              <a:srgbClr val="FFC000"/>
            </a:solidFill>
            <a:prstDash val="sysDash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TextBox 45"/>
          <p:cNvSpPr txBox="1"/>
          <p:nvPr/>
        </p:nvSpPr>
        <p:spPr>
          <a:xfrm>
            <a:off x="698458" y="5997958"/>
            <a:ext cx="2895600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lvl="0" indent="-169863"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Science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2011</a:t>
            </a:r>
            <a:endParaRPr lang="en-US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cxnSp>
        <p:nvCxnSpPr>
          <p:cNvPr id="67" name="Curved Connector 66"/>
          <p:cNvCxnSpPr>
            <a:endCxn id="39" idx="0"/>
          </p:cNvCxnSpPr>
          <p:nvPr/>
        </p:nvCxnSpPr>
        <p:spPr bwMode="auto">
          <a:xfrm rot="16200000" flipH="1">
            <a:off x="5082238" y="2562620"/>
            <a:ext cx="1783648" cy="1209630"/>
          </a:xfrm>
          <a:prstGeom prst="curvedConnector3">
            <a:avLst/>
          </a:prstGeom>
          <a:solidFill>
            <a:schemeClr val="bg1"/>
          </a:solidFill>
          <a:ln w="76200" cap="flat" cmpd="sng" algn="ctr">
            <a:solidFill>
              <a:srgbClr val="FF9900"/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  <p:cxnSp>
        <p:nvCxnSpPr>
          <p:cNvPr id="90" name="Curved Connector 89"/>
          <p:cNvCxnSpPr/>
          <p:nvPr/>
        </p:nvCxnSpPr>
        <p:spPr bwMode="auto">
          <a:xfrm rot="10800000" flipV="1">
            <a:off x="3960564" y="2912125"/>
            <a:ext cx="1596878" cy="974076"/>
          </a:xfrm>
          <a:prstGeom prst="curvedConnector3">
            <a:avLst>
              <a:gd name="adj1" fmla="val 50000"/>
            </a:avLst>
          </a:prstGeom>
          <a:solidFill>
            <a:schemeClr val="bg1"/>
          </a:solidFill>
          <a:ln w="76200" cap="flat" cmpd="sng" algn="ctr">
            <a:solidFill>
              <a:srgbClr val="FF9900"/>
            </a:solidFill>
            <a:prstDash val="solid"/>
            <a:round/>
            <a:headEnd type="oval" w="med" len="med"/>
            <a:tailEnd type="triangle" w="med" len="med"/>
          </a:ln>
          <a:effectLst/>
        </p:spPr>
      </p:cxnSp>
      <p:sp>
        <p:nvSpPr>
          <p:cNvPr id="95" name="Rectangle 94"/>
          <p:cNvSpPr/>
          <p:nvPr/>
        </p:nvSpPr>
        <p:spPr>
          <a:xfrm>
            <a:off x="228600" y="2237509"/>
            <a:ext cx="1280160" cy="609600"/>
          </a:xfrm>
          <a:prstGeom prst="rect">
            <a:avLst/>
          </a:prstGeom>
          <a:blipFill dpi="0" rotWithShape="1"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228600" y="1627909"/>
            <a:ext cx="1280160" cy="609600"/>
          </a:xfrm>
          <a:prstGeom prst="rect">
            <a:avLst/>
          </a:prstGeom>
          <a:blipFill dpi="0" rotWithShape="1">
            <a:blip r:embed="rId6" cstate="print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228600" y="2199409"/>
            <a:ext cx="76200" cy="76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357187" y="2199409"/>
            <a:ext cx="76200" cy="76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500062" y="2199409"/>
            <a:ext cx="76200" cy="76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728662" y="2199409"/>
            <a:ext cx="76200" cy="76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857249" y="2199409"/>
            <a:ext cx="76200" cy="76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1000124" y="2199409"/>
            <a:ext cx="76200" cy="76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1147762" y="2199409"/>
            <a:ext cx="76200" cy="76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295400" y="2199409"/>
            <a:ext cx="76200" cy="76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1423987" y="2199409"/>
            <a:ext cx="76200" cy="762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/>
          <p:cNvPicPr>
            <a:picLocks noChangeAspect="1" noChangeArrowheads="1"/>
          </p:cNvPicPr>
          <p:nvPr/>
        </p:nvPicPr>
        <p:blipFill rotWithShape="1">
          <a:blip r:embed="rId8" cstate="print"/>
          <a:srcRect l="22930" t="17439" r="32209" b="19315"/>
          <a:stretch/>
        </p:blipFill>
        <p:spPr bwMode="auto">
          <a:xfrm>
            <a:off x="2149894" y="4300741"/>
            <a:ext cx="1722395" cy="166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7" name="Straight Connector 56"/>
          <p:cNvCxnSpPr/>
          <p:nvPr/>
        </p:nvCxnSpPr>
        <p:spPr>
          <a:xfrm>
            <a:off x="2214363" y="4642552"/>
            <a:ext cx="5029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63"/>
          <p:cNvSpPr txBox="1">
            <a:spLocks noChangeArrowheads="1"/>
          </p:cNvSpPr>
          <p:nvPr/>
        </p:nvSpPr>
        <p:spPr bwMode="auto">
          <a:xfrm>
            <a:off x="2113166" y="4302968"/>
            <a:ext cx="66396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49313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 nm</a:t>
            </a:r>
          </a:p>
        </p:txBody>
      </p:sp>
      <p:sp>
        <p:nvSpPr>
          <p:cNvPr id="61" name="TextBox 66"/>
          <p:cNvSpPr txBox="1"/>
          <p:nvPr/>
        </p:nvSpPr>
        <p:spPr>
          <a:xfrm>
            <a:off x="3118557" y="5573952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-Bi</a:t>
            </a:r>
            <a:endParaRPr lang="en-US" sz="2000" b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5" name="Picture 64"/>
          <p:cNvPicPr>
            <a:picLocks noChangeAspect="1" noChangeArrowheads="1"/>
          </p:cNvPicPr>
          <p:nvPr/>
        </p:nvPicPr>
        <p:blipFill rotWithShape="1">
          <a:blip r:embed="rId9" cstate="print"/>
          <a:srcRect l="18821" t="4346" r="39712" b="4625"/>
          <a:stretch/>
        </p:blipFill>
        <p:spPr bwMode="auto">
          <a:xfrm>
            <a:off x="371834" y="4300739"/>
            <a:ext cx="1548295" cy="166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6" name="Straight Connector 65"/>
          <p:cNvCxnSpPr/>
          <p:nvPr/>
        </p:nvCxnSpPr>
        <p:spPr>
          <a:xfrm>
            <a:off x="448034" y="4642552"/>
            <a:ext cx="50292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Box 63"/>
          <p:cNvSpPr txBox="1">
            <a:spLocks noChangeArrowheads="1"/>
          </p:cNvSpPr>
          <p:nvPr/>
        </p:nvSpPr>
        <p:spPr bwMode="auto">
          <a:xfrm>
            <a:off x="367512" y="4302968"/>
            <a:ext cx="66396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49313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 nm</a:t>
            </a:r>
          </a:p>
        </p:txBody>
      </p:sp>
      <p:sp>
        <p:nvSpPr>
          <p:cNvPr id="69" name="TextBox 35"/>
          <p:cNvSpPr txBox="1"/>
          <p:nvPr/>
        </p:nvSpPr>
        <p:spPr>
          <a:xfrm>
            <a:off x="1145981" y="5556952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-Bi</a:t>
            </a:r>
            <a:endParaRPr lang="en-US" sz="2000" b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616192" y="1062489"/>
            <a:ext cx="2373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US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 </a:t>
            </a:r>
            <a:r>
              <a:rPr lang="en-US" sz="1600" b="1" dirty="0" smtClean="0">
                <a:solidFill>
                  <a:srgbClr val="0000FF"/>
                </a:solidFill>
              </a:rPr>
              <a:t>(Indirect Evidence)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366959" y="2741170"/>
            <a:ext cx="242835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 smtClean="0">
                <a:solidFill>
                  <a:srgbClr val="0000FF"/>
                </a:solidFill>
                <a:latin typeface="+mn-lt"/>
              </a:rPr>
              <a:t>S </a:t>
            </a:r>
            <a:r>
              <a:rPr lang="en-US" sz="1200" b="1" dirty="0">
                <a:solidFill>
                  <a:srgbClr val="0000FF"/>
                </a:solidFill>
                <a:latin typeface="+mn-lt"/>
              </a:rPr>
              <a:t>s</a:t>
            </a:r>
            <a:r>
              <a:rPr lang="en-US" sz="1200" b="1" dirty="0" smtClean="0">
                <a:solidFill>
                  <a:srgbClr val="0000FF"/>
                </a:solidFill>
                <a:latin typeface="+mn-lt"/>
              </a:rPr>
              <a:t>egregation </a:t>
            </a:r>
          </a:p>
          <a:p>
            <a:pPr marL="171450" indent="-171450" algn="ctr">
              <a:lnSpc>
                <a:spcPct val="90000"/>
              </a:lnSpc>
              <a:buFont typeface="Wingdings"/>
              <a:buChar char="à"/>
            </a:pPr>
            <a:r>
              <a:rPr lang="en-US" sz="1200" b="1" dirty="0" smtClean="0">
                <a:solidFill>
                  <a:srgbClr val="0000FF"/>
                </a:solidFill>
                <a:latin typeface="+mn-lt"/>
              </a:rPr>
              <a:t>GB “melting” if </a:t>
            </a:r>
            <a:r>
              <a:rPr lang="en-US" sz="1200" b="1" i="1" dirty="0" smtClean="0">
                <a:solidFill>
                  <a:srgbClr val="0000FF"/>
                </a:solidFill>
                <a:latin typeface="+mn-lt"/>
              </a:rPr>
              <a:t>C</a:t>
            </a:r>
            <a:r>
              <a:rPr lang="en-US" sz="1200" b="1" baseline="-25000" dirty="0" smtClean="0">
                <a:solidFill>
                  <a:srgbClr val="0000FF"/>
                </a:solidFill>
                <a:latin typeface="+mn-lt"/>
              </a:rPr>
              <a:t>S</a:t>
            </a:r>
            <a:r>
              <a:rPr lang="en-US" sz="1200" b="1" baseline="30000" dirty="0" smtClean="0">
                <a:solidFill>
                  <a:srgbClr val="0000FF"/>
                </a:solidFill>
                <a:latin typeface="+mn-lt"/>
              </a:rPr>
              <a:t>GB</a:t>
            </a:r>
            <a:r>
              <a:rPr lang="en-US" sz="12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200" b="1" dirty="0">
                <a:solidFill>
                  <a:srgbClr val="0000FF"/>
                </a:solidFill>
                <a:latin typeface="+mn-lt"/>
              </a:rPr>
              <a:t>&gt; 15</a:t>
            </a:r>
            <a:r>
              <a:rPr lang="en-US" sz="1200" b="1" dirty="0" smtClean="0">
                <a:solidFill>
                  <a:srgbClr val="0000FF"/>
                </a:solidFill>
                <a:latin typeface="+mn-lt"/>
              </a:rPr>
              <a:t>% </a:t>
            </a:r>
          </a:p>
          <a:p>
            <a:pPr marL="171450" indent="-171450" algn="ctr">
              <a:lnSpc>
                <a:spcPct val="90000"/>
              </a:lnSpc>
              <a:buFont typeface="Wingdings"/>
              <a:buChar char="à"/>
            </a:pPr>
            <a:r>
              <a:rPr lang="en-US" sz="1200" b="1" dirty="0" smtClean="0">
                <a:solidFill>
                  <a:srgbClr val="0000FF"/>
                </a:solidFill>
                <a:latin typeface="+mn-lt"/>
                <a:sym typeface="Wingdings" pitchFamily="2" charset="2"/>
              </a:rPr>
              <a:t> GB Embrittl</a:t>
            </a:r>
            <a:r>
              <a:rPr lang="en-US" sz="1200" dirty="0" smtClean="0">
                <a:solidFill>
                  <a:srgbClr val="0000FF"/>
                </a:solidFill>
                <a:latin typeface="+mn-lt"/>
                <a:sym typeface="Wingdings" pitchFamily="2" charset="2"/>
              </a:rPr>
              <a:t>ement</a:t>
            </a:r>
            <a:endParaRPr lang="en-US" sz="1200" b="1" dirty="0">
              <a:solidFill>
                <a:srgbClr val="0000FF"/>
              </a:solidFill>
              <a:latin typeface="+mn-lt"/>
            </a:endParaRPr>
          </a:p>
          <a:p>
            <a:pPr algn="ctr">
              <a:lnSpc>
                <a:spcPct val="90000"/>
              </a:lnSpc>
            </a:pPr>
            <a:r>
              <a:rPr lang="en-US" sz="900" b="1" u="sng" dirty="0" smtClean="0"/>
              <a:t>Atomistic Simulation</a:t>
            </a:r>
            <a:r>
              <a:rPr lang="en-US" sz="900" b="1" dirty="0" smtClean="0"/>
              <a:t>: Chen </a:t>
            </a:r>
            <a:r>
              <a:rPr lang="en-US" sz="900" b="1" i="1" dirty="0" smtClean="0"/>
              <a:t>et al., PRL</a:t>
            </a:r>
            <a:r>
              <a:rPr lang="en-US" sz="900" b="1" dirty="0" smtClean="0"/>
              <a:t> 2010</a:t>
            </a:r>
          </a:p>
          <a:p>
            <a:pPr algn="ctr">
              <a:lnSpc>
                <a:spcPct val="90000"/>
              </a:lnSpc>
            </a:pPr>
            <a:r>
              <a:rPr lang="en-US" sz="900" b="1" u="sng" dirty="0" smtClean="0"/>
              <a:t>Auger</a:t>
            </a:r>
            <a:r>
              <a:rPr lang="en-US" sz="900" b="1" dirty="0" smtClean="0"/>
              <a:t>: </a:t>
            </a:r>
            <a:r>
              <a:rPr lang="en-US" sz="900" b="1" dirty="0" err="1"/>
              <a:t>Heuer</a:t>
            </a:r>
            <a:r>
              <a:rPr lang="en-US" sz="900" b="1" dirty="0"/>
              <a:t> </a:t>
            </a:r>
            <a:r>
              <a:rPr lang="en-US" sz="900" b="1" i="1" dirty="0"/>
              <a:t>et al</a:t>
            </a:r>
            <a:r>
              <a:rPr lang="en-US" sz="900" b="1" i="1" dirty="0" smtClean="0"/>
              <a:t>.</a:t>
            </a:r>
            <a:r>
              <a:rPr lang="en-US" sz="900" b="1" dirty="0" smtClean="0"/>
              <a:t>, </a:t>
            </a:r>
            <a:r>
              <a:rPr lang="en-US" sz="900" b="1" i="1" dirty="0" smtClean="0"/>
              <a:t>J. </a:t>
            </a:r>
            <a:r>
              <a:rPr lang="en-US" sz="900" b="1" i="1" dirty="0"/>
              <a:t>Nuclear </a:t>
            </a:r>
            <a:r>
              <a:rPr lang="en-US" sz="900" b="1" i="1" dirty="0" smtClean="0"/>
              <a:t>Mater. </a:t>
            </a:r>
            <a:r>
              <a:rPr lang="en-US" sz="900" b="1" dirty="0" smtClean="0"/>
              <a:t>2002</a:t>
            </a:r>
            <a:endParaRPr lang="en-US" sz="900" b="1" dirty="0"/>
          </a:p>
        </p:txBody>
      </p:sp>
      <p:pic>
        <p:nvPicPr>
          <p:cNvPr id="72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584" t="57701" r="1689" b="5691"/>
          <a:stretch/>
        </p:blipFill>
        <p:spPr bwMode="auto">
          <a:xfrm>
            <a:off x="6589863" y="1415352"/>
            <a:ext cx="2092773" cy="132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7319650" y="1569733"/>
            <a:ext cx="1176488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induced</a:t>
            </a:r>
          </a:p>
          <a:p>
            <a:pPr algn="ctr">
              <a:lnSpc>
                <a:spcPct val="80000"/>
              </a:lnSpc>
            </a:pPr>
            <a:r>
              <a:rPr lang="en-US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GB “melting”</a:t>
            </a:r>
            <a:r>
              <a:rPr lang="en-US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 flipH="1">
            <a:off x="7358799" y="1881451"/>
            <a:ext cx="117443" cy="127176"/>
          </a:xfrm>
          <a:prstGeom prst="straightConnector1">
            <a:avLst/>
          </a:prstGeom>
          <a:ln w="15875">
            <a:solidFill>
              <a:srgbClr val="FFFF00"/>
            </a:solidFill>
            <a:headEnd type="none" w="med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 flipV="1">
            <a:off x="7319650" y="1786474"/>
            <a:ext cx="156592" cy="94977"/>
          </a:xfrm>
          <a:prstGeom prst="straightConnector1">
            <a:avLst/>
          </a:prstGeom>
          <a:ln w="15875">
            <a:solidFill>
              <a:srgbClr val="FFFF00"/>
            </a:solidFill>
            <a:headEnd type="none" w="med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1508760" y="1656577"/>
            <a:ext cx="2460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</a:t>
            </a: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eduction of cohesion due to:</a:t>
            </a:r>
          </a:p>
          <a:p>
            <a:pPr marL="114300" indent="-114300" algn="l">
              <a:buFont typeface="Arial" pitchFamily="34" charset="0"/>
              <a:buChar char="•"/>
            </a:pP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Electronic effect (weakening the bonds);</a:t>
            </a:r>
          </a:p>
          <a:p>
            <a:pPr marL="114300" indent="-114300" algn="l">
              <a:buFont typeface="Arial" pitchFamily="34" charset="0"/>
              <a:buChar char="•"/>
            </a:pPr>
            <a:r>
              <a: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Atomic size (strain) </a:t>
            </a: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effect; or</a:t>
            </a:r>
            <a:endParaRPr 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114300" indent="-114300" algn="l">
              <a:buFont typeface="Arial" pitchFamily="34" charset="0"/>
              <a:buChar char="•"/>
            </a:pP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Changing relative </a:t>
            </a:r>
            <a:r>
              <a:rPr lang="en-US" sz="1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</a:t>
            </a: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’s (the Rice-Wang Model)</a:t>
            </a: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/>
      <p:bldP spid="44" grpId="0" animBg="1"/>
      <p:bldP spid="45" grpId="0" animBg="1"/>
      <p:bldP spid="46" grpId="0" animBg="1"/>
      <p:bldP spid="47" grpId="0"/>
      <p:bldP spid="48" grpId="0" animBg="1"/>
      <p:bldP spid="49" grpId="0" animBg="1"/>
      <p:bldP spid="50" grpId="0" animBg="1"/>
      <p:bldP spid="51" grpId="0"/>
      <p:bldP spid="52" grpId="0"/>
      <p:bldP spid="53" grpId="0"/>
      <p:bldP spid="54" grpId="0"/>
      <p:bldP spid="55" grpId="0"/>
      <p:bldP spid="81" grpId="0"/>
      <p:bldP spid="84" grpId="0" animBg="1"/>
      <p:bldP spid="85" grpId="0"/>
      <p:bldP spid="60" grpId="0"/>
      <p:bldP spid="61" grpId="0"/>
      <p:bldP spid="68" grpId="0"/>
      <p:bldP spid="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/>
        </p:nvSpPr>
        <p:spPr bwMode="auto">
          <a:xfrm>
            <a:off x="12898" y="4553991"/>
            <a:ext cx="9144000" cy="2304009"/>
          </a:xfrm>
          <a:prstGeom prst="rect">
            <a:avLst/>
          </a:prstGeom>
          <a:solidFill>
            <a:srgbClr val="FFFFCC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8493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9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1"/>
            <a:ext cx="9144000" cy="685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Liquid Metal Embrittlement</a:t>
            </a:r>
            <a:endParaRPr lang="en-US" sz="2000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4" name="Rectangle 31"/>
          <p:cNvSpPr>
            <a:spLocks noChangeArrowheads="1"/>
          </p:cNvSpPr>
          <p:nvPr/>
        </p:nvSpPr>
        <p:spPr bwMode="auto">
          <a:xfrm>
            <a:off x="2590800" y="6451848"/>
            <a:ext cx="64562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600" dirty="0" smtClean="0">
                <a:latin typeface="Candara" pitchFamily="34" charset="0"/>
              </a:rPr>
              <a:t>B. Joseph et al., </a:t>
            </a:r>
            <a:r>
              <a:rPr lang="en-US" sz="1600" i="1" dirty="0" smtClean="0">
                <a:latin typeface="Candara" pitchFamily="34" charset="0"/>
              </a:rPr>
              <a:t>The European Physical Journal:  Appl. </a:t>
            </a:r>
            <a:r>
              <a:rPr lang="en-US" sz="1600" i="1" dirty="0" err="1" smtClean="0">
                <a:latin typeface="Candara" pitchFamily="34" charset="0"/>
              </a:rPr>
              <a:t>Phys</a:t>
            </a:r>
            <a:r>
              <a:rPr lang="en-US" sz="1600" dirty="0" smtClean="0">
                <a:latin typeface="Candara" pitchFamily="34" charset="0"/>
              </a:rPr>
              <a:t>; 5 (1999) 19-31.</a:t>
            </a:r>
          </a:p>
        </p:txBody>
      </p:sp>
      <p:sp>
        <p:nvSpPr>
          <p:cNvPr id="5" name="Rectangle 4"/>
          <p:cNvSpPr/>
          <p:nvPr/>
        </p:nvSpPr>
        <p:spPr>
          <a:xfrm>
            <a:off x="68382" y="4561740"/>
            <a:ext cx="89787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u="sng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Model Systems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: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en-US" sz="20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Ni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-Bi, </a:t>
            </a:r>
            <a:r>
              <a:rPr lang="en-US" sz="20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Cu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-Bi &amp; </a:t>
            </a:r>
            <a:r>
              <a:rPr lang="en-US" sz="20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Al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-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Ga</a:t>
            </a: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347663" indent="-347663" algn="l"/>
            <a:r>
              <a:rPr lang="en-US" sz="2000" u="sng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Technological Relevance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: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hot dip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galvanizing; welding; safe uses of liquid metal in as coolants in nuclear reactors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or  spallation target systems for nuclear waste incineration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Must related to GB adsorption at GB in front of the liquid tips</a:t>
            </a:r>
          </a:p>
          <a:p>
            <a:pPr marL="342900" indent="-342900" algn="l">
              <a:buFont typeface="Wingdings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Atomic-level mechanism is a subject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of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scrutiny &amp; debate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for ~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100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yrs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7099498" y="1752602"/>
            <a:ext cx="228600" cy="53340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H="1">
            <a:off x="5346898" y="1981202"/>
            <a:ext cx="685800" cy="22860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8547298" y="1752602"/>
            <a:ext cx="228599" cy="45720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2756098" y="1752602"/>
            <a:ext cx="152400" cy="38100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 t="11458" b="29167"/>
          <a:stretch>
            <a:fillRect/>
          </a:stretch>
        </p:blipFill>
        <p:spPr bwMode="auto">
          <a:xfrm>
            <a:off x="165298" y="1752602"/>
            <a:ext cx="1474937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Straight Connector 10"/>
          <p:cNvCxnSpPr>
            <a:endCxn id="53" idx="2"/>
          </p:cNvCxnSpPr>
          <p:nvPr/>
        </p:nvCxnSpPr>
        <p:spPr>
          <a:xfrm>
            <a:off x="1613098" y="2667002"/>
            <a:ext cx="838200" cy="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2451298" y="2209802"/>
            <a:ext cx="533400" cy="38100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H="1">
            <a:off x="2375098" y="2819402"/>
            <a:ext cx="685800" cy="38100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908498" y="3352802"/>
            <a:ext cx="914400" cy="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2565598" y="3467102"/>
            <a:ext cx="457200" cy="22860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H="1">
            <a:off x="3708598" y="3467102"/>
            <a:ext cx="533400" cy="30480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3822898" y="2362202"/>
            <a:ext cx="762000" cy="30480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>
            <a:off x="4356298" y="2895602"/>
            <a:ext cx="1219200" cy="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6200000" flipH="1">
            <a:off x="5537398" y="2933702"/>
            <a:ext cx="533400" cy="45720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5689798" y="3543302"/>
            <a:ext cx="457200" cy="22860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0800000" flipV="1">
            <a:off x="6032698" y="3200402"/>
            <a:ext cx="1371600" cy="22860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7251898" y="2895602"/>
            <a:ext cx="457200" cy="15240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6200000" flipH="1">
            <a:off x="7251898" y="3352802"/>
            <a:ext cx="533400" cy="22860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>
            <a:off x="7556698" y="2743202"/>
            <a:ext cx="990600" cy="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6200000" flipH="1">
            <a:off x="8432998" y="2857502"/>
            <a:ext cx="533400" cy="30480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8394898" y="2362202"/>
            <a:ext cx="533400" cy="22860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8509198" y="3390902"/>
            <a:ext cx="457200" cy="22860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10800000">
            <a:off x="8852098" y="3276602"/>
            <a:ext cx="152400" cy="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65298" y="3733802"/>
            <a:ext cx="88392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774898" y="2438402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</a:t>
            </a:r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 rot="-5400000">
            <a:off x="-296468" y="2554393"/>
            <a:ext cx="1383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Liquid Metal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3822898" y="2895602"/>
            <a:ext cx="533400" cy="45720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613098" y="4038602"/>
            <a:ext cx="7391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FF0000"/>
                </a:solidFill>
              </a:rPr>
              <a:t>Macroscopically-long (often &gt; 100 L)</a:t>
            </a:r>
            <a:r>
              <a:rPr lang="en-US" sz="1500" dirty="0">
                <a:solidFill>
                  <a:srgbClr val="FF0000"/>
                </a:solidFill>
              </a:rPr>
              <a:t> </a:t>
            </a:r>
            <a:r>
              <a:rPr lang="en-US" sz="1500" dirty="0" smtClean="0">
                <a:solidFill>
                  <a:srgbClr val="FF0000"/>
                </a:solidFill>
              </a:rPr>
              <a:t>-- </a:t>
            </a:r>
            <a:r>
              <a:rPr lang="en-US" sz="1600" dirty="0" smtClean="0">
                <a:solidFill>
                  <a:srgbClr val="FF0000"/>
                </a:solidFill>
              </a:rPr>
              <a:t>T</a:t>
            </a:r>
            <a:r>
              <a:rPr lang="en-US" sz="1600" b="1" dirty="0" smtClean="0">
                <a:solidFill>
                  <a:srgbClr val="FF0000"/>
                </a:solidFill>
              </a:rPr>
              <a:t>his is the </a:t>
            </a:r>
            <a:r>
              <a:rPr lang="en-US" sz="1600" b="1" dirty="0" err="1" smtClean="0">
                <a:solidFill>
                  <a:srgbClr val="FF0000"/>
                </a:solidFill>
              </a:rPr>
              <a:t>embrittled</a:t>
            </a:r>
            <a:r>
              <a:rPr lang="en-US" sz="1600" b="1" dirty="0" smtClean="0">
                <a:solidFill>
                  <a:srgbClr val="FF0000"/>
                </a:solidFill>
              </a:rPr>
              <a:t> region!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 rot="5400000">
            <a:off x="375610" y="3048002"/>
            <a:ext cx="457200" cy="0"/>
          </a:xfrm>
          <a:prstGeom prst="line">
            <a:avLst/>
          </a:prstGeom>
          <a:ln w="22225" cap="rnd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1293058" y="2987042"/>
            <a:ext cx="640080" cy="0"/>
          </a:xfrm>
          <a:prstGeom prst="line">
            <a:avLst/>
          </a:prstGeom>
          <a:ln w="22225" cap="rnd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908498" y="2133602"/>
            <a:ext cx="1143000" cy="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rot="16200000" flipV="1">
            <a:off x="7099498" y="2286002"/>
            <a:ext cx="457200" cy="45720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rot="10800000" flipV="1">
            <a:off x="5804098" y="2286002"/>
            <a:ext cx="1295400" cy="15240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ight Brace 49"/>
          <p:cNvSpPr/>
          <p:nvPr/>
        </p:nvSpPr>
        <p:spPr>
          <a:xfrm rot="-5400000" flipH="1">
            <a:off x="5194498" y="304802"/>
            <a:ext cx="152400" cy="73152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951618" y="1753677"/>
            <a:ext cx="193674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olycrystal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Oval 52"/>
          <p:cNvSpPr/>
          <p:nvPr/>
        </p:nvSpPr>
        <p:spPr>
          <a:xfrm>
            <a:off x="2451298" y="2590802"/>
            <a:ext cx="152400" cy="1524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622498" y="3185162"/>
            <a:ext cx="990600" cy="1588"/>
          </a:xfrm>
          <a:prstGeom prst="straightConnector1">
            <a:avLst/>
          </a:prstGeom>
          <a:ln w="22225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49276" y="2895602"/>
            <a:ext cx="1151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006666"/>
                </a:solidFill>
              </a:rPr>
              <a:t>L </a:t>
            </a:r>
            <a:r>
              <a:rPr lang="en-US" sz="1400" b="1" i="1" dirty="0" smtClean="0">
                <a:solidFill>
                  <a:srgbClr val="006666"/>
                </a:solidFill>
                <a:sym typeface="Symbol"/>
              </a:rPr>
              <a:t> </a:t>
            </a:r>
            <a:r>
              <a:rPr lang="en-US" sz="1400" dirty="0" smtClean="0">
                <a:solidFill>
                  <a:srgbClr val="006666"/>
                </a:solidFill>
                <a:sym typeface="Symbol"/>
              </a:rPr>
              <a:t>1</a:t>
            </a:r>
            <a:r>
              <a:rPr lang="en-US" sz="1400" b="1" dirty="0" smtClean="0">
                <a:solidFill>
                  <a:srgbClr val="006666"/>
                </a:solidFill>
                <a:sym typeface="Symbol"/>
              </a:rPr>
              <a:t>0</a:t>
            </a:r>
            <a:r>
              <a:rPr lang="en-US" sz="1400" b="1" baseline="30000" dirty="0" smtClean="0">
                <a:solidFill>
                  <a:srgbClr val="006666"/>
                </a:solidFill>
                <a:sym typeface="Symbol"/>
              </a:rPr>
              <a:t>2</a:t>
            </a:r>
            <a:r>
              <a:rPr lang="en-US" sz="1400" b="1" dirty="0" smtClean="0">
                <a:solidFill>
                  <a:srgbClr val="006666"/>
                </a:solidFill>
                <a:sym typeface="Symbol"/>
              </a:rPr>
              <a:t> </a:t>
            </a:r>
            <a:r>
              <a:rPr lang="en-US" sz="1400" b="1" i="1" dirty="0" smtClean="0">
                <a:solidFill>
                  <a:srgbClr val="006666"/>
                </a:solidFill>
                <a:sym typeface="Symbol"/>
              </a:rPr>
              <a:t></a:t>
            </a:r>
            <a:r>
              <a:rPr lang="en-US" sz="1400" b="1" dirty="0" smtClean="0">
                <a:solidFill>
                  <a:srgbClr val="006666"/>
                </a:solidFill>
                <a:sym typeface="Symbol"/>
              </a:rPr>
              <a:t>m</a:t>
            </a:r>
            <a:endParaRPr lang="en-US" sz="1400" b="1" dirty="0">
              <a:solidFill>
                <a:srgbClr val="006666"/>
              </a:solidFill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V="1">
            <a:off x="4051498" y="1752602"/>
            <a:ext cx="228600" cy="38100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8790422" y="2209802"/>
            <a:ext cx="214076" cy="0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134156" y="1676400"/>
            <a:ext cx="8839200" cy="76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itle 1"/>
          <p:cNvSpPr txBox="1">
            <a:spLocks/>
          </p:cNvSpPr>
          <p:nvPr/>
        </p:nvSpPr>
        <p:spPr bwMode="auto">
          <a:xfrm>
            <a:off x="12898" y="702470"/>
            <a:ext cx="9144000" cy="973929"/>
          </a:xfrm>
          <a:prstGeom prst="rect">
            <a:avLst/>
          </a:prstGeom>
          <a:solidFill>
            <a:srgbClr val="CCFFFF"/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square" lIns="91167" tIns="45583" rIns="91167" bIns="45583" numCol="1" anchor="ctr" anchorCtr="0" compatLnSpc="1">
            <a:prstTxWarp prst="textNoShape">
              <a:avLst/>
            </a:prstTxWarp>
          </a:bodyPr>
          <a:lstStyle>
            <a:lvl1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defTabSz="903288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Candara" pitchFamily="34" charset="0"/>
              </a:rPr>
              <a:t>Intrinsically ductile metals, such as Al, Cu and Ni, are prone to catastrophic brittle intergranular fracture at unusually low stress levels when exposed to certain liquid metals, such as Bi, </a:t>
            </a:r>
            <a:r>
              <a:rPr lang="en-US" sz="2000" dirty="0" err="1" smtClean="0">
                <a:solidFill>
                  <a:srgbClr val="FF0000"/>
                </a:solidFill>
                <a:latin typeface="Candara" pitchFamily="34" charset="0"/>
              </a:rPr>
              <a:t>Ga</a:t>
            </a:r>
            <a:r>
              <a:rPr lang="en-US" sz="2000" dirty="0" smtClean="0">
                <a:solidFill>
                  <a:srgbClr val="FF0000"/>
                </a:solidFill>
                <a:latin typeface="Candara" pitchFamily="34" charset="0"/>
              </a:rPr>
              <a:t>, Zn and </a:t>
            </a:r>
            <a:r>
              <a:rPr lang="en-US" sz="2000" dirty="0" err="1" smtClean="0">
                <a:solidFill>
                  <a:srgbClr val="FF0000"/>
                </a:solidFill>
                <a:latin typeface="Candara" pitchFamily="34" charset="0"/>
              </a:rPr>
              <a:t>Pb</a:t>
            </a:r>
            <a:r>
              <a:rPr lang="en-US" sz="2000" dirty="0" smtClean="0">
                <a:solidFill>
                  <a:srgbClr val="FF0000"/>
                </a:solidFill>
                <a:latin typeface="Candara" pitchFamily="34" charset="0"/>
              </a:rPr>
              <a:t>. </a:t>
            </a:r>
            <a:endParaRPr lang="en-US" sz="2000" dirty="0">
              <a:solidFill>
                <a:srgbClr val="FF0000"/>
              </a:solidFill>
              <a:latin typeface="Candara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5575498" y="2400302"/>
            <a:ext cx="228600" cy="495301"/>
          </a:xfrm>
          <a:prstGeom prst="line">
            <a:avLst/>
          </a:prstGeom>
          <a:ln w="38100" cmpd="dbl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0065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Characterization of a Model System: </a:t>
            </a:r>
            <a:r>
              <a:rPr lang="en-US" u="sng" dirty="0" smtClean="0"/>
              <a:t>Ni</a:t>
            </a:r>
            <a:r>
              <a:rPr lang="en-US" dirty="0" smtClean="0"/>
              <a:t>-Bi</a:t>
            </a:r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229321" y="1021848"/>
            <a:ext cx="3581400" cy="2428220"/>
            <a:chOff x="305521" y="1321558"/>
            <a:chExt cx="3581400" cy="2428220"/>
          </a:xfrm>
        </p:grpSpPr>
        <p:pic>
          <p:nvPicPr>
            <p:cNvPr id="17" name="Picture 16" descr="Ni-Bi_700C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1721" y="1397758"/>
              <a:ext cx="3124200" cy="2313995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 rot="10800000" flipH="1">
              <a:off x="2972521" y="2312158"/>
              <a:ext cx="45719" cy="447917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305521" y="1931158"/>
              <a:ext cx="106680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457200" indent="-457200">
                <a:buFont typeface="Arial" charset="0"/>
                <a:buNone/>
              </a:pPr>
              <a:r>
                <a:rPr lang="en-US" sz="2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Bi-Ni</a:t>
              </a:r>
              <a:endPara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2591521" y="2540758"/>
              <a:ext cx="1295400" cy="18288"/>
            </a:xfrm>
            <a:prstGeom prst="line">
              <a:avLst/>
            </a:prstGeom>
            <a:ln w="28575" cap="rnd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981921" y="1626358"/>
              <a:ext cx="1219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chemeClr val="bg1"/>
                  </a:solidFill>
                </a:rPr>
                <a:t> Grain Boundary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rot="16200000" flipH="1">
              <a:off x="2552627" y="2274852"/>
              <a:ext cx="381794" cy="15160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515321" y="2616960"/>
              <a:ext cx="534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C000"/>
                  </a:solidFill>
                </a:rPr>
                <a:t>FIB </a:t>
              </a:r>
              <a:endParaRPr lang="en-US" b="1" dirty="0">
                <a:solidFill>
                  <a:srgbClr val="FFC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19921" y="3074158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66"/>
                  </a:solidFill>
                </a:rPr>
                <a:t>Quenched from </a:t>
              </a:r>
            </a:p>
            <a:p>
              <a:pPr algn="ctr"/>
              <a:r>
                <a:rPr lang="en-US" sz="2000" b="1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700 </a:t>
              </a:r>
              <a:r>
                <a:rPr lang="en-US" sz="2000" b="1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Symbol"/>
                </a:rPr>
                <a:t></a:t>
              </a:r>
              <a:r>
                <a:rPr lang="en-US" sz="2000" b="1" dirty="0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  <a:endParaRPr 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91321" y="1321558"/>
              <a:ext cx="91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5 </a:t>
              </a:r>
              <a:r>
                <a:rPr lang="en-US" b="1" dirty="0" smtClean="0">
                  <a:solidFill>
                    <a:schemeClr val="bg1"/>
                  </a:solidFill>
                  <a:sym typeface="Symbol"/>
                </a:rPr>
                <a:t>m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972521" y="1397758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66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Ni</a:t>
              </a:r>
              <a:endParaRPr lang="en-US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972521" y="3226558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66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Ni</a:t>
              </a:r>
              <a:endParaRPr lang="en-US" sz="28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 rot="10800000">
              <a:off x="1677121" y="2235958"/>
              <a:ext cx="914400" cy="304800"/>
            </a:xfrm>
            <a:prstGeom prst="line">
              <a:avLst/>
            </a:prstGeom>
            <a:ln w="28575">
              <a:solidFill>
                <a:srgbClr val="66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10800000" flipV="1">
              <a:off x="1753321" y="2540758"/>
              <a:ext cx="838200" cy="381000"/>
            </a:xfrm>
            <a:prstGeom prst="line">
              <a:avLst/>
            </a:prstGeom>
            <a:ln w="28575">
              <a:solidFill>
                <a:srgbClr val="66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eform 31"/>
            <p:cNvSpPr/>
            <p:nvPr/>
          </p:nvSpPr>
          <p:spPr>
            <a:xfrm>
              <a:off x="2130909" y="2430439"/>
              <a:ext cx="86436" cy="272955"/>
            </a:xfrm>
            <a:custGeom>
              <a:avLst/>
              <a:gdLst>
                <a:gd name="connsiteX0" fmla="*/ 59140 w 86436"/>
                <a:gd name="connsiteY0" fmla="*/ 0 h 272955"/>
                <a:gd name="connsiteX1" fmla="*/ 4549 w 86436"/>
                <a:gd name="connsiteY1" fmla="*/ 177420 h 272955"/>
                <a:gd name="connsiteX2" fmla="*/ 86436 w 86436"/>
                <a:gd name="connsiteY2" fmla="*/ 272955 h 272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436" h="272955">
                  <a:moveTo>
                    <a:pt x="59140" y="0"/>
                  </a:moveTo>
                  <a:cubicBezTo>
                    <a:pt x="29570" y="65964"/>
                    <a:pt x="0" y="131928"/>
                    <a:pt x="4549" y="177420"/>
                  </a:cubicBezTo>
                  <a:cubicBezTo>
                    <a:pt x="9098" y="222913"/>
                    <a:pt x="47767" y="247934"/>
                    <a:pt x="86436" y="272955"/>
                  </a:cubicBezTo>
                </a:path>
              </a:pathLst>
            </a:custGeom>
            <a:ln w="19050">
              <a:solidFill>
                <a:srgbClr val="66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372321" y="2312158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i="1" dirty="0" smtClean="0">
                  <a:solidFill>
                    <a:srgbClr val="66FFFF"/>
                  </a:solidFill>
                  <a:latin typeface="Arial" pitchFamily="34" charset="0"/>
                  <a:cs typeface="Arial" pitchFamily="34" charset="0"/>
                  <a:sym typeface="Symbol"/>
                </a:rPr>
                <a:t></a:t>
              </a:r>
              <a:endParaRPr lang="en-US" sz="2800" b="1" dirty="0">
                <a:solidFill>
                  <a:srgbClr val="66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494" r="9034" b="29082"/>
          <a:stretch/>
        </p:blipFill>
        <p:spPr>
          <a:xfrm>
            <a:off x="4525922" y="957363"/>
            <a:ext cx="4325319" cy="2492705"/>
          </a:xfrm>
          <a:prstGeom prst="rect">
            <a:avLst/>
          </a:prstGeom>
        </p:spPr>
      </p:pic>
      <p:cxnSp>
        <p:nvCxnSpPr>
          <p:cNvPr id="37" name="Straight Connector 36"/>
          <p:cNvCxnSpPr/>
          <p:nvPr/>
        </p:nvCxnSpPr>
        <p:spPr>
          <a:xfrm>
            <a:off x="8133153" y="1224649"/>
            <a:ext cx="438912" cy="0"/>
          </a:xfrm>
          <a:prstGeom prst="line">
            <a:avLst/>
          </a:prstGeom>
          <a:ln w="349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990971" y="85531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nm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41668" y="855317"/>
            <a:ext cx="1462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HRTEM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8400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0" y="3420779"/>
            <a:ext cx="8569155" cy="337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45"/>
          <p:cNvSpPr txBox="1"/>
          <p:nvPr/>
        </p:nvSpPr>
        <p:spPr>
          <a:xfrm>
            <a:off x="6686550" y="627529"/>
            <a:ext cx="2476500" cy="329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lvl="0" indent="-169863" algn="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Science</a:t>
            </a:r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2011</a:t>
            </a:r>
            <a:endParaRPr lang="en-US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680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6.7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8493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triangl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8493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9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URI Review Meeting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27364</TotalTime>
  <Words>3429</Words>
  <Application>Microsoft Office PowerPoint</Application>
  <PresentationFormat>On-screen Show (4:3)</PresentationFormat>
  <Paragraphs>629</Paragraphs>
  <Slides>54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Default Design</vt:lpstr>
      <vt:lpstr>MURI Review Meeting</vt:lpstr>
      <vt:lpstr>Equation</vt:lpstr>
      <vt:lpstr>Tailoring of Atomic-Scale Interphase Complexions for Mechanism-Informed Material Design </vt:lpstr>
      <vt:lpstr>Outline Updates on “Ni Based System” (Experimental Results from Lehigh-Clemson-CMU-UIUC)</vt:lpstr>
      <vt:lpstr>The Classical Grain Boundary (GB) Segregation (= Adsorption) Models </vt:lpstr>
      <vt:lpstr>Slide 4</vt:lpstr>
      <vt:lpstr>Origin of Complexions – Alternative Interpretation “All roads lead to Rome”</vt:lpstr>
      <vt:lpstr>Slide 6</vt:lpstr>
      <vt:lpstr>Slide 7</vt:lpstr>
      <vt:lpstr>Liquid Metal Embrittlement</vt:lpstr>
      <vt:lpstr>Characterization of a Model System: Ni-Bi</vt:lpstr>
      <vt:lpstr>The Bilayer Interfacial Phase </vt:lpstr>
      <vt:lpstr>Compositional Analysis</vt:lpstr>
      <vt:lpstr>Multiple Locations in the Same Specimen</vt:lpstr>
      <vt:lpstr>Bilayers on a Faceted GB</vt:lpstr>
      <vt:lpstr>Schematic Summary of Key Observations</vt:lpstr>
      <vt:lpstr>Why Bilayer?</vt:lpstr>
      <vt:lpstr>Slide 16</vt:lpstr>
      <vt:lpstr>1 Bilayer  2 Identical Monolayers</vt:lpstr>
      <vt:lpstr>A Single Observation of a Trilayer…</vt:lpstr>
      <vt:lpstr>Slide 19</vt:lpstr>
      <vt:lpstr>An Alternative Way …</vt:lpstr>
      <vt:lpstr>Slide 21</vt:lpstr>
      <vt:lpstr>CMU Experiments on a Second Set of Specimens … Two Distinct Features – Explained by Our Model</vt:lpstr>
      <vt:lpstr>CMU Experiments on a Second Set of Specimens … Atomic Force Microscopy (AFM)</vt:lpstr>
      <vt:lpstr>CMU Experiments on a Second Set of Specimens Measured gb/s</vt:lpstr>
      <vt:lpstr>Bilayers: Promote or Inhibit Grain Growth (GG)? Some Background &amp; Motivations…</vt:lpstr>
      <vt:lpstr>Stabilization of Nanocrystralline Metals via Doping The Theories </vt:lpstr>
      <vt:lpstr>Slide 27</vt:lpstr>
      <vt:lpstr>Bi Bilayers Appear to Promote Grain Growth (Slightly)  Despite a Reduction of the Driving Force (GB) by ~4X </vt:lpstr>
      <vt:lpstr>On-Going Work… Specimens Prepared at Clemson   EBSD/GBCD Characterization in Progress at CMU </vt:lpstr>
      <vt:lpstr>Slide 30</vt:lpstr>
      <vt:lpstr>Slide 31</vt:lpstr>
      <vt:lpstr>Slide 32</vt:lpstr>
      <vt:lpstr>Specimens Prepared at Clemson  HAADF-STEM at Lehigh (Bilayer Observed)   GB Diffusivities Measured at UIUC </vt:lpstr>
      <vt:lpstr>Promote vs. Inhibit Grain Growth? Some More Background …</vt:lpstr>
      <vt:lpstr>Comparison: Ni-Bi vs. Ni-W</vt:lpstr>
      <vt:lpstr>Ni-W:  Electrodeposited Specimens Made at Clemson</vt:lpstr>
      <vt:lpstr>Slide 37</vt:lpstr>
      <vt:lpstr>Nanocrystalline Ni + ~20%W – Thermal Stability</vt:lpstr>
      <vt:lpstr>Concluding Remarks</vt:lpstr>
      <vt:lpstr>Backup and Additional Slides</vt:lpstr>
      <vt:lpstr>Exclude Imaging Artifacts…</vt:lpstr>
      <vt:lpstr>Multiple Specimens…Multiple GBs</vt:lpstr>
      <vt:lpstr>CMU Experiments on a Second Set of Specimens … Nickel and Bi-doped Ni Surfaces</vt:lpstr>
      <vt:lpstr>GBCD in Pure Ni and Bi doped Ni</vt:lpstr>
      <vt:lpstr>Slide 45</vt:lpstr>
      <vt:lpstr>Slide 46</vt:lpstr>
      <vt:lpstr>Slide 47</vt:lpstr>
      <vt:lpstr>Grain Texture in Pure Ni and Bi-Ni</vt:lpstr>
      <vt:lpstr>Slide 49</vt:lpstr>
      <vt:lpstr>Slide 50</vt:lpstr>
      <vt:lpstr>Slide 51</vt:lpstr>
      <vt:lpstr>Slide 52</vt:lpstr>
      <vt:lpstr>Slide 53</vt:lpstr>
      <vt:lpstr>Slide 54</vt:lpstr>
    </vt:vector>
  </TitlesOfParts>
  <Company>MIT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emlab</dc:creator>
  <cp:lastModifiedBy>Windows User</cp:lastModifiedBy>
  <cp:revision>2256</cp:revision>
  <cp:lastPrinted>2000-04-29T11:20:42Z</cp:lastPrinted>
  <dcterms:created xsi:type="dcterms:W3CDTF">2000-04-23T05:33:04Z</dcterms:created>
  <dcterms:modified xsi:type="dcterms:W3CDTF">2011-12-15T05:36:28Z</dcterms:modified>
</cp:coreProperties>
</file>