
<file path=[Content_Types].xml><?xml version="1.0" encoding="utf-8"?>
<Types xmlns="http://schemas.openxmlformats.org/package/2006/content-types">
  <Default Extension="xml" ContentType="application/xml"/>
  <Default Extension="wdp" ContentType="image/vnd.ms-photo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76" r:id="rId5"/>
    <p:sldId id="277" r:id="rId6"/>
    <p:sldId id="278" r:id="rId7"/>
    <p:sldId id="279" r:id="rId8"/>
    <p:sldId id="280" r:id="rId9"/>
    <p:sldId id="259" r:id="rId10"/>
    <p:sldId id="273" r:id="rId11"/>
    <p:sldId id="271" r:id="rId12"/>
    <p:sldId id="261" r:id="rId13"/>
    <p:sldId id="262" r:id="rId14"/>
    <p:sldId id="264" r:id="rId15"/>
    <p:sldId id="267" r:id="rId16"/>
    <p:sldId id="270" r:id="rId17"/>
    <p:sldId id="268" r:id="rId18"/>
    <p:sldId id="272" r:id="rId19"/>
    <p:sldId id="274" r:id="rId20"/>
    <p:sldId id="275" r:id="rId21"/>
    <p:sldId id="281" r:id="rId22"/>
    <p:sldId id="282" r:id="rId23"/>
    <p:sldId id="288" r:id="rId24"/>
    <p:sldId id="284" r:id="rId25"/>
    <p:sldId id="285" r:id="rId26"/>
    <p:sldId id="287" r:id="rId27"/>
    <p:sldId id="283" r:id="rId28"/>
    <p:sldId id="265" r:id="rId29"/>
    <p:sldId id="266" r:id="rId30"/>
    <p:sldId id="269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847" autoAdjust="0"/>
  </p:normalViewPr>
  <p:slideViewPr>
    <p:cSldViewPr snapToGrid="0" snapToObjects="1">
      <p:cViewPr varScale="1">
        <p:scale>
          <a:sx n="99" d="100"/>
          <a:sy n="99" d="100"/>
        </p:scale>
        <p:origin x="-7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williamfrazier:Documents:NiChen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williamfrazier:Documents:Randle%20and%20Coleman%20Nickel%20JMA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circle"/>
            <c:size val="12"/>
            <c:spPr>
              <a:solidFill>
                <a:schemeClr val="tx1"/>
              </a:solidFill>
            </c:spPr>
          </c:marker>
          <c:xVal>
            <c:numRef>
              <c:f>'JMAK Plot'!$H$2:$H$7</c:f>
              <c:numCache>
                <c:formatCode>General</c:formatCode>
                <c:ptCount val="6"/>
                <c:pt idx="0">
                  <c:v>8.88183630500415</c:v>
                </c:pt>
                <c:pt idx="1">
                  <c:v>10.26813066612404</c:v>
                </c:pt>
                <c:pt idx="2">
                  <c:v>10.96127784668398</c:v>
                </c:pt>
                <c:pt idx="3">
                  <c:v>11.52089363461941</c:v>
                </c:pt>
                <c:pt idx="4">
                  <c:v>12.75303731591204</c:v>
                </c:pt>
                <c:pt idx="5">
                  <c:v>13.31265310384746</c:v>
                </c:pt>
              </c:numCache>
            </c:numRef>
          </c:xVal>
          <c:yVal>
            <c:numRef>
              <c:f>'JMAK Plot'!$G$2:$G$7</c:f>
              <c:numCache>
                <c:formatCode>General</c:formatCode>
                <c:ptCount val="6"/>
                <c:pt idx="0">
                  <c:v>-0.909414909101037</c:v>
                </c:pt>
                <c:pt idx="1">
                  <c:v>-0.754448447553972</c:v>
                </c:pt>
                <c:pt idx="2">
                  <c:v>-0.41376475835526</c:v>
                </c:pt>
                <c:pt idx="3">
                  <c:v>-0.00241942945034167</c:v>
                </c:pt>
                <c:pt idx="4">
                  <c:v>0.545273107480601</c:v>
                </c:pt>
                <c:pt idx="5">
                  <c:v>0.950378812536761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534456"/>
        <c:axId val="645987800"/>
      </c:scatterChart>
      <c:valAx>
        <c:axId val="205534456"/>
        <c:scaling>
          <c:orientation val="minMax"/>
          <c:min val="8.0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645987800"/>
        <c:crosses val="autoZero"/>
        <c:crossBetween val="midCat"/>
      </c:valAx>
      <c:valAx>
        <c:axId val="645987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05534456"/>
        <c:crosses val="autoZero"/>
        <c:crossBetween val="midCat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square"/>
            <c:size val="12"/>
            <c:spPr>
              <a:solidFill>
                <a:schemeClr val="tx1"/>
              </a:solidFill>
            </c:spPr>
          </c:marker>
          <c:xVal>
            <c:numRef>
              <c:f>Sheet9!$C$1:$C$8</c:f>
              <c:numCache>
                <c:formatCode>General</c:formatCode>
                <c:ptCount val="8"/>
                <c:pt idx="0">
                  <c:v>2.302585092994046</c:v>
                </c:pt>
                <c:pt idx="1">
                  <c:v>3.401197381662155</c:v>
                </c:pt>
                <c:pt idx="2">
                  <c:v>5.886104031450156</c:v>
                </c:pt>
                <c:pt idx="3">
                  <c:v>6.5792512120101</c:v>
                </c:pt>
                <c:pt idx="4">
                  <c:v>7.090076835776088</c:v>
                </c:pt>
                <c:pt idx="5">
                  <c:v>7.27239839257005</c:v>
                </c:pt>
                <c:pt idx="6">
                  <c:v>7.965545573129986</c:v>
                </c:pt>
                <c:pt idx="7">
                  <c:v>8.88183630500415</c:v>
                </c:pt>
              </c:numCache>
            </c:numRef>
          </c:xVal>
          <c:yVal>
            <c:numRef>
              <c:f>Sheet9!$D$1:$D$8</c:f>
              <c:numCache>
                <c:formatCode>General</c:formatCode>
                <c:ptCount val="8"/>
                <c:pt idx="0">
                  <c:v>-2.198841838032049</c:v>
                </c:pt>
                <c:pt idx="1">
                  <c:v>-3.328845473801875</c:v>
                </c:pt>
                <c:pt idx="2">
                  <c:v>-1.160460610096462</c:v>
                </c:pt>
                <c:pt idx="3">
                  <c:v>-0.979707251331656</c:v>
                </c:pt>
                <c:pt idx="4">
                  <c:v>-1.293034114806025</c:v>
                </c:pt>
                <c:pt idx="5">
                  <c:v>-0.987480636585078</c:v>
                </c:pt>
                <c:pt idx="6">
                  <c:v>-1.117439997758124</c:v>
                </c:pt>
                <c:pt idx="7">
                  <c:v>-0.54196237030399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8450056"/>
        <c:axId val="233800040"/>
      </c:scatterChart>
      <c:valAx>
        <c:axId val="198450056"/>
        <c:scaling>
          <c:orientation val="minMax"/>
          <c:min val="2.0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anchor="b" anchorCtr="1"/>
          <a:lstStyle/>
          <a:p>
            <a:pPr>
              <a:defRPr sz="1800"/>
            </a:pPr>
            <a:endParaRPr lang="en-US"/>
          </a:p>
        </c:txPr>
        <c:crossAx val="233800040"/>
        <c:crosses val="autoZero"/>
        <c:crossBetween val="midCat"/>
      </c:valAx>
      <c:valAx>
        <c:axId val="233800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98450056"/>
        <c:crosses val="autoZero"/>
        <c:crossBetween val="midCat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1A58C-B36E-7244-98BA-C78225E8A575}" type="datetimeFigureOut">
              <a:rPr lang="en-US" smtClean="0"/>
              <a:t>12/17/12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3B285-2C01-1F45-BF48-5D8043820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057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289A4-EF8F-504C-B1AC-CB201948D0FA}" type="datetimeFigureOut">
              <a:rPr lang="en-US" smtClean="0"/>
              <a:t>12/17/12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7742E-46E4-9E47-B5A7-98F71A6B4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857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67A87-4F66-E941-BA11-9918F671CADD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F88D2-270F-BA42-BFEA-0171120A3D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11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C7C473A-5F29-B649-B5A3-2F0634C59AFE}" type="slidenum">
              <a:rPr lang="en-US" sz="1200">
                <a:latin typeface="Calibri" charset="0"/>
              </a:rPr>
              <a:pPr eaLnBrk="1" hangingPunct="1"/>
              <a:t>21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BA6D0-5240-7D43-9B72-A5A2BEA6847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87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98C47-8D0A-264E-BAB7-112B9A6F3C04}" type="datetime1">
              <a:rPr lang="en-US" smtClean="0"/>
              <a:t>12/18/12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52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FADA9-AD96-8E4F-B2A1-58886B2C2309}" type="datetime1">
              <a:rPr lang="en-US" smtClean="0"/>
              <a:t>12/18/12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20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BA5A-5005-E34E-83C6-81FA402A211D}" type="datetime1">
              <a:rPr lang="en-US" smtClean="0"/>
              <a:t>12/18/12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65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3A75-CE02-944C-8704-E3A0056F0AF9}" type="datetime1">
              <a:rPr lang="en-US" smtClean="0"/>
              <a:t>12/18/12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40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23546-0057-7E42-87CE-249DA65720BA}" type="datetime1">
              <a:rPr lang="en-US" smtClean="0"/>
              <a:t>12/18/12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20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7527-D152-3540-824C-CBC3FDB668E3}" type="datetime1">
              <a:rPr lang="en-US" smtClean="0"/>
              <a:t>12/18/12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95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23A5-7BCD-EF43-B442-5AAB05972CFB}" type="datetime1">
              <a:rPr lang="en-US" smtClean="0"/>
              <a:t>12/18/12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22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018C-1B72-274F-9D7A-40FE304CA2AB}" type="datetime1">
              <a:rPr lang="en-US" smtClean="0"/>
              <a:t>12/18/12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193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676A8-6FCC-C940-9345-72E3A38D3C59}" type="datetime1">
              <a:rPr lang="en-US" smtClean="0"/>
              <a:t>12/18/12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88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DDE6-2A79-2F42-BE41-8A7C2068DB9F}" type="datetime1">
              <a:rPr lang="en-US" smtClean="0"/>
              <a:t>12/18/12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13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4C47-14AF-0940-8C23-E76EDAF58E27}" type="datetime1">
              <a:rPr lang="en-US" smtClean="0"/>
              <a:t>12/18/12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19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0" y="6558513"/>
            <a:ext cx="3575050" cy="27432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rgbClr val="F96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Freeform 6"/>
          <p:cNvSpPr/>
          <p:nvPr userDrawn="1"/>
        </p:nvSpPr>
        <p:spPr>
          <a:xfrm>
            <a:off x="-1588" y="6558513"/>
            <a:ext cx="9145588" cy="274320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rgbClr val="08A1D9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25339" y="648593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C28C15E8-92C7-F34B-8A91-04E3A6165A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59405" y="64988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MURI Review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9" y="6532597"/>
            <a:ext cx="2133600" cy="292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35D23C67-E687-3F47-A663-8B72C04700A0}" type="datetime1">
              <a:rPr lang="en-US" smtClean="0"/>
              <a:pPr/>
              <a:t>12/18/12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44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927" y="705523"/>
            <a:ext cx="8659698" cy="24459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MURI </a:t>
            </a:r>
            <a:r>
              <a:rPr lang="en-US" dirty="0" smtClean="0"/>
              <a:t>Program Review, </a:t>
            </a:r>
            <a:r>
              <a:rPr lang="en-US" dirty="0" smtClean="0"/>
              <a:t>December 2012</a:t>
            </a:r>
            <a:br>
              <a:rPr lang="en-US" dirty="0" smtClean="0"/>
            </a:br>
            <a:r>
              <a:rPr lang="en-US" i="1" dirty="0"/>
              <a:t>Grain Boundary Character </a:t>
            </a:r>
            <a:r>
              <a:rPr lang="en-US" i="1" dirty="0" smtClean="0"/>
              <a:t>Distribution</a:t>
            </a:r>
            <a:br>
              <a:rPr lang="en-US" i="1" dirty="0" smtClean="0"/>
            </a:br>
            <a:r>
              <a:rPr lang="en-US" i="1" dirty="0" smtClean="0"/>
              <a:t>&amp; Abnormal Grain Growth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dirty="0" smtClean="0"/>
              <a:t>Carnegie Mellon University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57920"/>
            <a:ext cx="6400800" cy="219412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Stephanie </a:t>
            </a:r>
            <a:r>
              <a:rPr lang="en-US" dirty="0" err="1">
                <a:solidFill>
                  <a:srgbClr val="660066"/>
                </a:solidFill>
              </a:rPr>
              <a:t>Bojarski</a:t>
            </a:r>
            <a:r>
              <a:rPr lang="en-US" dirty="0">
                <a:solidFill>
                  <a:srgbClr val="660066"/>
                </a:solidFill>
              </a:rPr>
              <a:t>, grad student</a:t>
            </a:r>
            <a:endParaRPr lang="en-US" dirty="0" smtClean="0">
              <a:solidFill>
                <a:srgbClr val="660066"/>
              </a:solidFill>
            </a:endParaRPr>
          </a:p>
          <a:p>
            <a:r>
              <a:rPr lang="en-US" dirty="0">
                <a:solidFill>
                  <a:srgbClr val="660066"/>
                </a:solidFill>
              </a:rPr>
              <a:t>William Frazier, grad student 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Greg </a:t>
            </a:r>
            <a:r>
              <a:rPr lang="en-US" dirty="0" smtClean="0">
                <a:solidFill>
                  <a:srgbClr val="660066"/>
                </a:solidFill>
              </a:rPr>
              <a:t>Rohrer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Tony Rollett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Also: </a:t>
            </a:r>
            <a:r>
              <a:rPr lang="en-US" dirty="0" err="1" smtClean="0">
                <a:solidFill>
                  <a:srgbClr val="660066"/>
                </a:solidFill>
              </a:rPr>
              <a:t>Sudipto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 err="1">
                <a:solidFill>
                  <a:srgbClr val="660066"/>
                </a:solidFill>
              </a:rPr>
              <a:t>Mandal</a:t>
            </a:r>
            <a:r>
              <a:rPr lang="en-US" dirty="0">
                <a:solidFill>
                  <a:srgbClr val="660066"/>
                </a:solidFill>
              </a:rPr>
              <a:t>, grad student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15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726" y="259250"/>
            <a:ext cx="8596996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Results: Hot Pressed </a:t>
            </a:r>
            <a:r>
              <a:rPr lang="en-US" b="1" dirty="0" err="1" smtClean="0">
                <a:solidFill>
                  <a:srgbClr val="000090"/>
                </a:solidFill>
              </a:rPr>
              <a:t>Ca</a:t>
            </a:r>
            <a:r>
              <a:rPr lang="en-US" b="1" dirty="0" smtClean="0">
                <a:solidFill>
                  <a:srgbClr val="000090"/>
                </a:solidFill>
              </a:rPr>
              <a:t>-Doped Alumina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6BD9-8E21-494F-8C30-2BCEA84C48D9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483" y="1448379"/>
            <a:ext cx="6172718" cy="470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57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Monte Carlo Results – 2D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39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2D Monte </a:t>
            </a:r>
            <a:r>
              <a:rPr lang="en-US" sz="3200" b="1" dirty="0" smtClean="0">
                <a:solidFill>
                  <a:srgbClr val="000090"/>
                </a:solidFill>
              </a:rPr>
              <a:t>Carlo Results – The Extreme Cases</a:t>
            </a:r>
            <a:br>
              <a:rPr lang="en-US" sz="3200" b="1" dirty="0" smtClean="0">
                <a:solidFill>
                  <a:srgbClr val="000090"/>
                </a:solidFill>
              </a:rPr>
            </a:br>
            <a:r>
              <a:rPr lang="en-US" sz="3200" b="1" dirty="0" smtClean="0">
                <a:solidFill>
                  <a:srgbClr val="000090"/>
                </a:solidFill>
              </a:rPr>
              <a:t>Log-Probability Plots of GSDs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6BD9-8E21-494F-8C30-2BCEA84C48D9}" type="slidenum">
              <a:rPr lang="en-US" sz="1400" smtClean="0"/>
              <a:t>12</a:t>
            </a:fld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830" y="1417638"/>
            <a:ext cx="6797299" cy="51794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408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777" y="248982"/>
            <a:ext cx="8686800" cy="108509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2D Monte </a:t>
            </a:r>
            <a:r>
              <a:rPr lang="en-US" sz="3200" b="1" dirty="0" smtClean="0">
                <a:solidFill>
                  <a:srgbClr val="000090"/>
                </a:solidFill>
              </a:rPr>
              <a:t>Carlo Results – </a:t>
            </a:r>
            <a:r>
              <a:rPr lang="en-US" sz="3200" b="1" dirty="0" smtClean="0">
                <a:solidFill>
                  <a:srgbClr val="000090"/>
                </a:solidFill>
              </a:rPr>
              <a:t/>
            </a:r>
            <a:br>
              <a:rPr lang="en-US" sz="3200" b="1" dirty="0" smtClean="0">
                <a:solidFill>
                  <a:srgbClr val="000090"/>
                </a:solidFill>
              </a:rPr>
            </a:br>
            <a:r>
              <a:rPr lang="en-US" sz="3200" b="1" dirty="0" smtClean="0">
                <a:solidFill>
                  <a:srgbClr val="000090"/>
                </a:solidFill>
              </a:rPr>
              <a:t>Continuous </a:t>
            </a:r>
            <a:r>
              <a:rPr lang="en-US" sz="3200" b="1" dirty="0">
                <a:solidFill>
                  <a:srgbClr val="000090"/>
                </a:solidFill>
              </a:rPr>
              <a:t>vs. Site-Saturated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6BD9-8E21-494F-8C30-2BCEA84C48D9}" type="slidenum">
              <a:rPr lang="en-US" smtClean="0"/>
              <a:t>13</a:t>
            </a:fld>
            <a:endParaRPr lang="en-US"/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3617913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8600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28600" y="1752600"/>
            <a:ext cx="403225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Continuous, 500 Abnormal spins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4803775" y="1752600"/>
            <a:ext cx="434022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Site Saturated, 500 Abnormal Spins</a:t>
            </a:r>
          </a:p>
        </p:txBody>
      </p:sp>
    </p:spTree>
    <p:extLst>
      <p:ext uri="{BB962C8B-B14F-4D97-AF65-F5344CB8AC3E}">
        <p14:creationId xmlns:p14="http://schemas.microsoft.com/office/powerpoint/2010/main" val="408311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874"/>
            <a:ext cx="8229600" cy="73486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2D Monte </a:t>
            </a:r>
            <a:r>
              <a:rPr lang="en-US" sz="3200" b="1" dirty="0" smtClean="0">
                <a:solidFill>
                  <a:srgbClr val="000090"/>
                </a:solidFill>
              </a:rPr>
              <a:t>Carlo Results – AGG Over </a:t>
            </a:r>
            <a:r>
              <a:rPr lang="en-US" sz="3200" b="1" dirty="0" smtClean="0">
                <a:solidFill>
                  <a:srgbClr val="000090"/>
                </a:solidFill>
              </a:rPr>
              <a:t>Time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6BD9-8E21-494F-8C30-2BCEA84C48D9}" type="slidenum">
              <a:rPr lang="en-US" smtClean="0"/>
              <a:t>14</a:t>
            </a:fld>
            <a:endParaRPr lang="en-US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3" y="2052428"/>
            <a:ext cx="4425558" cy="442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842483" y="1507462"/>
            <a:ext cx="29040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b="1" baseline="0" dirty="0">
                <a:solidFill>
                  <a:srgbClr val="000000"/>
                </a:solidFill>
              </a:rPr>
              <a:t>4*10</a:t>
            </a:r>
            <a:r>
              <a:rPr lang="en-US" b="1" baseline="30000" dirty="0">
                <a:solidFill>
                  <a:srgbClr val="000000"/>
                </a:solidFill>
              </a:rPr>
              <a:t>-4</a:t>
            </a:r>
            <a:r>
              <a:rPr lang="en-US" b="1" baseline="0" dirty="0">
                <a:solidFill>
                  <a:srgbClr val="000000"/>
                </a:solidFill>
              </a:rPr>
              <a:t> </a:t>
            </a:r>
            <a:r>
              <a:rPr lang="en-US" b="1" baseline="0" dirty="0" err="1">
                <a:solidFill>
                  <a:srgbClr val="000000"/>
                </a:solidFill>
              </a:rPr>
              <a:t>Nucleations</a:t>
            </a:r>
            <a:r>
              <a:rPr lang="en-US" b="1" baseline="0" dirty="0">
                <a:solidFill>
                  <a:srgbClr val="000000"/>
                </a:solidFill>
              </a:rPr>
              <a:t>/Pixel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29640" y="2629674"/>
            <a:ext cx="2347740" cy="9492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12221" y="3386574"/>
            <a:ext cx="770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time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38892" y="2001114"/>
            <a:ext cx="4653792" cy="4472915"/>
            <a:chOff x="2841953" y="1052402"/>
            <a:chExt cx="5749598" cy="5588391"/>
          </a:xfrm>
        </p:grpSpPr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953" y="1052402"/>
              <a:ext cx="5749598" cy="5588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Arrow Connector 14"/>
            <p:cNvCxnSpPr/>
            <p:nvPr/>
          </p:nvCxnSpPr>
          <p:spPr>
            <a:xfrm>
              <a:off x="5657670" y="1731737"/>
              <a:ext cx="2347740" cy="9492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261318" y="2567479"/>
              <a:ext cx="770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time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5491492" y="1507462"/>
            <a:ext cx="31457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baseline="0" dirty="0">
                <a:solidFill>
                  <a:srgbClr val="000000"/>
                </a:solidFill>
              </a:rPr>
              <a:t>8*10</a:t>
            </a:r>
            <a:r>
              <a:rPr lang="en-US" sz="1600" baseline="30000" dirty="0">
                <a:solidFill>
                  <a:srgbClr val="000000"/>
                </a:solidFill>
              </a:rPr>
              <a:t>-6</a:t>
            </a:r>
            <a:r>
              <a:rPr lang="en-US" sz="1600" baseline="0" dirty="0">
                <a:solidFill>
                  <a:srgbClr val="000000"/>
                </a:solidFill>
              </a:rPr>
              <a:t> </a:t>
            </a:r>
            <a:r>
              <a:rPr lang="en-US" sz="1600" baseline="0" dirty="0" err="1">
                <a:solidFill>
                  <a:srgbClr val="000000"/>
                </a:solidFill>
              </a:rPr>
              <a:t>Nucleations</a:t>
            </a:r>
            <a:r>
              <a:rPr lang="en-US" sz="1600" baseline="0" dirty="0">
                <a:solidFill>
                  <a:srgbClr val="000000"/>
                </a:solidFill>
              </a:rPr>
              <a:t>/(Pixel*Step)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58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Monte Carlo Results – 3D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82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3D Monte Carlo Models – </a:t>
            </a:r>
            <a:br>
              <a:rPr lang="en-US" b="1" dirty="0" smtClean="0">
                <a:solidFill>
                  <a:srgbClr val="000090"/>
                </a:solidFill>
              </a:rPr>
            </a:br>
            <a:r>
              <a:rPr lang="en-US" b="1" dirty="0" smtClean="0">
                <a:solidFill>
                  <a:srgbClr val="000090"/>
                </a:solidFill>
              </a:rPr>
              <a:t>Continuous vs. Site-Saturated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62" y="2656134"/>
            <a:ext cx="4251569" cy="3866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308" y="2656134"/>
            <a:ext cx="4251569" cy="38623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2308" y="2188308"/>
            <a:ext cx="2325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Continuous Nucleation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68468" y="2199026"/>
            <a:ext cx="259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Site-Saturated Nucleation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91735" y="1668583"/>
            <a:ext cx="7501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90"/>
                </a:solidFill>
              </a:rPr>
              <a:t>Conclusion: the images do </a:t>
            </a:r>
            <a:r>
              <a:rPr lang="en-US" sz="2000" b="1" dirty="0" smtClean="0">
                <a:solidFill>
                  <a:srgbClr val="000090"/>
                </a:solidFill>
              </a:rPr>
              <a:t>not</a:t>
            </a:r>
            <a:r>
              <a:rPr lang="en-US" sz="2000" b="1" i="1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directly reveal the difference in kinetics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96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2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3D Monte Carlo Models – </a:t>
            </a:r>
            <a:r>
              <a:rPr lang="en-US" b="1" dirty="0">
                <a:solidFill>
                  <a:srgbClr val="000090"/>
                </a:solidFill>
              </a:rPr>
              <a:t/>
            </a:r>
            <a:br>
              <a:rPr lang="en-US" b="1" dirty="0">
                <a:solidFill>
                  <a:srgbClr val="000090"/>
                </a:solidFill>
              </a:rPr>
            </a:br>
            <a:r>
              <a:rPr lang="en-US" b="1" dirty="0" smtClean="0">
                <a:solidFill>
                  <a:srgbClr val="000090"/>
                </a:solidFill>
              </a:rPr>
              <a:t>Continuous </a:t>
            </a:r>
            <a:r>
              <a:rPr lang="en-US" b="1" dirty="0">
                <a:solidFill>
                  <a:srgbClr val="000090"/>
                </a:solidFill>
              </a:rPr>
              <a:t>vs. Site-Saturated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6" y="2195802"/>
            <a:ext cx="4643870" cy="3405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8989" y="1591615"/>
            <a:ext cx="3228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.00001 Spins Nucleate/10 Steps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335" y="2194512"/>
            <a:ext cx="4498204" cy="3406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88257" y="1593129"/>
            <a:ext cx="3127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.01 % of 100000 Spins Nucleate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0646" y="5914546"/>
            <a:ext cx="7761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90"/>
                </a:solidFill>
              </a:rPr>
              <a:t>Conclusion: the grain size distributions do </a:t>
            </a:r>
            <a:r>
              <a:rPr lang="en-US" sz="2000" b="1" dirty="0" smtClean="0">
                <a:solidFill>
                  <a:srgbClr val="000090"/>
                </a:solidFill>
              </a:rPr>
              <a:t>not</a:t>
            </a:r>
            <a:r>
              <a:rPr lang="en-US" sz="2000" dirty="0" smtClean="0">
                <a:solidFill>
                  <a:srgbClr val="000090"/>
                </a:solidFill>
              </a:rPr>
              <a:t> show obvious differences.</a:t>
            </a:r>
          </a:p>
          <a:p>
            <a:pPr algn="ctr"/>
            <a:r>
              <a:rPr lang="en-US" sz="2000" dirty="0" smtClean="0">
                <a:solidFill>
                  <a:srgbClr val="000090"/>
                </a:solidFill>
              </a:rPr>
              <a:t>This implies that we will need transformation kinetics, i.e. JMAK analysis. 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18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Experimental Results - Alumina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4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3167"/>
          </a:xfrm>
        </p:spPr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Results – </a:t>
            </a:r>
            <a:r>
              <a:rPr lang="en-US" b="1" dirty="0" smtClean="0">
                <a:solidFill>
                  <a:srgbClr val="000090"/>
                </a:solidFill>
              </a:rPr>
              <a:t>SPS </a:t>
            </a:r>
            <a:r>
              <a:rPr lang="en-US" b="1" dirty="0" err="1" smtClean="0">
                <a:solidFill>
                  <a:srgbClr val="000090"/>
                </a:solidFill>
              </a:rPr>
              <a:t>Ca</a:t>
            </a:r>
            <a:r>
              <a:rPr lang="en-US" b="1" dirty="0" smtClean="0">
                <a:solidFill>
                  <a:srgbClr val="000090"/>
                </a:solidFill>
              </a:rPr>
              <a:t>-Doped Alumina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31" y="1226454"/>
            <a:ext cx="7669903" cy="558604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7114" y="782173"/>
            <a:ext cx="8699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90"/>
                </a:solidFill>
              </a:rPr>
              <a:t>Direction: performing experiments to obtain an isothermal annealing series in order to obtain GSDs and JMAK analysis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78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Outline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43619" cy="508177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Motivation to Study Complexion Transition Kinetics</a:t>
            </a:r>
          </a:p>
          <a:p>
            <a:r>
              <a:rPr lang="en-US" dirty="0" smtClean="0"/>
              <a:t>Results</a:t>
            </a:r>
          </a:p>
          <a:p>
            <a:pPr marL="400050" lvl="1" indent="0">
              <a:buNone/>
            </a:pPr>
            <a:r>
              <a:rPr lang="en-US" dirty="0" smtClean="0"/>
              <a:t>-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Relationship between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boundary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energy and complexion transition nucleation in Alumina</a:t>
            </a:r>
          </a:p>
          <a:p>
            <a:pPr marL="400050" lvl="1" indent="0">
              <a:buNone/>
            </a:pPr>
            <a:r>
              <a:rPr lang="en-US" dirty="0"/>
              <a:t>- Comparison of </a:t>
            </a:r>
            <a:r>
              <a:rPr lang="en-US" dirty="0" smtClean="0"/>
              <a:t>GBCD between </a:t>
            </a:r>
            <a:r>
              <a:rPr lang="en-US" dirty="0"/>
              <a:t>Cu and Bi-Cu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smtClean="0"/>
              <a:t>Monte </a:t>
            </a:r>
            <a:r>
              <a:rPr lang="en-US" dirty="0" smtClean="0"/>
              <a:t>Carlo </a:t>
            </a:r>
            <a:r>
              <a:rPr lang="en-US" dirty="0" smtClean="0"/>
              <a:t>Modeling of Abnormal Grain Growth (AGG)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dirty="0" smtClean="0"/>
              <a:t>- </a:t>
            </a:r>
            <a:r>
              <a:rPr lang="en-US" dirty="0" smtClean="0"/>
              <a:t>2D</a:t>
            </a:r>
            <a:br>
              <a:rPr lang="en-US" dirty="0" smtClean="0"/>
            </a:br>
            <a:r>
              <a:rPr lang="en-US" dirty="0" smtClean="0"/>
              <a:t>    - </a:t>
            </a:r>
            <a:r>
              <a:rPr lang="en-US" dirty="0" smtClean="0"/>
              <a:t>3D</a:t>
            </a:r>
            <a:br>
              <a:rPr lang="en-US" dirty="0" smtClean="0"/>
            </a:br>
            <a:r>
              <a:rPr lang="en-US" dirty="0" smtClean="0"/>
              <a:t>- Hot Pressed Alumina</a:t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dirty="0" smtClean="0"/>
              <a:t>SPS </a:t>
            </a:r>
            <a:r>
              <a:rPr lang="en-US" dirty="0" smtClean="0"/>
              <a:t>Alumina</a:t>
            </a:r>
            <a:br>
              <a:rPr lang="en-US" dirty="0" smtClean="0"/>
            </a:br>
            <a:r>
              <a:rPr lang="en-US" dirty="0" smtClean="0"/>
              <a:t>- Nano-Ni</a:t>
            </a:r>
            <a:br>
              <a:rPr lang="en-US" dirty="0" smtClean="0"/>
            </a:br>
            <a:r>
              <a:rPr lang="en-US" dirty="0" smtClean="0"/>
              <a:t>- 3D Microstructures in Al-Mg for Corrosion Study w/ NRL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Experimental Results – Nano-Ni</a:t>
            </a:r>
            <a:endParaRPr lang="en-US" b="1" dirty="0">
              <a:solidFill>
                <a:srgbClr val="00009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5144935"/>
              </p:ext>
            </p:extLst>
          </p:nvPr>
        </p:nvGraphicFramePr>
        <p:xfrm>
          <a:off x="0" y="2071077"/>
          <a:ext cx="8978483" cy="4032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Document" r:id="rId3" imgW="5486198" imgH="2463709" progId="Word.Document.12">
                  <p:embed/>
                </p:oleObj>
              </mc:Choice>
              <mc:Fallback>
                <p:oleObj name="Document" r:id="rId3" imgW="5486198" imgH="2463709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71077"/>
                        <a:ext cx="8978483" cy="40322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44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3534DE-E489-BC49-BADB-CEBEDC0C2213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21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88" name="Content Placeholder 2"/>
          <p:cNvSpPr>
            <a:spLocks noGrp="1"/>
          </p:cNvSpPr>
          <p:nvPr>
            <p:ph idx="1"/>
          </p:nvPr>
        </p:nvSpPr>
        <p:spPr>
          <a:xfrm>
            <a:off x="457199" y="1130797"/>
            <a:ext cx="4924425" cy="3461514"/>
          </a:xfrm>
        </p:spPr>
        <p:txBody>
          <a:bodyPr/>
          <a:lstStyle/>
          <a:p>
            <a:pPr marL="57150" indent="0">
              <a:buFont typeface="Arial" charset="0"/>
              <a:buNone/>
              <a:defRPr/>
            </a:pPr>
            <a:endParaRPr lang="en-US" sz="2000" dirty="0">
              <a:latin typeface="Century Gothic" charset="0"/>
              <a:ea typeface="ＭＳ Ｐゴシック" charset="0"/>
            </a:endParaRPr>
          </a:p>
          <a:p>
            <a:pPr>
              <a:defRPr/>
            </a:pPr>
            <a:r>
              <a:rPr lang="en-US" sz="2200" dirty="0" smtClean="0">
                <a:latin typeface="Century Gothic" charset="0"/>
                <a:ea typeface="ＭＳ Ｐゴシック" charset="0"/>
                <a:cs typeface="ＭＳ Ｐゴシック" charset="0"/>
              </a:rPr>
              <a:t>Abnormal grains nucleate on the free surfaces of the sample</a:t>
            </a:r>
          </a:p>
          <a:p>
            <a:pPr>
              <a:defRPr/>
            </a:pPr>
            <a:r>
              <a:rPr lang="en-US" sz="2200" dirty="0" smtClean="0">
                <a:latin typeface="Century Gothic" charset="0"/>
                <a:ea typeface="ＭＳ Ｐゴシック" charset="0"/>
                <a:cs typeface="ＭＳ Ｐゴシック" charset="0"/>
              </a:rPr>
              <a:t>This explains the trouble obtaining a planar section of abnormal grains</a:t>
            </a:r>
          </a:p>
          <a:p>
            <a:pPr>
              <a:defRPr/>
            </a:pPr>
            <a:r>
              <a:rPr lang="en-US" sz="2200" dirty="0" smtClean="0">
                <a:latin typeface="Century Gothic" charset="0"/>
                <a:ea typeface="ＭＳ Ｐゴシック" charset="0"/>
                <a:cs typeface="ＭＳ Ｐゴシック" charset="0"/>
              </a:rPr>
              <a:t>If sample is not mounted flat, then we get a gradient of the surface</a:t>
            </a:r>
            <a:endParaRPr lang="en-US" sz="2200" dirty="0" smtClean="0">
              <a:latin typeface="Century Gothic" charset="0"/>
              <a:ea typeface="ＭＳ Ｐゴシック" charset="0"/>
            </a:endParaRPr>
          </a:p>
        </p:txBody>
      </p:sp>
      <p:pic>
        <p:nvPicPr>
          <p:cNvPr id="3" name="Picture 2" descr="NanoNi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58" y="1600200"/>
            <a:ext cx="3323492" cy="4572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813404" y="4127500"/>
            <a:ext cx="1155829" cy="2476500"/>
            <a:chOff x="3813404" y="4127500"/>
            <a:chExt cx="1155829" cy="2476500"/>
          </a:xfrm>
        </p:grpSpPr>
        <p:sp>
          <p:nvSpPr>
            <p:cNvPr id="4" name="Rectangle 3"/>
            <p:cNvSpPr/>
            <p:nvPr/>
          </p:nvSpPr>
          <p:spPr>
            <a:xfrm>
              <a:off x="3826233" y="4318000"/>
              <a:ext cx="1143000" cy="20383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 flipH="1">
              <a:off x="3813404" y="4127500"/>
              <a:ext cx="238125" cy="247650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3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Nano-Ni: Surface </a:t>
            </a:r>
            <a:r>
              <a:rPr lang="en-US" b="1" dirty="0" smtClean="0">
                <a:solidFill>
                  <a:srgbClr val="000090"/>
                </a:solidFill>
              </a:rPr>
              <a:t>Nucleation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4076" y="4552757"/>
            <a:ext cx="30280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entury Gothic" charset="0"/>
                <a:ea typeface="ＭＳ Ｐゴシック" charset="0"/>
                <a:cs typeface="ＭＳ Ｐゴシック" charset="0"/>
              </a:rPr>
              <a:t>Even with surface-linked nucleation, the JMAK exponent should be ~2.  Suggests diffusion control of the reaction.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39550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378"/>
            <a:ext cx="8229600" cy="829821"/>
          </a:xfrm>
        </p:spPr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Nano-Ni: Evolution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448" y="676584"/>
            <a:ext cx="9043552" cy="641180"/>
          </a:xfrm>
        </p:spPr>
        <p:txBody>
          <a:bodyPr/>
          <a:lstStyle/>
          <a:p>
            <a:r>
              <a:rPr lang="en-US" dirty="0" smtClean="0"/>
              <a:t>Recrystallization-like behavior</a:t>
            </a:r>
            <a:endParaRPr lang="en-US" dirty="0"/>
          </a:p>
        </p:txBody>
      </p:sp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5" y="1257275"/>
            <a:ext cx="3200400" cy="2400300"/>
          </a:xfrm>
          <a:prstGeom prst="rect">
            <a:avLst/>
          </a:prstGeom>
        </p:spPr>
      </p:pic>
      <p:pic>
        <p:nvPicPr>
          <p:cNvPr id="5" name="Picture 4" descr="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37" y="1248808"/>
            <a:ext cx="3200400" cy="2400300"/>
          </a:xfrm>
          <a:prstGeom prst="rect">
            <a:avLst/>
          </a:prstGeom>
        </p:spPr>
      </p:pic>
      <p:pic>
        <p:nvPicPr>
          <p:cNvPr id="8" name="Picture 7" descr="14.jp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662" y="3983720"/>
            <a:ext cx="3657600" cy="2743200"/>
          </a:xfrm>
          <a:prstGeom prst="rect">
            <a:avLst/>
          </a:prstGeom>
        </p:spPr>
      </p:pic>
      <p:pic>
        <p:nvPicPr>
          <p:cNvPr id="9" name="Picture 8" descr="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19" y="3983720"/>
            <a:ext cx="36576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9360" y="2206361"/>
            <a:ext cx="119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Time = t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929" y="4462503"/>
            <a:ext cx="1769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Time = t + ∆t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9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90"/>
                </a:solidFill>
              </a:rPr>
              <a:t>JMAK Analysis of AGG in Nano-Ni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2664971"/>
              </p:ext>
            </p:extLst>
          </p:nvPr>
        </p:nvGraphicFramePr>
        <p:xfrm>
          <a:off x="457200" y="1691177"/>
          <a:ext cx="5783385" cy="428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831739" y="4046360"/>
            <a:ext cx="93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ln</a:t>
            </a:r>
            <a:r>
              <a:rPr lang="en-US" dirty="0" smtClean="0"/>
              <a:t>(time)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9190" y="5539178"/>
            <a:ext cx="124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ln</a:t>
            </a:r>
            <a:r>
              <a:rPr lang="en-US" dirty="0" smtClean="0"/>
              <a:t>(-</a:t>
            </a:r>
            <a:r>
              <a:rPr lang="en-US" i="1" dirty="0" err="1" smtClean="0"/>
              <a:t>ln</a:t>
            </a:r>
            <a:r>
              <a:rPr lang="en-US" dirty="0" smtClean="0"/>
              <a:t>(1-X))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9190" y="5934235"/>
            <a:ext cx="8859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JMAK = Johnson-</a:t>
            </a:r>
            <a:r>
              <a:rPr lang="en-US" dirty="0" err="1" smtClean="0"/>
              <a:t>Mehl</a:t>
            </a:r>
            <a:r>
              <a:rPr lang="en-US" dirty="0" smtClean="0"/>
              <a:t>-</a:t>
            </a:r>
            <a:r>
              <a:rPr lang="en-US" dirty="0" err="1" smtClean="0"/>
              <a:t>Avrami</a:t>
            </a:r>
            <a:r>
              <a:rPr lang="en-US" dirty="0" smtClean="0"/>
              <a:t>-Kolmogorov</a:t>
            </a:r>
            <a:br>
              <a:rPr lang="en-US" dirty="0" smtClean="0"/>
            </a:br>
            <a:r>
              <a:rPr lang="en-US" dirty="0" smtClean="0"/>
              <a:t>Data </a:t>
            </a:r>
            <a:r>
              <a:rPr lang="en-US" dirty="0" smtClean="0"/>
              <a:t>Adapted From </a:t>
            </a:r>
            <a:r>
              <a:rPr lang="en-US" dirty="0"/>
              <a:t>Cheng and </a:t>
            </a:r>
            <a:r>
              <a:rPr lang="en-US" dirty="0" smtClean="0"/>
              <a:t>Hibbard</a:t>
            </a:r>
            <a:r>
              <a:rPr lang="en-US" dirty="0" smtClean="0"/>
              <a:t>; similar results </a:t>
            </a:r>
            <a:r>
              <a:rPr lang="en-US" dirty="0"/>
              <a:t>for data </a:t>
            </a:r>
            <a:r>
              <a:rPr lang="en-US" dirty="0" smtClean="0"/>
              <a:t>from by </a:t>
            </a:r>
            <a:r>
              <a:rPr lang="en-US" dirty="0"/>
              <a:t>Randle and Coleman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57444" y="5893300"/>
            <a:ext cx="2133600" cy="365125"/>
          </a:xfrm>
        </p:spPr>
        <p:txBody>
          <a:bodyPr/>
          <a:lstStyle/>
          <a:p>
            <a:fld id="{C28C15E8-92C7-F34B-8A91-04E3A6165A07}" type="slidenum">
              <a:rPr lang="en-US" smtClean="0"/>
              <a:t>23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240584" y="1433634"/>
            <a:ext cx="27504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JMAK </a:t>
            </a:r>
            <a:r>
              <a:rPr lang="en-US" sz="2400" dirty="0" smtClean="0"/>
              <a:t>fit</a:t>
            </a:r>
            <a:r>
              <a:rPr lang="en-US" sz="2400" dirty="0"/>
              <a:t> </a:t>
            </a:r>
            <a:r>
              <a:rPr lang="en-US" sz="2400" dirty="0" smtClean="0"/>
              <a:t>i</a:t>
            </a:r>
            <a:r>
              <a:rPr lang="en-US" sz="2400" dirty="0" smtClean="0"/>
              <a:t>ndicates </a:t>
            </a:r>
            <a:r>
              <a:rPr lang="en-US" sz="2400" dirty="0" smtClean="0"/>
              <a:t>a range </a:t>
            </a:r>
            <a:r>
              <a:rPr lang="en-US" sz="2400" dirty="0" smtClean="0"/>
              <a:t>of </a:t>
            </a:r>
            <a:r>
              <a:rPr lang="en-US" sz="2400" i="1" dirty="0" smtClean="0"/>
              <a:t>n</a:t>
            </a:r>
            <a:r>
              <a:rPr lang="en-US" sz="2400" dirty="0" smtClean="0"/>
              <a:t> ~0.5. The value is not consistent with either 2D Site-Saturated (2.0) or Continuous Nucleation (3.0) transformation. It suggests reaction control by fugitive impurity.</a:t>
            </a:r>
            <a:endParaRPr 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825493" y="2077080"/>
            <a:ext cx="4113974" cy="30957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39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014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JMAK Analysis of AGG in Nano-Ni</a:t>
            </a:r>
            <a:endParaRPr lang="en-US" b="1" dirty="0">
              <a:solidFill>
                <a:srgbClr val="000090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7459889"/>
              </p:ext>
            </p:extLst>
          </p:nvPr>
        </p:nvGraphicFramePr>
        <p:xfrm>
          <a:off x="457200" y="1886560"/>
          <a:ext cx="6564924" cy="3701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9190" y="5921407"/>
            <a:ext cx="8859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JMAK = Johnson-</a:t>
            </a:r>
            <a:r>
              <a:rPr lang="en-US" dirty="0" err="1" smtClean="0"/>
              <a:t>Mehl</a:t>
            </a:r>
            <a:r>
              <a:rPr lang="en-US" dirty="0" smtClean="0"/>
              <a:t>-</a:t>
            </a:r>
            <a:r>
              <a:rPr lang="en-US" dirty="0" err="1" smtClean="0"/>
              <a:t>Avrami</a:t>
            </a:r>
            <a:r>
              <a:rPr lang="en-US" dirty="0" smtClean="0"/>
              <a:t>-Kolmogorov</a:t>
            </a:r>
            <a:br>
              <a:rPr lang="en-US" dirty="0" smtClean="0"/>
            </a:br>
            <a:r>
              <a:rPr lang="en-US" dirty="0" smtClean="0"/>
              <a:t>Data </a:t>
            </a:r>
            <a:r>
              <a:rPr lang="en-US" dirty="0" smtClean="0"/>
              <a:t>Adapted From Randle and </a:t>
            </a:r>
            <a:r>
              <a:rPr lang="en-US" dirty="0" smtClean="0"/>
              <a:t>Coleman; similar results </a:t>
            </a:r>
            <a:r>
              <a:rPr lang="en-US" dirty="0"/>
              <a:t>for data </a:t>
            </a:r>
            <a:r>
              <a:rPr lang="en-US" dirty="0" smtClean="0"/>
              <a:t>from </a:t>
            </a:r>
            <a:r>
              <a:rPr lang="en-US" dirty="0"/>
              <a:t>by Cheng and Hibbard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23522" y="3962768"/>
            <a:ext cx="36925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JMAK </a:t>
            </a:r>
            <a:r>
              <a:rPr lang="en-US" sz="2400" dirty="0" smtClean="0"/>
              <a:t>fit</a:t>
            </a:r>
            <a:r>
              <a:rPr lang="en-US" sz="2400" dirty="0"/>
              <a:t> </a:t>
            </a:r>
            <a:r>
              <a:rPr lang="en-US" sz="2400" dirty="0" smtClean="0"/>
              <a:t>i</a:t>
            </a:r>
            <a:r>
              <a:rPr lang="en-US" sz="2400" dirty="0" smtClean="0"/>
              <a:t>ndicates </a:t>
            </a:r>
            <a:r>
              <a:rPr lang="en-US" sz="2400" dirty="0" smtClean="0"/>
              <a:t>a range </a:t>
            </a:r>
            <a:r>
              <a:rPr lang="en-US" sz="2400" dirty="0" smtClean="0"/>
              <a:t>of </a:t>
            </a:r>
            <a:r>
              <a:rPr lang="en-US" sz="2400" i="1" dirty="0" smtClean="0"/>
              <a:t>n</a:t>
            </a:r>
            <a:r>
              <a:rPr lang="en-US" sz="2400" dirty="0" smtClean="0"/>
              <a:t> </a:t>
            </a:r>
            <a:r>
              <a:rPr lang="en-US" sz="2400" dirty="0" smtClean="0"/>
              <a:t>between ~0.25 and ~</a:t>
            </a:r>
            <a:r>
              <a:rPr lang="en-US" sz="2400" dirty="0" smtClean="0"/>
              <a:t>0.50. This suggests reaction control by fugitive impurity.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125300" y="1610058"/>
            <a:ext cx="93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ln</a:t>
            </a:r>
            <a:r>
              <a:rPr lang="en-US" dirty="0" smtClean="0"/>
              <a:t>(time)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9190" y="5248118"/>
            <a:ext cx="124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ln</a:t>
            </a:r>
            <a:r>
              <a:rPr lang="en-US" dirty="0" smtClean="0"/>
              <a:t>(-</a:t>
            </a:r>
            <a:r>
              <a:rPr lang="en-US" i="1" dirty="0" err="1" smtClean="0"/>
              <a:t>ln</a:t>
            </a:r>
            <a:r>
              <a:rPr lang="en-US" dirty="0" smtClean="0"/>
              <a:t>(1-X))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927600" y="2126069"/>
            <a:ext cx="6094524" cy="19691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454794" y="1886560"/>
            <a:ext cx="5567330" cy="3207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857444" y="5880070"/>
            <a:ext cx="2133600" cy="365125"/>
          </a:xfrm>
        </p:spPr>
        <p:txBody>
          <a:bodyPr/>
          <a:lstStyle/>
          <a:p>
            <a:fld id="{C28C15E8-92C7-F34B-8A91-04E3A6165A0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25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20" y="2187911"/>
            <a:ext cx="5352514" cy="3228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846" y="4814938"/>
            <a:ext cx="3555401" cy="19715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6970" y="2377553"/>
            <a:ext cx="3876053" cy="2183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535" y="677665"/>
            <a:ext cx="3806099" cy="2066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092" y="92889"/>
            <a:ext cx="64730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0090"/>
                </a:solidFill>
              </a:rPr>
              <a:t>Al-Mg sample from NRL: Pole Figures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61387" y="4977141"/>
            <a:ext cx="33602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CMU previously reported on an analysis of the GBCD, corrected for the moderate texture present in the sample.</a:t>
            </a:r>
            <a:endParaRPr lang="en-US" sz="20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070" y="221718"/>
            <a:ext cx="8494362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3D Synthetic Aluminum Microstructure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5" name="Content Placeholder 3" descr="NRL_5083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4" t="3486" r="20846" b="3486"/>
          <a:stretch/>
        </p:blipFill>
        <p:spPr>
          <a:xfrm>
            <a:off x="701095" y="1600200"/>
            <a:ext cx="4484364" cy="4525963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211914" y="1613430"/>
            <a:ext cx="3822953" cy="4975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NRL_5083.ang file used as input</a:t>
            </a:r>
          </a:p>
          <a:p>
            <a:r>
              <a:rPr lang="en-US" sz="2400" dirty="0" smtClean="0"/>
              <a:t>Aluminum (8761 grains)</a:t>
            </a:r>
          </a:p>
          <a:p>
            <a:r>
              <a:rPr lang="en-US" sz="2400" dirty="0" smtClean="0"/>
              <a:t>Ratio of A:B:C is </a:t>
            </a:r>
            <a:r>
              <a:rPr lang="en-US" sz="2400" dirty="0" smtClean="0">
                <a:solidFill>
                  <a:srgbClr val="FF0000"/>
                </a:solidFill>
              </a:rPr>
              <a:t>100:10:1</a:t>
            </a:r>
          </a:p>
          <a:p>
            <a:r>
              <a:rPr lang="en-US" sz="2400" dirty="0" smtClean="0"/>
              <a:t>Sigma spread of Axis ODF s=2</a:t>
            </a:r>
          </a:p>
          <a:p>
            <a:r>
              <a:rPr lang="en-US" sz="2400" dirty="0" smtClean="0"/>
              <a:t>Prebuilt pipeline in Dream.3D used </a:t>
            </a:r>
            <a:br>
              <a:rPr lang="en-US" sz="2400" dirty="0" smtClean="0"/>
            </a:br>
            <a:r>
              <a:rPr lang="en-US" sz="2400" dirty="0" smtClean="0"/>
              <a:t>(Synthetic single phases)</a:t>
            </a:r>
          </a:p>
          <a:p>
            <a:r>
              <a:rPr lang="en-US" sz="2400" dirty="0" smtClean="0"/>
              <a:t>Voxel dimensions 100X100X100 used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7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218"/>
            <a:ext cx="8229600" cy="923069"/>
          </a:xfrm>
        </p:spPr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Summary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085" y="1005287"/>
            <a:ext cx="8561715" cy="5588141"/>
          </a:xfrm>
        </p:spPr>
        <p:txBody>
          <a:bodyPr>
            <a:noAutofit/>
          </a:bodyPr>
          <a:lstStyle/>
          <a:p>
            <a:r>
              <a:rPr lang="en-US" sz="2400" dirty="0" smtClean="0"/>
              <a:t>2D modeling of abnormal grain growth suggests measurable differences between continuous and site-saturated nucleation.</a:t>
            </a:r>
          </a:p>
          <a:p>
            <a:r>
              <a:rPr lang="en-US" sz="2400" dirty="0" smtClean="0"/>
              <a:t>3D modeling, however, suggests minimal differences in terms of evolving grain size distributions.</a:t>
            </a:r>
          </a:p>
          <a:p>
            <a:r>
              <a:rPr lang="en-US" sz="2400" dirty="0" smtClean="0"/>
              <a:t>Since the abnormal grains are strongly different in size from the matrix, the evolution is equivalent to recrystallization, therefore we </a:t>
            </a:r>
            <a:r>
              <a:rPr lang="en-US" sz="2400" dirty="0" smtClean="0"/>
              <a:t>will apply </a:t>
            </a:r>
            <a:r>
              <a:rPr lang="en-US" sz="2400" dirty="0" smtClean="0"/>
              <a:t>JMAK </a:t>
            </a:r>
            <a:r>
              <a:rPr lang="en-US" sz="2400" dirty="0" smtClean="0"/>
              <a:t>analysis </a:t>
            </a:r>
            <a:r>
              <a:rPr lang="en-US" sz="2400" dirty="0"/>
              <a:t>to </a:t>
            </a:r>
            <a:r>
              <a:rPr lang="en-US" sz="2400" dirty="0" err="1"/>
              <a:t>Ca</a:t>
            </a:r>
            <a:r>
              <a:rPr lang="en-US" sz="2400" dirty="0"/>
              <a:t>-doped alumina.</a:t>
            </a:r>
            <a:endParaRPr lang="en-US" sz="2400" dirty="0" smtClean="0"/>
          </a:p>
          <a:p>
            <a:r>
              <a:rPr lang="en-US" sz="2400" dirty="0" smtClean="0"/>
              <a:t>New series of </a:t>
            </a:r>
            <a:r>
              <a:rPr lang="en-US" sz="2400" dirty="0" err="1" smtClean="0"/>
              <a:t>Ca</a:t>
            </a:r>
            <a:r>
              <a:rPr lang="en-US" sz="2400" dirty="0" smtClean="0"/>
              <a:t>-doped alumina generated (spark plasma sintered) and annealing started.</a:t>
            </a:r>
          </a:p>
          <a:p>
            <a:r>
              <a:rPr lang="en-US" sz="2400" dirty="0" smtClean="0"/>
              <a:t>AGG occurs in </a:t>
            </a:r>
            <a:r>
              <a:rPr lang="en-US" sz="2400" dirty="0" err="1" smtClean="0"/>
              <a:t>nano</a:t>
            </a:r>
            <a:r>
              <a:rPr lang="en-US" sz="2400" dirty="0" smtClean="0"/>
              <a:t>-Ni – suggestive of a complexion transition.  AGG only occurs near the specimen </a:t>
            </a:r>
            <a:r>
              <a:rPr lang="en-US" sz="2400" dirty="0" smtClean="0"/>
              <a:t>surface; JMAK analysis suggests dependence </a:t>
            </a:r>
            <a:r>
              <a:rPr lang="en-US" sz="2400" dirty="0" smtClean="0"/>
              <a:t>on </a:t>
            </a:r>
            <a:r>
              <a:rPr lang="en-US" sz="2400" dirty="0" smtClean="0"/>
              <a:t>fugitive </a:t>
            </a:r>
            <a:r>
              <a:rPr lang="en-US" sz="2400" dirty="0" smtClean="0"/>
              <a:t>impurity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GBCD analysis performed on Al-Mg; also 3D synthetic microstructures built.</a:t>
            </a:r>
            <a:r>
              <a:rPr lang="en-US" sz="2400" dirty="0" smtClean="0"/>
              <a:t> 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27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Size Distributions of Abnormal Grains Over Time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6BD9-8E21-494F-8C30-2BCEA84C48D9}" type="slidenum">
              <a:rPr lang="en-US" sz="2000" smtClean="0"/>
              <a:t>28</a:t>
            </a:fld>
            <a:endParaRPr lang="en-US" sz="2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113" y="1712350"/>
            <a:ext cx="6127887" cy="456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2794017"/>
            <a:ext cx="31457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baseline="0" dirty="0">
                <a:solidFill>
                  <a:srgbClr val="000000"/>
                </a:solidFill>
              </a:rPr>
              <a:t>8*10</a:t>
            </a:r>
            <a:r>
              <a:rPr lang="en-US" sz="1600" baseline="30000" dirty="0">
                <a:solidFill>
                  <a:srgbClr val="000000"/>
                </a:solidFill>
              </a:rPr>
              <a:t>-6</a:t>
            </a:r>
            <a:r>
              <a:rPr lang="en-US" sz="1600" baseline="0" dirty="0">
                <a:solidFill>
                  <a:srgbClr val="000000"/>
                </a:solidFill>
              </a:rPr>
              <a:t> </a:t>
            </a:r>
            <a:r>
              <a:rPr lang="en-US" sz="1600" baseline="0" dirty="0" err="1">
                <a:solidFill>
                  <a:srgbClr val="000000"/>
                </a:solidFill>
              </a:rPr>
              <a:t>Nucleations</a:t>
            </a:r>
            <a:r>
              <a:rPr lang="en-US" sz="1600" baseline="0" dirty="0">
                <a:solidFill>
                  <a:srgbClr val="000000"/>
                </a:solidFill>
              </a:rPr>
              <a:t>/(Pixel*Step)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200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57061"/>
            <a:ext cx="8042276" cy="1336956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 Size Distributions of Abnormal Grains Over Time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6BD9-8E21-494F-8C30-2BCEA84C48D9}" type="slidenum">
              <a:rPr lang="en-US" sz="2000" smtClean="0"/>
              <a:t>29</a:t>
            </a:fld>
            <a:endParaRPr lang="en-US" sz="2000" dirty="0"/>
          </a:p>
        </p:txBody>
      </p:sp>
      <p:grpSp>
        <p:nvGrpSpPr>
          <p:cNvPr id="9" name="Group 8"/>
          <p:cNvGrpSpPr/>
          <p:nvPr/>
        </p:nvGrpSpPr>
        <p:grpSpPr>
          <a:xfrm>
            <a:off x="-5423" y="1174705"/>
            <a:ext cx="9149423" cy="4977672"/>
            <a:chOff x="60404" y="1128196"/>
            <a:chExt cx="9032895" cy="4664932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7150" y="1128196"/>
              <a:ext cx="6386149" cy="4664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60404" y="3328157"/>
              <a:ext cx="4572000" cy="317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600" b="1" baseline="0" dirty="0">
                  <a:solidFill>
                    <a:srgbClr val="000000"/>
                  </a:solidFill>
                </a:rPr>
                <a:t>4*10</a:t>
              </a:r>
              <a:r>
                <a:rPr lang="en-US" sz="1600" b="1" baseline="30000" dirty="0">
                  <a:solidFill>
                    <a:srgbClr val="000000"/>
                  </a:solidFill>
                </a:rPr>
                <a:t>-4</a:t>
              </a:r>
              <a:r>
                <a:rPr lang="en-US" sz="1600" b="1" baseline="0" dirty="0">
                  <a:solidFill>
                    <a:srgbClr val="000000"/>
                  </a:solidFill>
                </a:rPr>
                <a:t> </a:t>
              </a:r>
              <a:r>
                <a:rPr lang="en-US" sz="1600" b="1" baseline="0" dirty="0" err="1">
                  <a:solidFill>
                    <a:srgbClr val="000000"/>
                  </a:solidFill>
                </a:rPr>
                <a:t>Nucleations</a:t>
              </a:r>
              <a:r>
                <a:rPr lang="en-US" sz="1600" b="1" baseline="0" dirty="0">
                  <a:solidFill>
                    <a:srgbClr val="000000"/>
                  </a:solidFill>
                </a:rPr>
                <a:t>/Pixel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479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79592"/>
            <a:ext cx="8229600" cy="184718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Motivation for Studying Complexion Transition </a:t>
            </a:r>
            <a:r>
              <a:rPr lang="en-US" b="1" dirty="0" smtClean="0">
                <a:solidFill>
                  <a:srgbClr val="000090"/>
                </a:solidFill>
              </a:rPr>
              <a:t>Kinetics</a:t>
            </a:r>
            <a:br>
              <a:rPr lang="en-US" b="1" dirty="0" smtClean="0">
                <a:solidFill>
                  <a:srgbClr val="000090"/>
                </a:solidFill>
              </a:rPr>
            </a:br>
            <a:r>
              <a:rPr lang="en-US" b="1" dirty="0" smtClean="0">
                <a:solidFill>
                  <a:srgbClr val="000090"/>
                </a:solidFill>
              </a:rPr>
              <a:t>and Boundary Populations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6BD9-8E21-494F-8C30-2BCEA84C48D9}" type="slidenum">
              <a:rPr lang="en-US" smtClean="0"/>
              <a:t>3</a:t>
            </a:fld>
            <a:endParaRPr lang="en-US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365760" y="2142223"/>
            <a:ext cx="8522746" cy="47203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COMPLEXIONS:</a:t>
            </a:r>
          </a:p>
          <a:p>
            <a:r>
              <a:rPr lang="en-US" sz="2400" dirty="0" smtClean="0"/>
              <a:t>Are </a:t>
            </a:r>
            <a:r>
              <a:rPr lang="en-US" sz="2400" dirty="0"/>
              <a:t>chemically and structurally distinct from the bulk </a:t>
            </a:r>
            <a:r>
              <a:rPr lang="en-US" sz="2400" dirty="0" smtClean="0"/>
              <a:t>material;</a:t>
            </a:r>
            <a:endParaRPr lang="en-US" sz="2400" dirty="0"/>
          </a:p>
          <a:p>
            <a:r>
              <a:rPr lang="en-US" sz="2400" dirty="0"/>
              <a:t>Have their own thermodynamic </a:t>
            </a:r>
            <a:r>
              <a:rPr lang="en-US" sz="2400" dirty="0" smtClean="0"/>
              <a:t>properties;</a:t>
            </a:r>
            <a:endParaRPr lang="en-US" sz="2400" dirty="0"/>
          </a:p>
          <a:p>
            <a:r>
              <a:rPr lang="en-US" sz="2400" dirty="0"/>
              <a:t>Cannot exist in bulk and must exist at an </a:t>
            </a:r>
            <a:r>
              <a:rPr lang="en-US" sz="2400" dirty="0" smtClean="0"/>
              <a:t>interface;</a:t>
            </a:r>
            <a:endParaRPr lang="en-US" sz="2400" dirty="0"/>
          </a:p>
          <a:p>
            <a:r>
              <a:rPr lang="en-US" sz="2400" dirty="0"/>
              <a:t>Like phases, can interconvert between each </a:t>
            </a:r>
            <a:r>
              <a:rPr lang="en-US" sz="2400" dirty="0" smtClean="0"/>
              <a:t>other;</a:t>
            </a:r>
          </a:p>
          <a:p>
            <a:r>
              <a:rPr lang="en-US" sz="2400" dirty="0" smtClean="0"/>
              <a:t>Typically measured to have lower energy than normal grain boundaries, which is reflected in the relative boundary populations;</a:t>
            </a:r>
          </a:p>
          <a:p>
            <a:r>
              <a:rPr lang="en-US" sz="2400" dirty="0" smtClean="0"/>
              <a:t>Often exhibit exceptionally high boundary mobility, enabling abnormal grain growth to occur.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0987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7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Monte Carlo Models –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Continuous vs. Site-Saturated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280" y="1417638"/>
            <a:ext cx="7184202" cy="54403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232972"/>
            <a:ext cx="3127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.01 % of 100000 Spins Nucleate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24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795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Study relations between GB energy and complexion transition nucleation in Alumina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4008" y="1374775"/>
            <a:ext cx="2267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Experimental concept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535408" y="2746375"/>
            <a:ext cx="685800" cy="2819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64208" y="2746375"/>
            <a:ext cx="685800" cy="2819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C:\Dave\thesis\talk\bigskel1.bmp"/>
          <p:cNvPicPr>
            <a:picLocks noChangeAspect="1" noChangeArrowheads="1"/>
          </p:cNvPicPr>
          <p:nvPr/>
        </p:nvPicPr>
        <p:blipFill>
          <a:blip r:embed="rId3"/>
          <a:srcRect l="2470" t="30847" r="6150" b="19758"/>
          <a:stretch>
            <a:fillRect/>
          </a:stretch>
        </p:blipFill>
        <p:spPr bwMode="auto">
          <a:xfrm rot="5400000">
            <a:off x="383008" y="3584575"/>
            <a:ext cx="2819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278608" y="2746375"/>
            <a:ext cx="685800" cy="2819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07408" y="2746375"/>
            <a:ext cx="685800" cy="2819400"/>
          </a:xfrm>
          <a:prstGeom prst="rect">
            <a:avLst/>
          </a:prstGeom>
          <a:solidFill>
            <a:srgbClr val="FEE1D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1" name="Picture 3" descr="C:\Dave\thesis\talk\bigskel1.bmp"/>
          <p:cNvPicPr>
            <a:picLocks noChangeAspect="1" noChangeArrowheads="1"/>
          </p:cNvPicPr>
          <p:nvPr/>
        </p:nvPicPr>
        <p:blipFill>
          <a:blip r:embed="rId3"/>
          <a:srcRect l="2470" t="30847" r="6150" b="19758"/>
          <a:stretch>
            <a:fillRect/>
          </a:stretch>
        </p:blipFill>
        <p:spPr bwMode="auto">
          <a:xfrm rot="5400000">
            <a:off x="3126208" y="3584575"/>
            <a:ext cx="2819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40208" y="1831975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Low</a:t>
            </a:r>
            <a:r>
              <a:rPr lang="en-US" sz="1200" dirty="0" smtClean="0"/>
              <a:t> (average) energy grain boundaries</a:t>
            </a:r>
            <a:endParaRPr lang="en-US" sz="1200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1068808" y="2593975"/>
            <a:ext cx="3048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83208" y="1831975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High</a:t>
            </a:r>
            <a:r>
              <a:rPr lang="en-US" sz="1200" dirty="0" smtClean="0"/>
              <a:t> (average) energy grain boundaries</a:t>
            </a:r>
            <a:endParaRPr lang="en-US" sz="1200" dirty="0"/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2212602" y="2593181"/>
            <a:ext cx="3048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406025" y="3993799"/>
            <a:ext cx="120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(</a:t>
            </a:r>
            <a:r>
              <a:rPr lang="en-US" dirty="0" err="1" smtClean="0"/>
              <a:t>hkil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1858329" y="3899799"/>
            <a:ext cx="1381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(h’k’I’l’)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440408" y="5870575"/>
            <a:ext cx="1524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69008" y="5870575"/>
            <a:ext cx="116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Heat, time</a:t>
            </a:r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4808958" y="2752725"/>
            <a:ext cx="307975" cy="571500"/>
          </a:xfrm>
          <a:custGeom>
            <a:avLst/>
            <a:gdLst>
              <a:gd name="connsiteX0" fmla="*/ 307975 w 307975"/>
              <a:gd name="connsiteY0" fmla="*/ 0 h 571500"/>
              <a:gd name="connsiteX1" fmla="*/ 15875 w 307975"/>
              <a:gd name="connsiteY1" fmla="*/ 123825 h 571500"/>
              <a:gd name="connsiteX2" fmla="*/ 0 w 307975"/>
              <a:gd name="connsiteY2" fmla="*/ 155575 h 571500"/>
              <a:gd name="connsiteX3" fmla="*/ 34925 w 307975"/>
              <a:gd name="connsiteY3" fmla="*/ 168275 h 571500"/>
              <a:gd name="connsiteX4" fmla="*/ 28575 w 307975"/>
              <a:gd name="connsiteY4" fmla="*/ 200025 h 571500"/>
              <a:gd name="connsiteX5" fmla="*/ 41275 w 307975"/>
              <a:gd name="connsiteY5" fmla="*/ 222250 h 571500"/>
              <a:gd name="connsiteX6" fmla="*/ 41275 w 307975"/>
              <a:gd name="connsiteY6" fmla="*/ 317500 h 571500"/>
              <a:gd name="connsiteX7" fmla="*/ 60325 w 307975"/>
              <a:gd name="connsiteY7" fmla="*/ 495300 h 571500"/>
              <a:gd name="connsiteX8" fmla="*/ 111125 w 307975"/>
              <a:gd name="connsiteY8" fmla="*/ 523875 h 571500"/>
              <a:gd name="connsiteX9" fmla="*/ 177800 w 307975"/>
              <a:gd name="connsiteY9" fmla="*/ 549275 h 571500"/>
              <a:gd name="connsiteX10" fmla="*/ 301625 w 307975"/>
              <a:gd name="connsiteY10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975" h="571500">
                <a:moveTo>
                  <a:pt x="307975" y="0"/>
                </a:moveTo>
                <a:lnTo>
                  <a:pt x="15875" y="123825"/>
                </a:lnTo>
                <a:lnTo>
                  <a:pt x="0" y="155575"/>
                </a:lnTo>
                <a:lnTo>
                  <a:pt x="34925" y="168275"/>
                </a:lnTo>
                <a:lnTo>
                  <a:pt x="28575" y="200025"/>
                </a:lnTo>
                <a:lnTo>
                  <a:pt x="41275" y="222250"/>
                </a:lnTo>
                <a:lnTo>
                  <a:pt x="41275" y="317500"/>
                </a:lnTo>
                <a:lnTo>
                  <a:pt x="60325" y="495300"/>
                </a:lnTo>
                <a:lnTo>
                  <a:pt x="111125" y="523875"/>
                </a:lnTo>
                <a:lnTo>
                  <a:pt x="177800" y="549275"/>
                </a:lnTo>
                <a:lnTo>
                  <a:pt x="301625" y="571500"/>
                </a:lnTo>
              </a:path>
            </a:pathLst>
          </a:custGeom>
          <a:solidFill>
            <a:srgbClr val="FEE1D1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4866108" y="3660775"/>
            <a:ext cx="244475" cy="269875"/>
          </a:xfrm>
          <a:custGeom>
            <a:avLst/>
            <a:gdLst>
              <a:gd name="connsiteX0" fmla="*/ 244475 w 244475"/>
              <a:gd name="connsiteY0" fmla="*/ 3175 h 269875"/>
              <a:gd name="connsiteX1" fmla="*/ 168275 w 244475"/>
              <a:gd name="connsiteY1" fmla="*/ 0 h 269875"/>
              <a:gd name="connsiteX2" fmla="*/ 0 w 244475"/>
              <a:gd name="connsiteY2" fmla="*/ 47625 h 269875"/>
              <a:gd name="connsiteX3" fmla="*/ 60325 w 244475"/>
              <a:gd name="connsiteY3" fmla="*/ 114300 h 269875"/>
              <a:gd name="connsiteX4" fmla="*/ 79375 w 244475"/>
              <a:gd name="connsiteY4" fmla="*/ 123825 h 269875"/>
              <a:gd name="connsiteX5" fmla="*/ 88900 w 244475"/>
              <a:gd name="connsiteY5" fmla="*/ 215900 h 269875"/>
              <a:gd name="connsiteX6" fmla="*/ 142875 w 244475"/>
              <a:gd name="connsiteY6" fmla="*/ 241300 h 269875"/>
              <a:gd name="connsiteX7" fmla="*/ 244475 w 244475"/>
              <a:gd name="connsiteY7" fmla="*/ 269875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4475" h="269875">
                <a:moveTo>
                  <a:pt x="244475" y="3175"/>
                </a:moveTo>
                <a:lnTo>
                  <a:pt x="168275" y="0"/>
                </a:lnTo>
                <a:lnTo>
                  <a:pt x="0" y="47625"/>
                </a:lnTo>
                <a:lnTo>
                  <a:pt x="60325" y="114300"/>
                </a:lnTo>
                <a:lnTo>
                  <a:pt x="79375" y="123825"/>
                </a:lnTo>
                <a:lnTo>
                  <a:pt x="88900" y="215900"/>
                </a:lnTo>
                <a:lnTo>
                  <a:pt x="142875" y="241300"/>
                </a:lnTo>
                <a:lnTo>
                  <a:pt x="244475" y="269875"/>
                </a:lnTo>
              </a:path>
            </a:pathLst>
          </a:custGeom>
          <a:solidFill>
            <a:srgbClr val="FEE1D1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764508" y="4124325"/>
            <a:ext cx="349250" cy="390525"/>
          </a:xfrm>
          <a:custGeom>
            <a:avLst/>
            <a:gdLst>
              <a:gd name="connsiteX0" fmla="*/ 342900 w 349250"/>
              <a:gd name="connsiteY0" fmla="*/ 15875 h 390525"/>
              <a:gd name="connsiteX1" fmla="*/ 206375 w 349250"/>
              <a:gd name="connsiteY1" fmla="*/ 0 h 390525"/>
              <a:gd name="connsiteX2" fmla="*/ 88900 w 349250"/>
              <a:gd name="connsiteY2" fmla="*/ 69850 h 390525"/>
              <a:gd name="connsiteX3" fmla="*/ 0 w 349250"/>
              <a:gd name="connsiteY3" fmla="*/ 152400 h 390525"/>
              <a:gd name="connsiteX4" fmla="*/ 63500 w 349250"/>
              <a:gd name="connsiteY4" fmla="*/ 263525 h 390525"/>
              <a:gd name="connsiteX5" fmla="*/ 196850 w 349250"/>
              <a:gd name="connsiteY5" fmla="*/ 387350 h 390525"/>
              <a:gd name="connsiteX6" fmla="*/ 307975 w 349250"/>
              <a:gd name="connsiteY6" fmla="*/ 368300 h 390525"/>
              <a:gd name="connsiteX7" fmla="*/ 349250 w 349250"/>
              <a:gd name="connsiteY7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250" h="390525">
                <a:moveTo>
                  <a:pt x="342900" y="15875"/>
                </a:moveTo>
                <a:lnTo>
                  <a:pt x="206375" y="0"/>
                </a:lnTo>
                <a:lnTo>
                  <a:pt x="88900" y="69850"/>
                </a:lnTo>
                <a:lnTo>
                  <a:pt x="0" y="152400"/>
                </a:lnTo>
                <a:lnTo>
                  <a:pt x="63500" y="263525"/>
                </a:lnTo>
                <a:lnTo>
                  <a:pt x="196850" y="387350"/>
                </a:lnTo>
                <a:lnTo>
                  <a:pt x="307975" y="368300"/>
                </a:lnTo>
                <a:lnTo>
                  <a:pt x="349250" y="390525"/>
                </a:lnTo>
              </a:path>
            </a:pathLst>
          </a:custGeom>
          <a:solidFill>
            <a:srgbClr val="FEE1D1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4685132" y="4616450"/>
            <a:ext cx="422276" cy="631825"/>
          </a:xfrm>
          <a:custGeom>
            <a:avLst/>
            <a:gdLst>
              <a:gd name="connsiteX0" fmla="*/ 412750 w 419100"/>
              <a:gd name="connsiteY0" fmla="*/ 0 h 631825"/>
              <a:gd name="connsiteX1" fmla="*/ 361950 w 419100"/>
              <a:gd name="connsiteY1" fmla="*/ 6350 h 631825"/>
              <a:gd name="connsiteX2" fmla="*/ 168275 w 419100"/>
              <a:gd name="connsiteY2" fmla="*/ 57150 h 631825"/>
              <a:gd name="connsiteX3" fmla="*/ 0 w 419100"/>
              <a:gd name="connsiteY3" fmla="*/ 174625 h 631825"/>
              <a:gd name="connsiteX4" fmla="*/ 47625 w 419100"/>
              <a:gd name="connsiteY4" fmla="*/ 279400 h 631825"/>
              <a:gd name="connsiteX5" fmla="*/ 50800 w 419100"/>
              <a:gd name="connsiteY5" fmla="*/ 361950 h 631825"/>
              <a:gd name="connsiteX6" fmla="*/ 34925 w 419100"/>
              <a:gd name="connsiteY6" fmla="*/ 438150 h 631825"/>
              <a:gd name="connsiteX7" fmla="*/ 44450 w 419100"/>
              <a:gd name="connsiteY7" fmla="*/ 488950 h 631825"/>
              <a:gd name="connsiteX8" fmla="*/ 85725 w 419100"/>
              <a:gd name="connsiteY8" fmla="*/ 508000 h 631825"/>
              <a:gd name="connsiteX9" fmla="*/ 161925 w 419100"/>
              <a:gd name="connsiteY9" fmla="*/ 508000 h 631825"/>
              <a:gd name="connsiteX10" fmla="*/ 301625 w 419100"/>
              <a:gd name="connsiteY10" fmla="*/ 514350 h 631825"/>
              <a:gd name="connsiteX11" fmla="*/ 327025 w 419100"/>
              <a:gd name="connsiteY11" fmla="*/ 558800 h 631825"/>
              <a:gd name="connsiteX12" fmla="*/ 365125 w 419100"/>
              <a:gd name="connsiteY12" fmla="*/ 587375 h 631825"/>
              <a:gd name="connsiteX13" fmla="*/ 384175 w 419100"/>
              <a:gd name="connsiteY13" fmla="*/ 631825 h 631825"/>
              <a:gd name="connsiteX14" fmla="*/ 419100 w 419100"/>
              <a:gd name="connsiteY14" fmla="*/ 628650 h 63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9100" h="631825">
                <a:moveTo>
                  <a:pt x="412750" y="0"/>
                </a:moveTo>
                <a:lnTo>
                  <a:pt x="361950" y="6350"/>
                </a:lnTo>
                <a:lnTo>
                  <a:pt x="168275" y="57150"/>
                </a:lnTo>
                <a:lnTo>
                  <a:pt x="0" y="174625"/>
                </a:lnTo>
                <a:lnTo>
                  <a:pt x="47625" y="279400"/>
                </a:lnTo>
                <a:lnTo>
                  <a:pt x="50800" y="361950"/>
                </a:lnTo>
                <a:lnTo>
                  <a:pt x="34925" y="438150"/>
                </a:lnTo>
                <a:lnTo>
                  <a:pt x="44450" y="488950"/>
                </a:lnTo>
                <a:lnTo>
                  <a:pt x="85725" y="508000"/>
                </a:lnTo>
                <a:lnTo>
                  <a:pt x="161925" y="508000"/>
                </a:lnTo>
                <a:lnTo>
                  <a:pt x="301625" y="514350"/>
                </a:lnTo>
                <a:lnTo>
                  <a:pt x="327025" y="558800"/>
                </a:lnTo>
                <a:lnTo>
                  <a:pt x="365125" y="587375"/>
                </a:lnTo>
                <a:lnTo>
                  <a:pt x="384175" y="631825"/>
                </a:lnTo>
                <a:lnTo>
                  <a:pt x="419100" y="628650"/>
                </a:lnTo>
              </a:path>
            </a:pathLst>
          </a:custGeom>
          <a:solidFill>
            <a:srgbClr val="FEE1D1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3812008" y="2593975"/>
            <a:ext cx="3048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4955802" y="2593181"/>
            <a:ext cx="3048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6200000">
            <a:off x="3158748" y="3924107"/>
            <a:ext cx="120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(</a:t>
            </a:r>
            <a:r>
              <a:rPr lang="en-US" dirty="0" err="1" smtClean="0"/>
              <a:t>hkil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4611052" y="3830107"/>
            <a:ext cx="1381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(h’k’I’l’)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159934" y="1992590"/>
            <a:ext cx="278765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smtClean="0"/>
              <a:t>Consolidate samples by SPS</a:t>
            </a:r>
          </a:p>
          <a:p>
            <a:pPr marL="342900" indent="-342900">
              <a:buAutoNum type="arabicPeriod"/>
            </a:pPr>
            <a:endParaRPr lang="en-US" b="1" dirty="0" smtClean="0"/>
          </a:p>
          <a:p>
            <a:pPr marL="342900" indent="-342900">
              <a:buAutoNum type="arabicPeriod"/>
            </a:pPr>
            <a:r>
              <a:rPr lang="en-US" b="1" dirty="0" smtClean="0"/>
              <a:t>Evaluate average GB energies from thermal grooves</a:t>
            </a:r>
          </a:p>
          <a:p>
            <a:pPr marL="342900" indent="-342900">
              <a:buAutoNum type="arabicPeriod"/>
            </a:pPr>
            <a:endParaRPr lang="en-US" b="1" dirty="0" smtClean="0"/>
          </a:p>
          <a:p>
            <a:pPr marL="342900" indent="-342900">
              <a:buAutoNum type="arabicPeriod"/>
            </a:pPr>
            <a:r>
              <a:rPr lang="en-US" b="1" dirty="0" smtClean="0"/>
              <a:t>Allow grain growth to occur</a:t>
            </a:r>
          </a:p>
          <a:p>
            <a:pPr marL="342900" indent="-342900">
              <a:buAutoNum type="arabicPeriod"/>
            </a:pPr>
            <a:endParaRPr lang="en-US" b="1" dirty="0" smtClean="0"/>
          </a:p>
          <a:p>
            <a:pPr marL="342900" indent="-342900">
              <a:buAutoNum type="arabicPeriod"/>
            </a:pPr>
            <a:r>
              <a:rPr lang="en-US" b="1" dirty="0" smtClean="0"/>
              <a:t>Hypothesis is that the complexion transition (marked by larger grains) will nucleate on highest energy </a:t>
            </a:r>
            <a:r>
              <a:rPr lang="en-US" b="1" dirty="0" err="1" smtClean="0"/>
              <a:t>GBs</a:t>
            </a:r>
            <a:endParaRPr lang="en-US" b="1" dirty="0"/>
          </a:p>
        </p:txBody>
      </p:sp>
      <p:sp>
        <p:nvSpPr>
          <p:cNvPr id="3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61388" y="6497458"/>
            <a:ext cx="457200" cy="365125"/>
          </a:xfrm>
        </p:spPr>
        <p:txBody>
          <a:bodyPr/>
          <a:lstStyle/>
          <a:p>
            <a:fld id="{69EAA43F-2978-A04B-8CD5-7F9FCC528E37}" type="slidenum">
              <a:rPr lang="en-US" sz="1600" smtClean="0"/>
              <a:pPr/>
              <a:t>4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18298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_in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055988" y="1514876"/>
            <a:ext cx="1604201" cy="4096510"/>
          </a:xfrm>
          <a:prstGeom prst="rect">
            <a:avLst/>
          </a:prstGeom>
        </p:spPr>
      </p:pic>
      <p:pic>
        <p:nvPicPr>
          <p:cNvPr id="7" name="Picture 6" descr="C_in.bmp"/>
          <p:cNvPicPr>
            <a:picLocks noChangeAspect="1"/>
          </p:cNvPicPr>
          <p:nvPr/>
        </p:nvPicPr>
        <p:blipFill>
          <a:blip r:embed="rId3">
            <a:lum bright="10000"/>
          </a:blip>
          <a:srcRect t="2820"/>
          <a:stretch>
            <a:fillRect/>
          </a:stretch>
        </p:blipFill>
        <p:spPr>
          <a:xfrm flipH="1">
            <a:off x="155614" y="1514876"/>
            <a:ext cx="1516381" cy="4096510"/>
          </a:xfrm>
          <a:prstGeom prst="rect">
            <a:avLst/>
          </a:prstGeom>
        </p:spPr>
      </p:pic>
      <p:grpSp>
        <p:nvGrpSpPr>
          <p:cNvPr id="11" name="Group 13"/>
          <p:cNvGrpSpPr/>
          <p:nvPr/>
        </p:nvGrpSpPr>
        <p:grpSpPr>
          <a:xfrm>
            <a:off x="155614" y="5555523"/>
            <a:ext cx="3465472" cy="1005840"/>
            <a:chOff x="5567226" y="1226381"/>
            <a:chExt cx="3465472" cy="1005840"/>
          </a:xfrm>
        </p:grpSpPr>
        <p:pic>
          <p:nvPicPr>
            <p:cNvPr id="12" name="Picture 11" descr="key.tif"/>
            <p:cNvPicPr>
              <a:picLocks noChangeAspect="1"/>
            </p:cNvPicPr>
            <p:nvPr/>
          </p:nvPicPr>
          <p:blipFill>
            <a:blip r:embed="rId4"/>
            <a:srcRect t="59676" r="43643" b="9189"/>
            <a:stretch>
              <a:fillRect/>
            </a:stretch>
          </p:blipFill>
          <p:spPr>
            <a:xfrm>
              <a:off x="7810500" y="1226381"/>
              <a:ext cx="1222198" cy="100584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567226" y="1663943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[010] IPF maps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-608847" y="5428302"/>
            <a:ext cx="61458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50" dirty="0" smtClean="0"/>
          </a:p>
          <a:p>
            <a:r>
              <a:rPr lang="en-US" sz="800" dirty="0" smtClean="0"/>
              <a:t>                     			  5μm				10μm</a:t>
            </a:r>
            <a:endParaRPr lang="en-US" sz="800" dirty="0"/>
          </a:p>
        </p:txBody>
      </p:sp>
      <p:pic>
        <p:nvPicPr>
          <p:cNvPr id="16" name="Picture 15" descr="CDF_asSPS.ti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20680" y="444714"/>
            <a:ext cx="4925568" cy="36941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455308" y="817818"/>
            <a:ext cx="1600200" cy="871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1200" dirty="0" smtClean="0"/>
              <a:t>A-Plane: </a:t>
            </a:r>
          </a:p>
          <a:p>
            <a:pPr>
              <a:lnSpc>
                <a:spcPts val="1000"/>
              </a:lnSpc>
            </a:pPr>
            <a:r>
              <a:rPr lang="en-US" sz="1200" dirty="0" smtClean="0"/>
              <a:t>       min: 0.29</a:t>
            </a:r>
          </a:p>
          <a:p>
            <a:pPr>
              <a:lnSpc>
                <a:spcPts val="1000"/>
              </a:lnSpc>
            </a:pPr>
            <a:r>
              <a:rPr lang="en-US" sz="1200" dirty="0" smtClean="0"/>
              <a:t>       max: 1.29</a:t>
            </a:r>
          </a:p>
          <a:p>
            <a:pPr>
              <a:lnSpc>
                <a:spcPts val="1000"/>
              </a:lnSpc>
            </a:pPr>
            <a:r>
              <a:rPr lang="en-US" sz="1200" dirty="0" smtClean="0"/>
              <a:t>       mean: 0.57</a:t>
            </a:r>
          </a:p>
          <a:p>
            <a:pPr>
              <a:lnSpc>
                <a:spcPts val="1000"/>
              </a:lnSpc>
            </a:pPr>
            <a:r>
              <a:rPr lang="en-US" sz="1200" dirty="0" smtClean="0"/>
              <a:t>       median: 0.52</a:t>
            </a:r>
          </a:p>
          <a:p>
            <a:pPr>
              <a:lnSpc>
                <a:spcPts val="1000"/>
              </a:lnSpc>
            </a:pPr>
            <a:r>
              <a:rPr lang="en-US" sz="1200" dirty="0" smtClean="0"/>
              <a:t>       std: 0.23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857999" y="1688997"/>
            <a:ext cx="1828800" cy="871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1200" dirty="0" smtClean="0"/>
              <a:t>C-plane:</a:t>
            </a:r>
          </a:p>
          <a:p>
            <a:pPr>
              <a:lnSpc>
                <a:spcPts val="1000"/>
              </a:lnSpc>
            </a:pPr>
            <a:r>
              <a:rPr lang="en-US" sz="1200" dirty="0" smtClean="0"/>
              <a:t>       min: 0.15</a:t>
            </a:r>
          </a:p>
          <a:p>
            <a:pPr>
              <a:lnSpc>
                <a:spcPts val="1000"/>
              </a:lnSpc>
            </a:pPr>
            <a:r>
              <a:rPr lang="en-US" sz="1200" dirty="0" smtClean="0"/>
              <a:t>       max: 1.69</a:t>
            </a:r>
          </a:p>
          <a:p>
            <a:pPr>
              <a:lnSpc>
                <a:spcPts val="1000"/>
              </a:lnSpc>
            </a:pPr>
            <a:r>
              <a:rPr lang="en-US" sz="1200" dirty="0" smtClean="0"/>
              <a:t>       mean: 0.74</a:t>
            </a:r>
          </a:p>
          <a:p>
            <a:pPr>
              <a:lnSpc>
                <a:spcPts val="1000"/>
              </a:lnSpc>
            </a:pPr>
            <a:r>
              <a:rPr lang="en-US" sz="1200" dirty="0" smtClean="0"/>
              <a:t>       median: 0.68</a:t>
            </a:r>
          </a:p>
          <a:p>
            <a:pPr>
              <a:lnSpc>
                <a:spcPts val="1000"/>
              </a:lnSpc>
            </a:pPr>
            <a:r>
              <a:rPr lang="en-US" sz="1200" dirty="0" smtClean="0"/>
              <a:t>       std: 0.35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614" y="1085548"/>
            <a:ext cx="312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308180" y="1085548"/>
            <a:ext cx="51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9806" y="71595"/>
            <a:ext cx="6679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500 ppm Y-doped alumina </a:t>
            </a:r>
            <a:r>
              <a:rPr lang="en-US" sz="3600" b="1" dirty="0" smtClean="0">
                <a:solidFill>
                  <a:srgbClr val="000090"/>
                </a:solidFill>
              </a:rPr>
              <a:t>via </a:t>
            </a:r>
            <a:r>
              <a:rPr lang="en-US" sz="3600" b="1" dirty="0" smtClean="0">
                <a:solidFill>
                  <a:srgbClr val="000090"/>
                </a:solidFill>
              </a:rPr>
              <a:t>SPS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734" y="842917"/>
            <a:ext cx="271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Groove 12 </a:t>
            </a:r>
            <a:r>
              <a:rPr lang="en-US" b="1" dirty="0" smtClean="0"/>
              <a:t>hour at </a:t>
            </a:r>
            <a:r>
              <a:rPr lang="en-US" b="1" dirty="0" smtClean="0"/>
              <a:t>1300°</a:t>
            </a:r>
            <a:r>
              <a:rPr lang="en-US" b="1" dirty="0" smtClean="0"/>
              <a:t>C</a:t>
            </a:r>
            <a:endParaRPr lang="en-US" b="1" dirty="0" smtClean="0"/>
          </a:p>
        </p:txBody>
      </p:sp>
      <p:pic>
        <p:nvPicPr>
          <p:cNvPr id="25" name="Picture 34" descr="oyo1600.pdf"/>
          <p:cNvPicPr>
            <a:picLocks noChangeAspect="1"/>
          </p:cNvPicPr>
          <p:nvPr/>
        </p:nvPicPr>
        <p:blipFill>
          <a:blip r:embed="rId6"/>
          <a:srcRect l="8490" t="18121" r="62579" b="62889"/>
          <a:stretch>
            <a:fillRect/>
          </a:stretch>
        </p:blipFill>
        <p:spPr bwMode="auto">
          <a:xfrm>
            <a:off x="3868556" y="4885001"/>
            <a:ext cx="2049502" cy="1903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8" descr="oyo1600.pdf"/>
          <p:cNvPicPr>
            <a:picLocks noChangeAspect="1"/>
          </p:cNvPicPr>
          <p:nvPr/>
        </p:nvPicPr>
        <p:blipFill>
          <a:blip r:embed="rId7"/>
          <a:srcRect l="11635" t="6667" r="27988" b="90000"/>
          <a:stretch>
            <a:fillRect/>
          </a:stretch>
        </p:blipFill>
        <p:spPr bwMode="auto">
          <a:xfrm>
            <a:off x="3478541" y="4547378"/>
            <a:ext cx="29257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4540275" y="4148838"/>
            <a:ext cx="729820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MRD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609230" y="4743410"/>
            <a:ext cx="28797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-300" dirty="0" smtClean="0">
                <a:latin typeface="Calibri (Body)"/>
                <a:cs typeface="Calibri (Body)"/>
              </a:rPr>
              <a:t>0.80  0.85  0.90  0.95  1.00  1.05  1.10  1.15  1.20</a:t>
            </a:r>
            <a:endParaRPr lang="en-US" sz="900" spc="-300" dirty="0">
              <a:latin typeface="Calibri (Body)"/>
              <a:cs typeface="Calibri (Body)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78377" y="4071870"/>
            <a:ext cx="28399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Thermal grooves indicate that the GBs defined by the c-plane </a:t>
            </a:r>
            <a:r>
              <a:rPr lang="en-US" sz="1600" b="1" dirty="0" smtClean="0"/>
              <a:t>have </a:t>
            </a:r>
            <a:r>
              <a:rPr lang="en-US" sz="1600" b="1" dirty="0" smtClean="0"/>
              <a:t>the higher energy 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Consistent with GBCD (populations results)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Prediction is that large grains will nucleate on these interfaces</a:t>
            </a:r>
            <a:endParaRPr lang="en-US" sz="1600" b="1" dirty="0"/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61388" y="6484630"/>
            <a:ext cx="457200" cy="365125"/>
          </a:xfrm>
        </p:spPr>
        <p:txBody>
          <a:bodyPr/>
          <a:lstStyle/>
          <a:p>
            <a:fld id="{69EAA43F-2978-A04B-8CD5-7F9FCC528E37}" type="slidenum">
              <a:rPr lang="en-US" sz="1600" smtClean="0"/>
              <a:pPr/>
              <a:t>5</a:t>
            </a:fld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4484367" y="5510228"/>
            <a:ext cx="104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Low pop.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High 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63719" y="6125678"/>
            <a:ext cx="1086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High pop.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Low E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61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1.bmp"/>
          <p:cNvPicPr>
            <a:picLocks noChangeAspect="1"/>
          </p:cNvPicPr>
          <p:nvPr/>
        </p:nvPicPr>
        <p:blipFill>
          <a:blip r:embed="rId2"/>
          <a:srcRect t="65812" r="15311"/>
          <a:stretch>
            <a:fillRect/>
          </a:stretch>
        </p:blipFill>
        <p:spPr>
          <a:xfrm>
            <a:off x="1117240" y="1906173"/>
            <a:ext cx="3372476" cy="3464586"/>
          </a:xfrm>
          <a:prstGeom prst="rect">
            <a:avLst/>
          </a:prstGeom>
        </p:spPr>
      </p:pic>
      <p:pic>
        <p:nvPicPr>
          <p:cNvPr id="3" name="Picture 2" descr="A2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639" y="1906173"/>
            <a:ext cx="1823644" cy="34645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9806" y="71595"/>
            <a:ext cx="8361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500 </a:t>
            </a:r>
            <a:r>
              <a:rPr lang="en-US" sz="3600" b="1" dirty="0" err="1" smtClean="0">
                <a:solidFill>
                  <a:srgbClr val="000090"/>
                </a:solidFill>
              </a:rPr>
              <a:t>ppm</a:t>
            </a:r>
            <a:r>
              <a:rPr lang="en-US" sz="3600" b="1" dirty="0" smtClean="0">
                <a:solidFill>
                  <a:srgbClr val="000090"/>
                </a:solidFill>
              </a:rPr>
              <a:t> Y-doped alumina, SPS, anneal 1500 °C for 8h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806" y="1148786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Groove 12 hour 1300°C</a:t>
            </a:r>
          </a:p>
          <a:p>
            <a:endParaRPr lang="en-US" b="1" dirty="0"/>
          </a:p>
        </p:txBody>
      </p:sp>
      <p:grpSp>
        <p:nvGrpSpPr>
          <p:cNvPr id="11" name="Group 13"/>
          <p:cNvGrpSpPr/>
          <p:nvPr/>
        </p:nvGrpSpPr>
        <p:grpSpPr>
          <a:xfrm>
            <a:off x="2207442" y="4987245"/>
            <a:ext cx="3465472" cy="1005840"/>
            <a:chOff x="5567226" y="1226381"/>
            <a:chExt cx="3465472" cy="1005840"/>
          </a:xfrm>
        </p:grpSpPr>
        <p:pic>
          <p:nvPicPr>
            <p:cNvPr id="12" name="Picture 11" descr="key.t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9676" r="43643" b="9189"/>
            <a:stretch>
              <a:fillRect/>
            </a:stretch>
          </p:blipFill>
          <p:spPr>
            <a:xfrm>
              <a:off x="7810500" y="1226381"/>
              <a:ext cx="1222198" cy="100584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567226" y="1663943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[010] IPF maps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432863" y="1491149"/>
            <a:ext cx="312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929783" y="1444508"/>
            <a:ext cx="51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402" y="5993085"/>
            <a:ext cx="7460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 this case, observations consistent with the hypothesis!</a:t>
            </a:r>
            <a:endParaRPr lang="en-US" sz="2400" b="1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61388" y="6484630"/>
            <a:ext cx="457200" cy="365125"/>
          </a:xfrm>
        </p:spPr>
        <p:txBody>
          <a:bodyPr/>
          <a:lstStyle/>
          <a:p>
            <a:fld id="{69EAA43F-2978-A04B-8CD5-7F9FCC528E37}" type="slidenum">
              <a:rPr lang="en-US" sz="1600" smtClean="0"/>
              <a:pPr/>
              <a:t>6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6428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2994" y="20500"/>
            <a:ext cx="96605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+mj-lt"/>
                <a:ea typeface="Stone Sans ITC TT-Semi"/>
                <a:cs typeface="Stone Sans ITC TT-Semi"/>
              </a:rPr>
              <a:t>Comparison of GB populations in Cu and Bi-Cu</a:t>
            </a:r>
            <a:endParaRPr lang="en-US" sz="3600" b="1" dirty="0">
              <a:solidFill>
                <a:srgbClr val="000090"/>
              </a:solidFill>
              <a:latin typeface="+mj-lt"/>
              <a:ea typeface="Stone Sans ITC TT-Semi"/>
              <a:cs typeface="Stone Sans ITC TT-Semi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61388" y="6497458"/>
            <a:ext cx="457200" cy="365125"/>
          </a:xfrm>
        </p:spPr>
        <p:txBody>
          <a:bodyPr/>
          <a:lstStyle/>
          <a:p>
            <a:fld id="{69EAA43F-2978-A04B-8CD5-7F9FCC528E37}" type="slidenum">
              <a:rPr lang="en-US" sz="1600" smtClean="0"/>
              <a:pPr/>
              <a:t>7</a:t>
            </a:fld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2566" y="1039138"/>
            <a:ext cx="3061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Pure Cu, 900 °C anneal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710171" y="1039554"/>
            <a:ext cx="2744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Cu-Bi, 900 °C anneal</a:t>
            </a:r>
            <a:endParaRPr lang="en-US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225" y="1887476"/>
            <a:ext cx="3176907" cy="7942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43" y="1501218"/>
            <a:ext cx="2448382" cy="24651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131" y="1501218"/>
            <a:ext cx="2465151" cy="24651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81191" y="1453008"/>
            <a:ext cx="3265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Symbol" charset="2"/>
                <a:cs typeface="Symbol" charset="2"/>
              </a:rPr>
              <a:t>S</a:t>
            </a:r>
            <a:r>
              <a:rPr lang="en-US" sz="2400" b="1" dirty="0" smtClean="0"/>
              <a:t>7 = 38.2 ° around [111]</a:t>
            </a:r>
            <a:endParaRPr lang="en-US" sz="2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708" y="4183490"/>
            <a:ext cx="3119371" cy="8198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47630" y="3721825"/>
            <a:ext cx="3027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Symbol" charset="2"/>
                <a:cs typeface="Symbol" charset="2"/>
              </a:rPr>
              <a:t>S</a:t>
            </a:r>
            <a:r>
              <a:rPr lang="en-US" sz="2400" b="1" dirty="0" smtClean="0"/>
              <a:t>3 = 60 ° around [111]</a:t>
            </a:r>
            <a:endParaRPr lang="en-US" sz="24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843" y="4411465"/>
            <a:ext cx="2448382" cy="24483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0900" y="4389753"/>
            <a:ext cx="2448382" cy="24483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47630" y="2855026"/>
            <a:ext cx="2941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Relatively </a:t>
            </a:r>
            <a:r>
              <a:rPr lang="en-US" b="1" dirty="0" smtClean="0">
                <a:solidFill>
                  <a:srgbClr val="FF0000"/>
                </a:solidFill>
              </a:rPr>
              <a:t>high energy </a:t>
            </a:r>
            <a:r>
              <a:rPr lang="en-US" b="1" dirty="0" err="1" smtClean="0">
                <a:solidFill>
                  <a:srgbClr val="FF0000"/>
                </a:solidFill>
              </a:rPr>
              <a:t>GBs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increase in relative population with Bi adsorption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847630" y="5155781"/>
            <a:ext cx="2941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Lowest energy GBs</a:t>
            </a:r>
            <a:r>
              <a:rPr lang="en-US" dirty="0" smtClean="0"/>
              <a:t> decrease in relative population with Bi </a:t>
            </a:r>
            <a:r>
              <a:rPr lang="en-US" dirty="0" smtClean="0"/>
              <a:t>adsorption.  </a:t>
            </a:r>
            <a:r>
              <a:rPr lang="en-US" i="1" dirty="0" smtClean="0"/>
              <a:t>Note different intensity scale.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81672" y="627812"/>
            <a:ext cx="7721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Grain boundary population is </a:t>
            </a:r>
            <a:r>
              <a:rPr lang="en-US" b="1" dirty="0" smtClean="0"/>
              <a:t>useful as </a:t>
            </a:r>
            <a:r>
              <a:rPr lang="en-US" b="1" dirty="0" smtClean="0"/>
              <a:t>a proxy for inverse grain boundary </a:t>
            </a:r>
            <a:r>
              <a:rPr lang="en-US" b="1" dirty="0" smtClean="0"/>
              <a:t>area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04123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23" y="709085"/>
            <a:ext cx="6862383" cy="51094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62952" y="5720872"/>
            <a:ext cx="475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grain boundary relative area, Cu-Bi 900 °C, MRD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198884" y="2902196"/>
            <a:ext cx="451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grain boundary relative area, Cu 900 °C, MRD</a:t>
            </a:r>
            <a:endParaRPr lang="en-US" b="1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2400" y="20500"/>
            <a:ext cx="86217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+mj-lt"/>
                <a:ea typeface="Stone Sans ITC TT-Semi"/>
                <a:cs typeface="Stone Sans ITC TT-Semi"/>
              </a:rPr>
              <a:t>Comparing GBCD of Cu and Cu-Bi</a:t>
            </a:r>
            <a:endParaRPr lang="en-US" sz="3600" b="1" dirty="0">
              <a:solidFill>
                <a:srgbClr val="000090"/>
              </a:solidFill>
              <a:latin typeface="+mj-lt"/>
              <a:ea typeface="Stone Sans ITC TT-Semi"/>
              <a:cs typeface="Stone Sans ITC TT-Sem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8143" y="828221"/>
            <a:ext cx="1967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Perfect correlation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64561" y="2551052"/>
            <a:ext cx="257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3 </a:t>
            </a:r>
            <a:r>
              <a:rPr lang="en-US" dirty="0" err="1" smtClean="0"/>
              <a:t>GBs</a:t>
            </a:r>
            <a:r>
              <a:rPr lang="en-US" dirty="0" smtClean="0"/>
              <a:t>, presumably clean, apparent decrease in population due to normalization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70882" y="2172292"/>
            <a:ext cx="257944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GBs which </a:t>
            </a:r>
            <a:r>
              <a:rPr lang="en-US" dirty="0" smtClean="0"/>
              <a:t>have relatively </a:t>
            </a:r>
            <a:r>
              <a:rPr lang="en-US" dirty="0" smtClean="0"/>
              <a:t>higher energies in pure Cu appear more frequently in Cu-Bi, implying a reduced energy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7100" y="5935027"/>
            <a:ext cx="8536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Results strongly suggest that Bi complexions in Cu GBs reduce boundary energy and compress the range of energies.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61388" y="6497458"/>
            <a:ext cx="457200" cy="365125"/>
          </a:xfrm>
        </p:spPr>
        <p:txBody>
          <a:bodyPr/>
          <a:lstStyle/>
          <a:p>
            <a:fld id="{69EAA43F-2978-A04B-8CD5-7F9FCC528E37}" type="slidenum">
              <a:rPr lang="en-US" sz="1600" smtClean="0"/>
              <a:pPr/>
              <a:t>8</a:t>
            </a:fld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4550322" y="3952275"/>
            <a:ext cx="4147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Follow-up: compute the segregation and boundary energy based on EAM potentials and/or 1</a:t>
            </a:r>
            <a:r>
              <a:rPr lang="en-US" b="1" baseline="30000" dirty="0" smtClean="0">
                <a:solidFill>
                  <a:srgbClr val="660066"/>
                </a:solidFill>
              </a:rPr>
              <a:t>st</a:t>
            </a:r>
            <a:r>
              <a:rPr lang="en-US" b="1" dirty="0" smtClean="0">
                <a:solidFill>
                  <a:srgbClr val="660066"/>
                </a:solidFill>
              </a:rPr>
              <a:t> principles for a few representative types, e.g. </a:t>
            </a:r>
            <a:r>
              <a:rPr lang="en-US" b="1" dirty="0">
                <a:solidFill>
                  <a:srgbClr val="660066"/>
                </a:solidFill>
                <a:latin typeface="Symbol" charset="2"/>
                <a:cs typeface="Symbol" charset="2"/>
              </a:rPr>
              <a:t>S</a:t>
            </a:r>
            <a:r>
              <a:rPr lang="en-US" b="1" dirty="0" smtClean="0">
                <a:solidFill>
                  <a:srgbClr val="660066"/>
                </a:solidFill>
              </a:rPr>
              <a:t>3 and </a:t>
            </a:r>
            <a:r>
              <a:rPr lang="en-US" b="1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S</a:t>
            </a:r>
            <a:r>
              <a:rPr lang="en-US" b="1" dirty="0" smtClean="0">
                <a:solidFill>
                  <a:srgbClr val="660066"/>
                </a:solidFill>
              </a:rPr>
              <a:t>5</a:t>
            </a:r>
            <a:endParaRPr lang="en-US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137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Methods for Studying Complexion Transition Kinetics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Examine changes in Grain Size Distribution (GSD) over time.</a:t>
            </a:r>
          </a:p>
          <a:p>
            <a:r>
              <a:rPr lang="en-US" dirty="0" smtClean="0"/>
              <a:t>Examine changes in the size distribution of abnormal grains over time.</a:t>
            </a:r>
          </a:p>
          <a:p>
            <a:r>
              <a:rPr lang="en-US" dirty="0" smtClean="0"/>
              <a:t>Examine AGG as a </a:t>
            </a:r>
            <a:r>
              <a:rPr lang="en-US" dirty="0" smtClean="0"/>
              <a:t>transformation/recrystallization process that can </a:t>
            </a:r>
            <a:r>
              <a:rPr lang="en-US" dirty="0" smtClean="0"/>
              <a:t>be </a:t>
            </a:r>
            <a:r>
              <a:rPr lang="en-US" dirty="0" smtClean="0"/>
              <a:t>described by Johnson-</a:t>
            </a:r>
            <a:r>
              <a:rPr lang="en-US" dirty="0" err="1" smtClean="0"/>
              <a:t>Mehl</a:t>
            </a:r>
            <a:r>
              <a:rPr lang="en-US" dirty="0" smtClean="0"/>
              <a:t>-</a:t>
            </a:r>
            <a:r>
              <a:rPr lang="en-US" dirty="0" err="1" smtClean="0"/>
              <a:t>Avrami</a:t>
            </a:r>
            <a:r>
              <a:rPr lang="en-US" dirty="0" smtClean="0"/>
              <a:t>-Kolmogorov (JMAK) kinetic analysis.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15E8-92C7-F34B-8A91-04E3A6165A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18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1286</Words>
  <Application>Microsoft Macintosh PowerPoint</Application>
  <PresentationFormat>On-screen Show (4:3)</PresentationFormat>
  <Paragraphs>190</Paragraphs>
  <Slides>30</Slides>
  <Notes>4</Notes>
  <HiddenSlides>7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Document</vt:lpstr>
      <vt:lpstr>MURI Program Review, December 2012 Grain Boundary Character Distribution &amp; Abnormal Grain Growth Carnegie Mellon University </vt:lpstr>
      <vt:lpstr>Outline</vt:lpstr>
      <vt:lpstr>Motivation for Studying Complexion Transition Kinetics and Boundary Populations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Methods for Studying Complexion Transition Kinetics</vt:lpstr>
      <vt:lpstr>Results: Hot Pressed Ca-Doped Alumina</vt:lpstr>
      <vt:lpstr>Monte Carlo Results – 2D</vt:lpstr>
      <vt:lpstr>2D Monte Carlo Results – The Extreme Cases Log-Probability Plots of GSDs</vt:lpstr>
      <vt:lpstr>2D Monte Carlo Results –  Continuous vs. Site-Saturated</vt:lpstr>
      <vt:lpstr>2D Monte Carlo Results – AGG Over Time</vt:lpstr>
      <vt:lpstr>Monte Carlo Results – 3D</vt:lpstr>
      <vt:lpstr>3D Monte Carlo Models –  Continuous vs. Site-Saturated</vt:lpstr>
      <vt:lpstr>3D Monte Carlo Models –  Continuous vs. Site-Saturated</vt:lpstr>
      <vt:lpstr>Experimental Results - Alumina</vt:lpstr>
      <vt:lpstr>Results – SPS Ca-Doped Alumina</vt:lpstr>
      <vt:lpstr>Experimental Results – Nano-Ni</vt:lpstr>
      <vt:lpstr>Nano-Ni: Surface Nucleation</vt:lpstr>
      <vt:lpstr>Nano-Ni: Evolution</vt:lpstr>
      <vt:lpstr>JMAK Analysis of AGG in Nano-Ni</vt:lpstr>
      <vt:lpstr>JMAK Analysis of AGG in Nano-Ni</vt:lpstr>
      <vt:lpstr>PowerPoint Presentation</vt:lpstr>
      <vt:lpstr>3D Synthetic Aluminum Microstructure</vt:lpstr>
      <vt:lpstr>Summary</vt:lpstr>
      <vt:lpstr>The Size Distributions of Abnormal Grains Over Time</vt:lpstr>
      <vt:lpstr>The Size Distributions of Abnormal Grains Over Time </vt:lpstr>
      <vt:lpstr>3D Monte Carlo Models –  Continuous vs. Site-Saturated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William Frazier MURI Update </dc:title>
  <dc:creator>William Frazier</dc:creator>
  <cp:lastModifiedBy>Anthony Rollett</cp:lastModifiedBy>
  <cp:revision>42</cp:revision>
  <dcterms:created xsi:type="dcterms:W3CDTF">2012-12-16T22:49:26Z</dcterms:created>
  <dcterms:modified xsi:type="dcterms:W3CDTF">2012-12-18T16:38:54Z</dcterms:modified>
</cp:coreProperties>
</file>