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embeddings/oleObject1.bin" ContentType="application/vnd.openxmlformats-officedocument.oleObject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72" r:id="rId2"/>
    <p:sldId id="470" r:id="rId3"/>
    <p:sldId id="471" r:id="rId4"/>
    <p:sldId id="434" r:id="rId5"/>
    <p:sldId id="435" r:id="rId6"/>
    <p:sldId id="445" r:id="rId7"/>
    <p:sldId id="436" r:id="rId8"/>
    <p:sldId id="448" r:id="rId9"/>
    <p:sldId id="469" r:id="rId10"/>
    <p:sldId id="446" r:id="rId11"/>
    <p:sldId id="462" r:id="rId12"/>
    <p:sldId id="468" r:id="rId13"/>
    <p:sldId id="424" r:id="rId14"/>
    <p:sldId id="463" r:id="rId15"/>
    <p:sldId id="429" r:id="rId16"/>
    <p:sldId id="474" r:id="rId17"/>
    <p:sldId id="431" r:id="rId18"/>
    <p:sldId id="432" r:id="rId19"/>
    <p:sldId id="388" r:id="rId20"/>
    <p:sldId id="389" r:id="rId21"/>
    <p:sldId id="402" r:id="rId22"/>
    <p:sldId id="403" r:id="rId23"/>
    <p:sldId id="455" r:id="rId24"/>
    <p:sldId id="458" r:id="rId25"/>
    <p:sldId id="450" r:id="rId26"/>
    <p:sldId id="457" r:id="rId27"/>
    <p:sldId id="456" r:id="rId28"/>
    <p:sldId id="464" r:id="rId29"/>
    <p:sldId id="465" r:id="rId30"/>
    <p:sldId id="466" r:id="rId31"/>
    <p:sldId id="449" r:id="rId32"/>
    <p:sldId id="467" r:id="rId33"/>
  </p:sldIdLst>
  <p:sldSz cx="9144000" cy="6858000" type="screen4x3"/>
  <p:notesSz cx="6854825" cy="9293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33CC33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65" autoAdjust="0"/>
    <p:restoredTop sz="98732" autoAdjust="0"/>
  </p:normalViewPr>
  <p:slideViewPr>
    <p:cSldViewPr>
      <p:cViewPr>
        <p:scale>
          <a:sx n="50" d="100"/>
          <a:sy n="50" d="100"/>
        </p:scale>
        <p:origin x="-936" y="-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IVOT:m60%20stats%20al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PIVOT:10-0%20M60:10-0%20cumu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PIVOT:6-4%20M60:64%20m60%20cumu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PIVOT:0-10%20M60:0-10%20cumu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Grain Size vs. Time: M60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3926625421773"/>
          <c:y val="0.10031652655533"/>
          <c:w val="0.617222694809866"/>
          <c:h val="0.766739307898973"/>
        </c:manualLayout>
      </c:layout>
      <c:scatterChart>
        <c:scatterStyle val="smoothMarker"/>
        <c:varyColors val="0"/>
        <c:ser>
          <c:idx val="0"/>
          <c:order val="0"/>
          <c:tx>
            <c:v>Cu 1300C</c:v>
          </c:tx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marker>
            <c:symbol val="diamond"/>
            <c:size val="9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'data plot'!$C$3:$C$4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xVal>
          <c:yVal>
            <c:numRef>
              <c:f>'data plot'!$D$3:$D$4</c:f>
              <c:numCache>
                <c:formatCode>General</c:formatCode>
                <c:ptCount val="2"/>
                <c:pt idx="0">
                  <c:v>3.478</c:v>
                </c:pt>
                <c:pt idx="1">
                  <c:v>2.795</c:v>
                </c:pt>
              </c:numCache>
            </c:numRef>
          </c:yVal>
          <c:smooth val="1"/>
        </c:ser>
        <c:ser>
          <c:idx val="1"/>
          <c:order val="1"/>
          <c:tx>
            <c:v>Cu 1480C</c:v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diamond"/>
            <c:size val="9"/>
            <c:spPr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c:spPr>
          </c:marker>
          <c:xVal>
            <c:numRef>
              <c:f>'data plot'!$C$5:$C$6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xVal>
          <c:yVal>
            <c:numRef>
              <c:f>'data plot'!$D$5:$D$6</c:f>
              <c:numCache>
                <c:formatCode>General</c:formatCode>
                <c:ptCount val="2"/>
                <c:pt idx="0">
                  <c:v>3.426</c:v>
                </c:pt>
                <c:pt idx="1">
                  <c:v>5.306999999999999</c:v>
                </c:pt>
              </c:numCache>
            </c:numRef>
          </c:yVal>
          <c:smooth val="1"/>
        </c:ser>
        <c:ser>
          <c:idx val="2"/>
          <c:order val="2"/>
          <c:tx>
            <c:v>Cu 1750C</c:v>
          </c:tx>
          <c:spPr>
            <a:ln>
              <a:solidFill>
                <a:srgbClr val="FF0000"/>
              </a:solidFill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'data plot'!$C$7:$C$8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xVal>
          <c:yVal>
            <c:numRef>
              <c:f>'data plot'!$D$7:$D$8</c:f>
              <c:numCache>
                <c:formatCode>General</c:formatCode>
                <c:ptCount val="2"/>
                <c:pt idx="0">
                  <c:v>5.331</c:v>
                </c:pt>
                <c:pt idx="1">
                  <c:v>5.937</c:v>
                </c:pt>
              </c:numCache>
            </c:numRef>
          </c:yVal>
          <c:smooth val="1"/>
        </c:ser>
        <c:ser>
          <c:idx val="3"/>
          <c:order val="3"/>
          <c:tx>
            <c:v>Cu/Ti 1300C</c:v>
          </c:tx>
          <c:spPr>
            <a:ln>
              <a:solidFill>
                <a:schemeClr val="accent3">
                  <a:lumMod val="40000"/>
                  <a:lumOff val="60000"/>
                </a:schemeClr>
              </a:solidFill>
            </a:ln>
          </c:spPr>
          <c:marker>
            <c:symbol val="triangle"/>
            <c:size val="9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'data plot'!$C$11:$C$12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xVal>
          <c:yVal>
            <c:numRef>
              <c:f>'data plot'!$D$11:$D$12</c:f>
              <c:numCache>
                <c:formatCode>General</c:formatCode>
                <c:ptCount val="2"/>
                <c:pt idx="0">
                  <c:v>1.984</c:v>
                </c:pt>
                <c:pt idx="1">
                  <c:v>0.819</c:v>
                </c:pt>
              </c:numCache>
            </c:numRef>
          </c:yVal>
          <c:smooth val="1"/>
        </c:ser>
        <c:ser>
          <c:idx val="4"/>
          <c:order val="4"/>
          <c:tx>
            <c:v>Cu/Ti 1480C</c:v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triangle"/>
            <c:size val="9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xVal>
            <c:numRef>
              <c:f>'data plot'!$C$13:$C$15</c:f>
              <c:numCache>
                <c:formatCode>General</c:formatCode>
                <c:ptCount val="3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</c:numCache>
            </c:numRef>
          </c:xVal>
          <c:yVal>
            <c:numRef>
              <c:f>'data plot'!$D$13:$D$15</c:f>
              <c:numCache>
                <c:formatCode>General</c:formatCode>
                <c:ptCount val="3"/>
                <c:pt idx="0">
                  <c:v>4.0</c:v>
                </c:pt>
                <c:pt idx="1">
                  <c:v>4.935</c:v>
                </c:pt>
                <c:pt idx="2">
                  <c:v>6.806999999999999</c:v>
                </c:pt>
              </c:numCache>
            </c:numRef>
          </c:yVal>
          <c:smooth val="1"/>
        </c:ser>
        <c:ser>
          <c:idx val="5"/>
          <c:order val="5"/>
          <c:tx>
            <c:v>Cu/Ti 1750C</c:v>
          </c:tx>
          <c:spPr>
            <a:ln>
              <a:solidFill>
                <a:srgbClr val="008000"/>
              </a:solidFill>
            </a:ln>
          </c:spPr>
          <c:marker>
            <c:symbol val="triangle"/>
            <c:size val="9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'data plot'!$C$16:$C$17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xVal>
          <c:yVal>
            <c:numRef>
              <c:f>'data plot'!$D$16:$D$17</c:f>
              <c:numCache>
                <c:formatCode>General</c:formatCode>
                <c:ptCount val="2"/>
                <c:pt idx="0">
                  <c:v>4.452</c:v>
                </c:pt>
                <c:pt idx="1">
                  <c:v>4.202</c:v>
                </c:pt>
              </c:numCache>
            </c:numRef>
          </c:yVal>
          <c:smooth val="1"/>
        </c:ser>
        <c:ser>
          <c:idx val="6"/>
          <c:order val="6"/>
          <c:tx>
            <c:v>Ti 1300C</c:v>
          </c:tx>
          <c:marker>
            <c:symbol val="square"/>
            <c:size val="9"/>
          </c:marker>
          <c:xVal>
            <c:numRef>
              <c:f>'data plot'!$C$20:$C$21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xVal>
          <c:yVal>
            <c:numRef>
              <c:f>'data plot'!$D$20:$D$21</c:f>
              <c:numCache>
                <c:formatCode>General</c:formatCode>
                <c:ptCount val="2"/>
                <c:pt idx="0">
                  <c:v>3.603</c:v>
                </c:pt>
                <c:pt idx="1">
                  <c:v>5.209</c:v>
                </c:pt>
              </c:numCache>
            </c:numRef>
          </c:yVal>
          <c:smooth val="1"/>
        </c:ser>
        <c:ser>
          <c:idx val="7"/>
          <c:order val="7"/>
          <c:tx>
            <c:v>Ti 1480C</c:v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square"/>
            <c:size val="9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xVal>
            <c:numRef>
              <c:f>'data plot'!$C$22:$C$24</c:f>
              <c:numCache>
                <c:formatCode>General</c:formatCode>
                <c:ptCount val="3"/>
                <c:pt idx="0">
                  <c:v>1.0</c:v>
                </c:pt>
                <c:pt idx="1">
                  <c:v>5.0</c:v>
                </c:pt>
                <c:pt idx="2">
                  <c:v>10.0</c:v>
                </c:pt>
              </c:numCache>
            </c:numRef>
          </c:xVal>
          <c:yVal>
            <c:numRef>
              <c:f>'data plot'!$D$22:$D$24</c:f>
              <c:numCache>
                <c:formatCode>General</c:formatCode>
                <c:ptCount val="3"/>
                <c:pt idx="0">
                  <c:v>5.417</c:v>
                </c:pt>
                <c:pt idx="1">
                  <c:v>8.168000000000001</c:v>
                </c:pt>
                <c:pt idx="2">
                  <c:v>10.354</c:v>
                </c:pt>
              </c:numCache>
            </c:numRef>
          </c:yVal>
          <c:smooth val="1"/>
        </c:ser>
        <c:ser>
          <c:idx val="8"/>
          <c:order val="8"/>
          <c:tx>
            <c:v>Ti 1750C</c:v>
          </c:tx>
          <c:spPr>
            <a:ln>
              <a:solidFill>
                <a:srgbClr val="000090"/>
              </a:solidFill>
            </a:ln>
          </c:spPr>
          <c:marker>
            <c:symbol val="square"/>
            <c:size val="9"/>
            <c:spPr>
              <a:solidFill>
                <a:srgbClr val="000090"/>
              </a:solidFill>
              <a:ln>
                <a:solidFill>
                  <a:srgbClr val="000090"/>
                </a:solidFill>
              </a:ln>
            </c:spPr>
          </c:marker>
          <c:xVal>
            <c:numRef>
              <c:f>'data plot'!$C$25:$C$26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xVal>
          <c:yVal>
            <c:numRef>
              <c:f>'data plot'!$D$25:$D$26</c:f>
              <c:numCache>
                <c:formatCode>General</c:formatCode>
                <c:ptCount val="2"/>
                <c:pt idx="0">
                  <c:v>9.506</c:v>
                </c:pt>
                <c:pt idx="1">
                  <c:v>5.689</c:v>
                </c:pt>
              </c:numCache>
            </c:numRef>
          </c:yVal>
          <c:smooth val="1"/>
        </c:ser>
        <c:ser>
          <c:idx val="9"/>
          <c:order val="9"/>
          <c:tx>
            <c:v>undoped 1300C</c:v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ymbol val="x"/>
            <c:size val="9"/>
            <c:spPr>
              <a:solidFill>
                <a:schemeClr val="bg1">
                  <a:lumMod val="75000"/>
                </a:schemeClr>
              </a:solidFill>
            </c:spPr>
          </c:marker>
          <c:xVal>
            <c:numRef>
              <c:f>'data plot'!$C$29:$C$30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xVal>
          <c:yVal>
            <c:numRef>
              <c:f>'data plot'!$D$29:$D$30</c:f>
              <c:numCache>
                <c:formatCode>General</c:formatCode>
                <c:ptCount val="2"/>
                <c:pt idx="0">
                  <c:v>3.283</c:v>
                </c:pt>
                <c:pt idx="1">
                  <c:v>3.8144</c:v>
                </c:pt>
              </c:numCache>
            </c:numRef>
          </c:yVal>
          <c:smooth val="1"/>
        </c:ser>
        <c:ser>
          <c:idx val="10"/>
          <c:order val="10"/>
          <c:tx>
            <c:v>undoped 1480C</c:v>
          </c:tx>
          <c:spPr>
            <a:ln>
              <a:solidFill>
                <a:schemeClr val="bg1">
                  <a:lumMod val="50000"/>
                </a:schemeClr>
              </a:solidFill>
            </a:ln>
          </c:spPr>
          <c:marker>
            <c:symbol val="x"/>
            <c:size val="9"/>
            <c:spPr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c:spPr>
          </c:marker>
          <c:xVal>
            <c:numRef>
              <c:f>'data plot'!$C$31:$C$32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xVal>
          <c:yVal>
            <c:numRef>
              <c:f>'data plot'!$D$31:$D$32</c:f>
              <c:numCache>
                <c:formatCode>General</c:formatCode>
                <c:ptCount val="2"/>
                <c:pt idx="0">
                  <c:v>4.618999999999999</c:v>
                </c:pt>
                <c:pt idx="1">
                  <c:v>5.3</c:v>
                </c:pt>
              </c:numCache>
            </c:numRef>
          </c:yVal>
          <c:smooth val="1"/>
        </c:ser>
        <c:ser>
          <c:idx val="11"/>
          <c:order val="11"/>
          <c:tx>
            <c:v>undoped 1750C</c:v>
          </c:tx>
          <c:spPr>
            <a:ln>
              <a:solidFill>
                <a:schemeClr val="tx1"/>
              </a:solidFill>
            </a:ln>
          </c:spPr>
          <c:marker>
            <c:symbol val="x"/>
            <c:size val="9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'data plot'!$C$33:$C$34</c:f>
              <c:numCache>
                <c:formatCode>General</c:formatCode>
                <c:ptCount val="2"/>
                <c:pt idx="0">
                  <c:v>1.0</c:v>
                </c:pt>
                <c:pt idx="1">
                  <c:v>5.0</c:v>
                </c:pt>
              </c:numCache>
            </c:numRef>
          </c:xVal>
          <c:yVal>
            <c:numRef>
              <c:f>'data plot'!$D$33:$D$34</c:f>
              <c:numCache>
                <c:formatCode>General</c:formatCode>
                <c:ptCount val="2"/>
                <c:pt idx="0">
                  <c:v>7.134999999999999</c:v>
                </c:pt>
                <c:pt idx="1">
                  <c:v>13.967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121528"/>
        <c:axId val="504128744"/>
      </c:scatterChart>
      <c:valAx>
        <c:axId val="504121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Anneal Time (hours)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4128744"/>
        <c:crosses val="autoZero"/>
        <c:crossBetween val="midCat"/>
      </c:valAx>
      <c:valAx>
        <c:axId val="504128744"/>
        <c:scaling>
          <c:orientation val="minMax"/>
          <c:max val="15.0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Mean Grain Size (microns)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41215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67065176745587"/>
          <c:y val="0.109877255172215"/>
          <c:w val="0.282833842682921"/>
          <c:h val="0.784389755075989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1000ppm Cu M60</a:t>
            </a:r>
          </a:p>
        </c:rich>
      </c:tx>
      <c:layout>
        <c:manualLayout>
          <c:xMode val="edge"/>
          <c:yMode val="edge"/>
          <c:x val="0.295832540748581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9129024239673"/>
          <c:y val="0.0971867723707357"/>
          <c:w val="0.782320478094902"/>
          <c:h val="0.75554829708505"/>
        </c:manualLayout>
      </c:layout>
      <c:scatterChart>
        <c:scatterStyle val="smoothMarker"/>
        <c:varyColors val="0"/>
        <c:ser>
          <c:idx val="0"/>
          <c:order val="0"/>
          <c:tx>
            <c:v>as sps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'10-0 cumu data'!$A$5:$A$20</c:f>
              <c:numCache>
                <c:formatCode>General</c:formatCode>
                <c:ptCount val="16"/>
                <c:pt idx="0">
                  <c:v>0.0</c:v>
                </c:pt>
                <c:pt idx="1">
                  <c:v>0.5</c:v>
                </c:pt>
                <c:pt idx="2">
                  <c:v>1.0</c:v>
                </c:pt>
                <c:pt idx="3">
                  <c:v>1.5</c:v>
                </c:pt>
                <c:pt idx="4">
                  <c:v>2.0</c:v>
                </c:pt>
                <c:pt idx="5">
                  <c:v>2.5</c:v>
                </c:pt>
                <c:pt idx="6">
                  <c:v>3.0</c:v>
                </c:pt>
                <c:pt idx="7">
                  <c:v>3.5</c:v>
                </c:pt>
                <c:pt idx="8">
                  <c:v>4.0</c:v>
                </c:pt>
                <c:pt idx="9">
                  <c:v>4.5</c:v>
                </c:pt>
                <c:pt idx="10">
                  <c:v>5.0</c:v>
                </c:pt>
                <c:pt idx="11">
                  <c:v>5.5</c:v>
                </c:pt>
                <c:pt idx="12">
                  <c:v>6.0</c:v>
                </c:pt>
                <c:pt idx="13">
                  <c:v>6.5</c:v>
                </c:pt>
                <c:pt idx="14">
                  <c:v>7.0</c:v>
                </c:pt>
                <c:pt idx="15">
                  <c:v>7.5</c:v>
                </c:pt>
              </c:numCache>
            </c:numRef>
          </c:xVal>
          <c:yVal>
            <c:numRef>
              <c:f>'10-0 cumu data'!$C$5:$C$20</c:f>
              <c:numCache>
                <c:formatCode>General</c:formatCode>
                <c:ptCount val="16"/>
                <c:pt idx="0">
                  <c:v>0.0</c:v>
                </c:pt>
                <c:pt idx="1">
                  <c:v>0.0721925133689839</c:v>
                </c:pt>
                <c:pt idx="2">
                  <c:v>0.260695187165775</c:v>
                </c:pt>
                <c:pt idx="3">
                  <c:v>0.728609625668449</c:v>
                </c:pt>
                <c:pt idx="4">
                  <c:v>0.942513368983957</c:v>
                </c:pt>
                <c:pt idx="5">
                  <c:v>0.979946524064171</c:v>
                </c:pt>
                <c:pt idx="6">
                  <c:v>0.994652406417112</c:v>
                </c:pt>
                <c:pt idx="7">
                  <c:v>0.997326203208556</c:v>
                </c:pt>
                <c:pt idx="8">
                  <c:v>0.998663101604278</c:v>
                </c:pt>
                <c:pt idx="9">
                  <c:v>0.998663101604278</c:v>
                </c:pt>
                <c:pt idx="10">
                  <c:v>0.998663101604278</c:v>
                </c:pt>
                <c:pt idx="11">
                  <c:v>0.998663101604278</c:v>
                </c:pt>
                <c:pt idx="12">
                  <c:v>0.998663101604278</c:v>
                </c:pt>
                <c:pt idx="13">
                  <c:v>0.998663101604278</c:v>
                </c:pt>
                <c:pt idx="14">
                  <c:v>0.998663101604278</c:v>
                </c:pt>
                <c:pt idx="15">
                  <c:v>1.0</c:v>
                </c:pt>
              </c:numCache>
            </c:numRef>
          </c:yVal>
          <c:smooth val="1"/>
        </c:ser>
        <c:ser>
          <c:idx val="3"/>
          <c:order val="1"/>
          <c:tx>
            <c:v>1300 1h</c:v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'10-0 cumu data'!$D$3:$D$9</c:f>
              <c:numCache>
                <c:formatCode>General</c:formatCode>
                <c:ptCount val="7"/>
                <c:pt idx="0">
                  <c:v>0.0</c:v>
                </c:pt>
                <c:pt idx="1">
                  <c:v>1.4</c:v>
                </c:pt>
                <c:pt idx="2">
                  <c:v>2.8</c:v>
                </c:pt>
                <c:pt idx="3">
                  <c:v>4.199999999999998</c:v>
                </c:pt>
                <c:pt idx="4">
                  <c:v>5.6</c:v>
                </c:pt>
                <c:pt idx="5">
                  <c:v>7.0</c:v>
                </c:pt>
                <c:pt idx="6">
                  <c:v>8.4</c:v>
                </c:pt>
              </c:numCache>
            </c:numRef>
          </c:xVal>
          <c:yVal>
            <c:numRef>
              <c:f>'10-0 cumu data'!$F$3:$F$9</c:f>
              <c:numCache>
                <c:formatCode>General</c:formatCode>
                <c:ptCount val="7"/>
                <c:pt idx="0">
                  <c:v>0.0</c:v>
                </c:pt>
                <c:pt idx="1">
                  <c:v>0.0406153846153846</c:v>
                </c:pt>
                <c:pt idx="2">
                  <c:v>0.608615384615385</c:v>
                </c:pt>
                <c:pt idx="3">
                  <c:v>0.899692307692308</c:v>
                </c:pt>
                <c:pt idx="4">
                  <c:v>0.977846153846154</c:v>
                </c:pt>
                <c:pt idx="5">
                  <c:v>0.997538461538461</c:v>
                </c:pt>
                <c:pt idx="6">
                  <c:v>1.0</c:v>
                </c:pt>
              </c:numCache>
            </c:numRef>
          </c:yVal>
          <c:smooth val="1"/>
        </c:ser>
        <c:ser>
          <c:idx val="6"/>
          <c:order val="2"/>
          <c:tx>
            <c:v>1300 5h</c:v>
          </c:tx>
          <c:spPr>
            <a:ln>
              <a:solidFill>
                <a:srgbClr val="000090"/>
              </a:solidFill>
            </a:ln>
          </c:spPr>
          <c:marker>
            <c:symbol val="none"/>
          </c:marker>
          <c:xVal>
            <c:numRef>
              <c:f>'10-0 cumu data'!$G$3:$G$13</c:f>
              <c:numCache>
                <c:formatCode>General</c:formatCode>
                <c:ptCount val="1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</c:numCache>
            </c:numRef>
          </c:xVal>
          <c:yVal>
            <c:numRef>
              <c:f>'10-0 cumu data'!$I$3:$I$13</c:f>
              <c:numCache>
                <c:formatCode>General</c:formatCode>
                <c:ptCount val="11"/>
                <c:pt idx="0">
                  <c:v>0.0</c:v>
                </c:pt>
                <c:pt idx="1">
                  <c:v>0.0436854646544877</c:v>
                </c:pt>
                <c:pt idx="2">
                  <c:v>0.102462271644162</c:v>
                </c:pt>
                <c:pt idx="3">
                  <c:v>0.392374900714853</c:v>
                </c:pt>
                <c:pt idx="4">
                  <c:v>0.736298649722001</c:v>
                </c:pt>
                <c:pt idx="5">
                  <c:v>0.896743447180302</c:v>
                </c:pt>
                <c:pt idx="6">
                  <c:v>0.973788721207307</c:v>
                </c:pt>
                <c:pt idx="7">
                  <c:v>0.994440031771247</c:v>
                </c:pt>
                <c:pt idx="8">
                  <c:v>0.997617156473392</c:v>
                </c:pt>
                <c:pt idx="9">
                  <c:v>0.999205718824464</c:v>
                </c:pt>
                <c:pt idx="10">
                  <c:v>1.0</c:v>
                </c:pt>
              </c:numCache>
            </c:numRef>
          </c:yVal>
          <c:smooth val="1"/>
        </c:ser>
        <c:ser>
          <c:idx val="9"/>
          <c:order val="3"/>
          <c:tx>
            <c:v>1480 1h</c:v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'10-0 cumu data'!$J$3:$J$13</c:f>
              <c:numCache>
                <c:formatCode>General</c:formatCode>
                <c:ptCount val="1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</c:numCache>
            </c:numRef>
          </c:xVal>
          <c:yVal>
            <c:numRef>
              <c:f>'10-0 cumu data'!$L$3:$L$13</c:f>
              <c:numCache>
                <c:formatCode>General</c:formatCode>
                <c:ptCount val="11"/>
                <c:pt idx="0">
                  <c:v>0.0</c:v>
                </c:pt>
                <c:pt idx="1">
                  <c:v>0.063305978898007</c:v>
                </c:pt>
                <c:pt idx="2">
                  <c:v>0.158264947245018</c:v>
                </c:pt>
                <c:pt idx="3">
                  <c:v>0.437280187573271</c:v>
                </c:pt>
                <c:pt idx="4">
                  <c:v>0.70926143024619</c:v>
                </c:pt>
                <c:pt idx="5">
                  <c:v>0.871043376318874</c:v>
                </c:pt>
                <c:pt idx="6">
                  <c:v>0.955451348182884</c:v>
                </c:pt>
                <c:pt idx="7">
                  <c:v>0.985932004689332</c:v>
                </c:pt>
                <c:pt idx="8">
                  <c:v>0.997655334114889</c:v>
                </c:pt>
                <c:pt idx="9">
                  <c:v>0.999413833528722</c:v>
                </c:pt>
                <c:pt idx="10">
                  <c:v>1.0</c:v>
                </c:pt>
              </c:numCache>
            </c:numRef>
          </c:yVal>
          <c:smooth val="1"/>
        </c:ser>
        <c:ser>
          <c:idx val="12"/>
          <c:order val="4"/>
          <c:tx>
            <c:v>1480 5h</c:v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'10-0 cumu data'!$M$3:$M$11</c:f>
              <c:numCache>
                <c:formatCode>General</c:formatCode>
                <c:ptCount val="9"/>
                <c:pt idx="0">
                  <c:v>0.0</c:v>
                </c:pt>
                <c:pt idx="1">
                  <c:v>1.4</c:v>
                </c:pt>
                <c:pt idx="2">
                  <c:v>2.8</c:v>
                </c:pt>
                <c:pt idx="3">
                  <c:v>4.199999999999997</c:v>
                </c:pt>
                <c:pt idx="4">
                  <c:v>5.6</c:v>
                </c:pt>
                <c:pt idx="5">
                  <c:v>7.0</c:v>
                </c:pt>
                <c:pt idx="6">
                  <c:v>8.4</c:v>
                </c:pt>
                <c:pt idx="7">
                  <c:v>9.8</c:v>
                </c:pt>
                <c:pt idx="8">
                  <c:v>11.2</c:v>
                </c:pt>
              </c:numCache>
            </c:numRef>
          </c:xVal>
          <c:yVal>
            <c:numRef>
              <c:f>'10-0 cumu data'!$O$3:$O$11</c:f>
              <c:numCache>
                <c:formatCode>General</c:formatCode>
                <c:ptCount val="9"/>
                <c:pt idx="0">
                  <c:v>0.0</c:v>
                </c:pt>
                <c:pt idx="1">
                  <c:v>0.0</c:v>
                </c:pt>
                <c:pt idx="2">
                  <c:v>0.0839160839160839</c:v>
                </c:pt>
                <c:pt idx="3">
                  <c:v>0.268531468531469</c:v>
                </c:pt>
                <c:pt idx="4">
                  <c:v>0.553846153846154</c:v>
                </c:pt>
                <c:pt idx="5">
                  <c:v>0.823776223776224</c:v>
                </c:pt>
                <c:pt idx="6">
                  <c:v>0.974825174825175</c:v>
                </c:pt>
                <c:pt idx="7">
                  <c:v>0.997202797202797</c:v>
                </c:pt>
                <c:pt idx="8">
                  <c:v>1.0</c:v>
                </c:pt>
              </c:numCache>
            </c:numRef>
          </c:yVal>
          <c:smooth val="1"/>
        </c:ser>
        <c:ser>
          <c:idx val="15"/>
          <c:order val="5"/>
          <c:tx>
            <c:v>1750 1h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'10-0 cumu data'!$P$3:$P$13</c:f>
              <c:numCache>
                <c:formatCode>General</c:formatCode>
                <c:ptCount val="11"/>
                <c:pt idx="0">
                  <c:v>0.0</c:v>
                </c:pt>
                <c:pt idx="1">
                  <c:v>1.3</c:v>
                </c:pt>
                <c:pt idx="2">
                  <c:v>2.6</c:v>
                </c:pt>
                <c:pt idx="3">
                  <c:v>3.9</c:v>
                </c:pt>
                <c:pt idx="4">
                  <c:v>5.2</c:v>
                </c:pt>
                <c:pt idx="5">
                  <c:v>6.5</c:v>
                </c:pt>
                <c:pt idx="6">
                  <c:v>7.8</c:v>
                </c:pt>
                <c:pt idx="7">
                  <c:v>9.100000000000001</c:v>
                </c:pt>
                <c:pt idx="8">
                  <c:v>10.4</c:v>
                </c:pt>
                <c:pt idx="9">
                  <c:v>11.7</c:v>
                </c:pt>
                <c:pt idx="10">
                  <c:v>13.0</c:v>
                </c:pt>
              </c:numCache>
            </c:numRef>
          </c:xVal>
          <c:yVal>
            <c:numRef>
              <c:f>'10-0 cumu data'!$R$3:$R$13</c:f>
              <c:numCache>
                <c:formatCode>General</c:formatCode>
                <c:ptCount val="11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0.185013876040703</c:v>
                </c:pt>
                <c:pt idx="4">
                  <c:v>0.516188714153561</c:v>
                </c:pt>
                <c:pt idx="5">
                  <c:v>0.761332099907493</c:v>
                </c:pt>
                <c:pt idx="6">
                  <c:v>0.890841813135985</c:v>
                </c:pt>
                <c:pt idx="7">
                  <c:v>0.961147086031452</c:v>
                </c:pt>
                <c:pt idx="8">
                  <c:v>0.986123959296947</c:v>
                </c:pt>
                <c:pt idx="9">
                  <c:v>0.998149861239593</c:v>
                </c:pt>
                <c:pt idx="10">
                  <c:v>1.0</c:v>
                </c:pt>
              </c:numCache>
            </c:numRef>
          </c:yVal>
          <c:smooth val="1"/>
        </c:ser>
        <c:ser>
          <c:idx val="18"/>
          <c:order val="6"/>
          <c:tx>
            <c:v>1750 5h</c:v>
          </c:tx>
          <c:spPr>
            <a:ln>
              <a:solidFill>
                <a:srgbClr val="800000"/>
              </a:solidFill>
            </a:ln>
          </c:spPr>
          <c:marker>
            <c:symbol val="none"/>
          </c:marker>
          <c:xVal>
            <c:numRef>
              <c:f>'10-0 cumu data'!$S$3:$S$23</c:f>
              <c:numCache>
                <c:formatCode>General</c:formatCode>
                <c:ptCount val="21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  <c:pt idx="13">
                  <c:v>13.0</c:v>
                </c:pt>
                <c:pt idx="14">
                  <c:v>14.0</c:v>
                </c:pt>
                <c:pt idx="15">
                  <c:v>15.0</c:v>
                </c:pt>
                <c:pt idx="16">
                  <c:v>16.0</c:v>
                </c:pt>
                <c:pt idx="17">
                  <c:v>17.0</c:v>
                </c:pt>
                <c:pt idx="18">
                  <c:v>18.0</c:v>
                </c:pt>
                <c:pt idx="19">
                  <c:v>19.0</c:v>
                </c:pt>
                <c:pt idx="20">
                  <c:v>20.0</c:v>
                </c:pt>
              </c:numCache>
            </c:numRef>
          </c:xVal>
          <c:yVal>
            <c:numRef>
              <c:f>'10-0 cumu data'!$U$3:$U$23</c:f>
              <c:numCache>
                <c:formatCode>General</c:formatCode>
                <c:ptCount val="21"/>
                <c:pt idx="0">
                  <c:v>0.0</c:v>
                </c:pt>
                <c:pt idx="1">
                  <c:v>0.00539291217257319</c:v>
                </c:pt>
                <c:pt idx="2">
                  <c:v>0.11171032357473</c:v>
                </c:pt>
                <c:pt idx="3">
                  <c:v>0.157164869029276</c:v>
                </c:pt>
                <c:pt idx="4">
                  <c:v>0.25115562403698</c:v>
                </c:pt>
                <c:pt idx="5">
                  <c:v>0.375963020030817</c:v>
                </c:pt>
                <c:pt idx="6">
                  <c:v>0.523882896764253</c:v>
                </c:pt>
                <c:pt idx="7">
                  <c:v>0.665639445300462</c:v>
                </c:pt>
                <c:pt idx="8">
                  <c:v>0.778890600924499</c:v>
                </c:pt>
                <c:pt idx="9">
                  <c:v>0.86979969183359</c:v>
                </c:pt>
                <c:pt idx="10">
                  <c:v>0.926810477657935</c:v>
                </c:pt>
                <c:pt idx="11">
                  <c:v>0.956856702619414</c:v>
                </c:pt>
                <c:pt idx="12">
                  <c:v>0.978428351309707</c:v>
                </c:pt>
                <c:pt idx="13">
                  <c:v>0.991525423728814</c:v>
                </c:pt>
                <c:pt idx="14">
                  <c:v>0.99768875192604</c:v>
                </c:pt>
                <c:pt idx="15">
                  <c:v>0.99768875192604</c:v>
                </c:pt>
                <c:pt idx="16">
                  <c:v>0.999229583975347</c:v>
                </c:pt>
                <c:pt idx="17">
                  <c:v>0.999229583975347</c:v>
                </c:pt>
                <c:pt idx="18">
                  <c:v>0.999229583975347</c:v>
                </c:pt>
                <c:pt idx="19">
                  <c:v>0.999229583975347</c:v>
                </c:pt>
                <c:pt idx="20">
                  <c:v>1.0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196648"/>
        <c:axId val="504202072"/>
      </c:scatterChart>
      <c:valAx>
        <c:axId val="504196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grain size (microns)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4202072"/>
        <c:crosses val="autoZero"/>
        <c:crossBetween val="midCat"/>
      </c:valAx>
      <c:valAx>
        <c:axId val="504202072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fraction of grains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41966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2305260467662"/>
          <c:y val="0.190760692893594"/>
          <c:w val="0.205772895585371"/>
          <c:h val="0.56702082818111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600ppm Cu- 400ppm Ti M60</a:t>
            </a:r>
          </a:p>
        </c:rich>
      </c:tx>
      <c:layout>
        <c:manualLayout>
          <c:xMode val="edge"/>
          <c:yMode val="edge"/>
          <c:x val="0.222740873400051"/>
          <c:y val="0.00789717013924514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2360927774741"/>
          <c:y val="0.124775288200073"/>
          <c:w val="0.818995825591716"/>
          <c:h val="0.731986523821161"/>
        </c:manualLayout>
      </c:layout>
      <c:scatterChart>
        <c:scatterStyle val="smoothMarker"/>
        <c:varyColors val="0"/>
        <c:ser>
          <c:idx val="0"/>
          <c:order val="0"/>
          <c:tx>
            <c:v>as SPS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'64 cumu data'!$A$3:$A$14</c:f>
              <c:numCache>
                <c:formatCode>General</c:formatCode>
                <c:ptCount val="12"/>
                <c:pt idx="0">
                  <c:v>0.0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  <c:pt idx="4">
                  <c:v>1.2</c:v>
                </c:pt>
                <c:pt idx="5">
                  <c:v>1.5</c:v>
                </c:pt>
                <c:pt idx="6">
                  <c:v>1.8</c:v>
                </c:pt>
                <c:pt idx="7">
                  <c:v>2.1</c:v>
                </c:pt>
                <c:pt idx="8">
                  <c:v>2.4</c:v>
                </c:pt>
                <c:pt idx="9">
                  <c:v>2.7</c:v>
                </c:pt>
                <c:pt idx="10">
                  <c:v>3.0</c:v>
                </c:pt>
                <c:pt idx="11">
                  <c:v>3.299999999999999</c:v>
                </c:pt>
              </c:numCache>
            </c:numRef>
          </c:xVal>
          <c:yVal>
            <c:numRef>
              <c:f>'64 cumu data'!$C$3:$C$14</c:f>
              <c:numCache>
                <c:formatCode>General</c:formatCode>
                <c:ptCount val="12"/>
                <c:pt idx="0">
                  <c:v>0.0</c:v>
                </c:pt>
                <c:pt idx="1">
                  <c:v>0.179398148148148</c:v>
                </c:pt>
                <c:pt idx="2">
                  <c:v>0.637731481481481</c:v>
                </c:pt>
                <c:pt idx="3">
                  <c:v>0.782407407407407</c:v>
                </c:pt>
                <c:pt idx="4">
                  <c:v>0.924768518518518</c:v>
                </c:pt>
                <c:pt idx="5">
                  <c:v>0.965277777777778</c:v>
                </c:pt>
                <c:pt idx="6">
                  <c:v>0.982638888888889</c:v>
                </c:pt>
                <c:pt idx="7">
                  <c:v>0.991898148148148</c:v>
                </c:pt>
                <c:pt idx="8">
                  <c:v>0.997685185185185</c:v>
                </c:pt>
                <c:pt idx="9">
                  <c:v>0.998842592592593</c:v>
                </c:pt>
                <c:pt idx="10">
                  <c:v>0.998842592592593</c:v>
                </c:pt>
                <c:pt idx="11">
                  <c:v>1.0</c:v>
                </c:pt>
              </c:numCache>
            </c:numRef>
          </c:yVal>
          <c:smooth val="1"/>
        </c:ser>
        <c:ser>
          <c:idx val="1"/>
          <c:order val="1"/>
          <c:tx>
            <c:v>1300 1h</c:v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'64 cumu data'!$D$3:$D$12</c:f>
              <c:numCache>
                <c:formatCode>General</c:formatCode>
                <c:ptCount val="10"/>
                <c:pt idx="0">
                  <c:v>0.0</c:v>
                </c:pt>
                <c:pt idx="1">
                  <c:v>0.6</c:v>
                </c:pt>
                <c:pt idx="2">
                  <c:v>1.2</c:v>
                </c:pt>
                <c:pt idx="3">
                  <c:v>1.8</c:v>
                </c:pt>
                <c:pt idx="4">
                  <c:v>2.4</c:v>
                </c:pt>
                <c:pt idx="5">
                  <c:v>3.0</c:v>
                </c:pt>
                <c:pt idx="6">
                  <c:v>3.6</c:v>
                </c:pt>
                <c:pt idx="7">
                  <c:v>4.2</c:v>
                </c:pt>
                <c:pt idx="8">
                  <c:v>4.8</c:v>
                </c:pt>
                <c:pt idx="9">
                  <c:v>5.399999999999999</c:v>
                </c:pt>
              </c:numCache>
            </c:numRef>
          </c:xVal>
          <c:yVal>
            <c:numRef>
              <c:f>'64 cumu data'!$F$3:$F$12</c:f>
              <c:numCache>
                <c:formatCode>General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0.0914076782449726</c:v>
                </c:pt>
                <c:pt idx="3">
                  <c:v>0.443631931748934</c:v>
                </c:pt>
                <c:pt idx="4">
                  <c:v>0.782449725776965</c:v>
                </c:pt>
                <c:pt idx="5">
                  <c:v>0.929311395490554</c:v>
                </c:pt>
                <c:pt idx="6">
                  <c:v>0.980499695307739</c:v>
                </c:pt>
                <c:pt idx="7">
                  <c:v>0.994515539305302</c:v>
                </c:pt>
                <c:pt idx="8">
                  <c:v>0.998171846435101</c:v>
                </c:pt>
                <c:pt idx="9">
                  <c:v>1.0</c:v>
                </c:pt>
              </c:numCache>
            </c:numRef>
          </c:yVal>
          <c:smooth val="1"/>
        </c:ser>
        <c:ser>
          <c:idx val="2"/>
          <c:order val="2"/>
          <c:tx>
            <c:v>1300 5h</c:v>
          </c:tx>
          <c:spPr>
            <a:ln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'64 cumu data'!$G$3:$G$11</c:f>
              <c:numCache>
                <c:formatCode>General</c:formatCode>
                <c:ptCount val="9"/>
                <c:pt idx="0">
                  <c:v>0.0</c:v>
                </c:pt>
                <c:pt idx="1">
                  <c:v>0.3</c:v>
                </c:pt>
                <c:pt idx="2">
                  <c:v>0.6</c:v>
                </c:pt>
                <c:pt idx="3">
                  <c:v>0.9</c:v>
                </c:pt>
                <c:pt idx="4">
                  <c:v>1.2</c:v>
                </c:pt>
                <c:pt idx="5">
                  <c:v>1.5</c:v>
                </c:pt>
                <c:pt idx="6">
                  <c:v>1.8</c:v>
                </c:pt>
                <c:pt idx="7">
                  <c:v>2.1</c:v>
                </c:pt>
                <c:pt idx="8">
                  <c:v>2.4</c:v>
                </c:pt>
              </c:numCache>
            </c:numRef>
          </c:xVal>
          <c:yVal>
            <c:numRef>
              <c:f>'64 cumu data'!$I$3:$I$11</c:f>
              <c:numCache>
                <c:formatCode>General</c:formatCode>
                <c:ptCount val="9"/>
                <c:pt idx="0">
                  <c:v>0.0</c:v>
                </c:pt>
                <c:pt idx="1">
                  <c:v>0.0</c:v>
                </c:pt>
                <c:pt idx="2">
                  <c:v>0.15728813559322</c:v>
                </c:pt>
                <c:pt idx="3">
                  <c:v>0.609491525423729</c:v>
                </c:pt>
                <c:pt idx="4">
                  <c:v>0.873220338983051</c:v>
                </c:pt>
                <c:pt idx="5">
                  <c:v>0.96271186440678</c:v>
                </c:pt>
                <c:pt idx="6">
                  <c:v>0.987796610169491</c:v>
                </c:pt>
                <c:pt idx="7">
                  <c:v>0.996610169491525</c:v>
                </c:pt>
                <c:pt idx="8">
                  <c:v>1.0</c:v>
                </c:pt>
              </c:numCache>
            </c:numRef>
          </c:yVal>
          <c:smooth val="1"/>
        </c:ser>
        <c:ser>
          <c:idx val="3"/>
          <c:order val="3"/>
          <c:tx>
            <c:v>1480 1h</c:v>
          </c:tx>
          <c:spPr>
            <a:ln>
              <a:solidFill>
                <a:schemeClr val="accent3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'64 cumu data'!$J$3:$J$15</c:f>
              <c:numCache>
                <c:formatCode>General</c:formatCode>
                <c:ptCount val="13"/>
                <c:pt idx="0">
                  <c:v>0.0</c:v>
                </c:pt>
                <c:pt idx="1">
                  <c:v>0.9</c:v>
                </c:pt>
                <c:pt idx="2">
                  <c:v>1.8</c:v>
                </c:pt>
                <c:pt idx="3">
                  <c:v>2.7</c:v>
                </c:pt>
                <c:pt idx="4">
                  <c:v>3.6</c:v>
                </c:pt>
                <c:pt idx="5">
                  <c:v>4.5</c:v>
                </c:pt>
                <c:pt idx="6">
                  <c:v>5.4</c:v>
                </c:pt>
                <c:pt idx="7">
                  <c:v>6.300000000000001</c:v>
                </c:pt>
                <c:pt idx="8">
                  <c:v>7.200000000000001</c:v>
                </c:pt>
                <c:pt idx="9">
                  <c:v>8.100000000000001</c:v>
                </c:pt>
                <c:pt idx="10">
                  <c:v>9.000000000000001</c:v>
                </c:pt>
                <c:pt idx="11">
                  <c:v>9.900000000000002</c:v>
                </c:pt>
                <c:pt idx="12">
                  <c:v>10.8</c:v>
                </c:pt>
              </c:numCache>
            </c:numRef>
          </c:xVal>
          <c:yVal>
            <c:numRef>
              <c:f>'64 cumu data'!$L$3:$L$15</c:f>
              <c:numCache>
                <c:formatCode>General</c:formatCode>
                <c:ptCount val="13"/>
                <c:pt idx="0">
                  <c:v>0.0</c:v>
                </c:pt>
                <c:pt idx="1">
                  <c:v>0.0</c:v>
                </c:pt>
                <c:pt idx="2">
                  <c:v>0.0400728597449909</c:v>
                </c:pt>
                <c:pt idx="3">
                  <c:v>0.188524590163934</c:v>
                </c:pt>
                <c:pt idx="4">
                  <c:v>0.437158469945355</c:v>
                </c:pt>
                <c:pt idx="5">
                  <c:v>0.672131147540983</c:v>
                </c:pt>
                <c:pt idx="6">
                  <c:v>0.836976320582878</c:v>
                </c:pt>
                <c:pt idx="7">
                  <c:v>0.923497267759563</c:v>
                </c:pt>
                <c:pt idx="8">
                  <c:v>0.971766848816029</c:v>
                </c:pt>
                <c:pt idx="9">
                  <c:v>0.989071038251366</c:v>
                </c:pt>
                <c:pt idx="10">
                  <c:v>0.995446265938069</c:v>
                </c:pt>
                <c:pt idx="11">
                  <c:v>0.998178506375228</c:v>
                </c:pt>
                <c:pt idx="12">
                  <c:v>1.0</c:v>
                </c:pt>
              </c:numCache>
            </c:numRef>
          </c:yVal>
          <c:smooth val="1"/>
        </c:ser>
        <c:ser>
          <c:idx val="4"/>
          <c:order val="4"/>
          <c:tx>
            <c:v>1480 5h</c:v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'64 cumu data'!$M$3:$M$12</c:f>
              <c:numCache>
                <c:formatCode>General</c:formatCode>
                <c:ptCount val="10"/>
                <c:pt idx="0">
                  <c:v>0.0</c:v>
                </c:pt>
                <c:pt idx="1">
                  <c:v>1.4</c:v>
                </c:pt>
                <c:pt idx="2">
                  <c:v>2.8</c:v>
                </c:pt>
                <c:pt idx="3">
                  <c:v>4.199999999999998</c:v>
                </c:pt>
                <c:pt idx="4">
                  <c:v>5.6</c:v>
                </c:pt>
                <c:pt idx="5">
                  <c:v>7.0</c:v>
                </c:pt>
                <c:pt idx="6">
                  <c:v>8.4</c:v>
                </c:pt>
                <c:pt idx="7">
                  <c:v>9.8</c:v>
                </c:pt>
                <c:pt idx="8">
                  <c:v>11.2</c:v>
                </c:pt>
                <c:pt idx="9">
                  <c:v>12.6</c:v>
                </c:pt>
              </c:numCache>
            </c:numRef>
          </c:xVal>
          <c:yVal>
            <c:numRef>
              <c:f>'64 cumu data'!$O$3:$O$12</c:f>
              <c:numCache>
                <c:formatCode>General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0.0420711974110032</c:v>
                </c:pt>
                <c:pt idx="3">
                  <c:v>0.343851132686084</c:v>
                </c:pt>
                <c:pt idx="4">
                  <c:v>0.724110032362459</c:v>
                </c:pt>
                <c:pt idx="5">
                  <c:v>0.90453074433657</c:v>
                </c:pt>
                <c:pt idx="6">
                  <c:v>0.978964401294498</c:v>
                </c:pt>
                <c:pt idx="7">
                  <c:v>0.995145631067961</c:v>
                </c:pt>
                <c:pt idx="8">
                  <c:v>0.997572815533981</c:v>
                </c:pt>
                <c:pt idx="9">
                  <c:v>1.0</c:v>
                </c:pt>
              </c:numCache>
            </c:numRef>
          </c:yVal>
          <c:smooth val="1"/>
        </c:ser>
        <c:ser>
          <c:idx val="5"/>
          <c:order val="5"/>
          <c:tx>
            <c:v>1480 10h</c:v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'64 cumu data'!$P$3:$P$12</c:f>
              <c:numCache>
                <c:formatCode>General</c:formatCode>
                <c:ptCount val="10"/>
                <c:pt idx="0">
                  <c:v>0.0</c:v>
                </c:pt>
                <c:pt idx="1">
                  <c:v>1.6</c:v>
                </c:pt>
                <c:pt idx="2">
                  <c:v>3.2</c:v>
                </c:pt>
                <c:pt idx="3">
                  <c:v>4.800000000000001</c:v>
                </c:pt>
                <c:pt idx="4">
                  <c:v>6.4</c:v>
                </c:pt>
                <c:pt idx="5">
                  <c:v>8.0</c:v>
                </c:pt>
                <c:pt idx="6">
                  <c:v>9.6</c:v>
                </c:pt>
                <c:pt idx="7">
                  <c:v>11.2</c:v>
                </c:pt>
                <c:pt idx="8">
                  <c:v>12.8</c:v>
                </c:pt>
                <c:pt idx="9">
                  <c:v>14.4</c:v>
                </c:pt>
              </c:numCache>
            </c:numRef>
          </c:xVal>
          <c:yVal>
            <c:numRef>
              <c:f>'64 cumu data'!$R$3:$R$12</c:f>
              <c:numCache>
                <c:formatCode>General</c:formatCode>
                <c:ptCount val="10"/>
                <c:pt idx="0">
                  <c:v>0.0</c:v>
                </c:pt>
                <c:pt idx="1">
                  <c:v>0.0</c:v>
                </c:pt>
                <c:pt idx="2">
                  <c:v>0.0429654591406908</c:v>
                </c:pt>
                <c:pt idx="3">
                  <c:v>0.14743049705139</c:v>
                </c:pt>
                <c:pt idx="4">
                  <c:v>0.404380791912384</c:v>
                </c:pt>
                <c:pt idx="5">
                  <c:v>0.746419545071609</c:v>
                </c:pt>
                <c:pt idx="6">
                  <c:v>0.941027801179444</c:v>
                </c:pt>
                <c:pt idx="7">
                  <c:v>0.98904802021904</c:v>
                </c:pt>
                <c:pt idx="8">
                  <c:v>0.998315080033698</c:v>
                </c:pt>
                <c:pt idx="9">
                  <c:v>1.0</c:v>
                </c:pt>
              </c:numCache>
            </c:numRef>
          </c:yVal>
          <c:smooth val="1"/>
        </c:ser>
        <c:ser>
          <c:idx val="6"/>
          <c:order val="6"/>
          <c:tx>
            <c:v>1750 1h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'64 cumu data'!$S$3:$S$15</c:f>
              <c:numCache>
                <c:formatCode>General</c:formatCode>
                <c:ptCount val="13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4.0</c:v>
                </c:pt>
                <c:pt idx="5">
                  <c:v>5.0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11.0</c:v>
                </c:pt>
                <c:pt idx="12">
                  <c:v>12.0</c:v>
                </c:pt>
              </c:numCache>
            </c:numRef>
          </c:xVal>
          <c:yVal>
            <c:numRef>
              <c:f>'64 cumu data'!$U$3:$U$15</c:f>
              <c:numCache>
                <c:formatCode>General</c:formatCode>
                <c:ptCount val="13"/>
                <c:pt idx="0">
                  <c:v>0.0</c:v>
                </c:pt>
                <c:pt idx="1">
                  <c:v>0.00729166666666666</c:v>
                </c:pt>
                <c:pt idx="2">
                  <c:v>0.0322916666666667</c:v>
                </c:pt>
                <c:pt idx="3">
                  <c:v>0.180208333333333</c:v>
                </c:pt>
                <c:pt idx="4">
                  <c:v>0.430208333333333</c:v>
                </c:pt>
                <c:pt idx="5">
                  <c:v>0.669791666666667</c:v>
                </c:pt>
                <c:pt idx="6">
                  <c:v>0.844791666666667</c:v>
                </c:pt>
                <c:pt idx="7">
                  <c:v>0.94375</c:v>
                </c:pt>
                <c:pt idx="8">
                  <c:v>0.982291666666667</c:v>
                </c:pt>
                <c:pt idx="9">
                  <c:v>0.995833333333333</c:v>
                </c:pt>
                <c:pt idx="10">
                  <c:v>0.998958333333333</c:v>
                </c:pt>
                <c:pt idx="11">
                  <c:v>0.998958333333333</c:v>
                </c:pt>
                <c:pt idx="12">
                  <c:v>1.0</c:v>
                </c:pt>
              </c:numCache>
            </c:numRef>
          </c:yVal>
          <c:smooth val="1"/>
        </c:ser>
        <c:ser>
          <c:idx val="7"/>
          <c:order val="7"/>
          <c:tx>
            <c:v>1750 5h</c:v>
          </c:tx>
          <c:spPr>
            <a:ln>
              <a:solidFill>
                <a:srgbClr val="800000"/>
              </a:solidFill>
            </a:ln>
          </c:spPr>
          <c:marker>
            <c:symbol val="none"/>
          </c:marker>
          <c:xVal>
            <c:numRef>
              <c:f>'64 cumu data'!$V$3:$V$19</c:f>
              <c:numCache>
                <c:formatCode>General</c:formatCode>
                <c:ptCount val="17"/>
                <c:pt idx="0">
                  <c:v>0.0</c:v>
                </c:pt>
                <c:pt idx="1">
                  <c:v>0.6</c:v>
                </c:pt>
                <c:pt idx="2">
                  <c:v>1.2</c:v>
                </c:pt>
                <c:pt idx="3">
                  <c:v>1.8</c:v>
                </c:pt>
                <c:pt idx="4">
                  <c:v>2.4</c:v>
                </c:pt>
                <c:pt idx="5">
                  <c:v>3.0</c:v>
                </c:pt>
                <c:pt idx="6">
                  <c:v>3.6</c:v>
                </c:pt>
                <c:pt idx="7">
                  <c:v>4.2</c:v>
                </c:pt>
                <c:pt idx="8">
                  <c:v>4.8</c:v>
                </c:pt>
                <c:pt idx="9">
                  <c:v>5.399999999999999</c:v>
                </c:pt>
                <c:pt idx="10">
                  <c:v>6.0</c:v>
                </c:pt>
                <c:pt idx="11">
                  <c:v>6.599999999999999</c:v>
                </c:pt>
                <c:pt idx="12">
                  <c:v>7.199999999999997</c:v>
                </c:pt>
                <c:pt idx="13">
                  <c:v>7.799999999999998</c:v>
                </c:pt>
                <c:pt idx="14">
                  <c:v>8.400000000000002</c:v>
                </c:pt>
                <c:pt idx="15">
                  <c:v>9.000000000000001</c:v>
                </c:pt>
                <c:pt idx="16">
                  <c:v>9.600000000000001</c:v>
                </c:pt>
              </c:numCache>
            </c:numRef>
          </c:xVal>
          <c:yVal>
            <c:numRef>
              <c:f>'64 cumu data'!$X$3:$X$19</c:f>
              <c:numCache>
                <c:formatCode>General</c:formatCode>
                <c:ptCount val="17"/>
                <c:pt idx="0">
                  <c:v>0.0</c:v>
                </c:pt>
                <c:pt idx="1">
                  <c:v>0.0</c:v>
                </c:pt>
                <c:pt idx="2">
                  <c:v>0.0235849056603774</c:v>
                </c:pt>
                <c:pt idx="3">
                  <c:v>0.059748427672956</c:v>
                </c:pt>
                <c:pt idx="4">
                  <c:v>0.150943396226415</c:v>
                </c:pt>
                <c:pt idx="5">
                  <c:v>0.284591194968553</c:v>
                </c:pt>
                <c:pt idx="6">
                  <c:v>0.405660377358491</c:v>
                </c:pt>
                <c:pt idx="7">
                  <c:v>0.506289308176101</c:v>
                </c:pt>
                <c:pt idx="8">
                  <c:v>0.613207547169811</c:v>
                </c:pt>
                <c:pt idx="9">
                  <c:v>0.721698113207547</c:v>
                </c:pt>
                <c:pt idx="10">
                  <c:v>0.830188679245283</c:v>
                </c:pt>
                <c:pt idx="11">
                  <c:v>0.886792452830189</c:v>
                </c:pt>
                <c:pt idx="12">
                  <c:v>0.919811320754717</c:v>
                </c:pt>
                <c:pt idx="13">
                  <c:v>0.955974842767296</c:v>
                </c:pt>
                <c:pt idx="14">
                  <c:v>0.979559748427673</c:v>
                </c:pt>
                <c:pt idx="15">
                  <c:v>0.990566037735849</c:v>
                </c:pt>
                <c:pt idx="16">
                  <c:v>1.0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254376"/>
        <c:axId val="504259912"/>
      </c:scatterChart>
      <c:valAx>
        <c:axId val="504254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grain size (microns)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4259912"/>
        <c:crosses val="autoZero"/>
        <c:crossBetween val="midCat"/>
      </c:valAx>
      <c:valAx>
        <c:axId val="504259912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fraction of grains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425437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7714611146284"/>
          <c:y val="0.197827842934613"/>
          <c:w val="0.202286125129297"/>
          <c:h val="0.647679879813776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tx2">
                    <a:lumMod val="75000"/>
                  </a:schemeClr>
                </a:solidFill>
              </a:defRPr>
            </a:pPr>
            <a:r>
              <a:rPr lang="en-US">
                <a:solidFill>
                  <a:schemeClr val="tx2">
                    <a:lumMod val="75000"/>
                  </a:schemeClr>
                </a:solidFill>
              </a:rPr>
              <a:t>1000ppm Ti M60</a:t>
            </a:r>
          </a:p>
        </c:rich>
      </c:tx>
      <c:layout>
        <c:manualLayout>
          <c:xMode val="edge"/>
          <c:yMode val="edge"/>
          <c:x val="0.314828566375175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7603221530572"/>
          <c:y val="0.0959349286425553"/>
          <c:w val="0.844132380935347"/>
          <c:h val="0.756602408103704"/>
        </c:manualLayout>
      </c:layout>
      <c:scatterChart>
        <c:scatterStyle val="smoothMarker"/>
        <c:varyColors val="0"/>
        <c:ser>
          <c:idx val="0"/>
          <c:order val="0"/>
          <c:tx>
            <c:v>as SPS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'0-10 cumu data'!$A$3:$A$15</c:f>
              <c:numCache>
                <c:formatCode>General</c:formatCode>
                <c:ptCount val="13"/>
                <c:pt idx="0">
                  <c:v>0.0</c:v>
                </c:pt>
                <c:pt idx="1">
                  <c:v>0.4</c:v>
                </c:pt>
                <c:pt idx="2">
                  <c:v>0.8</c:v>
                </c:pt>
                <c:pt idx="3">
                  <c:v>1.2</c:v>
                </c:pt>
                <c:pt idx="4">
                  <c:v>1.6</c:v>
                </c:pt>
                <c:pt idx="5">
                  <c:v>2.0</c:v>
                </c:pt>
                <c:pt idx="6">
                  <c:v>2.4</c:v>
                </c:pt>
                <c:pt idx="7">
                  <c:v>2.8</c:v>
                </c:pt>
                <c:pt idx="8">
                  <c:v>3.2</c:v>
                </c:pt>
                <c:pt idx="9">
                  <c:v>3.6</c:v>
                </c:pt>
                <c:pt idx="10">
                  <c:v>4.0</c:v>
                </c:pt>
                <c:pt idx="11">
                  <c:v>4.399999999999999</c:v>
                </c:pt>
                <c:pt idx="12">
                  <c:v>4.8</c:v>
                </c:pt>
              </c:numCache>
            </c:numRef>
          </c:xVal>
          <c:yVal>
            <c:numRef>
              <c:f>'0-10 cumu data'!$C$3:$C$15</c:f>
              <c:numCache>
                <c:formatCode>General</c:formatCode>
                <c:ptCount val="13"/>
                <c:pt idx="0">
                  <c:v>0.0</c:v>
                </c:pt>
                <c:pt idx="1">
                  <c:v>0.0</c:v>
                </c:pt>
                <c:pt idx="2">
                  <c:v>0.0678175092478422</c:v>
                </c:pt>
                <c:pt idx="3">
                  <c:v>0.220715166461159</c:v>
                </c:pt>
                <c:pt idx="4">
                  <c:v>0.421701602959309</c:v>
                </c:pt>
                <c:pt idx="5">
                  <c:v>0.652281134401973</c:v>
                </c:pt>
                <c:pt idx="6">
                  <c:v>0.834771886559803</c:v>
                </c:pt>
                <c:pt idx="7">
                  <c:v>0.922318125770654</c:v>
                </c:pt>
                <c:pt idx="8">
                  <c:v>0.969173859432799</c:v>
                </c:pt>
                <c:pt idx="9">
                  <c:v>0.981504315659679</c:v>
                </c:pt>
                <c:pt idx="10">
                  <c:v>0.99383477188656</c:v>
                </c:pt>
                <c:pt idx="11">
                  <c:v>0.998766954377312</c:v>
                </c:pt>
                <c:pt idx="12">
                  <c:v>1.0</c:v>
                </c:pt>
              </c:numCache>
            </c:numRef>
          </c:yVal>
          <c:smooth val="1"/>
        </c:ser>
        <c:ser>
          <c:idx val="1"/>
          <c:order val="1"/>
          <c:tx>
            <c:v>1300 1h</c:v>
          </c:tx>
          <c:spPr>
            <a:ln>
              <a:solidFill>
                <a:srgbClr val="3366FF"/>
              </a:solidFill>
            </a:ln>
          </c:spPr>
          <c:marker>
            <c:symbol val="none"/>
          </c:marker>
          <c:xVal>
            <c:numRef>
              <c:f>'0-10 cumu data'!$D$3:$D$10</c:f>
              <c:numCache>
                <c:formatCode>General</c:formatCode>
                <c:ptCount val="8"/>
                <c:pt idx="0">
                  <c:v>0.0</c:v>
                </c:pt>
                <c:pt idx="1">
                  <c:v>1.5</c:v>
                </c:pt>
                <c:pt idx="2">
                  <c:v>3.0</c:v>
                </c:pt>
                <c:pt idx="3">
                  <c:v>4.5</c:v>
                </c:pt>
                <c:pt idx="4">
                  <c:v>6.0</c:v>
                </c:pt>
                <c:pt idx="5">
                  <c:v>7.5</c:v>
                </c:pt>
                <c:pt idx="6">
                  <c:v>9.0</c:v>
                </c:pt>
                <c:pt idx="7">
                  <c:v>10.5</c:v>
                </c:pt>
              </c:numCache>
            </c:numRef>
          </c:xVal>
          <c:yVal>
            <c:numRef>
              <c:f>'0-10 cumu data'!$F$4:$F$10</c:f>
              <c:numCache>
                <c:formatCode>General</c:formatCode>
                <c:ptCount val="7"/>
                <c:pt idx="0">
                  <c:v>0.011968085106383</c:v>
                </c:pt>
                <c:pt idx="1">
                  <c:v>0.360372340425532</c:v>
                </c:pt>
                <c:pt idx="2">
                  <c:v>0.797207446808511</c:v>
                </c:pt>
                <c:pt idx="3">
                  <c:v>0.947473404255319</c:v>
                </c:pt>
                <c:pt idx="4">
                  <c:v>0.982712765957447</c:v>
                </c:pt>
                <c:pt idx="5">
                  <c:v>0.996010638297872</c:v>
                </c:pt>
                <c:pt idx="6">
                  <c:v>1.0</c:v>
                </c:pt>
              </c:numCache>
            </c:numRef>
          </c:yVal>
          <c:smooth val="1"/>
        </c:ser>
        <c:ser>
          <c:idx val="2"/>
          <c:order val="2"/>
          <c:tx>
            <c:v>1300 5h</c:v>
          </c:tx>
          <c:spPr>
            <a:ln>
              <a:solidFill>
                <a:srgbClr val="000090"/>
              </a:solidFill>
            </a:ln>
          </c:spPr>
          <c:marker>
            <c:symbol val="none"/>
          </c:marker>
          <c:xVal>
            <c:numRef>
              <c:f>'0-10 cumu data'!$G$3:$G$12</c:f>
              <c:numCache>
                <c:formatCode>General</c:formatCode>
                <c:ptCount val="10"/>
                <c:pt idx="0">
                  <c:v>0.0</c:v>
                </c:pt>
                <c:pt idx="1">
                  <c:v>1.6</c:v>
                </c:pt>
                <c:pt idx="2">
                  <c:v>3.2</c:v>
                </c:pt>
                <c:pt idx="3">
                  <c:v>4.800000000000001</c:v>
                </c:pt>
                <c:pt idx="4">
                  <c:v>6.4</c:v>
                </c:pt>
                <c:pt idx="5">
                  <c:v>8.0</c:v>
                </c:pt>
                <c:pt idx="6">
                  <c:v>9.6</c:v>
                </c:pt>
                <c:pt idx="7">
                  <c:v>11.2</c:v>
                </c:pt>
                <c:pt idx="8">
                  <c:v>12.8</c:v>
                </c:pt>
                <c:pt idx="9">
                  <c:v>14.4</c:v>
                </c:pt>
              </c:numCache>
            </c:numRef>
          </c:xVal>
          <c:yVal>
            <c:numRef>
              <c:f>'0-10 cumu data'!$I$3:$I$12</c:f>
              <c:numCache>
                <c:formatCode>General</c:formatCode>
                <c:ptCount val="10"/>
                <c:pt idx="0">
                  <c:v>0.0</c:v>
                </c:pt>
                <c:pt idx="1">
                  <c:v>0.00757002271006813</c:v>
                </c:pt>
                <c:pt idx="2">
                  <c:v>0.163512490537472</c:v>
                </c:pt>
                <c:pt idx="3">
                  <c:v>0.474640423921272</c:v>
                </c:pt>
                <c:pt idx="4">
                  <c:v>0.74110522331567</c:v>
                </c:pt>
                <c:pt idx="5">
                  <c:v>0.900075700227101</c:v>
                </c:pt>
                <c:pt idx="6">
                  <c:v>0.975018925056775</c:v>
                </c:pt>
                <c:pt idx="7">
                  <c:v>0.996971990915973</c:v>
                </c:pt>
                <c:pt idx="8">
                  <c:v>0.999242997728993</c:v>
                </c:pt>
                <c:pt idx="9">
                  <c:v>1.0</c:v>
                </c:pt>
              </c:numCache>
            </c:numRef>
          </c:yVal>
          <c:smooth val="1"/>
        </c:ser>
        <c:ser>
          <c:idx val="3"/>
          <c:order val="3"/>
          <c:tx>
            <c:v>1480 1h</c:v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marker>
            <c:symbol val="none"/>
          </c:marker>
          <c:xVal>
            <c:numRef>
              <c:f>'0-10 cumu data'!$J$3:$J$9</c:f>
              <c:numCache>
                <c:formatCode>General</c:formatCode>
                <c:ptCount val="7"/>
                <c:pt idx="0">
                  <c:v>0.0</c:v>
                </c:pt>
                <c:pt idx="1">
                  <c:v>2.2</c:v>
                </c:pt>
                <c:pt idx="2">
                  <c:v>4.4</c:v>
                </c:pt>
                <c:pt idx="3">
                  <c:v>6.6</c:v>
                </c:pt>
                <c:pt idx="4">
                  <c:v>8.8</c:v>
                </c:pt>
                <c:pt idx="5">
                  <c:v>11.0</c:v>
                </c:pt>
                <c:pt idx="6">
                  <c:v>13.2</c:v>
                </c:pt>
              </c:numCache>
            </c:numRef>
          </c:xVal>
          <c:yVal>
            <c:numRef>
              <c:f>'0-10 cumu data'!$L$3:$L$9</c:f>
              <c:numCache>
                <c:formatCode>General</c:formatCode>
                <c:ptCount val="7"/>
                <c:pt idx="0">
                  <c:v>0.0</c:v>
                </c:pt>
                <c:pt idx="1">
                  <c:v>0.0</c:v>
                </c:pt>
                <c:pt idx="2">
                  <c:v>0.25</c:v>
                </c:pt>
                <c:pt idx="3">
                  <c:v>0.83078231292517</c:v>
                </c:pt>
                <c:pt idx="4">
                  <c:v>0.973639455782313</c:v>
                </c:pt>
                <c:pt idx="5">
                  <c:v>0.996598639455782</c:v>
                </c:pt>
                <c:pt idx="6">
                  <c:v>1.0</c:v>
                </c:pt>
              </c:numCache>
            </c:numRef>
          </c:yVal>
          <c:smooth val="1"/>
        </c:ser>
        <c:ser>
          <c:idx val="4"/>
          <c:order val="4"/>
          <c:tx>
            <c:v>1480 5h</c:v>
          </c:tx>
          <c:spPr>
            <a:ln>
              <a:solidFill>
                <a:srgbClr val="008000"/>
              </a:solidFill>
            </a:ln>
          </c:spPr>
          <c:marker>
            <c:symbol val="none"/>
          </c:marker>
          <c:xVal>
            <c:numRef>
              <c:f>'0-10 cumu data'!$M$3:$M$12</c:f>
              <c:numCache>
                <c:formatCode>General</c:formatCode>
                <c:ptCount val="10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6.0</c:v>
                </c:pt>
                <c:pt idx="4">
                  <c:v>8.0</c:v>
                </c:pt>
                <c:pt idx="5">
                  <c:v>10.0</c:v>
                </c:pt>
                <c:pt idx="6">
                  <c:v>12.0</c:v>
                </c:pt>
                <c:pt idx="7">
                  <c:v>14.0</c:v>
                </c:pt>
                <c:pt idx="8">
                  <c:v>16.0</c:v>
                </c:pt>
                <c:pt idx="9">
                  <c:v>18.0</c:v>
                </c:pt>
              </c:numCache>
            </c:numRef>
          </c:xVal>
          <c:yVal>
            <c:numRef>
              <c:f>'0-10 cumu data'!$O$3:$O$12</c:f>
              <c:numCache>
                <c:formatCode>General</c:formatCode>
                <c:ptCount val="10"/>
                <c:pt idx="0">
                  <c:v>0.0</c:v>
                </c:pt>
                <c:pt idx="1">
                  <c:v>0.0144787644787645</c:v>
                </c:pt>
                <c:pt idx="2">
                  <c:v>0.0704633204633205</c:v>
                </c:pt>
                <c:pt idx="3">
                  <c:v>0.22972972972973</c:v>
                </c:pt>
                <c:pt idx="4">
                  <c:v>0.498069498069498</c:v>
                </c:pt>
                <c:pt idx="5">
                  <c:v>0.760617760617761</c:v>
                </c:pt>
                <c:pt idx="6">
                  <c:v>0.916023166023166</c:v>
                </c:pt>
                <c:pt idx="7">
                  <c:v>0.981660231660232</c:v>
                </c:pt>
                <c:pt idx="8">
                  <c:v>0.999034749034749</c:v>
                </c:pt>
                <c:pt idx="9">
                  <c:v>1.0</c:v>
                </c:pt>
              </c:numCache>
            </c:numRef>
          </c:yVal>
          <c:smooth val="1"/>
        </c:ser>
        <c:ser>
          <c:idx val="5"/>
          <c:order val="5"/>
          <c:tx>
            <c:v>1480 10h</c:v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none"/>
          </c:marker>
          <c:xVal>
            <c:numRef>
              <c:f>'0-10 cumu data'!$P$3:$P$13</c:f>
              <c:numCache>
                <c:formatCode>General</c:formatCode>
                <c:ptCount val="11"/>
                <c:pt idx="0">
                  <c:v>0.0</c:v>
                </c:pt>
                <c:pt idx="1">
                  <c:v>2.6</c:v>
                </c:pt>
                <c:pt idx="2">
                  <c:v>5.2</c:v>
                </c:pt>
                <c:pt idx="3">
                  <c:v>7.800000000000001</c:v>
                </c:pt>
                <c:pt idx="4">
                  <c:v>10.4</c:v>
                </c:pt>
                <c:pt idx="5">
                  <c:v>13.0</c:v>
                </c:pt>
                <c:pt idx="6">
                  <c:v>15.6</c:v>
                </c:pt>
                <c:pt idx="7">
                  <c:v>18.2</c:v>
                </c:pt>
                <c:pt idx="8">
                  <c:v>20.8</c:v>
                </c:pt>
                <c:pt idx="9">
                  <c:v>23.4</c:v>
                </c:pt>
                <c:pt idx="10">
                  <c:v>26.0</c:v>
                </c:pt>
              </c:numCache>
            </c:numRef>
          </c:xVal>
          <c:yVal>
            <c:numRef>
              <c:f>'0-10 cumu data'!$R$3:$R$13</c:f>
              <c:numCache>
                <c:formatCode>General</c:formatCode>
                <c:ptCount val="11"/>
                <c:pt idx="0">
                  <c:v>0.0</c:v>
                </c:pt>
                <c:pt idx="1">
                  <c:v>0.00174978127734033</c:v>
                </c:pt>
                <c:pt idx="2">
                  <c:v>0.0533683289588801</c:v>
                </c:pt>
                <c:pt idx="3">
                  <c:v>0.249343832020997</c:v>
                </c:pt>
                <c:pt idx="4">
                  <c:v>0.564304461942257</c:v>
                </c:pt>
                <c:pt idx="5">
                  <c:v>0.798775153105862</c:v>
                </c:pt>
                <c:pt idx="6">
                  <c:v>0.929133858267717</c:v>
                </c:pt>
                <c:pt idx="7">
                  <c:v>0.971128608923884</c:v>
                </c:pt>
                <c:pt idx="8">
                  <c:v>0.993000874890639</c:v>
                </c:pt>
                <c:pt idx="9">
                  <c:v>0.99912510936133</c:v>
                </c:pt>
                <c:pt idx="10">
                  <c:v>1.0</c:v>
                </c:pt>
              </c:numCache>
            </c:numRef>
          </c:yVal>
          <c:smooth val="1"/>
        </c:ser>
        <c:ser>
          <c:idx val="6"/>
          <c:order val="6"/>
          <c:tx>
            <c:v>1750 1h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'0-10 cumu data'!$S$3:$S$16</c:f>
              <c:numCache>
                <c:formatCode>General</c:formatCode>
                <c:ptCount val="14"/>
                <c:pt idx="0">
                  <c:v>0.0</c:v>
                </c:pt>
                <c:pt idx="1">
                  <c:v>1.8</c:v>
                </c:pt>
                <c:pt idx="2">
                  <c:v>3.6</c:v>
                </c:pt>
                <c:pt idx="3">
                  <c:v>5.4</c:v>
                </c:pt>
                <c:pt idx="4">
                  <c:v>7.2</c:v>
                </c:pt>
                <c:pt idx="5">
                  <c:v>9.0</c:v>
                </c:pt>
                <c:pt idx="6">
                  <c:v>10.8</c:v>
                </c:pt>
                <c:pt idx="7">
                  <c:v>12.6</c:v>
                </c:pt>
                <c:pt idx="8">
                  <c:v>14.4</c:v>
                </c:pt>
                <c:pt idx="9">
                  <c:v>16.2</c:v>
                </c:pt>
                <c:pt idx="10">
                  <c:v>18.0</c:v>
                </c:pt>
                <c:pt idx="11">
                  <c:v>19.8</c:v>
                </c:pt>
                <c:pt idx="12">
                  <c:v>21.6</c:v>
                </c:pt>
                <c:pt idx="13">
                  <c:v>23.40000000000001</c:v>
                </c:pt>
              </c:numCache>
            </c:numRef>
          </c:xVal>
          <c:yVal>
            <c:numRef>
              <c:f>'0-10 cumu data'!$U$3:$U$16</c:f>
              <c:numCache>
                <c:formatCode>General</c:formatCode>
                <c:ptCount val="14"/>
                <c:pt idx="0">
                  <c:v>0.0</c:v>
                </c:pt>
                <c:pt idx="1">
                  <c:v>0.0117878192534381</c:v>
                </c:pt>
                <c:pt idx="2">
                  <c:v>0.0324165029469548</c:v>
                </c:pt>
                <c:pt idx="3">
                  <c:v>0.12770137524558</c:v>
                </c:pt>
                <c:pt idx="4">
                  <c:v>0.267190569744597</c:v>
                </c:pt>
                <c:pt idx="5">
                  <c:v>0.474459724950884</c:v>
                </c:pt>
                <c:pt idx="6">
                  <c:v>0.655206286836935</c:v>
                </c:pt>
                <c:pt idx="7">
                  <c:v>0.806483300589391</c:v>
                </c:pt>
                <c:pt idx="8">
                  <c:v>0.900785854616896</c:v>
                </c:pt>
                <c:pt idx="9">
                  <c:v>0.952848722986248</c:v>
                </c:pt>
                <c:pt idx="10">
                  <c:v>0.992141453831041</c:v>
                </c:pt>
                <c:pt idx="11">
                  <c:v>0.99705304518664</c:v>
                </c:pt>
                <c:pt idx="12">
                  <c:v>0.99803536345776</c:v>
                </c:pt>
                <c:pt idx="13">
                  <c:v>1.0</c:v>
                </c:pt>
              </c:numCache>
            </c:numRef>
          </c:yVal>
          <c:smooth val="1"/>
        </c:ser>
        <c:ser>
          <c:idx val="7"/>
          <c:order val="7"/>
          <c:tx>
            <c:v>1750 5h</c:v>
          </c:tx>
          <c:spPr>
            <a:ln>
              <a:solidFill>
                <a:srgbClr val="800000"/>
              </a:solidFill>
            </a:ln>
          </c:spPr>
          <c:marker>
            <c:symbol val="none"/>
          </c:marker>
          <c:xVal>
            <c:numRef>
              <c:f>'0-10 cumu data'!$V$3:$V$16</c:f>
              <c:numCache>
                <c:formatCode>General</c:formatCode>
                <c:ptCount val="14"/>
                <c:pt idx="0">
                  <c:v>0.0</c:v>
                </c:pt>
                <c:pt idx="1">
                  <c:v>1.4</c:v>
                </c:pt>
                <c:pt idx="2">
                  <c:v>2.8</c:v>
                </c:pt>
                <c:pt idx="3">
                  <c:v>4.199999999999998</c:v>
                </c:pt>
                <c:pt idx="4">
                  <c:v>5.6</c:v>
                </c:pt>
                <c:pt idx="5">
                  <c:v>7.0</c:v>
                </c:pt>
                <c:pt idx="6">
                  <c:v>8.4</c:v>
                </c:pt>
                <c:pt idx="7">
                  <c:v>9.8</c:v>
                </c:pt>
                <c:pt idx="8">
                  <c:v>11.2</c:v>
                </c:pt>
                <c:pt idx="9">
                  <c:v>12.6</c:v>
                </c:pt>
                <c:pt idx="10">
                  <c:v>14.0</c:v>
                </c:pt>
                <c:pt idx="11">
                  <c:v>15.4</c:v>
                </c:pt>
                <c:pt idx="12">
                  <c:v>16.8</c:v>
                </c:pt>
                <c:pt idx="13">
                  <c:v>18.2</c:v>
                </c:pt>
              </c:numCache>
            </c:numRef>
          </c:xVal>
          <c:yVal>
            <c:numRef>
              <c:f>'0-10 cumu data'!$X$3:$X$16</c:f>
              <c:numCache>
                <c:formatCode>General</c:formatCode>
                <c:ptCount val="14"/>
                <c:pt idx="0">
                  <c:v>0.0</c:v>
                </c:pt>
                <c:pt idx="1">
                  <c:v>0.0106382978723404</c:v>
                </c:pt>
                <c:pt idx="2">
                  <c:v>0.0815602836879433</c:v>
                </c:pt>
                <c:pt idx="3">
                  <c:v>0.295508274231678</c:v>
                </c:pt>
                <c:pt idx="4">
                  <c:v>0.544917257683215</c:v>
                </c:pt>
                <c:pt idx="5">
                  <c:v>0.74113475177305</c:v>
                </c:pt>
                <c:pt idx="6">
                  <c:v>0.868794326241135</c:v>
                </c:pt>
                <c:pt idx="7">
                  <c:v>0.940898345153664</c:v>
                </c:pt>
                <c:pt idx="8">
                  <c:v>0.972813238770686</c:v>
                </c:pt>
                <c:pt idx="9">
                  <c:v>0.988179669030733</c:v>
                </c:pt>
                <c:pt idx="10">
                  <c:v>0.99290780141844</c:v>
                </c:pt>
                <c:pt idx="11">
                  <c:v>0.997635933806147</c:v>
                </c:pt>
                <c:pt idx="12">
                  <c:v>0.998817966903073</c:v>
                </c:pt>
                <c:pt idx="13">
                  <c:v>1.0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4311816"/>
        <c:axId val="504317352"/>
      </c:scatterChart>
      <c:valAx>
        <c:axId val="5043118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grain size (microns)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4317352"/>
        <c:crosses val="autoZero"/>
        <c:crossBetween val="midCat"/>
      </c:valAx>
      <c:valAx>
        <c:axId val="504317352"/>
        <c:scaling>
          <c:orientation val="minMax"/>
          <c:max val="1.0"/>
          <c:min val="0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fraction of grains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43118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90125969935826"/>
          <c:y val="0.148265748586599"/>
          <c:w val="0.211723954734819"/>
          <c:h val="0.66678168274064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56784326147501"/>
          <c:y val="0.0817249128105562"/>
          <c:w val="0.75999578653416"/>
          <c:h val="0.888829790385239"/>
        </c:manualLayout>
      </c:layout>
      <c:scatterChart>
        <c:scatterStyle val="lineMarker"/>
        <c:varyColors val="0"/>
        <c:ser>
          <c:idx val="1"/>
          <c:order val="0"/>
          <c:tx>
            <c:v>Cu M60</c:v>
          </c:tx>
          <c:spPr>
            <a:ln w="47625">
              <a:noFill/>
            </a:ln>
          </c:spPr>
          <c:marker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mobilities!$H$4:$H$6</c:f>
              <c:numCache>
                <c:formatCode>General</c:formatCode>
                <c:ptCount val="3"/>
                <c:pt idx="0">
                  <c:v>0.000635647088736334</c:v>
                </c:pt>
                <c:pt idx="1">
                  <c:v>0.000494315373208107</c:v>
                </c:pt>
                <c:pt idx="2">
                  <c:v>0.000570385580652521</c:v>
                </c:pt>
              </c:numCache>
            </c:numRef>
          </c:xVal>
          <c:yVal>
            <c:numRef>
              <c:f>mobilities!$G$4:$G$6</c:f>
              <c:numCache>
                <c:formatCode>General</c:formatCode>
                <c:ptCount val="3"/>
                <c:pt idx="0">
                  <c:v>5.57550000000001E-16</c:v>
                </c:pt>
                <c:pt idx="1">
                  <c:v>2.32848194444445E-15</c:v>
                </c:pt>
                <c:pt idx="2">
                  <c:v>1.07376873611111E-15</c:v>
                </c:pt>
              </c:numCache>
            </c:numRef>
          </c:yVal>
          <c:smooth val="0"/>
        </c:ser>
        <c:ser>
          <c:idx val="3"/>
          <c:order val="1"/>
          <c:tx>
            <c:v>CuTi M60</c:v>
          </c:tx>
          <c:spPr>
            <a:ln w="47625">
              <a:noFill/>
            </a:ln>
          </c:spPr>
          <c:marker>
            <c:symbol val="triangle"/>
            <c:size val="9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mobilities!$H$10:$H$12</c:f>
              <c:numCache>
                <c:formatCode>General</c:formatCode>
                <c:ptCount val="3"/>
                <c:pt idx="0">
                  <c:v>0.000635647088736334</c:v>
                </c:pt>
                <c:pt idx="1">
                  <c:v>0.000494315373208107</c:v>
                </c:pt>
                <c:pt idx="2">
                  <c:v>0.000570385580652521</c:v>
                </c:pt>
              </c:numCache>
            </c:numRef>
          </c:xVal>
          <c:yVal>
            <c:numRef>
              <c:f>mobilities!$G$10:$G$12</c:f>
              <c:numCache>
                <c:formatCode>General</c:formatCode>
                <c:ptCount val="3"/>
                <c:pt idx="0">
                  <c:v>1.91325E-16</c:v>
                </c:pt>
                <c:pt idx="1">
                  <c:v>1.557985E-15</c:v>
                </c:pt>
                <c:pt idx="2">
                  <c:v>9.10050000000001E-16</c:v>
                </c:pt>
              </c:numCache>
            </c:numRef>
          </c:yVal>
          <c:smooth val="0"/>
        </c:ser>
        <c:ser>
          <c:idx val="5"/>
          <c:order val="2"/>
          <c:tx>
            <c:v>Ti M60</c:v>
          </c:tx>
          <c:spPr>
            <a:ln w="47625">
              <a:noFill/>
            </a:ln>
          </c:spPr>
          <c:marker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mobilities!$H$17:$H$19</c:f>
              <c:numCache>
                <c:formatCode>General</c:formatCode>
                <c:ptCount val="3"/>
                <c:pt idx="0">
                  <c:v>0.000635647088736334</c:v>
                </c:pt>
                <c:pt idx="1">
                  <c:v>0.000494315373208107</c:v>
                </c:pt>
                <c:pt idx="2">
                  <c:v>0.000570385580652521</c:v>
                </c:pt>
              </c:numCache>
            </c:numRef>
          </c:xVal>
          <c:yVal>
            <c:numRef>
              <c:f>mobilities!$G$17:$G$19</c:f>
              <c:numCache>
                <c:formatCode>General</c:formatCode>
                <c:ptCount val="3"/>
                <c:pt idx="0">
                  <c:v>8.70400000000001E-16</c:v>
                </c:pt>
                <c:pt idx="1">
                  <c:v>6.59150000000001E-15</c:v>
                </c:pt>
                <c:pt idx="2">
                  <c:v>2.28825997222222E-15</c:v>
                </c:pt>
              </c:numCache>
            </c:numRef>
          </c:yVal>
          <c:smooth val="0"/>
        </c:ser>
        <c:ser>
          <c:idx val="6"/>
          <c:order val="3"/>
          <c:tx>
            <c:v>un M60</c:v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c:spPr>
          </c:marker>
          <c:xVal>
            <c:numRef>
              <c:f>mobilities!$H$21:$H$23</c:f>
              <c:numCache>
                <c:formatCode>General</c:formatCode>
                <c:ptCount val="3"/>
                <c:pt idx="0">
                  <c:v>0.000635647088736334</c:v>
                </c:pt>
                <c:pt idx="1">
                  <c:v>0.000570385580652521</c:v>
                </c:pt>
                <c:pt idx="2">
                  <c:v>0.000494315373208107</c:v>
                </c:pt>
              </c:numCache>
            </c:numRef>
          </c:xVal>
          <c:yVal>
            <c:numRef>
              <c:f>mobilities!$G$21:$G$23</c:f>
              <c:numCache>
                <c:formatCode>General</c:formatCode>
                <c:ptCount val="3"/>
                <c:pt idx="0">
                  <c:v>9.03600000000001E-17</c:v>
                </c:pt>
                <c:pt idx="1">
                  <c:v>5.3315E-16</c:v>
                </c:pt>
                <c:pt idx="2">
                  <c:v>5.7745E-15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7611848"/>
        <c:axId val="507619240"/>
      </c:scatterChart>
      <c:valAx>
        <c:axId val="507611848"/>
        <c:scaling>
          <c:orientation val="minMax"/>
          <c:min val="0.00045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1/T (K)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07619240"/>
        <c:crosses val="autoZero"/>
        <c:crossBetween val="midCat"/>
      </c:valAx>
      <c:valAx>
        <c:axId val="507619240"/>
        <c:scaling>
          <c:logBase val="10.0"/>
          <c:orientation val="minMax"/>
          <c:max val="1.0E-1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 reduced gb mobility (m2/s) </a:t>
                </a:r>
              </a:p>
            </c:rich>
          </c:tx>
          <c:layout>
            <c:manualLayout>
              <c:xMode val="edge"/>
              <c:yMode val="edge"/>
              <c:x val="0.0"/>
              <c:y val="0.3095415812749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07611848"/>
        <c:crossesAt val="0.00045"/>
        <c:crossBetween val="midCat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112307197122582"/>
          <c:y val="0.629474346528602"/>
          <c:w val="0.194950332494146"/>
          <c:h val="0.330092223061158"/>
        </c:manualLayout>
      </c:layout>
      <c:overlay val="0"/>
      <c:txPr>
        <a:bodyPr/>
        <a:lstStyle/>
        <a:p>
          <a:pPr>
            <a:defRPr sz="16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56784326147501"/>
          <c:y val="0.0817249128105562"/>
          <c:w val="0.75999578653416"/>
          <c:h val="0.888829790385239"/>
        </c:manualLayout>
      </c:layout>
      <c:scatterChart>
        <c:scatterStyle val="lineMarker"/>
        <c:varyColors val="0"/>
        <c:ser>
          <c:idx val="1"/>
          <c:order val="0"/>
          <c:tx>
            <c:v>Cu M60</c:v>
          </c:tx>
          <c:spPr>
            <a:ln w="47625">
              <a:noFill/>
            </a:ln>
          </c:spPr>
          <c:marker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mobilities!$H$4:$H$6</c:f>
              <c:numCache>
                <c:formatCode>General</c:formatCode>
                <c:ptCount val="3"/>
                <c:pt idx="0">
                  <c:v>0.000635647088736334</c:v>
                </c:pt>
                <c:pt idx="1">
                  <c:v>0.000494315373208107</c:v>
                </c:pt>
                <c:pt idx="2">
                  <c:v>0.000570385580652521</c:v>
                </c:pt>
              </c:numCache>
            </c:numRef>
          </c:xVal>
          <c:yVal>
            <c:numRef>
              <c:f>mobilities!$G$4:$G$6</c:f>
              <c:numCache>
                <c:formatCode>General</c:formatCode>
                <c:ptCount val="3"/>
                <c:pt idx="0">
                  <c:v>5.57550000000001E-16</c:v>
                </c:pt>
                <c:pt idx="1">
                  <c:v>2.32848194444445E-15</c:v>
                </c:pt>
                <c:pt idx="2">
                  <c:v>1.07376873611111E-15</c:v>
                </c:pt>
              </c:numCache>
            </c:numRef>
          </c:yVal>
          <c:smooth val="0"/>
        </c:ser>
        <c:ser>
          <c:idx val="3"/>
          <c:order val="1"/>
          <c:tx>
            <c:v>CuTi M60</c:v>
          </c:tx>
          <c:spPr>
            <a:ln w="47625">
              <a:noFill/>
            </a:ln>
          </c:spPr>
          <c:marker>
            <c:symbol val="triangle"/>
            <c:size val="9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mobilities!$H$10:$H$12</c:f>
              <c:numCache>
                <c:formatCode>General</c:formatCode>
                <c:ptCount val="3"/>
                <c:pt idx="0">
                  <c:v>0.000635647088736334</c:v>
                </c:pt>
                <c:pt idx="1">
                  <c:v>0.000494315373208107</c:v>
                </c:pt>
                <c:pt idx="2">
                  <c:v>0.000570385580652521</c:v>
                </c:pt>
              </c:numCache>
            </c:numRef>
          </c:xVal>
          <c:yVal>
            <c:numRef>
              <c:f>mobilities!$G$10:$G$12</c:f>
              <c:numCache>
                <c:formatCode>General</c:formatCode>
                <c:ptCount val="3"/>
                <c:pt idx="0">
                  <c:v>1.91325E-16</c:v>
                </c:pt>
                <c:pt idx="1">
                  <c:v>1.557985E-15</c:v>
                </c:pt>
                <c:pt idx="2">
                  <c:v>9.10050000000001E-16</c:v>
                </c:pt>
              </c:numCache>
            </c:numRef>
          </c:yVal>
          <c:smooth val="0"/>
        </c:ser>
        <c:ser>
          <c:idx val="5"/>
          <c:order val="2"/>
          <c:tx>
            <c:v>Ti M60</c:v>
          </c:tx>
          <c:spPr>
            <a:ln w="47625">
              <a:noFill/>
            </a:ln>
          </c:spPr>
          <c:marker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c:spPr>
          </c:marker>
          <c:xVal>
            <c:numRef>
              <c:f>mobilities!$H$17:$H$19</c:f>
              <c:numCache>
                <c:formatCode>General</c:formatCode>
                <c:ptCount val="3"/>
                <c:pt idx="0">
                  <c:v>0.000635647088736334</c:v>
                </c:pt>
                <c:pt idx="1">
                  <c:v>0.000494315373208107</c:v>
                </c:pt>
                <c:pt idx="2">
                  <c:v>0.000570385580652521</c:v>
                </c:pt>
              </c:numCache>
            </c:numRef>
          </c:xVal>
          <c:yVal>
            <c:numRef>
              <c:f>mobilities!$G$17:$G$19</c:f>
              <c:numCache>
                <c:formatCode>General</c:formatCode>
                <c:ptCount val="3"/>
                <c:pt idx="0">
                  <c:v>8.70400000000001E-16</c:v>
                </c:pt>
                <c:pt idx="1">
                  <c:v>6.59150000000001E-15</c:v>
                </c:pt>
                <c:pt idx="2">
                  <c:v>2.28825997222222E-15</c:v>
                </c:pt>
              </c:numCache>
            </c:numRef>
          </c:yVal>
          <c:smooth val="0"/>
        </c:ser>
        <c:ser>
          <c:idx val="0"/>
          <c:order val="3"/>
          <c:tx>
            <c:v>Cu Centorr</c:v>
          </c:tx>
          <c:spPr>
            <a:ln w="47625">
              <a:noFill/>
            </a:ln>
          </c:spPr>
          <c:marker>
            <c:symbol val="square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mobilities!$H$2:$H$3</c:f>
              <c:numCache>
                <c:formatCode>General</c:formatCode>
                <c:ptCount val="2"/>
                <c:pt idx="0">
                  <c:v>0.000635647088736334</c:v>
                </c:pt>
                <c:pt idx="1">
                  <c:v>0.000494315373208107</c:v>
                </c:pt>
              </c:numCache>
            </c:numRef>
          </c:xVal>
          <c:yVal>
            <c:numRef>
              <c:f>mobilities!$G$2:$G$3</c:f>
              <c:numCache>
                <c:formatCode>General</c:formatCode>
                <c:ptCount val="2"/>
                <c:pt idx="0">
                  <c:v>2.406875E-17</c:v>
                </c:pt>
                <c:pt idx="1">
                  <c:v>1.28895E-15</c:v>
                </c:pt>
              </c:numCache>
            </c:numRef>
          </c:yVal>
          <c:smooth val="0"/>
        </c:ser>
        <c:ser>
          <c:idx val="2"/>
          <c:order val="4"/>
          <c:tx>
            <c:v>CuTi Centorr</c:v>
          </c:tx>
          <c:spPr>
            <a:ln w="47625">
              <a:noFill/>
            </a:ln>
          </c:spPr>
          <c:marker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marker>
          <c:xVal>
            <c:numRef>
              <c:f>mobilities!$H$8:$H$9</c:f>
              <c:numCache>
                <c:formatCode>General</c:formatCode>
                <c:ptCount val="2"/>
                <c:pt idx="0">
                  <c:v>0.000635647088736334</c:v>
                </c:pt>
                <c:pt idx="1">
                  <c:v>0.000494315373208107</c:v>
                </c:pt>
              </c:numCache>
            </c:numRef>
          </c:xVal>
          <c:yVal>
            <c:numRef>
              <c:f>mobilities!$G$8:$G$9</c:f>
              <c:numCache>
                <c:formatCode>General</c:formatCode>
                <c:ptCount val="2"/>
                <c:pt idx="0">
                  <c:v>1.5525462962963E-17</c:v>
                </c:pt>
                <c:pt idx="1">
                  <c:v>5.38025462962963E-16</c:v>
                </c:pt>
              </c:numCache>
            </c:numRef>
          </c:yVal>
          <c:smooth val="0"/>
        </c:ser>
        <c:ser>
          <c:idx val="4"/>
          <c:order val="5"/>
          <c:tx>
            <c:v>Ti Centorr</c:v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xVal>
            <c:numRef>
              <c:f>mobilities!$H$15:$H$16</c:f>
              <c:numCache>
                <c:formatCode>General</c:formatCode>
                <c:ptCount val="2"/>
                <c:pt idx="0">
                  <c:v>0.000635647088736334</c:v>
                </c:pt>
                <c:pt idx="1">
                  <c:v>0.000494315373208107</c:v>
                </c:pt>
              </c:numCache>
            </c:numRef>
          </c:xVal>
          <c:yVal>
            <c:numRef>
              <c:f>mobilities!$G$15:$G$16</c:f>
              <c:numCache>
                <c:formatCode>General</c:formatCode>
                <c:ptCount val="2"/>
                <c:pt idx="0">
                  <c:v>1.0733E-17</c:v>
                </c:pt>
                <c:pt idx="1">
                  <c:v>5.99509861111112E-15</c:v>
                </c:pt>
              </c:numCache>
            </c:numRef>
          </c:yVal>
          <c:smooth val="0"/>
        </c:ser>
        <c:ser>
          <c:idx val="6"/>
          <c:order val="6"/>
          <c:tx>
            <c:v>un M60</c:v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c:spPr>
          </c:marker>
          <c:xVal>
            <c:numRef>
              <c:f>mobilities!$H$21:$H$23</c:f>
              <c:numCache>
                <c:formatCode>General</c:formatCode>
                <c:ptCount val="3"/>
                <c:pt idx="0">
                  <c:v>0.000635647088736334</c:v>
                </c:pt>
                <c:pt idx="1">
                  <c:v>0.000570385580652521</c:v>
                </c:pt>
                <c:pt idx="2">
                  <c:v>0.000494315373208107</c:v>
                </c:pt>
              </c:numCache>
            </c:numRef>
          </c:xVal>
          <c:yVal>
            <c:numRef>
              <c:f>mobilities!$G$21:$G$23</c:f>
              <c:numCache>
                <c:formatCode>General</c:formatCode>
                <c:ptCount val="3"/>
                <c:pt idx="0">
                  <c:v>9.03600000000001E-17</c:v>
                </c:pt>
                <c:pt idx="1">
                  <c:v>5.3315E-16</c:v>
                </c:pt>
                <c:pt idx="2">
                  <c:v>5.7745E-15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9729816"/>
        <c:axId val="529737048"/>
      </c:scatterChart>
      <c:valAx>
        <c:axId val="529729816"/>
        <c:scaling>
          <c:orientation val="minMax"/>
          <c:min val="0.00045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1/T (K)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9737048"/>
        <c:crosses val="autoZero"/>
        <c:crossBetween val="midCat"/>
      </c:valAx>
      <c:valAx>
        <c:axId val="529737048"/>
        <c:scaling>
          <c:logBase val="10.0"/>
          <c:orientation val="minMax"/>
          <c:max val="1.0E-14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 reduced gb mobility (m2/s) </a:t>
                </a:r>
              </a:p>
            </c:rich>
          </c:tx>
          <c:layout>
            <c:manualLayout>
              <c:xMode val="edge"/>
              <c:yMode val="edge"/>
              <c:x val="0.0"/>
              <c:y val="0.3095415812749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29729816"/>
        <c:crossesAt val="0.00045"/>
        <c:crossBetween val="midCat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0955895270084299"/>
          <c:y val="0.56098119584367"/>
          <c:w val="0.204534999882725"/>
          <c:h val="0.400868478768921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424" cy="464661"/>
          </a:xfrm>
          <a:prstGeom prst="rect">
            <a:avLst/>
          </a:prstGeom>
        </p:spPr>
        <p:txBody>
          <a:bodyPr vert="horz" lIns="92264" tIns="46132" rIns="92264" bIns="461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2815" y="0"/>
            <a:ext cx="2970424" cy="464661"/>
          </a:xfrm>
          <a:prstGeom prst="rect">
            <a:avLst/>
          </a:prstGeom>
        </p:spPr>
        <p:txBody>
          <a:bodyPr vert="horz" lIns="92264" tIns="46132" rIns="92264" bIns="46132" rtlCol="0"/>
          <a:lstStyle>
            <a:lvl1pPr algn="r">
              <a:defRPr sz="1200"/>
            </a:lvl1pPr>
          </a:lstStyle>
          <a:p>
            <a:fld id="{66926DDD-16FA-4954-866D-274DCD3DCD4C}" type="datetimeFigureOut">
              <a:rPr lang="en-US" smtClean="0"/>
              <a:t>12/19/12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6951"/>
            <a:ext cx="2970424" cy="464661"/>
          </a:xfrm>
          <a:prstGeom prst="rect">
            <a:avLst/>
          </a:prstGeom>
        </p:spPr>
        <p:txBody>
          <a:bodyPr vert="horz" lIns="92264" tIns="46132" rIns="92264" bIns="461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2815" y="8826951"/>
            <a:ext cx="2970424" cy="464661"/>
          </a:xfrm>
          <a:prstGeom prst="rect">
            <a:avLst/>
          </a:prstGeom>
        </p:spPr>
        <p:txBody>
          <a:bodyPr vert="horz" lIns="92264" tIns="46132" rIns="92264" bIns="46132" rtlCol="0" anchor="b"/>
          <a:lstStyle>
            <a:lvl1pPr algn="r">
              <a:defRPr sz="1200"/>
            </a:lvl1pPr>
          </a:lstStyle>
          <a:p>
            <a:fld id="{267210F0-60A5-407C-8CC2-6107AE515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2567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0424" cy="464661"/>
          </a:xfrm>
          <a:prstGeom prst="rect">
            <a:avLst/>
          </a:prstGeom>
        </p:spPr>
        <p:txBody>
          <a:bodyPr vert="horz" lIns="92264" tIns="46132" rIns="92264" bIns="461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2815" y="0"/>
            <a:ext cx="2970424" cy="464661"/>
          </a:xfrm>
          <a:prstGeom prst="rect">
            <a:avLst/>
          </a:prstGeom>
        </p:spPr>
        <p:txBody>
          <a:bodyPr vert="horz" lIns="92264" tIns="46132" rIns="92264" bIns="46132" rtlCol="0"/>
          <a:lstStyle>
            <a:lvl1pPr algn="r">
              <a:defRPr sz="1200"/>
            </a:lvl1pPr>
          </a:lstStyle>
          <a:p>
            <a:fld id="{B3948EA2-E13D-4A40-B810-474CAA6E2C29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64" tIns="46132" rIns="92264" bIns="461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483" y="4414282"/>
            <a:ext cx="5483860" cy="4181951"/>
          </a:xfrm>
          <a:prstGeom prst="rect">
            <a:avLst/>
          </a:prstGeom>
        </p:spPr>
        <p:txBody>
          <a:bodyPr vert="horz" lIns="92264" tIns="46132" rIns="92264" bIns="4613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6951"/>
            <a:ext cx="2970424" cy="464661"/>
          </a:xfrm>
          <a:prstGeom prst="rect">
            <a:avLst/>
          </a:prstGeom>
        </p:spPr>
        <p:txBody>
          <a:bodyPr vert="horz" lIns="92264" tIns="46132" rIns="92264" bIns="461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2815" y="8826951"/>
            <a:ext cx="2970424" cy="464661"/>
          </a:xfrm>
          <a:prstGeom prst="rect">
            <a:avLst/>
          </a:prstGeom>
        </p:spPr>
        <p:txBody>
          <a:bodyPr vert="horz" lIns="92264" tIns="46132" rIns="92264" bIns="46132" rtlCol="0" anchor="b"/>
          <a:lstStyle>
            <a:lvl1pPr algn="r">
              <a:defRPr sz="1200"/>
            </a:lvl1pPr>
          </a:lstStyle>
          <a:p>
            <a:fld id="{086DDCD3-DD74-4D8F-97EE-BD5A180E0D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26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977D2B-E84F-473F-9D2A-CC15F7F0D89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8CFFC-08C6-474B-B78A-393A8A930307}" type="datetimeFigureOut">
              <a:rPr lang="en-US" smtClean="0"/>
              <a:pPr/>
              <a:t>12/19/12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E755D-1A4A-4F02-A85F-4174759FAC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4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Relationship Id="rId3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2300" y="1905000"/>
            <a:ext cx="5562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14350" algn="ctr">
              <a:tabLst>
                <a:tab pos="2971800" algn="ctr"/>
                <a:tab pos="5943600" algn="r"/>
                <a:tab pos="2971800" algn="ctr"/>
                <a:tab pos="5772150" algn="r"/>
              </a:tabLst>
            </a:pPr>
            <a:r>
              <a:rPr lang="en-US" sz="2400" b="1" dirty="0">
                <a:latin typeface="Cambria"/>
                <a:ea typeface="Cambria"/>
                <a:cs typeface="Times New Roman"/>
              </a:rPr>
              <a:t>MURI Program Review</a:t>
            </a:r>
            <a:endParaRPr lang="en-US" sz="2800" dirty="0">
              <a:latin typeface="Cambria"/>
              <a:ea typeface="Cambria"/>
              <a:cs typeface="Times New Roman"/>
            </a:endParaRPr>
          </a:p>
          <a:p>
            <a:pPr algn="ctr">
              <a:tabLst>
                <a:tab pos="2971800" algn="ctr"/>
                <a:tab pos="5943600" algn="r"/>
              </a:tabLst>
            </a:pPr>
            <a:r>
              <a:rPr lang="en-US" b="1" dirty="0">
                <a:latin typeface="Cambria"/>
                <a:ea typeface="Cambria"/>
                <a:cs typeface="Times New Roman"/>
              </a:rPr>
              <a:t>“Tailoring of Atomic-Scale Interphase Complexions for Mechanism-Informed Material Design”</a:t>
            </a:r>
            <a:endParaRPr lang="en-US" sz="2800" dirty="0">
              <a:latin typeface="Cambria"/>
              <a:ea typeface="Cambria"/>
              <a:cs typeface="Times New Roman"/>
            </a:endParaRPr>
          </a:p>
          <a:p>
            <a:pPr algn="ctr"/>
            <a:r>
              <a:rPr lang="en-US" sz="1600" dirty="0">
                <a:latin typeface="Cambria"/>
                <a:ea typeface="Cambria"/>
                <a:cs typeface="Times New Roman"/>
              </a:rPr>
              <a:t>Office of Naval Research, 875 N Randolph Street, Room 603, Arlington, VA 22203</a:t>
            </a:r>
            <a:endParaRPr lang="en-US" sz="2800" dirty="0">
              <a:latin typeface="Cambria"/>
              <a:ea typeface="Cambria"/>
              <a:cs typeface="Times New Roman"/>
            </a:endParaRPr>
          </a:p>
          <a:p>
            <a:pPr algn="ctr"/>
            <a:r>
              <a:rPr lang="en-US" sz="2400" b="1" dirty="0">
                <a:latin typeface="Cambria"/>
                <a:ea typeface="Cambria"/>
                <a:cs typeface="Times New Roman"/>
              </a:rPr>
              <a:t> </a:t>
            </a:r>
            <a:endParaRPr lang="en-US" sz="2800" dirty="0">
              <a:latin typeface="Cambria"/>
              <a:ea typeface="Cambria"/>
              <a:cs typeface="Times New Roman"/>
            </a:endParaRPr>
          </a:p>
          <a:p>
            <a:pPr algn="ctr"/>
            <a:r>
              <a:rPr lang="en-US" sz="2400" b="1" dirty="0">
                <a:latin typeface="Cambria"/>
                <a:ea typeface="Cambria"/>
                <a:cs typeface="Times New Roman"/>
              </a:rPr>
              <a:t>Tuesday, 18 DEC 2012</a:t>
            </a:r>
            <a:endParaRPr lang="en-US" sz="2800" dirty="0">
              <a:effectLst/>
              <a:latin typeface="Cambria"/>
              <a:ea typeface="Cambria"/>
              <a:cs typeface="Times New Roman"/>
            </a:endParaRPr>
          </a:p>
        </p:txBody>
      </p:sp>
      <p:pic>
        <p:nvPicPr>
          <p:cNvPr id="3" name="Picture 22" descr="ONR2007LogoWhite Back2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10200"/>
            <a:ext cx="185057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67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86100" y="127000"/>
            <a:ext cx="3733800" cy="523220"/>
          </a:xfrm>
        </p:spPr>
        <p:txBody>
          <a:bodyPr>
            <a:noAutofit/>
          </a:bodyPr>
          <a:lstStyle/>
          <a:p>
            <a:pPr algn="l"/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 Relationships</a:t>
            </a:r>
            <a:r>
              <a:rPr lang="en-US" altLang="zh-CN" sz="3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endParaRPr lang="zh-CN" altLang="en-US" sz="3000" b="1" baseline="-25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7779" y="1447800"/>
            <a:ext cx="4755221" cy="3858397"/>
            <a:chOff x="-9808" y="1225571"/>
            <a:chExt cx="4755221" cy="3858397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1225571"/>
              <a:ext cx="4572000" cy="9695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52400" y="2057400"/>
              <a:ext cx="4593013" cy="2800349"/>
              <a:chOff x="4307940" y="2819400"/>
              <a:chExt cx="4593013" cy="2800349"/>
            </a:xfrm>
          </p:grpSpPr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36" t="4103" r="-1619" b="-4103"/>
              <a:stretch/>
            </p:blipFill>
            <p:spPr bwMode="auto">
              <a:xfrm>
                <a:off x="4689695" y="2971800"/>
                <a:ext cx="4211258" cy="26479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20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118" b="16571"/>
              <a:stretch/>
            </p:blipFill>
            <p:spPr bwMode="auto">
              <a:xfrm>
                <a:off x="4307940" y="2819400"/>
                <a:ext cx="763509" cy="22449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221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462"/>
            <a:stretch/>
          </p:blipFill>
          <p:spPr bwMode="auto">
            <a:xfrm>
              <a:off x="-9808" y="2195128"/>
              <a:ext cx="363650" cy="19958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3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155" y="4631529"/>
              <a:ext cx="4037846" cy="452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561429" y="6019800"/>
            <a:ext cx="8097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Not consistent with observed microstructures – new phase(s)?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16" name="Freeform 15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>
            <a:spLocks/>
          </p:cNvSpPr>
          <p:nvPr/>
        </p:nvSpPr>
        <p:spPr>
          <a:xfrm>
            <a:off x="664788" y="914400"/>
            <a:ext cx="3754812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In</a:t>
            </a:r>
            <a:r>
              <a:rPr lang="en-US" altLang="zh-CN" sz="2800" b="1" baseline="-25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zh-CN" sz="2800" b="1" baseline="-25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zh-CN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Alumina        </a:t>
            </a:r>
            <a:endParaRPr lang="zh-CN" altLang="en-US" sz="2800" b="1" baseline="-25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952999" y="900879"/>
            <a:ext cx="4038167" cy="5002262"/>
            <a:chOff x="4952999" y="900879"/>
            <a:chExt cx="4038167" cy="5002262"/>
          </a:xfrm>
        </p:grpSpPr>
        <p:pic>
          <p:nvPicPr>
            <p:cNvPr id="5" name="图片 4" descr="2.png"/>
            <p:cNvPicPr>
              <a:picLocks noChangeAspect="1"/>
            </p:cNvPicPr>
            <p:nvPr/>
          </p:nvPicPr>
          <p:blipFill rotWithShape="1">
            <a:blip r:embed="rId6" cstate="print"/>
            <a:srcRect l="1936" t="6306" r="49940"/>
            <a:stretch/>
          </p:blipFill>
          <p:spPr>
            <a:xfrm>
              <a:off x="4952999" y="1463703"/>
              <a:ext cx="4038167" cy="4439438"/>
            </a:xfrm>
            <a:prstGeom prst="rect">
              <a:avLst/>
            </a:prstGeom>
          </p:spPr>
        </p:pic>
        <p:sp>
          <p:nvSpPr>
            <p:cNvPr id="19" name="标题 1"/>
            <p:cNvSpPr txBox="1">
              <a:spLocks/>
            </p:cNvSpPr>
            <p:nvPr/>
          </p:nvSpPr>
          <p:spPr>
            <a:xfrm>
              <a:off x="5715000" y="900879"/>
              <a:ext cx="2621412" cy="5334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altLang="zh-CN" sz="2800" b="1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Alumina- SnO</a:t>
              </a:r>
              <a:r>
                <a:rPr lang="en-US" altLang="zh-CN" sz="2800" b="1" baseline="-25000" dirty="0" smtClean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</a:t>
              </a:r>
              <a:endParaRPr lang="zh-CN" altLang="en-US" sz="2800" b="1" baseline="-25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09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Alumina-15.8vol% ITO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685800"/>
            <a:ext cx="8610599" cy="3581400"/>
            <a:chOff x="304800" y="685800"/>
            <a:chExt cx="8610599" cy="3581400"/>
          </a:xfrm>
        </p:grpSpPr>
        <p:grpSp>
          <p:nvGrpSpPr>
            <p:cNvPr id="17" name="Group 16"/>
            <p:cNvGrpSpPr/>
            <p:nvPr/>
          </p:nvGrpSpPr>
          <p:grpSpPr>
            <a:xfrm>
              <a:off x="304800" y="709188"/>
              <a:ext cx="8610599" cy="3142512"/>
              <a:chOff x="533400" y="685800"/>
              <a:chExt cx="8153400" cy="2773180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533400" y="685800"/>
                <a:ext cx="8153400" cy="2773180"/>
                <a:chOff x="1219200" y="1371600"/>
                <a:chExt cx="6172200" cy="2286000"/>
              </a:xfrm>
            </p:grpSpPr>
            <p:pic>
              <p:nvPicPr>
                <p:cNvPr id="3074" name="Picture 2" descr="C:\Users\Yan Wang\Desktop\S09,S11,S17\S11\1S11_20121119_1_01.TIF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219200" y="1371600"/>
                  <a:ext cx="3048000" cy="2286000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76" name="Picture 4" descr="C:\Users\Yan Wang\Desktop\S09,S11,S17\S17\S17_20121016_01.TIF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343400" y="1371600"/>
                  <a:ext cx="3048000" cy="228600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7086600" y="2819400"/>
                <a:ext cx="1447800" cy="381000"/>
                <a:chOff x="7086600" y="2819400"/>
                <a:chExt cx="1447800" cy="381000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 flipH="1">
                  <a:off x="7086600" y="3124200"/>
                  <a:ext cx="129540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7239000" y="2819400"/>
                  <a:ext cx="1295400" cy="381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/>
                    <a:t> 200 </a:t>
                  </a:r>
                  <a:r>
                    <a:rPr lang="en-US" b="1" dirty="0" smtClean="0">
                      <a:latin typeface="Symbol" pitchFamily="18" charset="2"/>
                    </a:rPr>
                    <a:t>m</a:t>
                  </a:r>
                  <a:r>
                    <a:rPr lang="en-US" b="1" dirty="0" smtClean="0"/>
                    <a:t>m</a:t>
                  </a:r>
                  <a:endParaRPr lang="en-US" b="1" dirty="0"/>
                </a:p>
              </p:txBody>
            </p:sp>
          </p:grpSp>
        </p:grpSp>
        <p:sp>
          <p:nvSpPr>
            <p:cNvPr id="9" name="TextBox 8"/>
            <p:cNvSpPr txBox="1"/>
            <p:nvPr/>
          </p:nvSpPr>
          <p:spPr>
            <a:xfrm>
              <a:off x="1230579" y="3848484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High conductivity</a:t>
              </a:r>
              <a:endParaRPr lang="en-US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867400" y="3848484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Low conductivity</a:t>
              </a:r>
              <a:endParaRPr lang="en-US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4800" y="685800"/>
              <a:ext cx="4254970" cy="3581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654314" y="709188"/>
              <a:ext cx="4261085" cy="3558012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09600" y="4495800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Microstructures inhomogeneous at macro level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ariation in conductivity due to variations in percolation of conducting phase(s) ?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511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A30-3F25-47CA-B9D0-DDE58D6338E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2052" name="Picture 4" descr="C:\Users\Yan Wang\Desktop\1.jpg"/>
          <p:cNvPicPr>
            <a:picLocks noChangeAspect="1" noChangeArrowheads="1"/>
          </p:cNvPicPr>
          <p:nvPr/>
        </p:nvPicPr>
        <p:blipFill rotWithShape="1">
          <a:blip r:embed="rId2" cstate="print"/>
          <a:srcRect l="5659" t="7890" r="24876" b="8214"/>
          <a:stretch/>
        </p:blipFill>
        <p:spPr bwMode="auto">
          <a:xfrm>
            <a:off x="779227" y="838200"/>
            <a:ext cx="5278673" cy="4794638"/>
          </a:xfrm>
          <a:prstGeom prst="rect">
            <a:avLst/>
          </a:prstGeom>
          <a:noFill/>
        </p:spPr>
      </p:pic>
      <p:pic>
        <p:nvPicPr>
          <p:cNvPr id="7" name="Picture 4" descr="C:\Users\Yan Wang\Desktop\1.jpg"/>
          <p:cNvPicPr>
            <a:picLocks noChangeAspect="1" noChangeArrowheads="1"/>
          </p:cNvPicPr>
          <p:nvPr/>
        </p:nvPicPr>
        <p:blipFill rotWithShape="1">
          <a:blip r:embed="rId2" cstate="print"/>
          <a:srcRect l="73858" t="60286" b="16612"/>
          <a:stretch/>
        </p:blipFill>
        <p:spPr bwMode="auto">
          <a:xfrm>
            <a:off x="5943600" y="3048000"/>
            <a:ext cx="3126322" cy="207778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" y="0"/>
            <a:ext cx="8229600" cy="639762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 Conductivity –Alumina 15at% ITO (1h, 1600 </a:t>
            </a:r>
            <a:r>
              <a:rPr lang="en-US" sz="30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12" name="Freeform 11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485357" y="918867"/>
            <a:ext cx="2442927" cy="1071270"/>
            <a:chOff x="685800" y="4681830"/>
            <a:chExt cx="2442927" cy="1071270"/>
          </a:xfrm>
        </p:grpSpPr>
        <p:pic>
          <p:nvPicPr>
            <p:cNvPr id="14" name="Picture 4" descr="C:\Users\Yan Wang\Desktop\1.jp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71614" t="12479" r="18191" b="68776"/>
            <a:stretch/>
          </p:blipFill>
          <p:spPr bwMode="auto">
            <a:xfrm>
              <a:off x="685800" y="4681830"/>
              <a:ext cx="622300" cy="1071270"/>
            </a:xfrm>
            <a:prstGeom prst="rect">
              <a:avLst/>
            </a:prstGeom>
            <a:noFill/>
          </p:spPr>
        </p:pic>
        <p:grpSp>
          <p:nvGrpSpPr>
            <p:cNvPr id="5" name="Group 4"/>
            <p:cNvGrpSpPr/>
            <p:nvPr/>
          </p:nvGrpSpPr>
          <p:grpSpPr>
            <a:xfrm>
              <a:off x="766527" y="4838700"/>
              <a:ext cx="2362200" cy="914400"/>
              <a:chOff x="5943600" y="1295400"/>
              <a:chExt cx="2362200" cy="9144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5943600" y="1295400"/>
                <a:ext cx="457200" cy="914400"/>
              </a:xfrm>
              <a:prstGeom prst="ellipse">
                <a:avLst/>
              </a:pr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629400" y="1524000"/>
                <a:ext cx="1676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chemeClr val="accent3">
                        <a:lumMod val="75000"/>
                      </a:schemeClr>
                    </a:solidFill>
                  </a:rPr>
                  <a:t>15 at.% ITO</a:t>
                </a:r>
                <a:endParaRPr lang="en-US" sz="2400" b="1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374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846033" y="914400"/>
            <a:ext cx="7699049" cy="5181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Compositions:</a:t>
            </a:r>
            <a:r>
              <a:rPr lang="en-US" sz="2400" dirty="0" smtClean="0"/>
              <a:t>  1000 ppm Cu, 1000 ppm Ti,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     600 Cu- 400 Ti, </a:t>
            </a:r>
            <a:r>
              <a:rPr lang="en-US" sz="2400" dirty="0" err="1" smtClean="0"/>
              <a:t>undoped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Processing</a:t>
            </a:r>
          </a:p>
          <a:p>
            <a:r>
              <a:rPr lang="en-US" sz="2400" dirty="0" smtClean="0"/>
              <a:t>Precursors: titanium </a:t>
            </a:r>
            <a:r>
              <a:rPr lang="en-US" sz="2400" dirty="0" err="1" smtClean="0"/>
              <a:t>isopropoxide</a:t>
            </a:r>
            <a:r>
              <a:rPr lang="en-US" sz="2400" dirty="0" smtClean="0"/>
              <a:t> and copper acetate (in ethanol)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park plasma sintering</a:t>
            </a:r>
          </a:p>
          <a:p>
            <a:pPr lvl="1"/>
            <a:r>
              <a:rPr lang="en-US" sz="2400" dirty="0" smtClean="0"/>
              <a:t>Heating and cooling rates of 150 °C/min, </a:t>
            </a:r>
          </a:p>
          <a:p>
            <a:pPr lvl="1"/>
            <a:r>
              <a:rPr lang="en-US" sz="2400" dirty="0" smtClean="0"/>
              <a:t>20 min at 1200 °C, 50 </a:t>
            </a:r>
            <a:r>
              <a:rPr lang="en-US" sz="2400" dirty="0" err="1" smtClean="0"/>
              <a:t>MPa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Grain growth</a:t>
            </a:r>
            <a:r>
              <a:rPr lang="en-US" sz="2400" dirty="0" smtClean="0"/>
              <a:t>:  </a:t>
            </a:r>
          </a:p>
          <a:p>
            <a:r>
              <a:rPr lang="en-US" sz="2400" dirty="0" smtClean="0"/>
              <a:t>Temperature:  1300, 1480, 1750 </a:t>
            </a:r>
            <a:r>
              <a:rPr lang="en-US" sz="2400" baseline="30000" dirty="0" err="1" smtClean="0"/>
              <a:t>o</a:t>
            </a:r>
            <a:r>
              <a:rPr lang="en-US" sz="2400" dirty="0" err="1" smtClean="0"/>
              <a:t>C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Time:  1h, 5h, 10h, 20h</a:t>
            </a:r>
          </a:p>
          <a:p>
            <a:r>
              <a:rPr lang="en-US" sz="2400" dirty="0" smtClean="0"/>
              <a:t>Atmosphere (N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-5% 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Two different furnaces – </a:t>
            </a:r>
            <a:r>
              <a:rPr lang="en-US" sz="2400" dirty="0" err="1" smtClean="0"/>
              <a:t>Centorr</a:t>
            </a:r>
            <a:r>
              <a:rPr lang="en-US" sz="2400" dirty="0" smtClean="0"/>
              <a:t> and M60</a:t>
            </a:r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3400" y="105015"/>
            <a:ext cx="8229600" cy="5715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MCC’s:  Low Cu concentrations 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5" name="Freeform 4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32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6272" y="-152400"/>
            <a:ext cx="7010400" cy="7620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M60 Furnace: 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Grain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Growth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623538"/>
              </p:ext>
            </p:extLst>
          </p:nvPr>
        </p:nvGraphicFramePr>
        <p:xfrm>
          <a:off x="-2380" y="586150"/>
          <a:ext cx="4816273" cy="2987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436937"/>
              </p:ext>
            </p:extLst>
          </p:nvPr>
        </p:nvGraphicFramePr>
        <p:xfrm>
          <a:off x="4573190" y="609600"/>
          <a:ext cx="4284505" cy="3214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049782"/>
              </p:ext>
            </p:extLst>
          </p:nvPr>
        </p:nvGraphicFramePr>
        <p:xfrm>
          <a:off x="0" y="3641658"/>
          <a:ext cx="4740073" cy="3216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48640"/>
              </p:ext>
            </p:extLst>
          </p:nvPr>
        </p:nvGraphicFramePr>
        <p:xfrm>
          <a:off x="4572000" y="3733799"/>
          <a:ext cx="4528779" cy="3124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-2380" y="533400"/>
            <a:ext cx="9146380" cy="104605"/>
            <a:chOff x="-2380" y="6443133"/>
            <a:chExt cx="9146380" cy="418449"/>
          </a:xfrm>
        </p:grpSpPr>
        <p:sp>
          <p:nvSpPr>
            <p:cNvPr id="10" name="Freeform 9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1873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Grain Boundary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Mobilities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vs. Temp (M60)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Char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3833635"/>
              </p:ext>
            </p:extLst>
          </p:nvPr>
        </p:nvGraphicFramePr>
        <p:xfrm>
          <a:off x="2497029" y="533400"/>
          <a:ext cx="6654854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48506"/>
              </p:ext>
            </p:extLst>
          </p:nvPr>
        </p:nvGraphicFramePr>
        <p:xfrm>
          <a:off x="266368" y="803118"/>
          <a:ext cx="2134263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74" name="Equation" r:id="rId4" imgW="1143000" imgH="1346200" progId="Equation.3">
                  <p:embed/>
                </p:oleObj>
              </mc:Choice>
              <mc:Fallback>
                <p:oleObj name="Equation" r:id="rId4" imgW="1143000" imgH="1346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368" y="803118"/>
                        <a:ext cx="2134263" cy="2514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4103620"/>
            <a:ext cx="220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Grain growth constant </a:t>
            </a:r>
            <a:r>
              <a:rPr lang="en-US" sz="1400" i="1" dirty="0" err="1" smtClean="0"/>
              <a:t>k</a:t>
            </a:r>
            <a:r>
              <a:rPr lang="en-US" sz="1400" dirty="0" smtClean="0"/>
              <a:t>, calculated and averaged for each temperature group</a:t>
            </a:r>
            <a:endParaRPr lang="en-US" sz="1400" i="1" dirty="0"/>
          </a:p>
        </p:txBody>
      </p:sp>
      <p:sp>
        <p:nvSpPr>
          <p:cNvPr id="8" name="Down Arrow 7"/>
          <p:cNvSpPr/>
          <p:nvPr/>
        </p:nvSpPr>
        <p:spPr>
          <a:xfrm>
            <a:off x="838200" y="2057400"/>
            <a:ext cx="2286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838200" y="3124200"/>
            <a:ext cx="228600" cy="381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0" y="2596121"/>
            <a:ext cx="77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1750°C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881561" y="3429000"/>
            <a:ext cx="77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1480°C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421778" y="4545017"/>
            <a:ext cx="77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1300°C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868848" y="6248399"/>
            <a:ext cx="629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</a:rPr>
              <a:t>Decreasing mobility:   Ti   -&gt;   Cu  -&gt;  Cu-Ti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3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Grain Boundary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Mobilities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vs. Temp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3" name="Chart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462988"/>
              </p:ext>
            </p:extLst>
          </p:nvPr>
        </p:nvGraphicFramePr>
        <p:xfrm>
          <a:off x="762000" y="533400"/>
          <a:ext cx="8356428" cy="5562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0" y="6180721"/>
            <a:ext cx="68580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Data falls into two regimes corresponding to furnace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90800" y="685800"/>
            <a:ext cx="705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1750°C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970370" y="1524000"/>
            <a:ext cx="77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1480°C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975730" y="2282039"/>
            <a:ext cx="77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1300°C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 rot="1324635">
            <a:off x="2142693" y="1838188"/>
            <a:ext cx="6497587" cy="1770737"/>
          </a:xfrm>
          <a:prstGeom prst="rect">
            <a:avLst/>
          </a:prstGeom>
          <a:solidFill>
            <a:schemeClr val="accent2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1457516">
            <a:off x="2138034" y="3900940"/>
            <a:ext cx="5995172" cy="1260078"/>
          </a:xfrm>
          <a:prstGeom prst="rect">
            <a:avLst/>
          </a:prstGeom>
          <a:solidFill>
            <a:schemeClr val="accent1">
              <a:alpha val="2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05800" y="3429000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M60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26994" y="5486400"/>
            <a:ext cx="1017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chemeClr val="accent1">
                    <a:lumMod val="75000"/>
                  </a:schemeClr>
                </a:solidFill>
              </a:rPr>
              <a:t>Centorr</a:t>
            </a: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8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Wetting of Cu on Alumina:  Effect of </a:t>
            </a:r>
            <a:r>
              <a:rPr lang="en-US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3000" b="1" i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000" b="1" i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495800"/>
            <a:ext cx="8001000" cy="1510442"/>
          </a:xfrm>
        </p:spPr>
        <p:txBody>
          <a:bodyPr>
            <a:normAutofit fontScale="77500" lnSpcReduction="20000"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Enhanced wetting of Cu on alumina at extremes of </a:t>
            </a: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pO</a:t>
            </a:r>
            <a:r>
              <a:rPr lang="en-US" sz="2400" b="1" i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values (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</a:rPr>
              <a:t>aiz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et al)</a:t>
            </a:r>
          </a:p>
          <a:p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Suggestion that atmosphere in M60 more reducing</a:t>
            </a:r>
          </a:p>
          <a:p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Installation of monitor sensitive to very low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pO2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values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469797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Saiz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Cannon and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Tomsia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Ann. Rev. Mater. Res. 38 (2008) 197-226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487501" y="859136"/>
            <a:ext cx="4527385" cy="3338632"/>
            <a:chOff x="4487501" y="859136"/>
            <a:chExt cx="4527385" cy="3338632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506" b="35639"/>
            <a:stretch/>
          </p:blipFill>
          <p:spPr bwMode="auto">
            <a:xfrm>
              <a:off x="4495800" y="859136"/>
              <a:ext cx="4519086" cy="2895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44" b="288"/>
            <a:stretch/>
          </p:blipFill>
          <p:spPr bwMode="auto">
            <a:xfrm>
              <a:off x="4487501" y="3581400"/>
              <a:ext cx="4519086" cy="616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6200" y="859136"/>
            <a:ext cx="4495800" cy="3334083"/>
            <a:chOff x="76200" y="859136"/>
            <a:chExt cx="4495800" cy="3334083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39" b="65426"/>
            <a:stretch/>
          </p:blipFill>
          <p:spPr bwMode="auto">
            <a:xfrm>
              <a:off x="76200" y="859136"/>
              <a:ext cx="4495800" cy="2962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144" b="288"/>
            <a:stretch/>
          </p:blipFill>
          <p:spPr bwMode="auto">
            <a:xfrm>
              <a:off x="76200" y="3576851"/>
              <a:ext cx="4495800" cy="616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14" name="Freeform 13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69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390" y="5422"/>
            <a:ext cx="8229600" cy="731838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Doped Sapphire Tri-Crystals (Ongoing)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069" y="4572000"/>
            <a:ext cx="8742285" cy="205739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Three alumina single crystals (a, c, r planes) embedded in polycrystalline matrix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Interfaces immersed in concentrated solution of dopant salt in ethanol</a:t>
            </a:r>
          </a:p>
          <a:p>
            <a:pPr marL="342900" lvl="1" indent="-342900">
              <a:buFont typeface="Arial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Sequential process for Ti-Cu co-doping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11963" y="818425"/>
            <a:ext cx="8316253" cy="3645933"/>
            <a:chOff x="314047" y="2514599"/>
            <a:chExt cx="8316253" cy="3645933"/>
          </a:xfrm>
        </p:grpSpPr>
        <p:sp>
          <p:nvSpPr>
            <p:cNvPr id="11" name="Rectangle 10"/>
            <p:cNvSpPr/>
            <p:nvPr/>
          </p:nvSpPr>
          <p:spPr>
            <a:xfrm>
              <a:off x="840419" y="3360419"/>
              <a:ext cx="302581" cy="42257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828952" y="2819398"/>
              <a:ext cx="323295" cy="53340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30061" y="3782997"/>
              <a:ext cx="323295" cy="528961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152247" y="2975499"/>
              <a:ext cx="512686" cy="10668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14047" y="2980677"/>
              <a:ext cx="514905" cy="10668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14400" y="3505200"/>
              <a:ext cx="1524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14400" y="3558540"/>
              <a:ext cx="1524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914399" y="3451859"/>
              <a:ext cx="152400" cy="4571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885916" y="2514599"/>
              <a:ext cx="226380" cy="30480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872230" y="4357731"/>
              <a:ext cx="238957" cy="377301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209800" y="3000270"/>
              <a:ext cx="1066800" cy="990600"/>
              <a:chOff x="2743200" y="2948496"/>
              <a:chExt cx="1066800" cy="990600"/>
            </a:xfrm>
          </p:grpSpPr>
          <p:sp>
            <p:nvSpPr>
              <p:cNvPr id="14" name="Cube 13"/>
              <p:cNvSpPr/>
              <p:nvPr/>
            </p:nvSpPr>
            <p:spPr>
              <a:xfrm>
                <a:off x="2743200" y="2948496"/>
                <a:ext cx="1066800" cy="990600"/>
              </a:xfrm>
              <a:prstGeom prst="cub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200400" y="3401776"/>
                <a:ext cx="361950" cy="10712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200400" y="3505200"/>
                <a:ext cx="361950" cy="10712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200400" y="3612323"/>
                <a:ext cx="361950" cy="10712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Parallelogram 17"/>
              <p:cNvSpPr/>
              <p:nvPr/>
            </p:nvSpPr>
            <p:spPr>
              <a:xfrm rot="19306631">
                <a:off x="3507435" y="3360343"/>
                <a:ext cx="242807" cy="91501"/>
              </a:xfrm>
              <a:prstGeom prst="parallelogram">
                <a:avLst>
                  <a:gd name="adj" fmla="val 77320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Parallelogram 18"/>
              <p:cNvSpPr/>
              <p:nvPr/>
            </p:nvSpPr>
            <p:spPr>
              <a:xfrm rot="19287593">
                <a:off x="3507066" y="3468415"/>
                <a:ext cx="243503" cy="91501"/>
              </a:xfrm>
              <a:prstGeom prst="parallelogram">
                <a:avLst>
                  <a:gd name="adj" fmla="val 77320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Parallelogram 19"/>
              <p:cNvSpPr/>
              <p:nvPr/>
            </p:nvSpPr>
            <p:spPr>
              <a:xfrm rot="19336310">
                <a:off x="3507154" y="3586823"/>
                <a:ext cx="240997" cy="90296"/>
              </a:xfrm>
              <a:prstGeom prst="parallelogram">
                <a:avLst>
                  <a:gd name="adj" fmla="val 77320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4151577" y="2976993"/>
              <a:ext cx="1220171" cy="883580"/>
              <a:chOff x="4952029" y="3063801"/>
              <a:chExt cx="1220171" cy="88358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952029" y="3358907"/>
                <a:ext cx="1218229" cy="4202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  <a:alpha val="3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953000" y="3665884"/>
                <a:ext cx="1219200" cy="28149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4952029" y="3227402"/>
                <a:ext cx="1219200" cy="28149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5371748" y="3478007"/>
                <a:ext cx="348343" cy="396682"/>
                <a:chOff x="2743200" y="2948496"/>
                <a:chExt cx="1066800" cy="990600"/>
              </a:xfrm>
            </p:grpSpPr>
            <p:sp>
              <p:nvSpPr>
                <p:cNvPr id="23" name="Cube 22"/>
                <p:cNvSpPr/>
                <p:nvPr/>
              </p:nvSpPr>
              <p:spPr>
                <a:xfrm>
                  <a:off x="2743200" y="2948496"/>
                  <a:ext cx="1066800" cy="9906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3200400" y="3401776"/>
                  <a:ext cx="361950" cy="107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200400" y="3505200"/>
                  <a:ext cx="361950" cy="107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200400" y="3612323"/>
                  <a:ext cx="361950" cy="107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Parallelogram 26"/>
                <p:cNvSpPr/>
                <p:nvPr/>
              </p:nvSpPr>
              <p:spPr>
                <a:xfrm rot="19306631">
                  <a:off x="3507435" y="3360343"/>
                  <a:ext cx="242807" cy="91501"/>
                </a:xfrm>
                <a:prstGeom prst="parallelogram">
                  <a:avLst>
                    <a:gd name="adj" fmla="val 7732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Parallelogram 27"/>
                <p:cNvSpPr/>
                <p:nvPr/>
              </p:nvSpPr>
              <p:spPr>
                <a:xfrm rot="19287593">
                  <a:off x="3507066" y="3468415"/>
                  <a:ext cx="243503" cy="91501"/>
                </a:xfrm>
                <a:prstGeom prst="parallelogram">
                  <a:avLst>
                    <a:gd name="adj" fmla="val 7732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Parallelogram 28"/>
                <p:cNvSpPr/>
                <p:nvPr/>
              </p:nvSpPr>
              <p:spPr>
                <a:xfrm rot="19336310">
                  <a:off x="3507154" y="3586823"/>
                  <a:ext cx="240997" cy="90296"/>
                </a:xfrm>
                <a:prstGeom prst="parallelogram">
                  <a:avLst>
                    <a:gd name="adj" fmla="val 7732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Oval 29"/>
              <p:cNvSpPr/>
              <p:nvPr/>
            </p:nvSpPr>
            <p:spPr>
              <a:xfrm>
                <a:off x="4953000" y="3063801"/>
                <a:ext cx="1219200" cy="281497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/>
              <p:cNvCxnSpPr>
                <a:stCxn id="30" idx="6"/>
                <a:endCxn id="31" idx="6"/>
              </p:cNvCxnSpPr>
              <p:nvPr/>
            </p:nvCxnSpPr>
            <p:spPr>
              <a:xfrm>
                <a:off x="6172200" y="3204550"/>
                <a:ext cx="0" cy="602083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4953971" y="3219892"/>
                <a:ext cx="0" cy="602083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6229350" y="2955474"/>
              <a:ext cx="1220171" cy="883580"/>
              <a:chOff x="4952029" y="3063801"/>
              <a:chExt cx="1220171" cy="88358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4952029" y="3358907"/>
                <a:ext cx="1218229" cy="4202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  <a:alpha val="37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4953000" y="3665884"/>
                <a:ext cx="1219200" cy="28149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4952029" y="3227402"/>
                <a:ext cx="1219200" cy="281497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2" name="Group 41"/>
              <p:cNvGrpSpPr/>
              <p:nvPr/>
            </p:nvGrpSpPr>
            <p:grpSpPr>
              <a:xfrm>
                <a:off x="5371748" y="3478007"/>
                <a:ext cx="348343" cy="396682"/>
                <a:chOff x="2743200" y="2948496"/>
                <a:chExt cx="1066800" cy="990600"/>
              </a:xfrm>
            </p:grpSpPr>
            <p:sp>
              <p:nvSpPr>
                <p:cNvPr id="46" name="Cube 45"/>
                <p:cNvSpPr/>
                <p:nvPr/>
              </p:nvSpPr>
              <p:spPr>
                <a:xfrm>
                  <a:off x="2743200" y="2948496"/>
                  <a:ext cx="1066800" cy="990600"/>
                </a:xfrm>
                <a:prstGeom prst="cub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3200400" y="3401776"/>
                  <a:ext cx="361950" cy="107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3200400" y="3505200"/>
                  <a:ext cx="361950" cy="107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200400" y="3612323"/>
                  <a:ext cx="361950" cy="107123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Parallelogram 49"/>
                <p:cNvSpPr/>
                <p:nvPr/>
              </p:nvSpPr>
              <p:spPr>
                <a:xfrm rot="19306631">
                  <a:off x="3507435" y="3360343"/>
                  <a:ext cx="242807" cy="91501"/>
                </a:xfrm>
                <a:prstGeom prst="parallelogram">
                  <a:avLst>
                    <a:gd name="adj" fmla="val 7732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Parallelogram 50"/>
                <p:cNvSpPr/>
                <p:nvPr/>
              </p:nvSpPr>
              <p:spPr>
                <a:xfrm rot="19287593">
                  <a:off x="3507066" y="3468415"/>
                  <a:ext cx="243503" cy="91501"/>
                </a:xfrm>
                <a:prstGeom prst="parallelogram">
                  <a:avLst>
                    <a:gd name="adj" fmla="val 7732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Parallelogram 51"/>
                <p:cNvSpPr/>
                <p:nvPr/>
              </p:nvSpPr>
              <p:spPr>
                <a:xfrm rot="19336310">
                  <a:off x="3507154" y="3586823"/>
                  <a:ext cx="240997" cy="90296"/>
                </a:xfrm>
                <a:prstGeom prst="parallelogram">
                  <a:avLst>
                    <a:gd name="adj" fmla="val 77320"/>
                  </a:avLst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3" name="Oval 42"/>
              <p:cNvSpPr/>
              <p:nvPr/>
            </p:nvSpPr>
            <p:spPr>
              <a:xfrm>
                <a:off x="4953000" y="3063801"/>
                <a:ext cx="1219200" cy="281497"/>
              </a:xfrm>
              <a:prstGeom prst="ellipse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3" idx="6"/>
                <a:endCxn id="40" idx="6"/>
              </p:cNvCxnSpPr>
              <p:nvPr/>
            </p:nvCxnSpPr>
            <p:spPr>
              <a:xfrm>
                <a:off x="6172200" y="3204550"/>
                <a:ext cx="0" cy="602083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4953971" y="3219892"/>
                <a:ext cx="0" cy="602083"/>
              </a:xfrm>
              <a:prstGeom prst="line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Right Arrow 52"/>
            <p:cNvSpPr/>
            <p:nvPr/>
          </p:nvSpPr>
          <p:spPr>
            <a:xfrm>
              <a:off x="1828800" y="3457867"/>
              <a:ext cx="304800" cy="219717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/>
            <p:cNvSpPr/>
            <p:nvPr/>
          </p:nvSpPr>
          <p:spPr>
            <a:xfrm>
              <a:off x="3505200" y="3418958"/>
              <a:ext cx="304800" cy="219717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/>
            <p:cNvSpPr/>
            <p:nvPr/>
          </p:nvSpPr>
          <p:spPr>
            <a:xfrm rot="18421787">
              <a:off x="6163976" y="4039728"/>
              <a:ext cx="485904" cy="240074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ight Arrow 56"/>
            <p:cNvSpPr/>
            <p:nvPr/>
          </p:nvSpPr>
          <p:spPr>
            <a:xfrm rot="3455195">
              <a:off x="4733635" y="4065756"/>
              <a:ext cx="466337" cy="212772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13911" y="4800600"/>
              <a:ext cx="5703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SPS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046351" y="4172142"/>
              <a:ext cx="11708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Section to expose interfaces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35209" y="2554738"/>
              <a:ext cx="1033598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Dope- Ti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306441" y="2524510"/>
              <a:ext cx="1141138" cy="36933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Dope- Cu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087890" y="4449141"/>
              <a:ext cx="1141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Anneal- 1300°C 5h</a:t>
              </a:r>
              <a:endParaRPr lang="en-US" dirty="0"/>
            </a:p>
          </p:txBody>
        </p:sp>
        <p:sp>
          <p:nvSpPr>
            <p:cNvPr id="64" name="Right Arrow 63"/>
            <p:cNvSpPr/>
            <p:nvPr/>
          </p:nvSpPr>
          <p:spPr>
            <a:xfrm rot="3455195">
              <a:off x="7068227" y="4065756"/>
              <a:ext cx="466337" cy="212772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422482" y="4449141"/>
              <a:ext cx="1141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Anneal- 1000°C 5h</a:t>
              </a:r>
              <a:endParaRPr lang="en-US" dirty="0"/>
            </a:p>
          </p:txBody>
        </p:sp>
        <p:sp>
          <p:nvSpPr>
            <p:cNvPr id="66" name="Right Arrow 65"/>
            <p:cNvSpPr/>
            <p:nvPr/>
          </p:nvSpPr>
          <p:spPr>
            <a:xfrm rot="5400000">
              <a:off x="7780509" y="5299869"/>
              <a:ext cx="466337" cy="212772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7489162" y="5791200"/>
              <a:ext cx="1141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SEM/TEM</a:t>
              </a:r>
              <a:endParaRPr lang="en-US" dirty="0"/>
            </a:p>
          </p:txBody>
        </p:sp>
        <p:sp>
          <p:nvSpPr>
            <p:cNvPr id="68" name="Right Arrow 67"/>
            <p:cNvSpPr/>
            <p:nvPr/>
          </p:nvSpPr>
          <p:spPr>
            <a:xfrm rot="5400000">
              <a:off x="5354507" y="5299869"/>
              <a:ext cx="466337" cy="212772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063160" y="5791200"/>
              <a:ext cx="1141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SEM/TEM</a:t>
              </a:r>
              <a:endParaRPr lang="en-US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71" name="Freeform 70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10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390" y="170928"/>
            <a:ext cx="8229600" cy="50469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MCC’s High Metal Concentrations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390" y="1295400"/>
            <a:ext cx="8229600" cy="3962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 1</a:t>
            </a:r>
          </a:p>
          <a:p>
            <a:pPr marL="0" indent="0">
              <a:buNone/>
            </a:pPr>
            <a:r>
              <a:rPr lang="en-US" dirty="0" smtClean="0"/>
              <a:t>Alumina + </a:t>
            </a:r>
            <a:r>
              <a:rPr lang="en-US" dirty="0" err="1" smtClean="0"/>
              <a:t>CuO</a:t>
            </a:r>
            <a:r>
              <a:rPr lang="en-US" dirty="0" smtClean="0"/>
              <a:t>  --------&gt;    alumina-Cu composite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Target compositions: 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: 0.5, 5, 10 vol.% Cu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Processing</a:t>
            </a:r>
          </a:p>
          <a:p>
            <a:r>
              <a:rPr lang="en-US" dirty="0" smtClean="0"/>
              <a:t>Alumina powder (99.999%)+ </a:t>
            </a:r>
            <a:r>
              <a:rPr lang="en-US" dirty="0" err="1" smtClean="0"/>
              <a:t>CuO</a:t>
            </a:r>
            <a:r>
              <a:rPr lang="en-US" dirty="0" smtClean="0"/>
              <a:t> (purity 99.995%)</a:t>
            </a:r>
          </a:p>
          <a:p>
            <a:r>
              <a:rPr lang="en-US" dirty="0"/>
              <a:t>B</a:t>
            </a:r>
            <a:r>
              <a:rPr lang="en-US" dirty="0" smtClean="0"/>
              <a:t>all-milled in ethanol for 12 hours</a:t>
            </a:r>
          </a:p>
          <a:p>
            <a:r>
              <a:rPr lang="en-US" dirty="0" smtClean="0"/>
              <a:t>Powder is dried and transferred to a  graphite SPS die</a:t>
            </a:r>
          </a:p>
          <a:p>
            <a:r>
              <a:rPr lang="en-US" dirty="0" err="1" smtClean="0"/>
              <a:t>CuO</a:t>
            </a:r>
            <a:r>
              <a:rPr lang="en-US" dirty="0" smtClean="0"/>
              <a:t> reduced in-situ (2 h at 700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r>
              <a:rPr lang="en-US" dirty="0" smtClean="0"/>
              <a:t>, 5%H</a:t>
            </a:r>
            <a:r>
              <a:rPr lang="en-US" baseline="-25000" dirty="0" smtClean="0"/>
              <a:t>2</a:t>
            </a:r>
            <a:r>
              <a:rPr lang="en-US" dirty="0" smtClean="0"/>
              <a:t>-95%N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SPS  1000 - 1300</a:t>
            </a:r>
            <a:r>
              <a:rPr lang="en-US" baseline="30000" dirty="0" smtClean="0"/>
              <a:t>o</a:t>
            </a:r>
            <a:r>
              <a:rPr lang="en-US" dirty="0" smtClean="0"/>
              <a:t>C for 25min in the range of 40-60MPa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5" name="Freeform 4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60552" y="14917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SPS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46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9144000" cy="6858000"/>
            <a:chOff x="-2380" y="6443133"/>
            <a:chExt cx="9146380" cy="418449"/>
          </a:xfrm>
          <a:gradFill>
            <a:gsLst>
              <a:gs pos="0">
                <a:schemeClr val="accent1">
                  <a:tint val="66000"/>
                  <a:satMod val="160000"/>
                  <a:alpha val="9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grpSpPr>
        <p:sp>
          <p:nvSpPr>
            <p:cNvPr id="16" name="Freeform 15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gradFill>
              <a:gsLst>
                <a:gs pos="24000">
                  <a:schemeClr val="accent1">
                    <a:tint val="66000"/>
                    <a:satMod val="160000"/>
                    <a:alpha val="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5635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 </a:t>
            </a:r>
            <a:r>
              <a:rPr lang="en-US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Complexionized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Ceramics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H.M. Chan</a:t>
            </a:r>
            <a:b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Dept. Materials Science &amp; Engineering</a:t>
            </a:r>
            <a:b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000" b="1" dirty="0" smtClean="0">
                <a:solidFill>
                  <a:schemeClr val="accent2">
                    <a:lumMod val="75000"/>
                  </a:schemeClr>
                </a:solidFill>
              </a:rPr>
              <a:t>Lehigh University</a:t>
            </a:r>
            <a:endParaRPr lang="en-US" sz="3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048000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Identify complexions with metallic character in alumina</a:t>
            </a:r>
          </a:p>
          <a:p>
            <a:endParaRPr lang="en-US" sz="24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/>
              <a:t>Exploit to form novel materials/property combinations</a:t>
            </a:r>
            <a:endParaRPr lang="en-US" sz="2400" b="1" dirty="0"/>
          </a:p>
        </p:txBody>
      </p:sp>
      <p:pic>
        <p:nvPicPr>
          <p:cNvPr id="18" name="Picture 22" descr="ONR2007LogoWhite Back2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715000"/>
            <a:ext cx="1850571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29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le03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18187" r="-18187"/>
          <a:stretch>
            <a:fillRect/>
          </a:stretch>
        </p:blipFill>
        <p:spPr>
          <a:xfrm>
            <a:off x="-152400" y="1066800"/>
            <a:ext cx="9698863" cy="5334000"/>
          </a:xfr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8390" y="76200"/>
            <a:ext cx="8229600" cy="533400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Alumina-0.5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% Cu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1295400"/>
            <a:ext cx="98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Aharoni" pitchFamily="2" charset="-79"/>
                <a:cs typeface="Aharoni" pitchFamily="2" charset="-79"/>
              </a:rPr>
              <a:t>BSE</a:t>
            </a:r>
            <a:endParaRPr lang="en-US" sz="2400" dirty="0">
              <a:solidFill>
                <a:srgbClr val="FFC000"/>
              </a:solidFill>
              <a:latin typeface="Aharoni" pitchFamily="2" charset="-79"/>
              <a:cs typeface="Aharoni" pitchFamily="2" charset="-79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055030" y="5534731"/>
            <a:ext cx="706452" cy="381000"/>
            <a:chOff x="7162800" y="5410200"/>
            <a:chExt cx="706452" cy="38100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7162800" y="5791200"/>
              <a:ext cx="63580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162800" y="5410200"/>
              <a:ext cx="7064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5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45230" y="4315531"/>
            <a:ext cx="68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Straight Arrow Connector 16"/>
          <p:cNvCxnSpPr>
            <a:stCxn id="15" idx="1"/>
          </p:cNvCxnSpPr>
          <p:nvPr/>
        </p:nvCxnSpPr>
        <p:spPr>
          <a:xfrm flipH="1" flipV="1">
            <a:off x="4191000" y="4085815"/>
            <a:ext cx="654230" cy="46054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0"/>
          </p:cNvCxnSpPr>
          <p:nvPr/>
        </p:nvCxnSpPr>
        <p:spPr>
          <a:xfrm flipV="1">
            <a:off x="5188130" y="3962402"/>
            <a:ext cx="145870" cy="353129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16" name="Freeform 15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250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7" name="Freeform 6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58390" y="0"/>
            <a:ext cx="8229600" cy="780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 5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Cu : reducing atm.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02108" y="961030"/>
            <a:ext cx="7010401" cy="5257800"/>
            <a:chOff x="1102108" y="961030"/>
            <a:chExt cx="7010401" cy="5257800"/>
          </a:xfrm>
        </p:grpSpPr>
        <p:pic>
          <p:nvPicPr>
            <p:cNvPr id="1027" name="Picture 3" descr="C:\Users\Ike\Desktop\S10 Concentration Gradient 1000x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08" y="961030"/>
              <a:ext cx="7010401" cy="5257800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6254087" y="5188590"/>
              <a:ext cx="1447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  25 </a:t>
              </a:r>
              <a:r>
                <a:rPr lang="en-US" sz="2400" b="1" dirty="0" smtClean="0">
                  <a:latin typeface="Symbol" pitchFamily="18" charset="2"/>
                </a:rPr>
                <a:t>m</a:t>
              </a:r>
              <a:r>
                <a:rPr lang="en-US" sz="2400" b="1" dirty="0" smtClean="0"/>
                <a:t>m</a:t>
              </a:r>
              <a:endParaRPr lang="en-US" sz="2400" b="1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6248400" y="5650172"/>
              <a:ext cx="12954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291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458390" y="-77388"/>
            <a:ext cx="8229600" cy="780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 in wetting behavior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87128" y="762000"/>
            <a:ext cx="5511808" cy="3893403"/>
            <a:chOff x="1955792" y="762000"/>
            <a:chExt cx="5129900" cy="3624407"/>
          </a:xfrm>
        </p:grpSpPr>
        <p:grpSp>
          <p:nvGrpSpPr>
            <p:cNvPr id="13" name="Group 12"/>
            <p:cNvGrpSpPr/>
            <p:nvPr/>
          </p:nvGrpSpPr>
          <p:grpSpPr>
            <a:xfrm>
              <a:off x="1955792" y="762000"/>
              <a:ext cx="5129900" cy="3624407"/>
              <a:chOff x="-703296" y="1949029"/>
              <a:chExt cx="5224496" cy="3451253"/>
            </a:xfrm>
          </p:grpSpPr>
          <p:pic>
            <p:nvPicPr>
              <p:cNvPr id="5122" name="Picture 2" descr="C:\Users\Ike\Desktop\S11 1000x overview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20000"/>
                        </a14:imgEffect>
                      </a14:imgLayer>
                    </a14:imgProps>
                  </a:ext>
                </a:extLst>
              </a:blip>
              <a:srcRect b="11921"/>
              <a:stretch/>
            </p:blipFill>
            <p:spPr bwMode="auto">
              <a:xfrm>
                <a:off x="-703296" y="1949029"/>
                <a:ext cx="5224496" cy="3451253"/>
              </a:xfrm>
              <a:prstGeom prst="rect">
                <a:avLst/>
              </a:prstGeom>
              <a:noFill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147858" y="4884205"/>
                <a:ext cx="943272" cy="44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25 </a:t>
                </a:r>
                <a:r>
                  <a:rPr lang="en-US" b="1" dirty="0" smtClean="0">
                    <a:solidFill>
                      <a:schemeClr val="bg1"/>
                    </a:solidFill>
                    <a:latin typeface="Symbol" pitchFamily="18" charset="2"/>
                  </a:rPr>
                  <a:t>m</a:t>
                </a:r>
                <a:r>
                  <a:rPr lang="en-US" b="1" dirty="0" smtClean="0">
                    <a:solidFill>
                      <a:schemeClr val="bg1"/>
                    </a:solidFill>
                  </a:rPr>
                  <a:t>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 flipH="1">
                <a:off x="3048000" y="5286770"/>
                <a:ext cx="1066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/>
            <p:cNvGrpSpPr/>
            <p:nvPr/>
          </p:nvGrpSpPr>
          <p:grpSpPr>
            <a:xfrm>
              <a:off x="2106490" y="838200"/>
              <a:ext cx="2414252" cy="1317014"/>
              <a:chOff x="-1228300" y="1883391"/>
              <a:chExt cx="3739487" cy="2524836"/>
            </a:xfrm>
          </p:grpSpPr>
          <p:pic>
            <p:nvPicPr>
              <p:cNvPr id="16" name="Picture 2" descr="C:\Users\Mike\Desktop\Cu_Alumina Mike\11\CU in boundary B.TIF"/>
              <p:cNvPicPr>
                <a:picLocks noChangeAspect="1" noChangeArrowheads="1"/>
              </p:cNvPicPr>
              <p:nvPr/>
            </p:nvPicPr>
            <p:blipFill rotWithShape="1">
              <a:blip r:embed="rId4" cstate="print"/>
              <a:srcRect l="4035" t="20716" r="12787" b="19003"/>
              <a:stretch/>
            </p:blipFill>
            <p:spPr bwMode="auto">
              <a:xfrm>
                <a:off x="-1228300" y="1883391"/>
                <a:ext cx="3739487" cy="2524836"/>
              </a:xfrm>
              <a:prstGeom prst="rect">
                <a:avLst/>
              </a:prstGeom>
              <a:noFill/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838200" y="3542179"/>
                <a:ext cx="1447800" cy="708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  1 </a:t>
                </a:r>
                <a:r>
                  <a:rPr lang="en-US" b="1" dirty="0" smtClean="0">
                    <a:solidFill>
                      <a:schemeClr val="bg1"/>
                    </a:solidFill>
                    <a:latin typeface="Symbol" pitchFamily="18" charset="2"/>
                  </a:rPr>
                  <a:t>m</a:t>
                </a:r>
                <a:r>
                  <a:rPr lang="en-US" b="1" dirty="0" smtClean="0">
                    <a:solidFill>
                      <a:schemeClr val="bg1"/>
                    </a:solidFill>
                  </a:rPr>
                  <a:t>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838200" y="4250223"/>
                <a:ext cx="1447800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/>
            <p:cNvSpPr txBox="1"/>
            <p:nvPr/>
          </p:nvSpPr>
          <p:spPr>
            <a:xfrm>
              <a:off x="2145244" y="3897868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Alumina – “10 </a:t>
              </a:r>
              <a:r>
                <a:rPr lang="en-US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vol</a:t>
              </a:r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% Cu”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621727" y="990600"/>
              <a:ext cx="572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Cu</a:t>
              </a:r>
              <a:endParaRPr 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0" y="598232"/>
            <a:ext cx="9146380" cy="104605"/>
            <a:chOff x="-2380" y="6443133"/>
            <a:chExt cx="9146380" cy="418449"/>
          </a:xfrm>
        </p:grpSpPr>
        <p:sp>
          <p:nvSpPr>
            <p:cNvPr id="29" name="Freeform 28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42643" y="4655403"/>
            <a:ext cx="8725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At higher wt.% </a:t>
            </a:r>
            <a:r>
              <a:rPr lang="en-US" sz="2400" dirty="0" err="1" smtClean="0"/>
              <a:t>CuO</a:t>
            </a:r>
            <a:r>
              <a:rPr lang="en-US" sz="2400" dirty="0" smtClean="0"/>
              <a:t> (equivalent to 10 </a:t>
            </a:r>
            <a:r>
              <a:rPr lang="en-US" sz="2400" dirty="0" err="1" smtClean="0"/>
              <a:t>vol</a:t>
            </a:r>
            <a:r>
              <a:rPr lang="en-US" sz="2400" dirty="0" smtClean="0"/>
              <a:t>% Cu) transition in wetting behavior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091" y="5486400"/>
            <a:ext cx="835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Role of trace 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impurites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in graphite foil?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5090" y="5791200"/>
            <a:ext cx="83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Samples prepared with embedded graphite foil showed no microstructural differences.</a:t>
            </a:r>
          </a:p>
        </p:txBody>
      </p:sp>
    </p:spTree>
    <p:extLst>
      <p:ext uri="{BB962C8B-B14F-4D97-AF65-F5344CB8AC3E}">
        <p14:creationId xmlns:p14="http://schemas.microsoft.com/office/powerpoint/2010/main" val="1261380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752" y="2929592"/>
            <a:ext cx="5181600" cy="3048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u="sng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Approach #2</a:t>
            </a:r>
            <a:endParaRPr lang="en-US" sz="2400" b="1" u="sng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2-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tep heat-treatment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Alumina-Cu</a:t>
            </a:r>
            <a:r>
              <a:rPr lang="en-US" sz="24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O starting powders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     1.  Sinter in oxidizing atmosphere (air)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      2.  Reduce to Alumina-Cu (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US" sz="2400" dirty="0" err="1" smtClean="0">
                <a:solidFill>
                  <a:schemeClr val="tx2">
                    <a:lumMod val="75000"/>
                  </a:schemeClr>
                </a:solidFill>
              </a:rPr>
              <a:t>entorr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- Interest in monolithic CuAlO</a:t>
            </a:r>
            <a:r>
              <a:rPr lang="en-US" sz="24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en-US" sz="2400" baseline="-25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948" y="990600"/>
            <a:ext cx="4593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Working Hypothesis</a:t>
            </a:r>
          </a:p>
          <a:p>
            <a:r>
              <a:rPr lang="en-US" sz="2400" dirty="0" smtClean="0"/>
              <a:t>Larger </a:t>
            </a:r>
            <a:r>
              <a:rPr lang="en-US" sz="2400" dirty="0"/>
              <a:t>volume fraction of </a:t>
            </a:r>
            <a:r>
              <a:rPr lang="en-US" sz="2400" dirty="0" err="1"/>
              <a:t>CuO</a:t>
            </a:r>
            <a:r>
              <a:rPr lang="en-US" sz="2400" dirty="0"/>
              <a:t> allowed retention of Cu</a:t>
            </a:r>
            <a:r>
              <a:rPr lang="en-US" sz="2400" baseline="-25000" dirty="0"/>
              <a:t>2</a:t>
            </a:r>
            <a:r>
              <a:rPr lang="en-US" sz="2400" dirty="0"/>
              <a:t>O and reaction to CuAlO</a:t>
            </a:r>
            <a:r>
              <a:rPr lang="en-US" sz="2400" baseline="-25000" dirty="0"/>
              <a:t>2</a:t>
            </a:r>
          </a:p>
          <a:p>
            <a:endParaRPr lang="en-US" sz="2400" b="1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8390" y="-77388"/>
            <a:ext cx="8229600" cy="780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CuAlO</a:t>
            </a:r>
            <a:r>
              <a:rPr lang="en-US" sz="32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3200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7" name="Freeform 6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09066" y="914400"/>
            <a:ext cx="3505200" cy="5351115"/>
            <a:chOff x="5486400" y="914400"/>
            <a:chExt cx="3505200" cy="5351115"/>
          </a:xfrm>
        </p:grpSpPr>
        <p:pic>
          <p:nvPicPr>
            <p:cNvPr id="9" name="Picture 8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914400"/>
              <a:ext cx="3439160" cy="457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5943600" y="5619184"/>
              <a:ext cx="30480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</a:rPr>
                <a:t>Diemer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 et al</a:t>
              </a:r>
            </a:p>
            <a:p>
              <a:r>
                <a:rPr lang="en-US" dirty="0" err="1">
                  <a:solidFill>
                    <a:schemeClr val="accent2">
                      <a:lumMod val="50000"/>
                    </a:schemeClr>
                  </a:solidFill>
                </a:rPr>
                <a:t>JACerSoc</a:t>
              </a:r>
              <a:r>
                <a:rPr lang="en-US" dirty="0">
                  <a:solidFill>
                    <a:schemeClr val="accent2">
                      <a:lumMod val="50000"/>
                    </a:schemeClr>
                  </a:solidFill>
                </a:rPr>
                <a:t> 82 (1999) 2825-32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0777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731" y="76200"/>
            <a:ext cx="8229600" cy="563562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CuAlO</a:t>
            </a:r>
            <a:r>
              <a:rPr lang="en-US" sz="3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delafossite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75045"/>
            <a:ext cx="5791200" cy="4525963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ABO</a:t>
            </a:r>
            <a:r>
              <a:rPr lang="en-US" sz="2400" i="1" baseline="-25000" dirty="0" smtClean="0"/>
              <a:t>2</a:t>
            </a:r>
            <a:r>
              <a:rPr lang="en-US" sz="2400" i="1" dirty="0" smtClean="0"/>
              <a:t>  : </a:t>
            </a:r>
            <a:r>
              <a:rPr lang="en-US" sz="2400" dirty="0" smtClean="0"/>
              <a:t>Stacking sequence of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i="1" dirty="0" smtClean="0"/>
              <a:t>A</a:t>
            </a:r>
            <a:r>
              <a:rPr lang="en-US" sz="2400" i="1" baseline="30000" dirty="0" smtClean="0"/>
              <a:t>+</a:t>
            </a:r>
            <a:r>
              <a:rPr lang="en-US" sz="2400" dirty="0" smtClean="0"/>
              <a:t> and </a:t>
            </a:r>
            <a:r>
              <a:rPr lang="en-US" sz="2400" i="1" dirty="0" smtClean="0"/>
              <a:t>BO</a:t>
            </a:r>
            <a:r>
              <a:rPr lang="en-US" sz="2400" i="1" baseline="-25000" dirty="0" smtClean="0"/>
              <a:t>2</a:t>
            </a:r>
            <a:r>
              <a:rPr lang="en-US" sz="2400" dirty="0" smtClean="0"/>
              <a:t> layers</a:t>
            </a:r>
          </a:p>
          <a:p>
            <a:r>
              <a:rPr lang="en-US" sz="2400" dirty="0" err="1" smtClean="0"/>
              <a:t>Rhombohedral</a:t>
            </a:r>
            <a:endParaRPr lang="en-US" sz="2400" dirty="0" smtClean="0"/>
          </a:p>
          <a:p>
            <a:r>
              <a:rPr lang="en-US" sz="2400" dirty="0" smtClean="0"/>
              <a:t>Transparent p-type semiconductor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thin films- displays, solar cells</a:t>
            </a:r>
          </a:p>
          <a:p>
            <a:r>
              <a:rPr lang="en-US" sz="2400" dirty="0" smtClean="0"/>
              <a:t>Negative coefficient of expansion</a:t>
            </a:r>
          </a:p>
          <a:p>
            <a:endParaRPr lang="en-US" sz="2400" dirty="0"/>
          </a:p>
          <a:p>
            <a:r>
              <a:rPr lang="en-US" sz="2400" dirty="0" smtClean="0"/>
              <a:t>Few studies on bulk CuAlO</a:t>
            </a:r>
            <a:r>
              <a:rPr lang="en-US" sz="2400" baseline="-25000" dirty="0" smtClean="0"/>
              <a:t>2</a:t>
            </a:r>
            <a:endParaRPr lang="en-US" sz="24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http://www.tcd.ie/Chemistry/staff/people/gww/gw_new/research/TCOs/p-type/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019801" y="1143000"/>
            <a:ext cx="2729620" cy="4648200"/>
            <a:chOff x="6477000" y="1447800"/>
            <a:chExt cx="2272421" cy="4495800"/>
          </a:xfrm>
        </p:grpSpPr>
        <p:pic>
          <p:nvPicPr>
            <p:cNvPr id="3074" name="Picture 2" descr="Results of CuAlO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036"/>
            <a:stretch/>
          </p:blipFill>
          <p:spPr bwMode="auto">
            <a:xfrm>
              <a:off x="6477000" y="1447800"/>
              <a:ext cx="2272421" cy="449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086600" y="2819400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</a:rPr>
                <a:t>Cu</a:t>
              </a:r>
              <a:r>
                <a:rPr lang="en-US" sz="2400" b="1" baseline="30000" dirty="0" smtClean="0">
                  <a:solidFill>
                    <a:srgbClr val="0000FF"/>
                  </a:solidFill>
                </a:rPr>
                <a:t>+</a:t>
              </a:r>
              <a:endParaRPr lang="en-US" sz="2400" b="1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48600" y="3810000"/>
              <a:ext cx="76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8000"/>
                  </a:solidFill>
                </a:rPr>
                <a:t>Al</a:t>
              </a:r>
              <a:r>
                <a:rPr lang="en-US" sz="2400" b="1" baseline="30000" dirty="0" smtClean="0">
                  <a:solidFill>
                    <a:srgbClr val="008000"/>
                  </a:solidFill>
                </a:rPr>
                <a:t>3+</a:t>
              </a:r>
              <a:endParaRPr lang="en-US" sz="2400" b="1" baseline="300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10" name="Freeform 9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281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116" y="50115"/>
            <a:ext cx="8458200" cy="685800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21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wt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Cu</a:t>
            </a:r>
            <a:r>
              <a:rPr lang="en-US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(Air)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43000" y="5410200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Multiple phases present: Cu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O, CuAlO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, Al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</a:p>
          <a:p>
            <a:endParaRPr lang="en-US" sz="2400" b="1" baseline="-25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     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CuAlO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 wetting</a:t>
            </a:r>
            <a:endParaRPr lang="en-US" sz="2400" b="1" baseline="-250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71600" y="914400"/>
            <a:ext cx="6172199" cy="4495800"/>
            <a:chOff x="1725433" y="914400"/>
            <a:chExt cx="5513567" cy="3886200"/>
          </a:xfrm>
        </p:grpSpPr>
        <p:grpSp>
          <p:nvGrpSpPr>
            <p:cNvPr id="9" name="Group 8"/>
            <p:cNvGrpSpPr/>
            <p:nvPr/>
          </p:nvGrpSpPr>
          <p:grpSpPr>
            <a:xfrm>
              <a:off x="1725433" y="914400"/>
              <a:ext cx="5513567" cy="3886200"/>
              <a:chOff x="1741336" y="1186935"/>
              <a:chExt cx="5104737" cy="3537466"/>
            </a:xfrm>
          </p:grpSpPr>
          <p:pic>
            <p:nvPicPr>
              <p:cNvPr id="23557" name="Picture 5" descr="E:\MURI\RedOx Samples\10vol% Oxidized\File17.TIF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5076" t="9642" r="8064" b="10102"/>
              <a:stretch/>
            </p:blipFill>
            <p:spPr bwMode="auto">
              <a:xfrm>
                <a:off x="1741336" y="1186935"/>
                <a:ext cx="5104737" cy="3537466"/>
              </a:xfrm>
              <a:prstGeom prst="rect">
                <a:avLst/>
              </a:prstGeom>
              <a:noFill/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905000" y="1361459"/>
                <a:ext cx="33528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6h at 1300 </a:t>
                </a:r>
                <a:r>
                  <a:rPr lang="en-US" sz="2000" b="1" baseline="30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</a:t>
                </a:r>
                <a:r>
                  <a:rPr lang="en-US" sz="20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r>
                  <a:rPr 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 </a:t>
                </a:r>
                <a:endPara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5867400" y="4191000"/>
                <a:ext cx="762000" cy="369332"/>
                <a:chOff x="5334000" y="4278868"/>
                <a:chExt cx="762000" cy="369332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 flipH="1">
                  <a:off x="5334000" y="4648200"/>
                  <a:ext cx="76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" name="TextBox 5"/>
                <p:cNvSpPr txBox="1"/>
                <p:nvPr/>
              </p:nvSpPr>
              <p:spPr>
                <a:xfrm>
                  <a:off x="5334000" y="4278868"/>
                  <a:ext cx="762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5 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Symbol" pitchFamily="18" charset="2"/>
                    </a:rPr>
                    <a:t>m</a:t>
                  </a:r>
                  <a:r>
                    <a:rPr lang="en-US" b="1" dirty="0" smtClean="0">
                      <a:solidFill>
                        <a:schemeClr val="bg1"/>
                      </a:solidFill>
                    </a:rPr>
                    <a:t>m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0" name="TextBox 9"/>
            <p:cNvSpPr txBox="1"/>
            <p:nvPr/>
          </p:nvSpPr>
          <p:spPr>
            <a:xfrm>
              <a:off x="4901979" y="138005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Al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b="1" dirty="0" smtClean="0">
                  <a:solidFill>
                    <a:schemeClr val="bg1"/>
                  </a:solidFill>
                </a:rPr>
                <a:t>O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3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722265" y="2819400"/>
              <a:ext cx="990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CuAlO</a:t>
              </a:r>
              <a:r>
                <a:rPr lang="en-US" b="1" baseline="-25000" dirty="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477000" y="3009866"/>
              <a:ext cx="762000" cy="31925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Cu</a:t>
              </a:r>
              <a:r>
                <a:rPr lang="en-US" b="1" baseline="-250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r>
                <a:rPr lang="en-US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O</a:t>
              </a:r>
              <a:endParaRPr lang="en-US" b="1" baseline="-25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6208216" y="3176212"/>
              <a:ext cx="295053" cy="2503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32" name="Freeform 31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0844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05600" y="6400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Baldwin et al 1994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1" y="1113183"/>
            <a:ext cx="5706386" cy="4580587"/>
            <a:chOff x="912138" y="1552030"/>
            <a:chExt cx="5706386" cy="4580587"/>
          </a:xfrm>
        </p:grpSpPr>
        <p:grpSp>
          <p:nvGrpSpPr>
            <p:cNvPr id="3" name="Group 2"/>
            <p:cNvGrpSpPr/>
            <p:nvPr/>
          </p:nvGrpSpPr>
          <p:grpSpPr>
            <a:xfrm>
              <a:off x="912138" y="1552030"/>
              <a:ext cx="5706386" cy="4580587"/>
              <a:chOff x="924963" y="210681"/>
              <a:chExt cx="5923607" cy="4801438"/>
            </a:xfrm>
          </p:grpSpPr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" t="3890" r="3763" b="31874"/>
              <a:stretch/>
            </p:blipFill>
            <p:spPr bwMode="auto">
              <a:xfrm>
                <a:off x="924963" y="210681"/>
                <a:ext cx="5923607" cy="44428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7" t="94323"/>
              <a:stretch/>
            </p:blipFill>
            <p:spPr bwMode="auto">
              <a:xfrm>
                <a:off x="1504950" y="4653482"/>
                <a:ext cx="5219700" cy="3586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5" name="5-Point Star 4"/>
            <p:cNvSpPr/>
            <p:nvPr/>
          </p:nvSpPr>
          <p:spPr>
            <a:xfrm>
              <a:off x="3657600" y="3810000"/>
              <a:ext cx="227468" cy="228600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811382" y="3810000"/>
              <a:ext cx="227468" cy="228600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3657600" y="4114800"/>
              <a:ext cx="180315" cy="152400"/>
            </a:xfrm>
            <a:prstGeom prst="ellipse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813570" y="5791200"/>
            <a:ext cx="565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2">
                    <a:lumMod val="75000"/>
                  </a:schemeClr>
                </a:solidFill>
              </a:rPr>
              <a:t>Peritectic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reaction:  L + Al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---&gt;  CuAlO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en-US" sz="2400" b="1" baseline="-25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9231" y="2902284"/>
            <a:ext cx="723900" cy="37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5 </a:t>
            </a:r>
            <a:r>
              <a:rPr lang="en-US" b="1" dirty="0" smtClean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b="1" dirty="0" smtClean="0">
                <a:solidFill>
                  <a:schemeClr val="bg1"/>
                </a:solidFill>
              </a:rPr>
              <a:t>m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7200" y="1293537"/>
            <a:ext cx="2389687" cy="2077153"/>
            <a:chOff x="3276600" y="1264382"/>
            <a:chExt cx="2389687" cy="2077153"/>
          </a:xfrm>
        </p:grpSpPr>
        <p:pic>
          <p:nvPicPr>
            <p:cNvPr id="21" name="Picture 7" descr="C:\Users\mrk411\Desktop\17wt%Cu2O 1300 24hr\File46.T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73" t="30331" r="11454" b="18847"/>
            <a:stretch/>
          </p:blipFill>
          <p:spPr bwMode="auto">
            <a:xfrm>
              <a:off x="3276600" y="1264382"/>
              <a:ext cx="2389687" cy="20771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759470" y="2782684"/>
              <a:ext cx="723900" cy="372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5 </a:t>
              </a:r>
              <a:r>
                <a:rPr lang="en-US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3747543" y="3155561"/>
              <a:ext cx="7239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itle 1"/>
          <p:cNvSpPr txBox="1">
            <a:spLocks/>
          </p:cNvSpPr>
          <p:nvPr/>
        </p:nvSpPr>
        <p:spPr>
          <a:xfrm>
            <a:off x="524787" y="-101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Cored Structure</a:t>
            </a:r>
          </a:p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Alumina-17wt%Cu</a:t>
            </a:r>
            <a:r>
              <a:rPr lang="en-US" sz="3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(1300</a:t>
            </a:r>
            <a:r>
              <a:rPr lang="en-US" sz="3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for 24hr, air)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57200" y="3275162"/>
            <a:ext cx="2884004" cy="2266489"/>
            <a:chOff x="457200" y="3275162"/>
            <a:chExt cx="2884004" cy="2266489"/>
          </a:xfrm>
        </p:grpSpPr>
        <p:pic>
          <p:nvPicPr>
            <p:cNvPr id="15" name="Picture 7" descr="C:\Users\mrk411\Desktop\17wt%Cu2O 1300 24hr\File46.T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9" t="13230" r="56924" b="32076"/>
            <a:stretch/>
          </p:blipFill>
          <p:spPr bwMode="auto">
            <a:xfrm>
              <a:off x="457200" y="3461722"/>
              <a:ext cx="2014271" cy="2079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8" name="Straight Connector 17"/>
            <p:cNvCxnSpPr/>
            <p:nvPr/>
          </p:nvCxnSpPr>
          <p:spPr>
            <a:xfrm>
              <a:off x="2617304" y="3275162"/>
              <a:ext cx="7239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225195" y="4876800"/>
              <a:ext cx="853695" cy="308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Al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b="1" dirty="0" smtClean="0">
                  <a:solidFill>
                    <a:schemeClr val="bg1"/>
                  </a:solidFill>
                </a:rPr>
                <a:t>O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3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7200" y="3752153"/>
              <a:ext cx="1108934" cy="427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CuAlO</a:t>
              </a:r>
              <a:r>
                <a:rPr lang="en-US" b="1" baseline="-25000" dirty="0">
                  <a:solidFill>
                    <a:srgbClr val="FFC000"/>
                  </a:solidFill>
                </a:rPr>
                <a:t>2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290093" y="4038600"/>
              <a:ext cx="276041" cy="140819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24787" y="4166666"/>
              <a:ext cx="7834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Cu</a:t>
              </a:r>
              <a:r>
                <a:rPr lang="en-US" b="1" baseline="-2500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2</a:t>
              </a:r>
              <a:r>
                <a:rPr lang="en-US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O</a:t>
              </a:r>
              <a:endParaRPr lang="en-US" b="1" baseline="-25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186192" y="4359765"/>
              <a:ext cx="465851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2995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35086" y="346547"/>
            <a:ext cx="4519244" cy="43043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388098" y="754753"/>
            <a:ext cx="4013220" cy="3243262"/>
            <a:chOff x="152401" y="228600"/>
            <a:chExt cx="4013220" cy="3243262"/>
          </a:xfrm>
        </p:grpSpPr>
        <p:grpSp>
          <p:nvGrpSpPr>
            <p:cNvPr id="8" name="Group 7"/>
            <p:cNvGrpSpPr/>
            <p:nvPr/>
          </p:nvGrpSpPr>
          <p:grpSpPr>
            <a:xfrm>
              <a:off x="152401" y="228600"/>
              <a:ext cx="4013220" cy="3243262"/>
              <a:chOff x="1741337" y="1186935"/>
              <a:chExt cx="4311511" cy="3537466"/>
            </a:xfrm>
          </p:grpSpPr>
          <p:pic>
            <p:nvPicPr>
              <p:cNvPr id="13" name="Picture 5" descr="E:\MURI\RedOx Samples\10vol% Oxidized\File17.TIF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5076" t="9642" r="21561" b="10102"/>
              <a:stretch/>
            </p:blipFill>
            <p:spPr bwMode="auto">
              <a:xfrm>
                <a:off x="1741337" y="1186935"/>
                <a:ext cx="4311511" cy="3537466"/>
              </a:xfrm>
              <a:prstGeom prst="rect">
                <a:avLst/>
              </a:prstGeom>
              <a:noFill/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1905000" y="1361459"/>
                <a:ext cx="3352800" cy="4364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6h at 1300 </a:t>
                </a:r>
                <a:r>
                  <a:rPr lang="en-US" sz="2000" b="1" baseline="30000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</a:t>
                </a:r>
                <a:r>
                  <a:rPr lang="en-US" sz="20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</a:t>
                </a:r>
                <a:r>
                  <a:rPr lang="en-US" sz="20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(air)  </a:t>
                </a:r>
                <a:endPara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5054911" y="4174248"/>
                <a:ext cx="792471" cy="369332"/>
                <a:chOff x="4521511" y="4262116"/>
                <a:chExt cx="792471" cy="369332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4521511" y="4630156"/>
                  <a:ext cx="762000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TextBox 16"/>
                <p:cNvSpPr txBox="1"/>
                <p:nvPr/>
              </p:nvSpPr>
              <p:spPr>
                <a:xfrm>
                  <a:off x="4551982" y="4262116"/>
                  <a:ext cx="762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 smtClean="0">
                      <a:solidFill>
                        <a:schemeClr val="bg1"/>
                      </a:solidFill>
                    </a:rPr>
                    <a:t>5 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Symbol" pitchFamily="18" charset="2"/>
                    </a:rPr>
                    <a:t>m</a:t>
                  </a:r>
                  <a:r>
                    <a:rPr lang="en-US" b="1" dirty="0" smtClean="0">
                      <a:solidFill>
                        <a:schemeClr val="bg1"/>
                      </a:solidFill>
                    </a:rPr>
                    <a:t>m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9" name="TextBox 8"/>
            <p:cNvSpPr txBox="1"/>
            <p:nvPr/>
          </p:nvSpPr>
          <p:spPr>
            <a:xfrm>
              <a:off x="2889933" y="617212"/>
              <a:ext cx="853695" cy="308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Al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b="1" dirty="0" smtClean="0">
                  <a:solidFill>
                    <a:schemeClr val="bg1"/>
                  </a:solidFill>
                </a:rPr>
                <a:t>O</a:t>
              </a:r>
              <a:r>
                <a:rPr lang="en-US" b="1" baseline="-25000" dirty="0" smtClean="0">
                  <a:solidFill>
                    <a:schemeClr val="bg1"/>
                  </a:solidFill>
                </a:rPr>
                <a:t>3</a:t>
              </a:r>
              <a:endParaRPr lang="en-US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11465" y="1818434"/>
              <a:ext cx="853695" cy="308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C000"/>
                  </a:solidFill>
                </a:rPr>
                <a:t>CuAlO</a:t>
              </a:r>
              <a:r>
                <a:rPr lang="en-US" b="1" baseline="-25000" dirty="0">
                  <a:solidFill>
                    <a:srgbClr val="FFC000"/>
                  </a:solidFill>
                </a:rPr>
                <a:t>2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88098" y="4953000"/>
            <a:ext cx="48697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Reduction heat-treatment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2CuAlO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  -----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&gt;  2Cu + Al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2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O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3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 + ½ O</a:t>
            </a:r>
            <a:r>
              <a:rPr lang="en-US" sz="2400" b="1" baseline="-25000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2</a:t>
            </a:r>
          </a:p>
          <a:p>
            <a:endParaRPr lang="en-US" sz="2400" b="1" baseline="-25000" dirty="0">
              <a:solidFill>
                <a:schemeClr val="tx2">
                  <a:lumMod val="75000"/>
                </a:schemeClr>
              </a:solidFill>
              <a:sym typeface="Wingdings" pitchFamily="2" charset="2"/>
            </a:endParaRPr>
          </a:p>
          <a:p>
            <a:r>
              <a:rPr lang="en-US" sz="3600" b="1" baseline="-25000" dirty="0" smtClean="0">
                <a:solidFill>
                  <a:schemeClr val="tx2">
                    <a:lumMod val="75000"/>
                  </a:schemeClr>
                </a:solidFill>
                <a:sym typeface="Wingdings" pitchFamily="2" charset="2"/>
              </a:rPr>
              <a:t>Novel alumina-Cu microstructures</a:t>
            </a:r>
            <a:endParaRPr lang="en-US" sz="3600" b="1" baseline="-25000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43500" y="340000"/>
            <a:ext cx="3886200" cy="6629400"/>
            <a:chOff x="5364419" y="340000"/>
            <a:chExt cx="3886200" cy="6629400"/>
          </a:xfrm>
        </p:grpSpPr>
        <p:sp>
          <p:nvSpPr>
            <p:cNvPr id="29" name="Rectangle 28"/>
            <p:cNvSpPr/>
            <p:nvPr/>
          </p:nvSpPr>
          <p:spPr>
            <a:xfrm>
              <a:off x="5364419" y="340000"/>
              <a:ext cx="3886200" cy="66294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638801" y="3828708"/>
              <a:ext cx="3334424" cy="2820619"/>
              <a:chOff x="1113576" y="4411370"/>
              <a:chExt cx="2734147" cy="2164054"/>
            </a:xfrm>
          </p:grpSpPr>
          <p:pic>
            <p:nvPicPr>
              <p:cNvPr id="25604" name="Picture 4" descr="E:\MURI\RedOx Samples\10vol%Cu Reduced\File32.TIF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12919" t="16991" r="20735" b="12995"/>
              <a:stretch/>
            </p:blipFill>
            <p:spPr bwMode="auto">
              <a:xfrm>
                <a:off x="1113576" y="4411370"/>
                <a:ext cx="2734147" cy="2164054"/>
              </a:xfrm>
              <a:prstGeom prst="rect">
                <a:avLst/>
              </a:prstGeom>
              <a:noFill/>
            </p:spPr>
          </p:pic>
          <p:cxnSp>
            <p:nvCxnSpPr>
              <p:cNvPr id="3" name="Straight Connector 2"/>
              <p:cNvCxnSpPr/>
              <p:nvPr/>
            </p:nvCxnSpPr>
            <p:spPr>
              <a:xfrm flipH="1">
                <a:off x="1438312" y="4724400"/>
                <a:ext cx="604015" cy="0"/>
              </a:xfrm>
              <a:prstGeom prst="lin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1413077" y="4411370"/>
                <a:ext cx="709281" cy="338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5 </a:t>
                </a:r>
                <a:r>
                  <a:rPr lang="en-US" b="1" dirty="0" smtClean="0">
                    <a:solidFill>
                      <a:schemeClr val="bg1"/>
                    </a:solidFill>
                    <a:latin typeface="Symbol" pitchFamily="18" charset="2"/>
                  </a:rPr>
                  <a:t>m</a:t>
                </a:r>
                <a:r>
                  <a:rPr lang="en-US" b="1" dirty="0" smtClean="0">
                    <a:solidFill>
                      <a:schemeClr val="bg1"/>
                    </a:solidFill>
                  </a:rPr>
                  <a:t>m</a:t>
                </a:r>
                <a:endParaRPr lang="en-US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641817" y="609600"/>
              <a:ext cx="3375953" cy="3118785"/>
              <a:chOff x="5641817" y="609600"/>
              <a:chExt cx="3375953" cy="311878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641817" y="609600"/>
                <a:ext cx="3375953" cy="3118785"/>
                <a:chOff x="6223472" y="1132644"/>
                <a:chExt cx="2517652" cy="2660508"/>
              </a:xfrm>
            </p:grpSpPr>
            <p:pic>
              <p:nvPicPr>
                <p:cNvPr id="25602" name="Picture 2" descr="E:\MURI\RedOx Samples\10vol%Cu Reduced\File27.TIF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20141" t="7184" r="15302" b="15276"/>
                <a:stretch/>
              </p:blipFill>
              <p:spPr bwMode="auto">
                <a:xfrm rot="5400000">
                  <a:off x="6135433" y="1220683"/>
                  <a:ext cx="2660508" cy="2484430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26" name="Straight Connector 25"/>
                <p:cNvCxnSpPr/>
                <p:nvPr/>
              </p:nvCxnSpPr>
              <p:spPr>
                <a:xfrm flipH="1">
                  <a:off x="8001000" y="3453001"/>
                  <a:ext cx="533400" cy="0"/>
                </a:xfrm>
                <a:prstGeom prst="line">
                  <a:avLst/>
                </a:prstGeom>
                <a:ln w="285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7920871" y="3136772"/>
                  <a:ext cx="82025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2</a:t>
                  </a:r>
                  <a:r>
                    <a:rPr lang="en-US" b="1" dirty="0" smtClean="0">
                      <a:solidFill>
                        <a:schemeClr val="bg1"/>
                      </a:solidFill>
                    </a:rPr>
                    <a:t> </a:t>
                  </a:r>
                  <a:r>
                    <a:rPr lang="en-US" b="1" dirty="0" smtClean="0">
                      <a:solidFill>
                        <a:schemeClr val="bg1"/>
                      </a:solidFill>
                      <a:latin typeface="Symbol" pitchFamily="18" charset="2"/>
                    </a:rPr>
                    <a:t>m</a:t>
                  </a:r>
                  <a:r>
                    <a:rPr lang="en-US" b="1" dirty="0" smtClean="0">
                      <a:solidFill>
                        <a:schemeClr val="bg1"/>
                      </a:solidFill>
                    </a:rPr>
                    <a:t>m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" name="TextBox 1"/>
              <p:cNvSpPr txBox="1"/>
              <p:nvPr/>
            </p:nvSpPr>
            <p:spPr>
              <a:xfrm>
                <a:off x="8265295" y="1341177"/>
                <a:ext cx="59027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flat" dir="tl">
                    <a:rot lat="0" lon="0" rev="6600000"/>
                  </a:lightRig>
                </a:scene3d>
                <a:sp3d extrusionH="25400" contourW="8890">
                  <a:bevelT w="38100" h="31750"/>
                  <a:contourClr>
                    <a:schemeClr val="accent2">
                      <a:shade val="75000"/>
                    </a:schemeClr>
                  </a:contourClr>
                </a:sp3d>
              </a:bodyPr>
              <a:lstStyle/>
              <a:p>
                <a:r>
                  <a:rPr lang="en-US" sz="2000" b="1" dirty="0" smtClean="0">
                    <a:ln w="11430"/>
                    <a:gradFill>
                      <a:gsLst>
                        <a:gs pos="0">
                          <a:schemeClr val="accent2">
                            <a:tint val="70000"/>
                            <a:satMod val="245000"/>
                          </a:schemeClr>
                        </a:gs>
                        <a:gs pos="75000">
                          <a:schemeClr val="accent2">
                            <a:tint val="90000"/>
                            <a:shade val="60000"/>
                            <a:satMod val="240000"/>
                          </a:schemeClr>
                        </a:gs>
                        <a:gs pos="100000">
                          <a:schemeClr val="accent2">
                            <a:tint val="100000"/>
                            <a:shade val="50000"/>
                            <a:satMod val="240000"/>
                          </a:schemeClr>
                        </a:gs>
                      </a:gsLst>
                      <a:lin ang="5400000"/>
                    </a:gradFill>
                    <a:effectLst>
                      <a:outerShdw blurRad="50800" dist="39000" dir="5460000" algn="tl">
                        <a:srgbClr val="000000">
                          <a:alpha val="38000"/>
                        </a:srgbClr>
                      </a:outerShdw>
                    </a:effectLst>
                  </a:rPr>
                  <a:t>Cu</a:t>
                </a:r>
                <a:endParaRPr lang="en-US" sz="20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endParaRPr>
              </a:p>
            </p:txBody>
          </p:sp>
          <p:cxnSp>
            <p:nvCxnSpPr>
              <p:cNvPr id="6" name="Straight Connector 5"/>
              <p:cNvCxnSpPr>
                <a:stCxn id="2" idx="1"/>
              </p:cNvCxnSpPr>
              <p:nvPr/>
            </p:nvCxnSpPr>
            <p:spPr>
              <a:xfrm flipH="1">
                <a:off x="8025329" y="1541232"/>
                <a:ext cx="239966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5908253" y="1760513"/>
                <a:ext cx="853695" cy="308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chemeClr val="bg1"/>
                    </a:solidFill>
                  </a:rPr>
                  <a:t>Al</a:t>
                </a:r>
                <a:r>
                  <a:rPr lang="en-US" b="1" baseline="-25000" dirty="0" smtClean="0">
                    <a:solidFill>
                      <a:schemeClr val="bg1"/>
                    </a:solidFill>
                  </a:rPr>
                  <a:t>2</a:t>
                </a:r>
                <a:r>
                  <a:rPr lang="en-US" b="1" dirty="0" smtClean="0">
                    <a:solidFill>
                      <a:schemeClr val="bg1"/>
                    </a:solidFill>
                  </a:rPr>
                  <a:t>O</a:t>
                </a:r>
                <a:r>
                  <a:rPr lang="en-US" b="1" baseline="-25000" dirty="0" smtClean="0">
                    <a:solidFill>
                      <a:schemeClr val="bg1"/>
                    </a:solidFill>
                  </a:rPr>
                  <a:t>3</a:t>
                </a:r>
                <a:endParaRPr lang="en-US" b="1" baseline="-25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 flipV="1">
                <a:off x="6629400" y="1741287"/>
                <a:ext cx="457200" cy="173340"/>
              </a:xfrm>
              <a:prstGeom prst="line">
                <a:avLst/>
              </a:prstGeom>
              <a:ln w="1905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" name="Right Arrow 17"/>
          <p:cNvSpPr/>
          <p:nvPr/>
        </p:nvSpPr>
        <p:spPr>
          <a:xfrm>
            <a:off x="4654330" y="2590800"/>
            <a:ext cx="679670" cy="1524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422664" y="2811737"/>
            <a:ext cx="114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Reduction</a:t>
            </a:r>
            <a:endParaRPr lang="en-US" dirty="0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524787" y="-100224"/>
            <a:ext cx="8229600" cy="88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Novel Alumina-Cu Microstructures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65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524787" y="-100224"/>
            <a:ext cx="8229600" cy="880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Alumina-17wt%Cu</a:t>
            </a:r>
            <a:r>
              <a:rPr lang="en-US" sz="3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(1300</a:t>
            </a:r>
            <a:r>
              <a:rPr lang="en-US" sz="30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 for 24hr, air)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8600" y="441960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FIB section from cored region</a:t>
            </a:r>
          </a:p>
          <a:p>
            <a:endParaRPr lang="en-US" sz="2400" b="1" dirty="0">
              <a:solidFill>
                <a:srgbClr val="00206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2060"/>
                </a:solidFill>
              </a:rPr>
              <a:t>(C. Marvel, Q. Wu)</a:t>
            </a:r>
            <a:endParaRPr lang="en-US" sz="240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29" name="Freeform 28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" y="1629625"/>
            <a:ext cx="2932570" cy="2222489"/>
            <a:chOff x="606582" y="1629625"/>
            <a:chExt cx="2554588" cy="1828799"/>
          </a:xfrm>
        </p:grpSpPr>
        <p:grpSp>
          <p:nvGrpSpPr>
            <p:cNvPr id="5" name="Group 4"/>
            <p:cNvGrpSpPr/>
            <p:nvPr/>
          </p:nvGrpSpPr>
          <p:grpSpPr>
            <a:xfrm>
              <a:off x="606582" y="1629625"/>
              <a:ext cx="2517619" cy="1828799"/>
              <a:chOff x="968898" y="1394697"/>
              <a:chExt cx="1358189" cy="1007091"/>
            </a:xfrm>
          </p:grpSpPr>
          <p:pic>
            <p:nvPicPr>
              <p:cNvPr id="6" name="Picture 2" descr="E:\17wt%Cu2O 1300 24hr\File27.TIF"/>
              <p:cNvPicPr>
                <a:picLocks noChangeAspect="1" noChangeArrowheads="1"/>
              </p:cNvPicPr>
              <p:nvPr/>
            </p:nvPicPr>
            <p:blipFill rotWithShape="1">
              <a:blip r:embed="rId2" cstate="print"/>
              <a:srcRect l="23696" t="17246" r="32831" b="39773"/>
              <a:stretch/>
            </p:blipFill>
            <p:spPr bwMode="auto">
              <a:xfrm>
                <a:off x="968898" y="1394697"/>
                <a:ext cx="1358189" cy="1007091"/>
              </a:xfrm>
              <a:prstGeom prst="rect">
                <a:avLst/>
              </a:prstGeom>
              <a:noFill/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1676400" y="1524000"/>
                <a:ext cx="228600" cy="609600"/>
              </a:xfrm>
              <a:prstGeom prst="line">
                <a:avLst/>
              </a:prstGeom>
              <a:ln w="22225"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" name="Straight Connector 2"/>
            <p:cNvCxnSpPr/>
            <p:nvPr/>
          </p:nvCxnSpPr>
          <p:spPr>
            <a:xfrm>
              <a:off x="2485176" y="3352800"/>
              <a:ext cx="4572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2393889" y="3003846"/>
              <a:ext cx="7672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2</a:t>
              </a:r>
              <a:r>
                <a:rPr lang="en-US" b="1" dirty="0" smtClean="0">
                  <a:solidFill>
                    <a:schemeClr val="bg1"/>
                  </a:solidFill>
                </a:rPr>
                <a:t> </a:t>
              </a:r>
              <a:r>
                <a:rPr lang="en-US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429000" y="1043417"/>
            <a:ext cx="5410200" cy="5410200"/>
            <a:chOff x="3429000" y="1043417"/>
            <a:chExt cx="5410200" cy="5410200"/>
          </a:xfrm>
        </p:grpSpPr>
        <p:grpSp>
          <p:nvGrpSpPr>
            <p:cNvPr id="25" name="Group 24"/>
            <p:cNvGrpSpPr/>
            <p:nvPr/>
          </p:nvGrpSpPr>
          <p:grpSpPr>
            <a:xfrm>
              <a:off x="3429000" y="1043417"/>
              <a:ext cx="5410200" cy="5410200"/>
              <a:chOff x="3276600" y="1147014"/>
              <a:chExt cx="5410200" cy="5410200"/>
            </a:xfrm>
          </p:grpSpPr>
          <p:pic>
            <p:nvPicPr>
              <p:cNvPr id="11" name="Picture 10" descr="CuO-_0002.ti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76600" y="1147014"/>
                <a:ext cx="5410200" cy="541020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6477000" y="1447800"/>
                <a:ext cx="10903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>
                    <a:solidFill>
                      <a:schemeClr val="bg1"/>
                    </a:solidFill>
                  </a:rPr>
                  <a:t>Al</a:t>
                </a:r>
                <a:r>
                  <a:rPr lang="en-US" altLang="zh-CN" sz="3200" b="1" baseline="-25000" dirty="0" smtClean="0">
                    <a:solidFill>
                      <a:schemeClr val="bg1"/>
                    </a:solidFill>
                  </a:rPr>
                  <a:t>2</a:t>
                </a:r>
                <a:r>
                  <a:rPr lang="en-US" altLang="zh-CN" sz="3200" b="1" dirty="0" smtClean="0">
                    <a:solidFill>
                      <a:schemeClr val="bg1"/>
                    </a:solidFill>
                  </a:rPr>
                  <a:t>O</a:t>
                </a:r>
                <a:r>
                  <a:rPr lang="en-US" altLang="zh-CN" sz="3200" b="1" baseline="-25000" dirty="0" smtClean="0">
                    <a:solidFill>
                      <a:schemeClr val="bg1"/>
                    </a:solidFill>
                  </a:rPr>
                  <a:t>3</a:t>
                </a:r>
                <a:endParaRPr lang="zh-CN" altLang="en-US" sz="3200" b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553200" y="2740582"/>
                <a:ext cx="10871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C000"/>
                    </a:solidFill>
                  </a:rPr>
                  <a:t>CuAlO</a:t>
                </a:r>
                <a:r>
                  <a:rPr lang="en-US" altLang="zh-CN" sz="2400" b="1" baseline="-25000" dirty="0" smtClean="0">
                    <a:solidFill>
                      <a:srgbClr val="FFC000"/>
                    </a:solidFill>
                  </a:rPr>
                  <a:t>2</a:t>
                </a:r>
                <a:endParaRPr lang="zh-CN" altLang="en-US" sz="2400" b="1" baseline="-250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657600" y="4343400"/>
                <a:ext cx="10871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FFC000"/>
                    </a:solidFill>
                  </a:rPr>
                  <a:t>CuAlO</a:t>
                </a:r>
                <a:r>
                  <a:rPr lang="en-US" altLang="zh-CN" sz="2400" b="1" baseline="-25000" dirty="0" smtClean="0">
                    <a:solidFill>
                      <a:srgbClr val="FFC000"/>
                    </a:solidFill>
                  </a:rPr>
                  <a:t>2</a:t>
                </a:r>
                <a:endParaRPr lang="zh-CN" altLang="en-US" sz="2400" b="1" baseline="-25000" dirty="0">
                  <a:solidFill>
                    <a:srgbClr val="FFC000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 flipV="1">
                <a:off x="3810000" y="3852114"/>
                <a:ext cx="76200" cy="49128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4189484" y="3865249"/>
                <a:ext cx="228600" cy="491286"/>
              </a:xfrm>
              <a:prstGeom prst="straightConnector1">
                <a:avLst/>
              </a:prstGeom>
              <a:ln w="28575">
                <a:solidFill>
                  <a:srgbClr val="FFC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3657600" y="2221191"/>
                <a:ext cx="95965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C00000"/>
                    </a:solidFill>
                  </a:rPr>
                  <a:t>Cu</a:t>
                </a:r>
                <a:r>
                  <a:rPr lang="en-US" sz="2400" b="1" baseline="-25000" dirty="0" smtClean="0">
                    <a:solidFill>
                      <a:srgbClr val="C00000"/>
                    </a:solidFill>
                  </a:rPr>
                  <a:t>2</a:t>
                </a:r>
                <a:r>
                  <a:rPr lang="en-US" sz="2400" b="1" dirty="0" smtClean="0">
                    <a:solidFill>
                      <a:srgbClr val="C00000"/>
                    </a:solidFill>
                  </a:rPr>
                  <a:t>O</a:t>
                </a:r>
                <a:endParaRPr lang="en-US" sz="2400" b="1" baseline="-250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4495800" y="2464088"/>
                <a:ext cx="355660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4897157" y="1453311"/>
              <a:ext cx="10871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C000"/>
                  </a:solidFill>
                </a:rPr>
                <a:t>CuAlO</a:t>
              </a:r>
              <a:r>
                <a:rPr lang="en-US" altLang="zh-CN" sz="2400" b="1" baseline="-25000" dirty="0" smtClean="0">
                  <a:solidFill>
                    <a:srgbClr val="FFC000"/>
                  </a:solidFill>
                </a:rPr>
                <a:t>2</a:t>
              </a:r>
              <a:endParaRPr lang="zh-CN" altLang="en-US" sz="2400" b="1" baseline="-25000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0716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08" y="24143"/>
            <a:ext cx="8229600" cy="651477"/>
          </a:xfrm>
        </p:spPr>
        <p:txBody>
          <a:bodyPr>
            <a:normAutofit/>
          </a:bodyPr>
          <a:lstStyle/>
          <a:p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Atomic Resolution Microscopy -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JEM-ARM200F</a:t>
            </a:r>
            <a:endParaRPr lang="zh-CN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CuO-tx-0.7-ty-13.0-gb3-_0037.t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982" y="1219199"/>
            <a:ext cx="4206215" cy="4206215"/>
          </a:xfrm>
        </p:spPr>
      </p:pic>
      <p:sp>
        <p:nvSpPr>
          <p:cNvPr id="9" name="TextBox 8"/>
          <p:cNvSpPr txBox="1"/>
          <p:nvPr/>
        </p:nvSpPr>
        <p:spPr>
          <a:xfrm>
            <a:off x="2667000" y="3581400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</a:rPr>
              <a:t>Al</a:t>
            </a:r>
            <a:r>
              <a:rPr lang="en-US" altLang="zh-CN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zh-CN" altLang="en-US" sz="2400" b="1" baseline="-25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95600" y="1981200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</a:rPr>
              <a:t>Al</a:t>
            </a:r>
            <a:r>
              <a:rPr lang="en-US" altLang="zh-CN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altLang="zh-CN" sz="2400" b="1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altLang="zh-CN" sz="2400" b="1" baseline="-25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endParaRPr lang="zh-CN" altLang="en-US" sz="2400" b="1" baseline="-25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32821" y="3429000"/>
            <a:ext cx="10871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CuAlO</a:t>
            </a:r>
            <a:r>
              <a:rPr lang="en-US" altLang="zh-CN" sz="2400" b="1" baseline="-25000" dirty="0" smtClean="0">
                <a:solidFill>
                  <a:srgbClr val="FF0000"/>
                </a:solidFill>
              </a:rPr>
              <a:t>2</a:t>
            </a:r>
            <a:endParaRPr lang="zh-CN" altLang="en-US" sz="2400" b="1" baseline="-25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>
            <a:stCxn id="28" idx="0"/>
          </p:cNvCxnSpPr>
          <p:nvPr/>
        </p:nvCxnSpPr>
        <p:spPr>
          <a:xfrm flipV="1">
            <a:off x="1676400" y="3189631"/>
            <a:ext cx="228600" cy="23936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17" name="Freeform 16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524488" y="1241167"/>
            <a:ext cx="4340288" cy="5029319"/>
            <a:chOff x="4524488" y="1241167"/>
            <a:chExt cx="4340288" cy="5029319"/>
          </a:xfrm>
        </p:grpSpPr>
        <p:grpSp>
          <p:nvGrpSpPr>
            <p:cNvPr id="3" name="Group 2"/>
            <p:cNvGrpSpPr/>
            <p:nvPr/>
          </p:nvGrpSpPr>
          <p:grpSpPr>
            <a:xfrm>
              <a:off x="4524488" y="1241167"/>
              <a:ext cx="4340288" cy="5029319"/>
              <a:chOff x="4524488" y="1241167"/>
              <a:chExt cx="4340288" cy="5029319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699852" y="4579496"/>
                <a:ext cx="5485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 smtClean="0"/>
                  <a:t>ABF</a:t>
                </a:r>
                <a:endParaRPr lang="zh-CN" altLang="en-US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99427" y="5562600"/>
                <a:ext cx="40178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Boundary inclined- no indication of continuous Cu-rich layer</a:t>
                </a:r>
                <a:endParaRPr lang="zh-CN" altLang="en-US" sz="2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4524488" y="1241167"/>
                <a:ext cx="4340288" cy="4184247"/>
                <a:chOff x="1066800" y="1524000"/>
                <a:chExt cx="3652698" cy="3600000"/>
              </a:xfrm>
            </p:grpSpPr>
            <p:pic>
              <p:nvPicPr>
                <p:cNvPr id="22" name="Picture 21" descr="CuO-tx-0.7-ty-13.0-gb3-_0040.tif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66800" y="1524000"/>
                  <a:ext cx="3600000" cy="3600000"/>
                </a:xfrm>
                <a:prstGeom prst="rect">
                  <a:avLst/>
                </a:prstGeom>
              </p:spPr>
            </p:pic>
            <p:sp>
              <p:nvSpPr>
                <p:cNvPr id="24" name="TextBox 23"/>
                <p:cNvSpPr txBox="1"/>
                <p:nvPr/>
              </p:nvSpPr>
              <p:spPr>
                <a:xfrm>
                  <a:off x="1214025" y="1792598"/>
                  <a:ext cx="723364" cy="317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>
                      <a:solidFill>
                        <a:srgbClr val="FF0000"/>
                      </a:solidFill>
                    </a:rPr>
                    <a:t>CuAlO</a:t>
                  </a:r>
                  <a:r>
                    <a:rPr lang="en-US" altLang="zh-CN" b="1" baseline="-25000" dirty="0" smtClean="0">
                      <a:solidFill>
                        <a:srgbClr val="FF0000"/>
                      </a:solidFill>
                    </a:rPr>
                    <a:t>2</a:t>
                  </a:r>
                  <a:endParaRPr lang="zh-CN" altLang="en-US" b="1" baseline="-25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2590800" y="3505200"/>
                  <a:ext cx="821844" cy="4501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2800" b="1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Al</a:t>
                  </a:r>
                  <a:r>
                    <a:rPr lang="en-US" altLang="zh-CN" sz="2800" b="1" baseline="-25000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2</a:t>
                  </a:r>
                  <a:r>
                    <a:rPr lang="en-US" altLang="zh-CN" sz="2800" b="1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O</a:t>
                  </a:r>
                  <a:r>
                    <a:rPr lang="en-US" altLang="zh-CN" sz="2800" b="1" baseline="-25000" dirty="0" smtClean="0">
                      <a:solidFill>
                        <a:schemeClr val="tx2">
                          <a:lumMod val="75000"/>
                        </a:schemeClr>
                      </a:solidFill>
                    </a:rPr>
                    <a:t>3</a:t>
                  </a:r>
                  <a:endParaRPr lang="zh-CN" altLang="en-US" sz="2800" b="1" baseline="-25000" dirty="0">
                    <a:solidFill>
                      <a:schemeClr val="tx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996134" y="2555382"/>
                  <a:ext cx="723364" cy="3177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 smtClean="0">
                      <a:solidFill>
                        <a:srgbClr val="FF0000"/>
                      </a:solidFill>
                    </a:rPr>
                    <a:t>CuAlO</a:t>
                  </a:r>
                  <a:r>
                    <a:rPr lang="en-US" altLang="zh-CN" b="1" baseline="-25000" dirty="0" smtClean="0">
                      <a:solidFill>
                        <a:srgbClr val="FF0000"/>
                      </a:solidFill>
                    </a:rPr>
                    <a:t>2</a:t>
                  </a:r>
                  <a:endParaRPr lang="zh-CN" altLang="en-US" b="1" baseline="-25000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9" name="TextBox 18"/>
            <p:cNvSpPr txBox="1"/>
            <p:nvPr/>
          </p:nvSpPr>
          <p:spPr>
            <a:xfrm>
              <a:off x="6308491" y="1476412"/>
              <a:ext cx="97654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</a:rPr>
                <a:t>Al</a:t>
              </a:r>
              <a:r>
                <a:rPr lang="en-US" altLang="zh-CN" sz="2800" b="1" baseline="-25000" dirty="0" smtClean="0">
                  <a:solidFill>
                    <a:schemeClr val="tx2">
                      <a:lumMod val="75000"/>
                    </a:schemeClr>
                  </a:solidFill>
                </a:rPr>
                <a:t>2</a:t>
              </a:r>
              <a:r>
                <a:rPr lang="en-US" altLang="zh-CN" sz="2800" b="1" dirty="0" smtClean="0">
                  <a:solidFill>
                    <a:schemeClr val="tx2">
                      <a:lumMod val="75000"/>
                    </a:schemeClr>
                  </a:solidFill>
                </a:rPr>
                <a:t>O</a:t>
              </a:r>
              <a:r>
                <a:rPr lang="en-US" altLang="zh-CN" sz="2800" b="1" baseline="-25000" dirty="0" smtClean="0">
                  <a:solidFill>
                    <a:schemeClr val="tx2">
                      <a:lumMod val="75000"/>
                    </a:schemeClr>
                  </a:solidFill>
                </a:rPr>
                <a:t>3</a:t>
              </a:r>
              <a:endParaRPr lang="zh-CN" altLang="en-US" sz="2800" b="1" baseline="-250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flipH="1" flipV="1">
            <a:off x="762000" y="3189631"/>
            <a:ext cx="370821" cy="34850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206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477" y="74853"/>
            <a:ext cx="8229600" cy="563562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390" y="1227689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Novel alumina-based systems</a:t>
            </a:r>
          </a:p>
          <a:p>
            <a:pPr marL="0" indent="0" algn="ctr">
              <a:buNone/>
            </a:pPr>
            <a:r>
              <a:rPr lang="en-US" sz="2400" dirty="0" smtClean="0"/>
              <a:t>1.  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-ITO (indium tin oxide)     (</a:t>
            </a:r>
            <a:r>
              <a:rPr lang="en-US" sz="2400" dirty="0" smtClean="0">
                <a:solidFill>
                  <a:srgbClr val="C00000"/>
                </a:solidFill>
              </a:rPr>
              <a:t>Y. Wang</a:t>
            </a:r>
            <a:r>
              <a:rPr lang="en-US" sz="2400" dirty="0" smtClean="0"/>
              <a:t>)</a:t>
            </a:r>
          </a:p>
          <a:p>
            <a:pPr marL="0" indent="0" algn="ctr">
              <a:buNone/>
            </a:pPr>
            <a:endParaRPr lang="en-US" sz="2400" dirty="0" smtClean="0"/>
          </a:p>
          <a:p>
            <a:pPr marL="0" indent="0" algn="ctr">
              <a:buNone/>
            </a:pPr>
            <a:r>
              <a:rPr lang="en-US" sz="2400" dirty="0" smtClean="0"/>
              <a:t>2.  Cu, Ti and Cu-Ti </a:t>
            </a:r>
            <a:r>
              <a:rPr lang="en-US" sz="2400" dirty="0" err="1" smtClean="0"/>
              <a:t>codoped</a:t>
            </a:r>
            <a:r>
              <a:rPr lang="en-US" sz="2400" dirty="0" smtClean="0"/>
              <a:t> alumina (ppm levels) (</a:t>
            </a:r>
            <a:r>
              <a:rPr lang="en-US" sz="2400" dirty="0" smtClean="0">
                <a:solidFill>
                  <a:srgbClr val="C00000"/>
                </a:solidFill>
              </a:rPr>
              <a:t>A. Lawrence</a:t>
            </a:r>
            <a:r>
              <a:rPr lang="en-US" sz="2400" dirty="0" smtClean="0"/>
              <a:t>)</a:t>
            </a:r>
          </a:p>
          <a:p>
            <a:pPr algn="ctr"/>
            <a:endParaRPr lang="en-US" sz="2400" dirty="0"/>
          </a:p>
          <a:p>
            <a:pPr marL="0" indent="0" algn="ctr">
              <a:buNone/>
            </a:pPr>
            <a:r>
              <a:rPr lang="en-US" sz="2400" dirty="0" smtClean="0"/>
              <a:t>                                                  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ncreasing Cu content</a:t>
            </a:r>
          </a:p>
          <a:p>
            <a:pPr marL="0" indent="0" algn="ctr">
              <a:buNone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 smtClean="0"/>
              <a:t> Alumina/Cu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O/CuAlO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 (bulk)    (</a:t>
            </a:r>
            <a:r>
              <a:rPr lang="en-US" sz="2400" dirty="0" smtClean="0">
                <a:solidFill>
                  <a:srgbClr val="C00000"/>
                </a:solidFill>
              </a:rPr>
              <a:t>M. </a:t>
            </a:r>
            <a:r>
              <a:rPr lang="en-US" sz="2400" dirty="0" err="1" smtClean="0">
                <a:solidFill>
                  <a:srgbClr val="C00000"/>
                </a:solidFill>
              </a:rPr>
              <a:t>Kracum</a:t>
            </a:r>
            <a:r>
              <a:rPr lang="en-US" sz="2400" dirty="0" smtClean="0"/>
              <a:t>)</a:t>
            </a:r>
          </a:p>
        </p:txBody>
      </p:sp>
      <p:sp>
        <p:nvSpPr>
          <p:cNvPr id="6" name="Down Arrow 5"/>
          <p:cNvSpPr/>
          <p:nvPr/>
        </p:nvSpPr>
        <p:spPr>
          <a:xfrm>
            <a:off x="3924300" y="3086100"/>
            <a:ext cx="914400" cy="1143000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3086100" y="5543586"/>
            <a:ext cx="2590800" cy="672548"/>
          </a:xfrm>
          <a:prstGeom prst="rightArrow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57877" y="535892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Decreasing pO</a:t>
            </a:r>
            <a:r>
              <a:rPr lang="en-US" b="1" i="1" spc="100" baseline="-250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2</a:t>
            </a:r>
            <a:endParaRPr lang="en-US" b="1" i="1" spc="100" baseline="-250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13" name="Freeform 12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217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E:\THU emlabwork\reserach\Lehigh\experiment\2200FS\15 Mike Al2O3 sample\121213 CuO-sample\CuO-tx4.5-ty2.0-gb2-_0027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145" y="1079459"/>
            <a:ext cx="4267200" cy="4267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69037" y="5410200"/>
            <a:ext cx="40014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/>
              <a:t>High Angle Annular Dark Field</a:t>
            </a:r>
          </a:p>
          <a:p>
            <a:pPr algn="ctr"/>
            <a:r>
              <a:rPr lang="en-US" altLang="zh-CN" sz="2400" b="1" dirty="0" smtClean="0"/>
              <a:t>HAADF</a:t>
            </a:r>
            <a:endParaRPr lang="zh-CN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84693" y="5426921"/>
            <a:ext cx="3045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 smtClean="0"/>
              <a:t>Fast Fourier Transform</a:t>
            </a:r>
          </a:p>
          <a:p>
            <a:pPr algn="ctr"/>
            <a:r>
              <a:rPr lang="en-US" altLang="zh-CN" sz="2400" b="1" dirty="0" smtClean="0"/>
              <a:t>FFT</a:t>
            </a:r>
            <a:endParaRPr lang="zh-CN" altLang="en-US" sz="2400" b="1" dirty="0"/>
          </a:p>
        </p:txBody>
      </p:sp>
      <p:sp>
        <p:nvSpPr>
          <p:cNvPr id="10" name="Flowchart: Or 9"/>
          <p:cNvSpPr/>
          <p:nvPr/>
        </p:nvSpPr>
        <p:spPr>
          <a:xfrm rot="2700000">
            <a:off x="3536764" y="5046475"/>
            <a:ext cx="152400" cy="152400"/>
          </a:xfrm>
          <a:prstGeom prst="flowChartOr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4576208" y="1088921"/>
            <a:ext cx="4357542" cy="4267200"/>
            <a:chOff x="5521390" y="2437107"/>
            <a:chExt cx="1998314" cy="2005818"/>
          </a:xfrm>
        </p:grpSpPr>
        <p:pic>
          <p:nvPicPr>
            <p:cNvPr id="2050" name="Picture 2" descr="E:\THU emlabwork\reserach\Lehigh\experiment\2200FS\15 Mike Al2O3 sample\121213 CuO-sample\FFT of CuO-tx4.5-ty2.0-gb2-_0027.tif"/>
            <p:cNvPicPr>
              <a:picLocks noChangeAspect="1" noChangeArrowheads="1"/>
            </p:cNvPicPr>
            <p:nvPr/>
          </p:nvPicPr>
          <p:blipFill rotWithShape="1">
            <a:blip r:embed="rId3"/>
            <a:srcRect l="22139" t="21131" r="22352" b="23152"/>
            <a:stretch/>
          </p:blipFill>
          <p:spPr bwMode="auto">
            <a:xfrm>
              <a:off x="5521390" y="2437107"/>
              <a:ext cx="1998314" cy="200581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6705600" y="3262312"/>
              <a:ext cx="76200" cy="76200"/>
            </a:xfrm>
            <a:prstGeom prst="ellipse">
              <a:avLst/>
            </a:prstGeom>
            <a:noFill/>
            <a:ln w="63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858000" y="3276600"/>
              <a:ext cx="416223" cy="303811"/>
              <a:chOff x="6858000" y="3276600"/>
              <a:chExt cx="416223" cy="30381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6858000" y="3276600"/>
                <a:ext cx="416223" cy="3038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FF00"/>
                    </a:solidFill>
                  </a:rPr>
                  <a:t>(3522)</a:t>
                </a:r>
              </a:p>
              <a:p>
                <a:r>
                  <a:rPr lang="en-US" altLang="zh-CN" b="1" dirty="0" smtClean="0">
                    <a:solidFill>
                      <a:srgbClr val="00FF00"/>
                    </a:solidFill>
                  </a:rPr>
                  <a:t>93.6pm</a:t>
                </a:r>
                <a:endParaRPr lang="zh-CN" altLang="en-US" b="1" dirty="0">
                  <a:solidFill>
                    <a:srgbClr val="00FF00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6947401" y="3303881"/>
                <a:ext cx="108000" cy="0"/>
              </a:xfrm>
              <a:prstGeom prst="line">
                <a:avLst/>
              </a:prstGeom>
              <a:ln w="12700">
                <a:solidFill>
                  <a:srgbClr val="00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" name="Group 18"/>
          <p:cNvGrpSpPr/>
          <p:nvPr/>
        </p:nvGrpSpPr>
        <p:grpSpPr>
          <a:xfrm>
            <a:off x="3657600" y="4912283"/>
            <a:ext cx="803425" cy="369332"/>
            <a:chOff x="3657600" y="4912283"/>
            <a:chExt cx="803425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3657600" y="4912283"/>
              <a:ext cx="803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FF00"/>
                  </a:solidFill>
                </a:rPr>
                <a:t>[2201]</a:t>
              </a:r>
              <a:endParaRPr lang="zh-CN" altLang="en-US" b="1" dirty="0">
                <a:solidFill>
                  <a:srgbClr val="00FF00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819526" y="4976815"/>
              <a:ext cx="108000" cy="1588"/>
            </a:xfrm>
            <a:prstGeom prst="line">
              <a:avLst/>
            </a:prstGeom>
            <a:ln w="1905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1039851" y="147501"/>
            <a:ext cx="739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Sub-angstrom imaging of the Al</a:t>
            </a:r>
            <a:r>
              <a:rPr lang="en-US" altLang="zh-CN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zh-CN" sz="28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lattice (Z. Yu)</a:t>
            </a:r>
            <a:endParaRPr lang="zh-CN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22" name="Freeform 21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04913" y="6237477"/>
            <a:ext cx="5512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Resolution 0.094 nm (sub- angstrom)!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54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390" y="170928"/>
            <a:ext cx="8229600" cy="504692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 and Future Directions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5" name="Freeform 4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955141" y="1295400"/>
            <a:ext cx="7010400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 with Cu (Ti) addition</a:t>
            </a:r>
          </a:p>
          <a:p>
            <a:pPr marL="0" indent="0">
              <a:buFont typeface="Arial" pitchFamily="34" charset="0"/>
              <a:buNone/>
            </a:pPr>
            <a:r>
              <a:rPr lang="en-US" sz="2000" dirty="0" smtClean="0"/>
              <a:t>Strong effect of pO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on </a:t>
            </a:r>
            <a:r>
              <a:rPr lang="en-US" sz="2000" dirty="0" err="1" smtClean="0"/>
              <a:t>gb</a:t>
            </a:r>
            <a:r>
              <a:rPr lang="en-US" sz="2000" dirty="0" smtClean="0"/>
              <a:t> behavior at both high and low metal contents regimes</a:t>
            </a:r>
          </a:p>
          <a:p>
            <a:pPr marL="0" indent="0">
              <a:buNone/>
            </a:pP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Establish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temperature and pO</a:t>
            </a:r>
            <a:r>
              <a:rPr lang="en-US" sz="20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regimes that delineate transitions in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wetting/microstructure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Installation of ultra low pO</a:t>
            </a:r>
            <a:r>
              <a:rPr lang="en-US" sz="20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sensor on M60 furnace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Input from modeling to identify most plausible complexion schemes</a:t>
            </a: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Measure electrical and thermal conductivity of Cu/Ti containing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aluminas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Fabrication of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nano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-MCCs 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by decomposition of CuAlO</a:t>
            </a:r>
            <a:r>
              <a:rPr lang="en-US" sz="2000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en-US" sz="2000" baseline="-250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ARM of grain boundaries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  <a:p>
            <a:pPr marL="0" indent="0">
              <a:buFont typeface="Arial" pitchFamily="34" charset="0"/>
              <a:buNone/>
            </a:pPr>
            <a:endParaRPr lang="en-US" sz="2000" dirty="0" smtClean="0"/>
          </a:p>
          <a:p>
            <a:endParaRPr lang="en-US" sz="2000" dirty="0" smtClean="0"/>
          </a:p>
          <a:p>
            <a:pPr>
              <a:buFont typeface="Arial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08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Thank you!</a:t>
            </a:r>
            <a:br>
              <a:rPr lang="en-US" dirty="0" smtClean="0"/>
            </a:br>
            <a:r>
              <a:rPr lang="en-US" dirty="0" smtClean="0"/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674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81290"/>
            <a:ext cx="8229600" cy="5943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Alumina-ITO System </a:t>
            </a:r>
            <a:endParaRPr lang="zh-CN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800" u="sng" dirty="0" smtClean="0"/>
              <a:t>Background</a:t>
            </a:r>
          </a:p>
          <a:p>
            <a:r>
              <a:rPr lang="en-US" altLang="zh-CN" sz="2800" dirty="0" smtClean="0"/>
              <a:t>ITO:  Composition - 90wt% In</a:t>
            </a:r>
            <a:r>
              <a:rPr lang="en-US" altLang="zh-CN" sz="2800" baseline="-25000" dirty="0" smtClean="0"/>
              <a:t>2</a:t>
            </a:r>
            <a:r>
              <a:rPr lang="en-US" altLang="zh-CN" sz="2800" dirty="0" smtClean="0"/>
              <a:t>O</a:t>
            </a:r>
            <a:r>
              <a:rPr lang="en-US" altLang="zh-CN" sz="2800" baseline="-25000" dirty="0" smtClean="0"/>
              <a:t>3</a:t>
            </a:r>
            <a:r>
              <a:rPr lang="en-US" altLang="zh-CN" sz="2800" dirty="0" smtClean="0"/>
              <a:t>, 10wt% SnO</a:t>
            </a:r>
            <a:r>
              <a:rPr lang="en-US" altLang="zh-CN" sz="2800" baseline="-25000" dirty="0" smtClean="0"/>
              <a:t>2</a:t>
            </a:r>
            <a:endParaRPr lang="en-US" altLang="zh-CN" sz="2800" baseline="30000" dirty="0" smtClean="0"/>
          </a:p>
          <a:p>
            <a:r>
              <a:rPr lang="en-US" altLang="zh-CN" sz="2800" dirty="0" smtClean="0"/>
              <a:t>Melting Point: 1800-2200K</a:t>
            </a:r>
          </a:p>
          <a:p>
            <a:r>
              <a:rPr lang="en-US" altLang="zh-CN" sz="2800" dirty="0" smtClean="0"/>
              <a:t>High electrical conductivity ∼10</a:t>
            </a:r>
            <a:r>
              <a:rPr lang="en-US" altLang="zh-CN" sz="2800" baseline="30000" dirty="0" smtClean="0"/>
              <a:t>4</a:t>
            </a:r>
            <a:r>
              <a:rPr lang="en-US" altLang="zh-CN" sz="2800" dirty="0" smtClean="0"/>
              <a:t> Ω</a:t>
            </a:r>
            <a:r>
              <a:rPr lang="en-US" altLang="zh-CN" sz="2800" baseline="30000" dirty="0" smtClean="0"/>
              <a:t>-1</a:t>
            </a:r>
            <a:r>
              <a:rPr lang="en-US" altLang="zh-CN" sz="2800" dirty="0" smtClean="0"/>
              <a:t>cm</a:t>
            </a:r>
            <a:r>
              <a:rPr lang="en-US" altLang="zh-CN" sz="2800" baseline="30000" dirty="0" smtClean="0"/>
              <a:t>-1</a:t>
            </a:r>
            <a:endParaRPr lang="en-US" altLang="zh-CN" sz="2800" dirty="0" smtClean="0"/>
          </a:p>
          <a:p>
            <a:pPr marL="0" indent="0">
              <a:buNone/>
            </a:pPr>
            <a:r>
              <a:rPr lang="en-US" altLang="zh-CN" sz="2800" dirty="0" smtClean="0"/>
              <a:t>	cf. (Metal~10</a:t>
            </a:r>
            <a:r>
              <a:rPr lang="en-US" altLang="zh-CN" sz="2800" baseline="30000" dirty="0" smtClean="0"/>
              <a:t>6</a:t>
            </a:r>
            <a:r>
              <a:rPr lang="en-US" altLang="zh-CN" sz="2800" dirty="0" smtClean="0"/>
              <a:t>-10</a:t>
            </a:r>
            <a:r>
              <a:rPr lang="en-US" altLang="zh-CN" sz="2800" baseline="30000" dirty="0" smtClean="0"/>
              <a:t>7</a:t>
            </a:r>
            <a:r>
              <a:rPr lang="en-US" altLang="zh-CN" sz="2800" dirty="0" smtClean="0"/>
              <a:t> Ω</a:t>
            </a:r>
            <a:r>
              <a:rPr lang="en-US" altLang="zh-CN" sz="2800" baseline="30000" dirty="0" smtClean="0"/>
              <a:t>-1</a:t>
            </a:r>
            <a:r>
              <a:rPr lang="en-US" altLang="zh-CN" sz="2800" dirty="0" smtClean="0"/>
              <a:t>cm</a:t>
            </a:r>
            <a:r>
              <a:rPr lang="en-US" altLang="zh-CN" sz="2800" baseline="30000" dirty="0" smtClean="0"/>
              <a:t>-1</a:t>
            </a:r>
            <a:r>
              <a:rPr lang="en-US" altLang="zh-CN" sz="2800" dirty="0" smtClean="0"/>
              <a:t>) </a:t>
            </a:r>
          </a:p>
          <a:p>
            <a:r>
              <a:rPr lang="en-US" altLang="zh-CN" sz="2800" dirty="0" smtClean="0"/>
              <a:t>High optical transparency (&gt;80%)</a:t>
            </a:r>
          </a:p>
          <a:p>
            <a:endParaRPr lang="en-US" altLang="zh-CN" sz="2800" dirty="0"/>
          </a:p>
          <a:p>
            <a:pPr marL="0" indent="0">
              <a:buNone/>
            </a:pPr>
            <a:r>
              <a:rPr lang="en-US" altLang="zh-CN" sz="2800" u="sng" dirty="0" smtClean="0"/>
              <a:t>Composition</a:t>
            </a:r>
          </a:p>
          <a:p>
            <a:pPr>
              <a:buNone/>
            </a:pPr>
            <a:r>
              <a:rPr lang="en-US" altLang="zh-CN" sz="2800" dirty="0" smtClean="0"/>
              <a:t>Alumina- 10 wt.% (15.8 vol.%) ITO </a:t>
            </a:r>
          </a:p>
          <a:p>
            <a:pPr>
              <a:buNone/>
            </a:pPr>
            <a:endParaRPr lang="en-US" altLang="zh-CN" sz="2800" dirty="0"/>
          </a:p>
          <a:p>
            <a:pPr>
              <a:buNone/>
            </a:pPr>
            <a:endParaRPr lang="en-US" altLang="zh-CN" sz="2800" dirty="0" smtClean="0"/>
          </a:p>
          <a:p>
            <a:pPr marL="0" indent="0">
              <a:buNone/>
            </a:pPr>
            <a:endParaRPr lang="zh-CN" altLang="en-US" sz="2800" dirty="0" smtClean="0"/>
          </a:p>
          <a:p>
            <a:endParaRPr lang="en-US" altLang="zh-CN" sz="2800" dirty="0" smtClean="0"/>
          </a:p>
          <a:p>
            <a:endParaRPr lang="en-US" altLang="zh-CN" sz="2800" dirty="0" smtClean="0"/>
          </a:p>
          <a:p>
            <a:endParaRPr lang="zh-CN" altLang="en-US" sz="2800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5" name="Freeform 4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16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63562"/>
          </a:xfrm>
        </p:spPr>
        <p:txBody>
          <a:bodyPr>
            <a:normAutofit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Processing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Alumina – 10 wt.% ITO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 smtClean="0"/>
              <a:t>Starting powders</a:t>
            </a:r>
            <a:r>
              <a:rPr lang="en-US" sz="2600" dirty="0" smtClean="0"/>
              <a:t>:</a:t>
            </a:r>
          </a:p>
          <a:p>
            <a:pPr marL="0" indent="0">
              <a:buNone/>
            </a:pPr>
            <a:r>
              <a:rPr lang="en-US" sz="2600" dirty="0" smtClean="0"/>
              <a:t>	alumina </a:t>
            </a:r>
            <a:r>
              <a:rPr lang="en-US" sz="2600" dirty="0"/>
              <a:t>powder (AKP-HP, 99.995%, 0.45um)</a:t>
            </a:r>
          </a:p>
          <a:p>
            <a:pPr marL="0" indent="0">
              <a:buNone/>
            </a:pPr>
            <a:r>
              <a:rPr lang="en-US" sz="2600" dirty="0" smtClean="0"/>
              <a:t>	ITO </a:t>
            </a:r>
            <a:r>
              <a:rPr lang="en-US" sz="2600" dirty="0"/>
              <a:t>(Alfa </a:t>
            </a:r>
            <a:r>
              <a:rPr lang="en-US" sz="2600" dirty="0" err="1"/>
              <a:t>Aesar</a:t>
            </a:r>
            <a:r>
              <a:rPr lang="en-US" sz="2600" dirty="0"/>
              <a:t>, 99.99%, 44um)  </a:t>
            </a:r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b="1" dirty="0" smtClean="0"/>
              <a:t>Processing</a:t>
            </a:r>
            <a:endParaRPr lang="en-US" sz="2600" b="1" dirty="0"/>
          </a:p>
          <a:p>
            <a:r>
              <a:rPr lang="en-US" sz="2600" dirty="0" smtClean="0"/>
              <a:t>Ball milling with ethanol</a:t>
            </a:r>
          </a:p>
          <a:p>
            <a:pPr>
              <a:buNone/>
            </a:pPr>
            <a:r>
              <a:rPr lang="en-US" sz="2600" dirty="0" smtClean="0"/>
              <a:t>	Dry powder in chemical hood</a:t>
            </a:r>
          </a:p>
          <a:p>
            <a:r>
              <a:rPr lang="en-US" sz="2600" dirty="0" smtClean="0"/>
              <a:t>Press powder before sintering</a:t>
            </a:r>
          </a:p>
          <a:p>
            <a:r>
              <a:rPr lang="en-US" sz="2600" dirty="0" smtClean="0"/>
              <a:t>Sinter powder at 1600</a:t>
            </a:r>
            <a:r>
              <a:rPr lang="en-US" sz="2600" baseline="30000" dirty="0" smtClean="0"/>
              <a:t>o</a:t>
            </a:r>
            <a:r>
              <a:rPr lang="en-US" sz="2600" dirty="0" smtClean="0"/>
              <a:t>C (1-5 h) air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A30-3F25-47CA-B9D0-DDE58D6338E2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6" name="Freeform 5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364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5118"/>
            <a:ext cx="8229600" cy="563562"/>
          </a:xfrm>
        </p:spPr>
        <p:txBody>
          <a:bodyPr>
            <a:normAutofit/>
          </a:bodyPr>
          <a:lstStyle/>
          <a:p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en-US" altLang="zh-CN" sz="3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altLang="zh-CN" sz="3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SnO</a:t>
            </a:r>
            <a:r>
              <a:rPr lang="en-US" altLang="zh-CN" sz="3000" b="1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altLang="zh-CN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Phase Diagram</a:t>
            </a:r>
            <a:endParaRPr lang="zh-CN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内容占位符 9" descr="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54910"/>
          <a:stretch>
            <a:fillRect/>
          </a:stretch>
        </p:blipFill>
        <p:spPr>
          <a:xfrm>
            <a:off x="1143000" y="990600"/>
            <a:ext cx="7162800" cy="5400600"/>
          </a:xfrm>
        </p:spPr>
      </p:pic>
      <p:grpSp>
        <p:nvGrpSpPr>
          <p:cNvPr id="4" name="Group 3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5" name="Freeform 4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45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34A30-3F25-47CA-B9D0-DDE58D6338E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2052" name="Picture 4" descr="C:\Users\Yan Wang\Desktop\1.jpg"/>
          <p:cNvPicPr>
            <a:picLocks noChangeAspect="1" noChangeArrowheads="1"/>
          </p:cNvPicPr>
          <p:nvPr/>
        </p:nvPicPr>
        <p:blipFill rotWithShape="1">
          <a:blip r:embed="rId2" cstate="print"/>
          <a:srcRect l="5659" t="7890" r="26380" b="8214"/>
          <a:stretch/>
        </p:blipFill>
        <p:spPr bwMode="auto">
          <a:xfrm>
            <a:off x="779227" y="838200"/>
            <a:ext cx="5850173" cy="4794638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48000"/>
            <a:ext cx="2224378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C:\Users\Yan Wang\Desktop\1.jpg"/>
          <p:cNvPicPr>
            <a:picLocks noChangeAspect="1" noChangeArrowheads="1"/>
          </p:cNvPicPr>
          <p:nvPr/>
        </p:nvPicPr>
        <p:blipFill rotWithShape="1">
          <a:blip r:embed="rId2" cstate="print"/>
          <a:srcRect l="73858" t="60286" b="20565"/>
          <a:stretch/>
        </p:blipFill>
        <p:spPr bwMode="auto">
          <a:xfrm>
            <a:off x="5867400" y="990601"/>
            <a:ext cx="2881680" cy="1587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 Conductivity –Alumina 10at% ITO (1h, 5h 1600 </a:t>
            </a:r>
            <a:r>
              <a:rPr lang="en-US" sz="3000" b="1" baseline="30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3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0600" y="5632838"/>
            <a:ext cx="7110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For nominally identical processing conditions - </a:t>
            </a: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Large variation ( ~ 4000 x) in DC conductivity values!</a:t>
            </a:r>
          </a:p>
          <a:p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675620"/>
            <a:ext cx="9146380" cy="104605"/>
            <a:chOff x="-2380" y="6443133"/>
            <a:chExt cx="9146380" cy="418449"/>
          </a:xfrm>
        </p:grpSpPr>
        <p:sp>
          <p:nvSpPr>
            <p:cNvPr id="12" name="Freeform 11"/>
            <p:cNvSpPr/>
            <p:nvPr/>
          </p:nvSpPr>
          <p:spPr>
            <a:xfrm>
              <a:off x="-2380" y="6443133"/>
              <a:ext cx="3574257" cy="414867"/>
            </a:xfrm>
            <a:custGeom>
              <a:avLst/>
              <a:gdLst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3571875 w 3571875"/>
                <a:gd name="connsiteY2" fmla="*/ 4210050 h 4210050"/>
                <a:gd name="connsiteX3" fmla="*/ 0 w 3571875"/>
                <a:gd name="connsiteY3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883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050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281238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28825 w 3571875"/>
                <a:gd name="connsiteY2" fmla="*/ 2393157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76450 w 3571875"/>
                <a:gd name="connsiteY2" fmla="*/ 2274094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245519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4210050 h 4210050"/>
                <a:gd name="connsiteX1" fmla="*/ 0 w 3571875"/>
                <a:gd name="connsiteY1" fmla="*/ 0 h 4210050"/>
                <a:gd name="connsiteX2" fmla="*/ 2038350 w 3571875"/>
                <a:gd name="connsiteY2" fmla="*/ 2405063 h 4210050"/>
                <a:gd name="connsiteX3" fmla="*/ 3571875 w 3571875"/>
                <a:gd name="connsiteY3" fmla="*/ 4210050 h 4210050"/>
                <a:gd name="connsiteX4" fmla="*/ 0 w 3571875"/>
                <a:gd name="connsiteY4" fmla="*/ 4210050 h 4210050"/>
                <a:gd name="connsiteX0" fmla="*/ 0 w 3571875"/>
                <a:gd name="connsiteY0" fmla="*/ 2433637 h 2433637"/>
                <a:gd name="connsiteX1" fmla="*/ 257175 w 3571875"/>
                <a:gd name="connsiteY1" fmla="*/ 0 h 2433637"/>
                <a:gd name="connsiteX2" fmla="*/ 2038350 w 3571875"/>
                <a:gd name="connsiteY2" fmla="*/ 628650 h 2433637"/>
                <a:gd name="connsiteX3" fmla="*/ 3571875 w 3571875"/>
                <a:gd name="connsiteY3" fmla="*/ 2433637 h 2433637"/>
                <a:gd name="connsiteX4" fmla="*/ 0 w 3571875"/>
                <a:gd name="connsiteY4" fmla="*/ 2433637 h 2433637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24051 w 3574257"/>
                <a:gd name="connsiteY2" fmla="*/ 30718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40682 w 3574257"/>
                <a:gd name="connsiteY2" fmla="*/ 450057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9749 h 1809749"/>
                <a:gd name="connsiteX1" fmla="*/ 0 w 3574257"/>
                <a:gd name="connsiteY1" fmla="*/ 2381 h 1809749"/>
                <a:gd name="connsiteX2" fmla="*/ 2038351 w 3574257"/>
                <a:gd name="connsiteY2" fmla="*/ 0 h 1809749"/>
                <a:gd name="connsiteX3" fmla="*/ 3574257 w 3574257"/>
                <a:gd name="connsiteY3" fmla="*/ 1809749 h 1809749"/>
                <a:gd name="connsiteX4" fmla="*/ 2382 w 3574257"/>
                <a:gd name="connsiteY4" fmla="*/ 1809749 h 1809749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657351 w 3574257"/>
                <a:gd name="connsiteY2" fmla="*/ 2309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0732 w 3574257"/>
                <a:gd name="connsiteY2" fmla="*/ 238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774032 w 3574257"/>
                <a:gd name="connsiteY2" fmla="*/ 161925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969294 w 3574257"/>
                <a:gd name="connsiteY2" fmla="*/ 21432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1819275 w 3574257"/>
                <a:gd name="connsiteY2" fmla="*/ 200026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  <a:gd name="connsiteX0" fmla="*/ 2382 w 3574257"/>
                <a:gd name="connsiteY0" fmla="*/ 1807368 h 1807368"/>
                <a:gd name="connsiteX1" fmla="*/ 0 w 3574257"/>
                <a:gd name="connsiteY1" fmla="*/ 0 h 1807368"/>
                <a:gd name="connsiteX2" fmla="*/ 2045494 w 3574257"/>
                <a:gd name="connsiteY2" fmla="*/ 1 h 1807368"/>
                <a:gd name="connsiteX3" fmla="*/ 3574257 w 3574257"/>
                <a:gd name="connsiteY3" fmla="*/ 1807368 h 1807368"/>
                <a:gd name="connsiteX4" fmla="*/ 2382 w 3574257"/>
                <a:gd name="connsiteY4" fmla="*/ 1807368 h 1807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4257" h="1807368">
                  <a:moveTo>
                    <a:pt x="2382" y="1807368"/>
                  </a:moveTo>
                  <a:lnTo>
                    <a:pt x="0" y="0"/>
                  </a:lnTo>
                  <a:lnTo>
                    <a:pt x="2045494" y="1"/>
                  </a:lnTo>
                  <a:lnTo>
                    <a:pt x="3574257" y="1807368"/>
                  </a:lnTo>
                  <a:lnTo>
                    <a:pt x="2382" y="1807368"/>
                  </a:lnTo>
                  <a:close/>
                </a:path>
              </a:pathLst>
            </a:custGeom>
            <a:solidFill>
              <a:srgbClr val="F96A1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-2380" y="6446714"/>
              <a:ext cx="9146380" cy="414868"/>
            </a:xfrm>
            <a:custGeom>
              <a:avLst/>
              <a:gdLst>
                <a:gd name="connsiteX0" fmla="*/ 0 w 3350419"/>
                <a:gd name="connsiteY0" fmla="*/ 2081213 h 2083594"/>
                <a:gd name="connsiteX1" fmla="*/ 3031331 w 3350419"/>
                <a:gd name="connsiteY1" fmla="*/ 0 h 2083594"/>
                <a:gd name="connsiteX2" fmla="*/ 3350419 w 3350419"/>
                <a:gd name="connsiteY2" fmla="*/ 80963 h 2083594"/>
                <a:gd name="connsiteX3" fmla="*/ 3350419 w 3350419"/>
                <a:gd name="connsiteY3" fmla="*/ 2083594 h 2083594"/>
                <a:gd name="connsiteX4" fmla="*/ 0 w 3350419"/>
                <a:gd name="connsiteY4" fmla="*/ 2081213 h 2083594"/>
                <a:gd name="connsiteX0" fmla="*/ 0 w 3112294"/>
                <a:gd name="connsiteY0" fmla="*/ 2019301 h 2083594"/>
                <a:gd name="connsiteX1" fmla="*/ 2793206 w 3112294"/>
                <a:gd name="connsiteY1" fmla="*/ 0 h 2083594"/>
                <a:gd name="connsiteX2" fmla="*/ 3112294 w 3112294"/>
                <a:gd name="connsiteY2" fmla="*/ 80963 h 2083594"/>
                <a:gd name="connsiteX3" fmla="*/ 3112294 w 3112294"/>
                <a:gd name="connsiteY3" fmla="*/ 2083594 h 2083594"/>
                <a:gd name="connsiteX4" fmla="*/ 0 w 3112294"/>
                <a:gd name="connsiteY4" fmla="*/ 2019301 h 2083594"/>
                <a:gd name="connsiteX0" fmla="*/ 0 w 3345656"/>
                <a:gd name="connsiteY0" fmla="*/ 2097882 h 2097882"/>
                <a:gd name="connsiteX1" fmla="*/ 3026568 w 3345656"/>
                <a:gd name="connsiteY1" fmla="*/ 0 h 2097882"/>
                <a:gd name="connsiteX2" fmla="*/ 3345656 w 3345656"/>
                <a:gd name="connsiteY2" fmla="*/ 80963 h 2097882"/>
                <a:gd name="connsiteX3" fmla="*/ 3345656 w 3345656"/>
                <a:gd name="connsiteY3" fmla="*/ 2083594 h 2097882"/>
                <a:gd name="connsiteX4" fmla="*/ 0 w 3345656"/>
                <a:gd name="connsiteY4" fmla="*/ 2097882 h 2097882"/>
                <a:gd name="connsiteX0" fmla="*/ 0 w 2800350"/>
                <a:gd name="connsiteY0" fmla="*/ 1935957 h 2083594"/>
                <a:gd name="connsiteX1" fmla="*/ 2481262 w 2800350"/>
                <a:gd name="connsiteY1" fmla="*/ 0 h 2083594"/>
                <a:gd name="connsiteX2" fmla="*/ 2800350 w 2800350"/>
                <a:gd name="connsiteY2" fmla="*/ 80963 h 2083594"/>
                <a:gd name="connsiteX3" fmla="*/ 2800350 w 2800350"/>
                <a:gd name="connsiteY3" fmla="*/ 2083594 h 2083594"/>
                <a:gd name="connsiteX4" fmla="*/ 0 w 2800350"/>
                <a:gd name="connsiteY4" fmla="*/ 1935957 h 2083594"/>
                <a:gd name="connsiteX0" fmla="*/ 0 w 3352800"/>
                <a:gd name="connsiteY0" fmla="*/ 2083594 h 2083594"/>
                <a:gd name="connsiteX1" fmla="*/ 3033712 w 3352800"/>
                <a:gd name="connsiteY1" fmla="*/ 0 h 2083594"/>
                <a:gd name="connsiteX2" fmla="*/ 3352800 w 3352800"/>
                <a:gd name="connsiteY2" fmla="*/ 80963 h 2083594"/>
                <a:gd name="connsiteX3" fmla="*/ 3352800 w 3352800"/>
                <a:gd name="connsiteY3" fmla="*/ 2083594 h 2083594"/>
                <a:gd name="connsiteX4" fmla="*/ 0 w 3352800"/>
                <a:gd name="connsiteY4" fmla="*/ 2083594 h 2083594"/>
                <a:gd name="connsiteX0" fmla="*/ 0 w 3352800"/>
                <a:gd name="connsiteY0" fmla="*/ 2002631 h 2002631"/>
                <a:gd name="connsiteX1" fmla="*/ 3033712 w 3352800"/>
                <a:gd name="connsiteY1" fmla="*/ 15716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988469 w 3352800"/>
                <a:gd name="connsiteY1" fmla="*/ 59530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3966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45314 w 3352800"/>
                <a:gd name="connsiteY1" fmla="*/ 1224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34839 w 3352800"/>
                <a:gd name="connsiteY1" fmla="*/ 425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631 h 2002631"/>
                <a:gd name="connsiteX1" fmla="*/ 2875865 w 3352800"/>
                <a:gd name="connsiteY1" fmla="*/ 81782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2002901 h 2002901"/>
                <a:gd name="connsiteX1" fmla="*/ 2836585 w 3352800"/>
                <a:gd name="connsiteY1" fmla="*/ 0 h 2002901"/>
                <a:gd name="connsiteX2" fmla="*/ 3352800 w 3352800"/>
                <a:gd name="connsiteY2" fmla="*/ 270 h 2002901"/>
                <a:gd name="connsiteX3" fmla="*/ 3352800 w 3352800"/>
                <a:gd name="connsiteY3" fmla="*/ 2002901 h 2002901"/>
                <a:gd name="connsiteX4" fmla="*/ 0 w 3352800"/>
                <a:gd name="connsiteY4" fmla="*/ 2002901 h 2002901"/>
                <a:gd name="connsiteX0" fmla="*/ 0 w 3352800"/>
                <a:gd name="connsiteY0" fmla="*/ 2002631 h 2002631"/>
                <a:gd name="connsiteX1" fmla="*/ 754045 w 3352800"/>
                <a:gd name="connsiteY1" fmla="*/ 1468326 h 2002631"/>
                <a:gd name="connsiteX2" fmla="*/ 3352800 w 3352800"/>
                <a:gd name="connsiteY2" fmla="*/ 0 h 2002631"/>
                <a:gd name="connsiteX3" fmla="*/ 3352800 w 3352800"/>
                <a:gd name="connsiteY3" fmla="*/ 2002631 h 2002631"/>
                <a:gd name="connsiteX4" fmla="*/ 0 w 3352800"/>
                <a:gd name="connsiteY4" fmla="*/ 2002631 h 2002631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34305 h 534305"/>
                <a:gd name="connsiteX1" fmla="*/ 754045 w 3352800"/>
                <a:gd name="connsiteY1" fmla="*/ 0 h 534305"/>
                <a:gd name="connsiteX2" fmla="*/ 3352800 w 3352800"/>
                <a:gd name="connsiteY2" fmla="*/ 7687 h 534305"/>
                <a:gd name="connsiteX3" fmla="*/ 3352800 w 3352800"/>
                <a:gd name="connsiteY3" fmla="*/ 534305 h 534305"/>
                <a:gd name="connsiteX4" fmla="*/ 0 w 3352800"/>
                <a:gd name="connsiteY4" fmla="*/ 534305 h 534305"/>
                <a:gd name="connsiteX0" fmla="*/ 0 w 3352800"/>
                <a:gd name="connsiteY0" fmla="*/ 526618 h 526618"/>
                <a:gd name="connsiteX1" fmla="*/ 980611 w 3352800"/>
                <a:gd name="connsiteY1" fmla="*/ 9368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6888 h 526888"/>
                <a:gd name="connsiteX1" fmla="*/ 744735 w 3352800"/>
                <a:gd name="connsiteY1" fmla="*/ 0 h 526888"/>
                <a:gd name="connsiteX2" fmla="*/ 3352800 w 3352800"/>
                <a:gd name="connsiteY2" fmla="*/ 270 h 526888"/>
                <a:gd name="connsiteX3" fmla="*/ 3352800 w 3352800"/>
                <a:gd name="connsiteY3" fmla="*/ 526888 h 526888"/>
                <a:gd name="connsiteX4" fmla="*/ 0 w 3352800"/>
                <a:gd name="connsiteY4" fmla="*/ 526888 h 526888"/>
                <a:gd name="connsiteX0" fmla="*/ 0 w 3352800"/>
                <a:gd name="connsiteY0" fmla="*/ 526618 h 526618"/>
                <a:gd name="connsiteX1" fmla="*/ 811948 w 3352800"/>
                <a:gd name="connsiteY1" fmla="*/ 60921 h 526618"/>
                <a:gd name="connsiteX2" fmla="*/ 3352800 w 3352800"/>
                <a:gd name="connsiteY2" fmla="*/ 0 h 526618"/>
                <a:gd name="connsiteX3" fmla="*/ 3352800 w 3352800"/>
                <a:gd name="connsiteY3" fmla="*/ 526618 h 526618"/>
                <a:gd name="connsiteX4" fmla="*/ 0 w 3352800"/>
                <a:gd name="connsiteY4" fmla="*/ 526618 h 526618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966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241069 w 3352800"/>
                <a:gd name="connsiteY2" fmla="*/ 94144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584 h 527584"/>
                <a:gd name="connsiteX1" fmla="*/ 751718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  <a:gd name="connsiteX0" fmla="*/ 0 w 3352800"/>
                <a:gd name="connsiteY0" fmla="*/ 527313 h 527313"/>
                <a:gd name="connsiteX1" fmla="*/ 900984 w 3352800"/>
                <a:gd name="connsiteY1" fmla="*/ 97774 h 527313"/>
                <a:gd name="connsiteX2" fmla="*/ 3352800 w 3352800"/>
                <a:gd name="connsiteY2" fmla="*/ 0 h 527313"/>
                <a:gd name="connsiteX3" fmla="*/ 3352800 w 3352800"/>
                <a:gd name="connsiteY3" fmla="*/ 527313 h 527313"/>
                <a:gd name="connsiteX4" fmla="*/ 0 w 3352800"/>
                <a:gd name="connsiteY4" fmla="*/ 527313 h 527313"/>
                <a:gd name="connsiteX0" fmla="*/ 0 w 3352800"/>
                <a:gd name="connsiteY0" fmla="*/ 527584 h 527584"/>
                <a:gd name="connsiteX1" fmla="*/ 748227 w 3352800"/>
                <a:gd name="connsiteY1" fmla="*/ 0 h 527584"/>
                <a:gd name="connsiteX2" fmla="*/ 3352800 w 3352800"/>
                <a:gd name="connsiteY2" fmla="*/ 271 h 527584"/>
                <a:gd name="connsiteX3" fmla="*/ 3352800 w 3352800"/>
                <a:gd name="connsiteY3" fmla="*/ 527584 h 527584"/>
                <a:gd name="connsiteX4" fmla="*/ 0 w 3352800"/>
                <a:gd name="connsiteY4" fmla="*/ 527584 h 527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2800" h="527584">
                  <a:moveTo>
                    <a:pt x="0" y="527584"/>
                  </a:moveTo>
                  <a:lnTo>
                    <a:pt x="748227" y="0"/>
                  </a:lnTo>
                  <a:lnTo>
                    <a:pt x="3352800" y="271"/>
                  </a:lnTo>
                  <a:lnTo>
                    <a:pt x="3352800" y="527584"/>
                  </a:lnTo>
                  <a:lnTo>
                    <a:pt x="0" y="527584"/>
                  </a:lnTo>
                  <a:close/>
                </a:path>
              </a:pathLst>
            </a:custGeom>
            <a:solidFill>
              <a:srgbClr val="08A1D9">
                <a:alpha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65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199" y="6250281"/>
            <a:ext cx="2133600" cy="365125"/>
          </a:xfrm>
        </p:spPr>
        <p:txBody>
          <a:bodyPr/>
          <a:lstStyle/>
          <a:p>
            <a:fld id="{04A34A30-3F25-47CA-B9D0-DDE58D6338E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71600" y="635970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High conductivity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43549" y="635611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Low conductivity</a:t>
            </a:r>
            <a:endParaRPr lang="en-US" b="1" dirty="0"/>
          </a:p>
        </p:txBody>
      </p:sp>
      <p:pic>
        <p:nvPicPr>
          <p:cNvPr id="6" name="Picture 2" descr="C:\Users\Yan Wang\Desktop\S09,S11,S17\S11\3S11_20121119_1_0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169" y="579731"/>
            <a:ext cx="4026370" cy="277318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84" y="3370263"/>
            <a:ext cx="4026370" cy="301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4654315" y="579731"/>
            <a:ext cx="4261084" cy="5793202"/>
            <a:chOff x="4654316" y="685800"/>
            <a:chExt cx="4261084" cy="5793202"/>
          </a:xfrm>
        </p:grpSpPr>
        <p:pic>
          <p:nvPicPr>
            <p:cNvPr id="3075" name="Picture 3" descr="C:\Users\Yan Wang\Desktop\S09,S11,S17\S17\S17_20121016_04.T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60430" y="685800"/>
              <a:ext cx="4026369" cy="2773180"/>
            </a:xfrm>
            <a:prstGeom prst="rect">
              <a:avLst/>
            </a:prstGeom>
            <a:noFill/>
          </p:spPr>
        </p:pic>
        <p:cxnSp>
          <p:nvCxnSpPr>
            <p:cNvPr id="14" name="Straight Connector 13"/>
            <p:cNvCxnSpPr/>
            <p:nvPr/>
          </p:nvCxnSpPr>
          <p:spPr>
            <a:xfrm flipH="1">
              <a:off x="7734300" y="3154180"/>
              <a:ext cx="6477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620000" y="2811657"/>
              <a:ext cx="1295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 20 </a:t>
              </a:r>
              <a:r>
                <a:rPr lang="en-US" b="1" dirty="0" smtClean="0">
                  <a:latin typeface="Symbol" pitchFamily="18" charset="2"/>
                </a:rPr>
                <a:t>m</a:t>
              </a:r>
              <a:r>
                <a:rPr lang="en-US" b="1" dirty="0" smtClean="0"/>
                <a:t>m</a:t>
              </a:r>
              <a:endParaRPr lang="en-US" b="1" dirty="0"/>
            </a:p>
          </p:txBody>
        </p:sp>
        <p:pic>
          <p:nvPicPr>
            <p:cNvPr id="21" name="Picture 2" descr="C:\Users\Yan Wang\Desktop\Low conductive sample\S17_20121129_03.T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54316" y="3476332"/>
              <a:ext cx="4038600" cy="3002670"/>
            </a:xfrm>
            <a:prstGeom prst="rect">
              <a:avLst/>
            </a:prstGeom>
            <a:noFill/>
          </p:spPr>
        </p:pic>
        <p:cxnSp>
          <p:nvCxnSpPr>
            <p:cNvPr id="12" name="Straight Connector 11"/>
            <p:cNvCxnSpPr/>
            <p:nvPr/>
          </p:nvCxnSpPr>
          <p:spPr>
            <a:xfrm flipH="1">
              <a:off x="7886700" y="6172200"/>
              <a:ext cx="4953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486650" y="5867400"/>
              <a:ext cx="1295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      2</a:t>
              </a:r>
              <a:r>
                <a:rPr lang="en-US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b="1" dirty="0" smtClean="0">
                  <a:solidFill>
                    <a:schemeClr val="bg1"/>
                  </a:solidFill>
                </a:rPr>
                <a:t>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521169" y="579731"/>
            <a:ext cx="4038600" cy="616625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54314" y="566905"/>
            <a:ext cx="4038600" cy="617908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21169" y="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Alumina-15.8vol% ITO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24400" y="3471781"/>
            <a:ext cx="2533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 distinct phases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084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199" y="6250281"/>
            <a:ext cx="2133600" cy="365125"/>
          </a:xfrm>
        </p:spPr>
        <p:txBody>
          <a:bodyPr/>
          <a:lstStyle/>
          <a:p>
            <a:fld id="{04A34A30-3F25-47CA-B9D0-DDE58D6338E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521169" y="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Alumina-15.8vol% ITO </a:t>
            </a:r>
            <a:endParaRPr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78344" y="685801"/>
            <a:ext cx="7548646" cy="5054600"/>
            <a:chOff x="778344" y="685801"/>
            <a:chExt cx="7548646" cy="5054600"/>
          </a:xfrm>
        </p:grpSpPr>
        <p:pic>
          <p:nvPicPr>
            <p:cNvPr id="21" name="Picture 2" descr="C:\Users\Yan Wang\Desktop\Low conductive sample\S17_20121129_03.TIF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b="11122"/>
            <a:stretch/>
          </p:blipFill>
          <p:spPr bwMode="auto">
            <a:xfrm>
              <a:off x="778344" y="685801"/>
              <a:ext cx="7548646" cy="5054600"/>
            </a:xfrm>
            <a:prstGeom prst="rect">
              <a:avLst/>
            </a:prstGeom>
            <a:noFill/>
          </p:spPr>
        </p:pic>
        <p:cxnSp>
          <p:nvCxnSpPr>
            <p:cNvPr id="12" name="Straight Connector 11"/>
            <p:cNvCxnSpPr/>
            <p:nvPr/>
          </p:nvCxnSpPr>
          <p:spPr>
            <a:xfrm flipH="1">
              <a:off x="6925632" y="5410200"/>
              <a:ext cx="925777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6561697" y="4948535"/>
              <a:ext cx="1210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      2</a:t>
              </a:r>
              <a:r>
                <a:rPr lang="en-US" sz="2400" b="1" dirty="0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sz="2400" b="1" dirty="0" smtClean="0">
                  <a:solidFill>
                    <a:schemeClr val="bg1"/>
                  </a:solidFill>
                </a:rPr>
                <a:t>m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14600" y="3962400"/>
              <a:ext cx="10903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chemeClr val="bg1"/>
                  </a:solidFill>
                </a:rPr>
                <a:t>Al</a:t>
              </a:r>
              <a:r>
                <a:rPr lang="en-US" altLang="zh-CN" sz="3200" b="1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altLang="zh-CN" sz="3200" b="1" dirty="0" smtClean="0">
                  <a:solidFill>
                    <a:schemeClr val="bg1"/>
                  </a:solidFill>
                </a:rPr>
                <a:t>O</a:t>
              </a:r>
              <a:r>
                <a:rPr lang="en-US" altLang="zh-CN" sz="3200" b="1" baseline="-25000" dirty="0" smtClean="0">
                  <a:solidFill>
                    <a:schemeClr val="bg1"/>
                  </a:solidFill>
                </a:rPr>
                <a:t>3</a:t>
              </a:r>
              <a:endParaRPr lang="zh-CN" alt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561697" y="1828800"/>
              <a:ext cx="826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P</a:t>
              </a:r>
              <a:endPara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139255" y="3670012"/>
              <a:ext cx="8268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en-US" sz="3200" b="1" dirty="0">
                  <a:ln w="11430"/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1610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8464</TotalTime>
  <Words>1183</Words>
  <Application>Microsoft Macintosh PowerPoint</Application>
  <PresentationFormat>On-screen Show (4:3)</PresentationFormat>
  <Paragraphs>269</Paragraphs>
  <Slides>32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Equation</vt:lpstr>
      <vt:lpstr>PowerPoint Presentation</vt:lpstr>
      <vt:lpstr>Metal Complexionized Ceramics  H.M. Chan Dept. Materials Science &amp; Engineering Lehigh University</vt:lpstr>
      <vt:lpstr>Outline</vt:lpstr>
      <vt:lpstr>Alumina-ITO System </vt:lpstr>
      <vt:lpstr>Processing:  Alumina – 10 wt.% ITO</vt:lpstr>
      <vt:lpstr>In2O3 – SnO2 Phase Diagram</vt:lpstr>
      <vt:lpstr>DC Conductivity –Alumina 10at% ITO (1h, 5h 1600 oC)</vt:lpstr>
      <vt:lpstr>PowerPoint Presentation</vt:lpstr>
      <vt:lpstr>PowerPoint Presentation</vt:lpstr>
      <vt:lpstr>Phase Relationships                             </vt:lpstr>
      <vt:lpstr>Alumina-15.8vol% ITO </vt:lpstr>
      <vt:lpstr>DC Conductivity –Alumina 15at% ITO (1h, 1600 oC)</vt:lpstr>
      <vt:lpstr>PowerPoint Presentation</vt:lpstr>
      <vt:lpstr>M60 Furnace: Grain Growth</vt:lpstr>
      <vt:lpstr>Grain Boundary Mobilities vs. Temp (M60)</vt:lpstr>
      <vt:lpstr>Grain Boundary Mobilities vs. Temp</vt:lpstr>
      <vt:lpstr>Wetting of Cu on Alumina:  Effect of pO2</vt:lpstr>
      <vt:lpstr>Doped Sapphire Tri-Crystals (Ongoing)</vt:lpstr>
      <vt:lpstr>MCC’s High Metal Concentrations</vt:lpstr>
      <vt:lpstr>Alumina-0.5 vol % Cu</vt:lpstr>
      <vt:lpstr>PowerPoint Presentation</vt:lpstr>
      <vt:lpstr>PowerPoint Presentation</vt:lpstr>
      <vt:lpstr>PowerPoint Presentation</vt:lpstr>
      <vt:lpstr>CuAlO2 - delafossite</vt:lpstr>
      <vt:lpstr>Alumina – 21 wt% Cu2O (Air)</vt:lpstr>
      <vt:lpstr>PowerPoint Presentation</vt:lpstr>
      <vt:lpstr>PowerPoint Presentation</vt:lpstr>
      <vt:lpstr>PowerPoint Presentation</vt:lpstr>
      <vt:lpstr>Atomic Resolution Microscopy - JEM-ARM200F</vt:lpstr>
      <vt:lpstr>PowerPoint Presentation</vt:lpstr>
      <vt:lpstr>Summary and Future Directions</vt:lpstr>
      <vt:lpstr>Thank you! Any Questions?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Copper-Alumina System</dc:title>
  <dc:creator>Ike</dc:creator>
  <cp:lastModifiedBy>Andrea Harmer</cp:lastModifiedBy>
  <cp:revision>300</cp:revision>
  <cp:lastPrinted>2012-12-10T20:39:51Z</cp:lastPrinted>
  <dcterms:created xsi:type="dcterms:W3CDTF">2012-06-04T22:55:07Z</dcterms:created>
  <dcterms:modified xsi:type="dcterms:W3CDTF">2012-12-20T04:10:34Z</dcterms:modified>
</cp:coreProperties>
</file>