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notesSlides/notesSlide31.xml" ContentType="application/vnd.openxmlformats-officedocument.presentationml.notesSlide+xml"/>
  <Override PartName="/ppt/notesSlides/notesSlide74.xml" ContentType="application/vnd.openxmlformats-officedocument.presentationml.notesSlide+xml"/>
  <Override PartName="/ppt/slides/slide28.xml" ContentType="application/vnd.openxmlformats-officedocument.presentationml.slide+xml"/>
  <Override PartName="/ppt/slides/slide66.xml" ContentType="application/vnd.openxmlformats-officedocument.presentationml.slide+xml"/>
  <Override PartName="/ppt/diagrams/drawing2.xml" ContentType="application/vnd.ms-office.drawingml.diagramDrawing+xml"/>
  <Override PartName="/ppt/diagrams/drawing4.xml" ContentType="application/vnd.ms-office.drawingml.diagramDrawing+xml"/>
  <Override PartName="/ppt/diagrams/colors1.xml" ContentType="application/vnd.openxmlformats-officedocument.drawingml.diagramColors+xml"/>
  <Override PartName="/docProps/app.xml" ContentType="application/vnd.openxmlformats-officedocument.extended-properties+xml"/>
  <Override PartName="/ppt/notesSlides/notesSlide9.xml" ContentType="application/vnd.openxmlformats-officedocument.presentationml.notesSlide+xml"/>
  <Override PartName="/ppt/notesSlides/notesSlide73.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slides/slide47.xml" ContentType="application/vnd.openxmlformats-officedocument.presentationml.slide+xml"/>
  <Override PartName="/ppt/charts/chart1.xml" ContentType="application/vnd.openxmlformats-officedocument.drawingml.chart+xml"/>
  <Override PartName="/ppt/notesSlides/notesSlide52.xml" ContentType="application/vnd.openxmlformats-officedocument.presentationml.notesSlide+xml"/>
  <Override PartName="/ppt/slideLayouts/slideLayout3.xml" ContentType="application/vnd.openxmlformats-officedocument.presentationml.slideLayout+xml"/>
  <Override PartName="/ppt/diagrams/drawing5.xml" ContentType="application/vnd.ms-office.drawingml.diagramDrawing+xml"/>
  <Override PartName="/ppt/slides/slide1.xml" ContentType="application/vnd.openxmlformats-officedocument.presentationml.slide+xml"/>
  <Override PartName="/ppt/tableStyles.xml" ContentType="application/vnd.openxmlformats-officedocument.presentationml.tableStyles+xml"/>
  <Override PartName="/ppt/diagrams/data1.xml" ContentType="application/vnd.openxmlformats-officedocument.drawingml.diagramData+xml"/>
  <Override PartName="/ppt/notesSlides/notesSlide15.xml" ContentType="application/vnd.openxmlformats-officedocument.presentationml.notesSlide+xml"/>
  <Override PartName="/ppt/notesSlides/notesSlide71.xml" ContentType="application/vnd.openxmlformats-officedocument.presentationml.notesSlide+xml"/>
  <Override PartName="/ppt/handoutMasters/handoutMaster1.xml" ContentType="application/vnd.openxmlformats-officedocument.presentationml.handoutMaster+xml"/>
  <Override PartName="/ppt/notesSlides/notesSlide23.xml" ContentType="application/vnd.openxmlformats-officedocument.presentationml.notesSlide+xml"/>
  <Override PartName="/ppt/notesSlides/notesSlide42.xml" ContentType="application/vnd.openxmlformats-officedocument.presentationml.notesSlide+xml"/>
  <Default Extension="pict" ContentType="image/pict"/>
  <Override PartName="/ppt/notesSlides/notesSlide35.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51.xml" ContentType="application/vnd.openxmlformats-officedocument.presentationml.notesSlide+xml"/>
  <Override PartName="/ppt/notesSlides/notesSlide13.xml" ContentType="application/vnd.openxmlformats-officedocument.presentationml.notesSlide+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notesSlides/notesSlide45.xml" ContentType="application/vnd.openxmlformats-officedocument.presentationml.notesSlide+xml"/>
  <Override PartName="/ppt/slides/slide10.xml" ContentType="application/vnd.openxmlformats-officedocument.presentationml.slide+xml"/>
  <Override PartName="/ppt/notesSlides/notesSlide48.xml" ContentType="application/vnd.openxmlformats-officedocument.presentationml.notesSlide+xml"/>
  <Override PartName="/ppt/slides/slide33.xml" ContentType="application/vnd.openxmlformats-officedocument.presentationml.slide+xml"/>
  <Override PartName="/ppt/diagrams/quickStyle5.xml" ContentType="application/vnd.openxmlformats-officedocument.drawingml.diagramStyle+xml"/>
  <Default Extension="vml" ContentType="application/vnd.openxmlformats-officedocument.vmlDrawing"/>
  <Default Extension="png" ContentType="image/png"/>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notesSlides/notesSlide24.xml" ContentType="application/vnd.openxmlformats-officedocument.presentationml.notesSlide+xml"/>
  <Override PartName="/ppt/notesSlides/notesSlide47.xml" ContentType="application/vnd.openxmlformats-officedocument.presentationml.notesSlide+xml"/>
  <Override PartName="/ppt/slides/slide55.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notesSlides/notesSlide2.xml" ContentType="application/vnd.openxmlformats-officedocument.presentationml.notesSlide+xml"/>
  <Override PartName="/ppt/notesSlides/notesSlide53.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notesSlides/notesSlide75.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notesSlides/notesSlide69.xml" ContentType="application/vnd.openxmlformats-officedocument.presentationml.notesSlide+xml"/>
  <Override PartName="/ppt/notesSlides/notesSlide40.xml" ContentType="application/vnd.openxmlformats-officedocument.presentationml.notesSlide+xml"/>
  <Override PartName="/ppt/notesSlides/notesSlide65.xml" ContentType="application/vnd.openxmlformats-officedocument.presentationml.notesSlide+xml"/>
  <Override PartName="/ppt/slides/slide45.xml" ContentType="application/vnd.openxmlformats-officedocument.presentationml.slide+xml"/>
  <Override PartName="/ppt/notesSlides/notesSlide38.xml" ContentType="application/vnd.openxmlformats-officedocument.presentationml.notesSlide+xml"/>
  <Override PartName="/ppt/drawings/drawing1.xml" ContentType="application/vnd.openxmlformats-officedocument.drawingml.chartshapes+xml"/>
  <Override PartName="/ppt/notesSlides/notesSlide21.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slides/slide54.xml" ContentType="application/vnd.openxmlformats-officedocument.presentationml.slide+xml"/>
  <Override PartName="/ppt/notesSlides/notesSlide3.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63.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embeddings/oleObject1.bin" ContentType="application/vnd.openxmlformats-officedocument.oleObject"/>
  <Override PartName="/ppt/diagrams/quickStyle4.xml" ContentType="application/vnd.openxmlformats-officedocument.drawingml.diagramStyle+xml"/>
  <Override PartName="/ppt/notesSlides/notesSlide50.xml" ContentType="application/vnd.openxmlformats-officedocument.presentationml.notes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37.xml" ContentType="application/vnd.openxmlformats-officedocument.presentationml.notesSlide+xml"/>
  <Override PartName="/ppt/diagrams/colors3.xml" ContentType="application/vnd.openxmlformats-officedocument.drawingml.diagramColors+xml"/>
  <Override PartName="/ppt/notesSlides/notesSlide60.xml" ContentType="application/vnd.openxmlformats-officedocument.presentationml.notesSlide+xml"/>
  <Override PartName="/ppt/slides/slide49.xml" ContentType="application/vnd.openxmlformats-officedocument.presentationml.slide+xml"/>
  <Override PartName="/ppt/slides/slide70.xml" ContentType="application/vnd.openxmlformats-officedocument.presentationml.slide+xml"/>
  <Override PartName="/ppt/diagrams/layout5.xml" ContentType="application/vnd.openxmlformats-officedocument.drawingml.diagramLayout+xml"/>
  <Override PartName="/ppt/slides/slide48.xml" ContentType="application/vnd.openxmlformats-officedocument.presentationml.slide+xml"/>
  <Override PartName="/ppt/notesSlides/notesSlide78.xml" ContentType="application/vnd.openxmlformats-officedocument.presentationml.notesSlide+xml"/>
  <Override PartName="/ppt/presentation.xml" ContentType="application/vnd.openxmlformats-officedocument.presentationml.presentation.main+xml"/>
  <Override PartName="/ppt/slides/slide77.xml" ContentType="application/vnd.openxmlformats-officedocument.presentationml.slide+xml"/>
  <Default Extension="jpeg" ContentType="image/jpeg"/>
  <Override PartName="/ppt/slides/slide3.xml" ContentType="application/vnd.openxmlformats-officedocument.presentationml.slide+xml"/>
  <Default Extension="tiff" ContentType="image/tiff"/>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74.xml" ContentType="application/vnd.openxmlformats-officedocument.presentationml.slide+xml"/>
  <Override PartName="/ppt/slides/slide75.xml" ContentType="application/vnd.openxmlformats-officedocument.presentationml.slide+xml"/>
  <Override PartName="/ppt/notesSlides/notesSlide64.xml" ContentType="application/vnd.openxmlformats-officedocument.presentationml.notesSlide+xml"/>
  <Override PartName="/ppt/slides/slide15.xml" ContentType="application/vnd.openxmlformats-officedocument.presentationml.slide+xml"/>
  <Override PartName="/ppt/notesSlides/notesSlide49.xml" ContentType="application/vnd.openxmlformats-officedocument.presentationml.notesSlide+xml"/>
  <Default Extension="rels" ContentType="application/vnd.openxmlformats-package.relationships+xml"/>
  <Override PartName="/ppt/diagrams/colors5.xml" ContentType="application/vnd.openxmlformats-officedocument.drawingml.diagramColors+xml"/>
  <Override PartName="/ppt/slides/slide9.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Override PartName="/ppt/notesSlides/notesSlide22.xml" ContentType="application/vnd.openxmlformats-officedocument.presentationml.notesSlide+xml"/>
  <Override PartName="/ppt/slides/slide22.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slides/slide36.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diagrams/layout1.xml" ContentType="application/vnd.openxmlformats-officedocument.drawingml.diagramLayout+xml"/>
  <Override PartName="/ppt/notesSlides/notesSlide61.xml" ContentType="application/vnd.openxmlformats-officedocument.presentationml.notesSlide+xml"/>
  <Override PartName="/ppt/notesSlides/notesSlide16.xml" ContentType="application/vnd.openxmlformats-officedocument.presentationml.notesSlide+xml"/>
  <Override PartName="/ppt/notesSlides/notesSlide56.xml" ContentType="application/vnd.openxmlformats-officedocument.presentationml.notesSlide+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embeddings/oleObject2.bin" ContentType="application/vnd.openxmlformats-officedocument.oleObject"/>
  <Override PartName="/ppt/slides/slide52.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diagrams/quickStyle3.xml" ContentType="application/vnd.openxmlformats-officedocument.drawingml.diagramStyle+xml"/>
  <Override PartName="/ppt/diagrams/layout4.xml" ContentType="application/vnd.openxmlformats-officedocument.drawingml.diagramLayout+xml"/>
  <Override PartName="/ppt/notesSlides/notesSlide4.xml" ContentType="application/vnd.openxmlformats-officedocument.presentationml.notesSlide+xml"/>
  <Override PartName="/ppt/notesSlides/notesSlide41.xml" ContentType="application/vnd.openxmlformats-officedocument.presentationml.notesSlide+xml"/>
  <Override PartName="/ppt/notesSlides/notesSlide66.xml" ContentType="application/vnd.openxmlformats-officedocument.presentationml.notesSlide+xml"/>
  <Override PartName="/ppt/slides/slide13.xml" ContentType="application/vnd.openxmlformats-officedocument.presentationml.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57.xml" ContentType="application/vnd.openxmlformats-officedocument.presentationml.notes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diagrams/data3.xml" ContentType="application/vnd.openxmlformats-officedocument.drawingml.diagramData+xml"/>
  <Override PartName="/ppt/diagrams/quickStyle1.xml" ContentType="application/vnd.openxmlformats-officedocument.drawingml.diagramStyl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43.xml" ContentType="application/vnd.openxmlformats-officedocument.presentationml.notesSlide+xml"/>
  <Override PartName="/ppt/presProps.xml" ContentType="application/vnd.openxmlformats-officedocument.presentationml.presProps+xml"/>
  <Override PartName="/ppt/notesSlides/notesSlide18.xml" ContentType="application/vnd.openxmlformats-officedocument.presentationml.notesSlide+xml"/>
  <Override PartName="/ppt/slides/slide27.xml" ContentType="application/vnd.openxmlformats-officedocument.presentationml.slide+xml"/>
  <Override PartName="/ppt/notesSlides/notesSlide10.xml" ContentType="application/vnd.openxmlformats-officedocument.presentationml.notesSlide+xml"/>
  <Override PartName="/ppt/notesSlides/notesSlide39.xml" ContentType="application/vnd.openxmlformats-officedocument.presentationml.notesSlide+xml"/>
  <Override PartName="/ppt/notesSlides/notesSlide62.xml" ContentType="application/vnd.openxmlformats-officedocument.presentationml.notesSlide+xml"/>
  <Override PartName="/ppt/notesSlides/notesSlide55.xml" ContentType="application/vnd.openxmlformats-officedocument.presentationml.notesSlide+xml"/>
  <Override PartName="/ppt/notesSlides/notesSlide77.xml" ContentType="application/vnd.openxmlformats-officedocument.presentationml.notesSlide+xml"/>
  <Override PartName="/ppt/slides/slide67.xml" ContentType="application/vnd.openxmlformats-officedocument.presentationml.slide+xml"/>
  <Override PartName="/ppt/slides/slide12.xml" ContentType="application/vnd.openxmlformats-officedocument.presentationml.slide+xml"/>
  <Override PartName="/ppt/slides/slide46.xml" ContentType="application/vnd.openxmlformats-officedocument.presentationml.slide+xml"/>
  <Default Extension="xls" ContentType="application/vnd.ms-exce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notesSlides/notesSlide34.xml" ContentType="application/vnd.openxmlformats-officedocument.presentationml.notesSlide+xml"/>
  <Override PartName="/ppt/diagrams/colors4.xml" ContentType="application/vnd.openxmlformats-officedocument.drawingml.diagramColors+xml"/>
  <Override PartName="/ppt/slideLayouts/slideLayout5.xml" ContentType="application/vnd.openxmlformats-officedocument.presentationml.slideLayout+xml"/>
  <Override PartName="/ppt/slides/slide50.xml" ContentType="application/vnd.openxmlformats-officedocument.presentationml.slide+xml"/>
  <Override PartName="/ppt/slides/slide57.xml" ContentType="application/vnd.openxmlformats-officedocument.presentationml.slide+xml"/>
  <Override PartName="/ppt/notesSlides/notesSlide29.xml" ContentType="application/vnd.openxmlformats-officedocument.presentationml.notesSlide+xml"/>
  <Override PartName="/ppt/notesSlides/notesSlide7.xml" ContentType="application/vnd.openxmlformats-officedocument.presentationml.notesSlide+xml"/>
  <Override PartName="/ppt/slides/slide63.xml" ContentType="application/vnd.openxmlformats-officedocument.presentationml.slide+xml"/>
  <Override PartName="/ppt/diagrams/drawing3.xml" ContentType="application/vnd.ms-office.drawingml.diagramDrawing+xml"/>
  <Override PartName="/ppt/slides/slide34.xml" ContentType="application/vnd.openxmlformats-officedocument.presentationml.slide+xml"/>
  <Override PartName="/ppt/diagrams/data5.xml" ContentType="application/vnd.openxmlformats-officedocument.drawingml.diagramData+xml"/>
  <Override PartName="/ppt/notesSlides/notesSlide12.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slideLayouts/slideLayout1.xml" ContentType="application/vnd.openxmlformats-officedocument.presentationml.slideLayout+xml"/>
  <Override PartName="/ppt/theme/theme1.xml" ContentType="application/vnd.openxmlformats-officedocument.theme+xml"/>
  <Override PartName="/ppt/notesSlides/notesSlide59.xml" ContentType="application/vnd.openxmlformats-officedocument.presentationml.notes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64.xml" ContentType="application/vnd.openxmlformats-officedocument.presentationml.slide+xml"/>
  <Override PartName="/ppt/notesSlides/notesSlide33.xml" ContentType="application/vnd.openxmlformats-officedocument.presentationml.notesSlide+xml"/>
  <Override PartName="/ppt/notesSlides/notesSlide46.xml" ContentType="application/vnd.openxmlformats-officedocument.presentationml.notesSlide+xml"/>
  <Override PartName="/ppt/slides/slide4.xml" ContentType="application/vnd.openxmlformats-officedocument.presentationml.slide+xml"/>
  <Override PartName="/ppt/notesSlides/notesSlide67.xml" ContentType="application/vnd.openxmlformats-officedocument.presentationml.notesSlide+xml"/>
  <Override PartName="/ppt/notesSlides/notesSlide72.xml" ContentType="application/vnd.openxmlformats-officedocument.presentationml.notesSlide+xml"/>
  <Override PartName="/ppt/notesSlides/notesSlide54.xml" ContentType="application/vnd.openxmlformats-officedocument.presentationml.notesSlide+xml"/>
  <Override PartName="/ppt/slides/slide72.xml" ContentType="application/vnd.openxmlformats-officedocument.presentationml.slide+xml"/>
  <Override PartName="/ppt/notesSlides/notesSlide70.xml" ContentType="application/vnd.openxmlformats-officedocument.presentationml.notesSlide+xml"/>
  <Override PartName="/ppt/slides/slide8.xml" ContentType="application/vnd.openxmlformats-officedocument.presentationml.slide+xml"/>
  <Override PartName="/ppt/notesSlides/notesSlide68.xml" ContentType="application/vnd.openxmlformats-officedocument.presentationml.notesSlide+xml"/>
  <Override PartName="/ppt/slides/slide60.xml" ContentType="application/vnd.openxmlformats-officedocument.presentationml.slide+xml"/>
  <Override PartName="/ppt/diagrams/drawing1.xml" ContentType="application/vnd.ms-office.drawingml.diagramDrawing+xml"/>
  <Override PartName="/ppt/slides/slide24.xml" ContentType="application/vnd.openxmlformats-officedocument.presentationml.slide+xml"/>
  <Override PartName="/ppt/diagrams/layout3.xml" ContentType="application/vnd.openxmlformats-officedocument.drawingml.diagramLayout+xml"/>
  <Override PartName="/ppt/notesSlides/notesSlide30.xml" ContentType="application/vnd.openxmlformats-officedocument.presentationml.notesSlide+xml"/>
  <Override PartName="/ppt/diagrams/colors2.xml" ContentType="application/vnd.openxmlformats-officedocument.drawingml.diagramColors+xml"/>
  <Default Extension="pdf" ContentType="application/pdf"/>
  <Override PartName="/ppt/notesSlides/notesSlide20.xml" ContentType="application/vnd.openxmlformats-officedocument.presentationml.notesSlide+xml"/>
  <Override PartName="/ppt/slides/slide71.xml" ContentType="application/vnd.openxmlformats-officedocument.presentationml.slide+xml"/>
  <Override PartName="/ppt/slides/slide6.xml" ContentType="application/vnd.openxmlformats-officedocument.presentationml.slide+xml"/>
  <Override PartName="/ppt/slideLayouts/slideLayout12.xml" ContentType="application/vnd.openxmlformats-officedocument.presentationml.slideLayout+xml"/>
  <Override PartName="/ppt/diagrams/data2.xml" ContentType="application/vnd.openxmlformats-officedocument.drawingml.diagramData+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p:sldMasterIdLst>
    <p:sldMasterId id="2147483648" r:id="rId1"/>
  </p:sldMasterIdLst>
  <p:notesMasterIdLst>
    <p:notesMasterId r:id="rId80"/>
  </p:notesMasterIdLst>
  <p:handoutMasterIdLst>
    <p:handoutMasterId r:id="rId81"/>
  </p:handoutMasterIdLst>
  <p:sldIdLst>
    <p:sldId id="256" r:id="rId2"/>
    <p:sldId id="258" r:id="rId3"/>
    <p:sldId id="259" r:id="rId4"/>
    <p:sldId id="344" r:id="rId5"/>
    <p:sldId id="356" r:id="rId6"/>
    <p:sldId id="352" r:id="rId7"/>
    <p:sldId id="355" r:id="rId8"/>
    <p:sldId id="371" r:id="rId9"/>
    <p:sldId id="372" r:id="rId10"/>
    <p:sldId id="358" r:id="rId11"/>
    <p:sldId id="361" r:id="rId12"/>
    <p:sldId id="359" r:id="rId13"/>
    <p:sldId id="379" r:id="rId14"/>
    <p:sldId id="380" r:id="rId15"/>
    <p:sldId id="381" r:id="rId16"/>
    <p:sldId id="266" r:id="rId17"/>
    <p:sldId id="347" r:id="rId18"/>
    <p:sldId id="374" r:id="rId19"/>
    <p:sldId id="375" r:id="rId20"/>
    <p:sldId id="365" r:id="rId21"/>
    <p:sldId id="310" r:id="rId22"/>
    <p:sldId id="376" r:id="rId23"/>
    <p:sldId id="369" r:id="rId24"/>
    <p:sldId id="348" r:id="rId25"/>
    <p:sldId id="366" r:id="rId26"/>
    <p:sldId id="367" r:id="rId27"/>
    <p:sldId id="368" r:id="rId28"/>
    <p:sldId id="363" r:id="rId29"/>
    <p:sldId id="306" r:id="rId30"/>
    <p:sldId id="394" r:id="rId31"/>
    <p:sldId id="392" r:id="rId32"/>
    <p:sldId id="364" r:id="rId33"/>
    <p:sldId id="382" r:id="rId34"/>
    <p:sldId id="383" r:id="rId35"/>
    <p:sldId id="384" r:id="rId36"/>
    <p:sldId id="385" r:id="rId37"/>
    <p:sldId id="386" r:id="rId38"/>
    <p:sldId id="387" r:id="rId39"/>
    <p:sldId id="388" r:id="rId40"/>
    <p:sldId id="389" r:id="rId41"/>
    <p:sldId id="307" r:id="rId42"/>
    <p:sldId id="393" r:id="rId43"/>
    <p:sldId id="390" r:id="rId44"/>
    <p:sldId id="391" r:id="rId45"/>
    <p:sldId id="351" r:id="rId46"/>
    <p:sldId id="378" r:id="rId47"/>
    <p:sldId id="286" r:id="rId48"/>
    <p:sldId id="303" r:id="rId49"/>
    <p:sldId id="304" r:id="rId50"/>
    <p:sldId id="319" r:id="rId51"/>
    <p:sldId id="305" r:id="rId52"/>
    <p:sldId id="336" r:id="rId53"/>
    <p:sldId id="309" r:id="rId54"/>
    <p:sldId id="277" r:id="rId55"/>
    <p:sldId id="280" r:id="rId56"/>
    <p:sldId id="316" r:id="rId57"/>
    <p:sldId id="343" r:id="rId58"/>
    <p:sldId id="269" r:id="rId59"/>
    <p:sldId id="318" r:id="rId60"/>
    <p:sldId id="292" r:id="rId61"/>
    <p:sldId id="314" r:id="rId62"/>
    <p:sldId id="311" r:id="rId63"/>
    <p:sldId id="321" r:id="rId64"/>
    <p:sldId id="342" r:id="rId65"/>
    <p:sldId id="322" r:id="rId66"/>
    <p:sldId id="323" r:id="rId67"/>
    <p:sldId id="324" r:id="rId68"/>
    <p:sldId id="325" r:id="rId69"/>
    <p:sldId id="329" r:id="rId70"/>
    <p:sldId id="337" r:id="rId71"/>
    <p:sldId id="338" r:id="rId72"/>
    <p:sldId id="326" r:id="rId73"/>
    <p:sldId id="327" r:id="rId74"/>
    <p:sldId id="328" r:id="rId75"/>
    <p:sldId id="339" r:id="rId76"/>
    <p:sldId id="340" r:id="rId77"/>
    <p:sldId id="341" r:id="rId78"/>
    <p:sldId id="313" r:id="rId79"/>
  </p:sldIdLst>
  <p:sldSz cx="9144000" cy="6858000" type="screen4x3"/>
  <p:notesSz cx="7010400" cy="9223375"/>
  <p:defaultTextStyle>
    <a:defPPr>
      <a:defRPr lang="en-US"/>
    </a:defPPr>
    <a:lvl1pPr algn="l" rtl="0" fontAlgn="base">
      <a:spcBef>
        <a:spcPct val="0"/>
      </a:spcBef>
      <a:spcAft>
        <a:spcPct val="0"/>
      </a:spcAft>
      <a:defRPr kern="1200">
        <a:solidFill>
          <a:schemeClr val="tx1"/>
        </a:solidFill>
        <a:latin typeface="Arial" pitchFamily="84" charset="0"/>
        <a:ea typeface="ＭＳ Ｐゴシック" pitchFamily="84" charset="-128"/>
        <a:cs typeface="ＭＳ Ｐゴシック" pitchFamily="84" charset="-128"/>
      </a:defRPr>
    </a:lvl1pPr>
    <a:lvl2pPr marL="457200" algn="l" rtl="0" fontAlgn="base">
      <a:spcBef>
        <a:spcPct val="0"/>
      </a:spcBef>
      <a:spcAft>
        <a:spcPct val="0"/>
      </a:spcAft>
      <a:defRPr kern="1200">
        <a:solidFill>
          <a:schemeClr val="tx1"/>
        </a:solidFill>
        <a:latin typeface="Arial" pitchFamily="84" charset="0"/>
        <a:ea typeface="ＭＳ Ｐゴシック" pitchFamily="84" charset="-128"/>
        <a:cs typeface="ＭＳ Ｐゴシック" pitchFamily="84" charset="-128"/>
      </a:defRPr>
    </a:lvl2pPr>
    <a:lvl3pPr marL="914400" algn="l" rtl="0" fontAlgn="base">
      <a:spcBef>
        <a:spcPct val="0"/>
      </a:spcBef>
      <a:spcAft>
        <a:spcPct val="0"/>
      </a:spcAft>
      <a:defRPr kern="1200">
        <a:solidFill>
          <a:schemeClr val="tx1"/>
        </a:solidFill>
        <a:latin typeface="Arial" pitchFamily="84" charset="0"/>
        <a:ea typeface="ＭＳ Ｐゴシック" pitchFamily="84" charset="-128"/>
        <a:cs typeface="ＭＳ Ｐゴシック" pitchFamily="84" charset="-128"/>
      </a:defRPr>
    </a:lvl3pPr>
    <a:lvl4pPr marL="1371600" algn="l" rtl="0" fontAlgn="base">
      <a:spcBef>
        <a:spcPct val="0"/>
      </a:spcBef>
      <a:spcAft>
        <a:spcPct val="0"/>
      </a:spcAft>
      <a:defRPr kern="1200">
        <a:solidFill>
          <a:schemeClr val="tx1"/>
        </a:solidFill>
        <a:latin typeface="Arial" pitchFamily="84" charset="0"/>
        <a:ea typeface="ＭＳ Ｐゴシック" pitchFamily="84" charset="-128"/>
        <a:cs typeface="ＭＳ Ｐゴシック" pitchFamily="84" charset="-128"/>
      </a:defRPr>
    </a:lvl4pPr>
    <a:lvl5pPr marL="1828800" algn="l" rtl="0" fontAlgn="base">
      <a:spcBef>
        <a:spcPct val="0"/>
      </a:spcBef>
      <a:spcAft>
        <a:spcPct val="0"/>
      </a:spcAft>
      <a:defRPr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kern="1200">
        <a:solidFill>
          <a:schemeClr val="tx1"/>
        </a:solidFill>
        <a:latin typeface="Arial" pitchFamily="84" charset="0"/>
        <a:ea typeface="ＭＳ Ｐゴシック" pitchFamily="84" charset="-128"/>
        <a:cs typeface="ＭＳ Ｐゴシック" pitchFamily="84"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222221"/>
    <a:srgbClr val="D9F7FB"/>
    <a:srgbClr val="FF0000"/>
    <a:srgbClr val="C8EFFD"/>
    <a:srgbClr val="FFE593"/>
    <a:srgbClr val="F96A1B"/>
    <a:srgbClr val="08A1D9"/>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5747" autoAdjust="0"/>
    <p:restoredTop sz="93250" autoAdjust="0"/>
  </p:normalViewPr>
  <p:slideViewPr>
    <p:cSldViewPr>
      <p:cViewPr>
        <p:scale>
          <a:sx n="100" d="100"/>
          <a:sy n="100" d="100"/>
        </p:scale>
        <p:origin x="-2560" y="-960"/>
      </p:cViewPr>
      <p:guideLst>
        <p:guide orient="horz" pos="3984"/>
        <p:guide orient="horz" pos="3216"/>
        <p:guide orient="horz" pos="1296"/>
        <p:guide orient="horz" pos="2976"/>
        <p:guide orient="horz" pos="336"/>
        <p:guide orient="horz" pos="3552"/>
        <p:guide orient="horz" pos="2592"/>
        <p:guide orient="horz" pos="2304"/>
        <p:guide pos="3120"/>
        <p:guide pos="4608"/>
        <p:guide pos="672"/>
        <p:guide pos="2016"/>
        <p:guide pos="2880"/>
        <p:guide pos="2448"/>
        <p:guide pos="877"/>
        <p:guide pos="40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notesViewPr>
    <p:cSldViewPr>
      <p:cViewPr varScale="1">
        <p:scale>
          <a:sx n="85" d="100"/>
          <a:sy n="85" d="100"/>
        </p:scale>
        <p:origin x="-3834" y="-96"/>
      </p:cViewPr>
      <p:guideLst>
        <p:guide orient="horz" pos="2905"/>
        <p:guide pos="2208"/>
      </p:guideLst>
    </p:cSldViewPr>
  </p:notesViewPr>
  <p:gridSpacing cx="73736200" cy="737362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slide" Target="slides/slide73.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77" Type="http://schemas.openxmlformats.org/officeDocument/2006/relationships/slide" Target="slides/slide76.xml"/><Relationship Id="rId63" Type="http://schemas.openxmlformats.org/officeDocument/2006/relationships/slide" Target="slides/slide62.xml"/><Relationship Id="rId17" Type="http://schemas.openxmlformats.org/officeDocument/2006/relationships/slide" Target="slides/slide16.xml"/><Relationship Id="rId85" Type="http://schemas.openxmlformats.org/officeDocument/2006/relationships/theme" Target="theme/theme1.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82" Type="http://schemas.openxmlformats.org/officeDocument/2006/relationships/printerSettings" Target="printerSettings/printerSettings1.bin"/><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slide" Target="slides/slide74.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slide" Target="slides/slide75.xml"/><Relationship Id="rId79" Type="http://schemas.openxmlformats.org/officeDocument/2006/relationships/slide" Target="slides/slide78.xml"/><Relationship Id="rId80" Type="http://schemas.openxmlformats.org/officeDocument/2006/relationships/notesMaster" Target="notesMasters/notesMaster1.xml"/><Relationship Id="rId81" Type="http://schemas.openxmlformats.org/officeDocument/2006/relationships/handoutMaster" Target="handoutMasters/handoutMaster1.xml"/><Relationship Id="rId3" Type="http://schemas.openxmlformats.org/officeDocument/2006/relationships/slide" Target="slides/slide2.xml"/><Relationship Id="rId86" Type="http://schemas.openxmlformats.org/officeDocument/2006/relationships/tableStyles" Target="tableStyles.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viewProps" Target="viewProp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83" Type="http://schemas.openxmlformats.org/officeDocument/2006/relationships/presProps" Target="presProps.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slide" Target="slides/slide77.xml"/><Relationship Id="rId22" Type="http://schemas.openxmlformats.org/officeDocument/2006/relationships/slide" Target="slides/slide21.xml"/><Relationship Id="rId21" Type="http://schemas.openxmlformats.org/officeDocument/2006/relationships/slide" Target="slides/slide20.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abigaillawrence:Desktop:grain%20size%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hart>
    <c:autoTitleDeleted val="1"/>
    <c:plotArea>
      <c:layout/>
      <c:scatterChart>
        <c:scatterStyle val="lineMarker"/>
        <c:ser>
          <c:idx val="1"/>
          <c:order val="0"/>
          <c:tx>
            <c:v>Cu M60</c:v>
          </c:tx>
          <c:spPr>
            <a:ln w="47625">
              <a:noFill/>
            </a:ln>
          </c:spPr>
          <c:marker>
            <c:spPr>
              <a:solidFill>
                <a:schemeClr val="accent2">
                  <a:lumMod val="60000"/>
                  <a:lumOff val="40000"/>
                </a:schemeClr>
              </a:solidFill>
              <a:ln>
                <a:solidFill>
                  <a:schemeClr val="accent2">
                    <a:lumMod val="60000"/>
                    <a:lumOff val="40000"/>
                  </a:schemeClr>
                </a:solidFill>
              </a:ln>
            </c:spPr>
          </c:marker>
          <c:xVal>
            <c:numRef>
              <c:f>mobilities!$H$4:$H$6</c:f>
              <c:numCache>
                <c:formatCode>General</c:formatCode>
                <c:ptCount val="3"/>
                <c:pt idx="0">
                  <c:v>0.000635647088736333</c:v>
                </c:pt>
                <c:pt idx="1">
                  <c:v>0.000494315373208107</c:v>
                </c:pt>
                <c:pt idx="2">
                  <c:v>0.000570385580652521</c:v>
                </c:pt>
              </c:numCache>
            </c:numRef>
          </c:xVal>
          <c:yVal>
            <c:numRef>
              <c:f>mobilities!$G$4:$G$6</c:f>
              <c:numCache>
                <c:formatCode>General</c:formatCode>
                <c:ptCount val="3"/>
                <c:pt idx="0">
                  <c:v>8.14514166666673E-16</c:v>
                </c:pt>
                <c:pt idx="1">
                  <c:v>2.32848194444444E-15</c:v>
                </c:pt>
                <c:pt idx="2">
                  <c:v>1.07376873611111E-15</c:v>
                </c:pt>
              </c:numCache>
            </c:numRef>
          </c:yVal>
        </c:ser>
        <c:ser>
          <c:idx val="3"/>
          <c:order val="1"/>
          <c:tx>
            <c:v>CuTi M60</c:v>
          </c:tx>
          <c:spPr>
            <a:ln w="47625">
              <a:noFill/>
            </a:ln>
          </c:spPr>
          <c:marker>
            <c:symbol val="triangle"/>
            <c:size val="9"/>
            <c:spPr>
              <a:solidFill>
                <a:schemeClr val="tx2">
                  <a:lumMod val="40000"/>
                  <a:lumOff val="60000"/>
                </a:schemeClr>
              </a:solidFill>
              <a:ln>
                <a:solidFill>
                  <a:schemeClr val="tx2">
                    <a:lumMod val="40000"/>
                    <a:lumOff val="60000"/>
                  </a:schemeClr>
                </a:solidFill>
              </a:ln>
            </c:spPr>
          </c:marker>
          <c:xVal>
            <c:numRef>
              <c:f>mobilities!$H$10:$H$12</c:f>
              <c:numCache>
                <c:formatCode>General</c:formatCode>
                <c:ptCount val="3"/>
                <c:pt idx="0">
                  <c:v>0.000635647088736333</c:v>
                </c:pt>
                <c:pt idx="1">
                  <c:v>0.000494315373208107</c:v>
                </c:pt>
                <c:pt idx="2">
                  <c:v>0.000570385580652521</c:v>
                </c:pt>
              </c:numCache>
            </c:numRef>
          </c:xVal>
          <c:yVal>
            <c:numRef>
              <c:f>mobilities!$G$10:$G$12</c:f>
              <c:numCache>
                <c:formatCode>General</c:formatCode>
                <c:ptCount val="3"/>
                <c:pt idx="0">
                  <c:v>2.65792236111111E-16</c:v>
                </c:pt>
                <c:pt idx="1">
                  <c:v>1.557985E-15</c:v>
                </c:pt>
                <c:pt idx="2">
                  <c:v>1.1674596712963E-15</c:v>
                </c:pt>
              </c:numCache>
            </c:numRef>
          </c:yVal>
        </c:ser>
        <c:ser>
          <c:idx val="5"/>
          <c:order val="2"/>
          <c:tx>
            <c:v>Ti M60</c:v>
          </c:tx>
          <c:spPr>
            <a:ln w="47625">
              <a:noFill/>
            </a:ln>
          </c:spPr>
          <c:marker>
            <c:spPr>
              <a:solidFill>
                <a:schemeClr val="accent3">
                  <a:lumMod val="60000"/>
                  <a:lumOff val="40000"/>
                </a:schemeClr>
              </a:solidFill>
              <a:ln>
                <a:solidFill>
                  <a:schemeClr val="accent3">
                    <a:lumMod val="60000"/>
                    <a:lumOff val="40000"/>
                  </a:schemeClr>
                </a:solidFill>
              </a:ln>
            </c:spPr>
          </c:marker>
          <c:xVal>
            <c:numRef>
              <c:f>mobilities!$H$17:$H$19</c:f>
              <c:numCache>
                <c:formatCode>General</c:formatCode>
                <c:ptCount val="3"/>
                <c:pt idx="0">
                  <c:v>0.000635647088736333</c:v>
                </c:pt>
                <c:pt idx="1">
                  <c:v>0.000494315373208107</c:v>
                </c:pt>
                <c:pt idx="2">
                  <c:v>0.000570385580652521</c:v>
                </c:pt>
              </c:numCache>
            </c:numRef>
          </c:xVal>
          <c:yVal>
            <c:numRef>
              <c:f>mobilities!$G$17:$G$19</c:f>
              <c:numCache>
                <c:formatCode>General</c:formatCode>
                <c:ptCount val="3"/>
                <c:pt idx="0">
                  <c:v>8.89179791666672E-16</c:v>
                </c:pt>
                <c:pt idx="1">
                  <c:v>6.59154729166672E-15</c:v>
                </c:pt>
                <c:pt idx="2">
                  <c:v>2.28825997222222E-15</c:v>
                </c:pt>
              </c:numCache>
            </c:numRef>
          </c:yVal>
        </c:ser>
        <c:ser>
          <c:idx val="0"/>
          <c:order val="3"/>
          <c:tx>
            <c:v>Cu Centorr</c:v>
          </c:tx>
          <c:spPr>
            <a:ln w="47625">
              <a:noFill/>
            </a:ln>
          </c:spPr>
          <c:marker>
            <c:symbol val="square"/>
            <c:size val="9"/>
            <c:spPr>
              <a:solidFill>
                <a:srgbClr val="FF0000"/>
              </a:solidFill>
              <a:ln>
                <a:solidFill>
                  <a:srgbClr val="FF0000"/>
                </a:solidFill>
              </a:ln>
            </c:spPr>
          </c:marker>
          <c:xVal>
            <c:numRef>
              <c:f>mobilities!$H$2:$H$3</c:f>
              <c:numCache>
                <c:formatCode>General</c:formatCode>
                <c:ptCount val="2"/>
                <c:pt idx="0">
                  <c:v>0.000635647088736333</c:v>
                </c:pt>
                <c:pt idx="1">
                  <c:v>0.000494315373208107</c:v>
                </c:pt>
              </c:numCache>
            </c:numRef>
          </c:xVal>
          <c:yVal>
            <c:numRef>
              <c:f>mobilities!$G$2:$G$3</c:f>
              <c:numCache>
                <c:formatCode>General</c:formatCode>
                <c:ptCount val="2"/>
                <c:pt idx="0">
                  <c:v>2.406875E-17</c:v>
                </c:pt>
                <c:pt idx="1">
                  <c:v>1.66268055555555E-16</c:v>
                </c:pt>
              </c:numCache>
            </c:numRef>
          </c:yVal>
        </c:ser>
        <c:ser>
          <c:idx val="2"/>
          <c:order val="4"/>
          <c:tx>
            <c:v>CuTi Centorr</c:v>
          </c:tx>
          <c:spPr>
            <a:ln w="47625">
              <a:noFill/>
            </a:ln>
          </c:spPr>
          <c:marker>
            <c:spPr>
              <a:solidFill>
                <a:srgbClr val="3366FF"/>
              </a:solidFill>
              <a:ln>
                <a:solidFill>
                  <a:srgbClr val="0000FF"/>
                </a:solidFill>
              </a:ln>
            </c:spPr>
          </c:marker>
          <c:xVal>
            <c:numRef>
              <c:f>mobilities!$H$8:$H$9</c:f>
              <c:numCache>
                <c:formatCode>General</c:formatCode>
                <c:ptCount val="2"/>
                <c:pt idx="0">
                  <c:v>0.000635647088736333</c:v>
                </c:pt>
                <c:pt idx="1">
                  <c:v>0.000494315373208107</c:v>
                </c:pt>
              </c:numCache>
            </c:numRef>
          </c:xVal>
          <c:yVal>
            <c:numRef>
              <c:f>mobilities!$G$8:$G$9</c:f>
              <c:numCache>
                <c:formatCode>General</c:formatCode>
                <c:ptCount val="2"/>
                <c:pt idx="0">
                  <c:v>1.5525462962963E-17</c:v>
                </c:pt>
                <c:pt idx="1">
                  <c:v>5.38025462962963E-16</c:v>
                </c:pt>
              </c:numCache>
            </c:numRef>
          </c:yVal>
        </c:ser>
        <c:ser>
          <c:idx val="4"/>
          <c:order val="5"/>
          <c:tx>
            <c:v>Ti Centorr</c:v>
          </c:tx>
          <c:spPr>
            <a:ln w="47625">
              <a:noFill/>
            </a:ln>
          </c:spPr>
          <c:marker>
            <c:symbol val="circle"/>
            <c:size val="9"/>
            <c:spPr>
              <a:solidFill>
                <a:srgbClr val="008000"/>
              </a:solidFill>
              <a:ln>
                <a:solidFill>
                  <a:srgbClr val="008000"/>
                </a:solidFill>
              </a:ln>
            </c:spPr>
          </c:marker>
          <c:xVal>
            <c:numRef>
              <c:f>mobilities!$H$15:$H$16</c:f>
              <c:numCache>
                <c:formatCode>General</c:formatCode>
                <c:ptCount val="2"/>
                <c:pt idx="0">
                  <c:v>0.000635647088736333</c:v>
                </c:pt>
                <c:pt idx="1">
                  <c:v>0.000494315373208107</c:v>
                </c:pt>
              </c:numCache>
            </c:numRef>
          </c:xVal>
          <c:yVal>
            <c:numRef>
              <c:f>mobilities!$G$15:$G$16</c:f>
              <c:numCache>
                <c:formatCode>General</c:formatCode>
                <c:ptCount val="2"/>
                <c:pt idx="0">
                  <c:v>1.07331018518518E-17</c:v>
                </c:pt>
                <c:pt idx="1">
                  <c:v>5.99509861111117E-15</c:v>
                </c:pt>
              </c:numCache>
            </c:numRef>
          </c:yVal>
        </c:ser>
        <c:ser>
          <c:idx val="6"/>
          <c:order val="6"/>
          <c:tx>
            <c:v>un M60</c:v>
          </c:tx>
          <c:spPr>
            <a:ln w="47625">
              <a:noFill/>
            </a:ln>
          </c:spPr>
          <c:marker>
            <c:symbol val="diamond"/>
            <c:size val="9"/>
            <c:spPr>
              <a:solidFill>
                <a:schemeClr val="tx1">
                  <a:lumMod val="85000"/>
                  <a:lumOff val="15000"/>
                </a:schemeClr>
              </a:solidFill>
              <a:ln>
                <a:solidFill>
                  <a:schemeClr val="tx1">
                    <a:lumMod val="95000"/>
                    <a:lumOff val="5000"/>
                  </a:schemeClr>
                </a:solidFill>
              </a:ln>
            </c:spPr>
          </c:marker>
          <c:xVal>
            <c:numRef>
              <c:f>mobilities!$H$22:$H$23</c:f>
              <c:numCache>
                <c:formatCode>General</c:formatCode>
                <c:ptCount val="2"/>
                <c:pt idx="0">
                  <c:v>0.000570385580652521</c:v>
                </c:pt>
                <c:pt idx="1">
                  <c:v>0.000494315373208107</c:v>
                </c:pt>
              </c:numCache>
            </c:numRef>
          </c:xVal>
          <c:yVal>
            <c:numRef>
              <c:f>mobilities!$G$22:$G$23</c:f>
              <c:numCache>
                <c:formatCode>General</c:formatCode>
                <c:ptCount val="2"/>
                <c:pt idx="0">
                  <c:v>8.0356119444445E-16</c:v>
                </c:pt>
                <c:pt idx="1">
                  <c:v>5.18248472222222E-15</c:v>
                </c:pt>
              </c:numCache>
            </c:numRef>
          </c:yVal>
        </c:ser>
        <c:axId val="557591832"/>
        <c:axId val="432123128"/>
      </c:scatterChart>
      <c:valAx>
        <c:axId val="557591832"/>
        <c:scaling>
          <c:orientation val="minMax"/>
          <c:min val="0.00045"/>
        </c:scaling>
        <c:axPos val="b"/>
        <c:title>
          <c:tx>
            <c:rich>
              <a:bodyPr/>
              <a:lstStyle/>
              <a:p>
                <a:pPr>
                  <a:defRPr sz="1800"/>
                </a:pPr>
                <a:r>
                  <a:rPr lang="en-US" sz="1800"/>
                  <a:t>1/T (K)</a:t>
                </a:r>
              </a:p>
            </c:rich>
          </c:tx>
        </c:title>
        <c:numFmt formatCode="General" sourceLinked="1"/>
        <c:tickLblPos val="nextTo"/>
        <c:txPr>
          <a:bodyPr/>
          <a:lstStyle/>
          <a:p>
            <a:pPr>
              <a:defRPr sz="1800"/>
            </a:pPr>
            <a:endParaRPr lang="en-US"/>
          </a:p>
        </c:txPr>
        <c:crossAx val="432123128"/>
        <c:crossesAt val="5.00000000000001E-18"/>
        <c:crossBetween val="midCat"/>
      </c:valAx>
      <c:valAx>
        <c:axId val="432123128"/>
        <c:scaling>
          <c:logBase val="10.0"/>
          <c:orientation val="minMax"/>
          <c:max val="1.0E-14"/>
          <c:min val="5.00000000000001E-18"/>
        </c:scaling>
        <c:axPos val="l"/>
        <c:majorGridlines/>
        <c:title>
          <c:tx>
            <c:rich>
              <a:bodyPr/>
              <a:lstStyle/>
              <a:p>
                <a:pPr>
                  <a:defRPr sz="1800"/>
                </a:pPr>
                <a:r>
                  <a:rPr lang="en-US" sz="1800" dirty="0"/>
                  <a:t> reduced </a:t>
                </a:r>
                <a:r>
                  <a:rPr lang="en-US" sz="1800" dirty="0" err="1"/>
                  <a:t>gb</a:t>
                </a:r>
                <a:r>
                  <a:rPr lang="en-US" sz="1800" dirty="0"/>
                  <a:t> mobility (m</a:t>
                </a:r>
                <a:r>
                  <a:rPr lang="en-US" sz="1800" baseline="30000" dirty="0"/>
                  <a:t>2</a:t>
                </a:r>
                <a:r>
                  <a:rPr lang="en-US" sz="1800" dirty="0"/>
                  <a:t>/s) </a:t>
                </a:r>
              </a:p>
            </c:rich>
          </c:tx>
        </c:title>
        <c:numFmt formatCode="General" sourceLinked="1"/>
        <c:tickLblPos val="nextTo"/>
        <c:txPr>
          <a:bodyPr/>
          <a:lstStyle/>
          <a:p>
            <a:pPr>
              <a:defRPr sz="1600" b="1"/>
            </a:pPr>
            <a:endParaRPr lang="en-US"/>
          </a:p>
        </c:txPr>
        <c:crossAx val="557591832"/>
        <c:crosses val="autoZero"/>
        <c:crossBetween val="midCat"/>
      </c:valAx>
      <c:spPr>
        <a:solidFill>
          <a:schemeClr val="accent1">
            <a:lumMod val="20000"/>
            <a:lumOff val="80000"/>
          </a:schemeClr>
        </a:solidFill>
        <a:ln>
          <a:noFill/>
        </a:ln>
      </c:spPr>
    </c:plotArea>
    <c:legend>
      <c:legendPos val="r"/>
      <c:layout>
        <c:manualLayout>
          <c:xMode val="edge"/>
          <c:yMode val="edge"/>
          <c:x val="0.81708296902386"/>
          <c:y val="0.00182986010989466"/>
          <c:w val="0.169733858271644"/>
          <c:h val="0.508567756248948"/>
        </c:manualLayout>
      </c:layout>
      <c:txPr>
        <a:bodyPr/>
        <a:lstStyle/>
        <a:p>
          <a:pPr>
            <a:defRPr sz="1800"/>
          </a:pPr>
          <a:endParaRPr lang="en-US"/>
        </a:p>
      </c:txPr>
    </c:legend>
    <c:plotVisOnly val="1"/>
    <c:dispBlanksAs val="gap"/>
  </c:chart>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D2970F-49BF-4EA6-A3DF-E973724A6529}" type="doc">
      <dgm:prSet loTypeId="urn:microsoft.com/office/officeart/2008/layout/LinedList" loCatId="list" qsTypeId="urn:microsoft.com/office/officeart/2005/8/quickstyle/simple1" qsCatId="simple" csTypeId="urn:microsoft.com/office/officeart/2005/8/colors/accent1_5" csCatId="accent1" phldr="1"/>
      <dgm:spPr/>
      <dgm:t>
        <a:bodyPr/>
        <a:lstStyle/>
        <a:p>
          <a:endParaRPr lang="en-US"/>
        </a:p>
      </dgm:t>
    </dgm:pt>
    <dgm:pt modelId="{192CA827-5134-4066-B796-490120780CDB}">
      <dgm:prSet custT="1"/>
      <dgm:spPr>
        <a:gradFill rotWithShape="0">
          <a:gsLst>
            <a:gs pos="50000">
              <a:schemeClr val="accent4">
                <a:lumMod val="20000"/>
                <a:lumOff val="80000"/>
              </a:schemeClr>
            </a:gs>
            <a:gs pos="2083">
              <a:schemeClr val="bg1"/>
            </a:gs>
            <a:gs pos="100000">
              <a:schemeClr val="bg1"/>
            </a:gs>
          </a:gsLst>
          <a:lin ang="0" scaled="0"/>
        </a:gradFill>
      </dgm:spPr>
      <dgm:t>
        <a:bodyPr/>
        <a:lstStyle/>
        <a:p>
          <a:pPr rtl="0"/>
          <a:r>
            <a:rPr lang="en-US" sz="1600" b="0" i="0" dirty="0" smtClean="0">
              <a:latin typeface="Adobe Fan Heiti Std B" pitchFamily="34" charset="-128"/>
              <a:ea typeface="Adobe Fan Heiti Std B" pitchFamily="34" charset="-128"/>
            </a:rPr>
            <a:t>8:30am – 9:00am		Informal gathering and coffee</a:t>
          </a:r>
          <a:endParaRPr lang="en-US" sz="1600" b="0" i="0" dirty="0">
            <a:latin typeface="Adobe Fan Heiti Std B" pitchFamily="34" charset="-128"/>
            <a:ea typeface="Adobe Fan Heiti Std B" pitchFamily="34" charset="-128"/>
          </a:endParaRPr>
        </a:p>
      </dgm:t>
    </dgm:pt>
    <dgm:pt modelId="{395E0068-AE6A-4951-8D53-CFA3079F423B}" type="parTrans" cxnId="{5BD7B594-749C-4DED-83B6-C577F23C4E2F}">
      <dgm:prSet/>
      <dgm:spPr/>
      <dgm:t>
        <a:bodyPr/>
        <a:lstStyle/>
        <a:p>
          <a:endParaRPr lang="en-US" sz="1600" b="1">
            <a:latin typeface="Adobe Fan Heiti Std B" pitchFamily="34" charset="-128"/>
            <a:ea typeface="Adobe Fan Heiti Std B" pitchFamily="34" charset="-128"/>
          </a:endParaRPr>
        </a:p>
      </dgm:t>
    </dgm:pt>
    <dgm:pt modelId="{947C1B96-C433-4841-AF57-85E016BBF991}" type="sibTrans" cxnId="{5BD7B594-749C-4DED-83B6-C577F23C4E2F}">
      <dgm:prSet/>
      <dgm:spPr/>
      <dgm:t>
        <a:bodyPr/>
        <a:lstStyle/>
        <a:p>
          <a:endParaRPr lang="en-US" sz="1600" b="1">
            <a:latin typeface="Adobe Fan Heiti Std B" pitchFamily="34" charset="-128"/>
            <a:ea typeface="Adobe Fan Heiti Std B" pitchFamily="34" charset="-128"/>
          </a:endParaRPr>
        </a:p>
      </dgm:t>
    </dgm:pt>
    <dgm:pt modelId="{1862D85D-E527-4E23-BBEB-9295FC6A68E5}">
      <dgm:prSet custT="1"/>
      <dgm:spPr>
        <a:gradFill rotWithShape="0">
          <a:gsLst>
            <a:gs pos="50000">
              <a:schemeClr val="accent4">
                <a:lumMod val="20000"/>
                <a:lumOff val="80000"/>
              </a:schemeClr>
            </a:gs>
            <a:gs pos="2083">
              <a:schemeClr val="bg1"/>
            </a:gs>
            <a:gs pos="100000">
              <a:schemeClr val="bg1"/>
            </a:gs>
          </a:gsLst>
          <a:lin ang="0" scaled="0"/>
        </a:gradFill>
      </dgm:spPr>
      <dgm:t>
        <a:bodyPr/>
        <a:lstStyle/>
        <a:p>
          <a:pPr rtl="0"/>
          <a:r>
            <a:rPr lang="en-US" sz="1600" b="1" dirty="0" smtClean="0">
              <a:latin typeface="Adobe Fan Heiti Std B" pitchFamily="34" charset="-128"/>
              <a:ea typeface="Adobe Fan Heiti Std B" pitchFamily="34" charset="-128"/>
            </a:rPr>
            <a:t>9:00am – 10:00am		</a:t>
          </a:r>
          <a:r>
            <a:rPr lang="en-US" sz="1600" dirty="0" smtClean="0">
              <a:latin typeface="Adobe Fan Heiti Std B" pitchFamily="34" charset="-128"/>
              <a:ea typeface="Adobe Fan Heiti Std B" pitchFamily="34" charset="-128"/>
            </a:rPr>
            <a:t>Overview and highlights of accomplishments to date (Harmer/Harmer)</a:t>
          </a:r>
          <a:endParaRPr lang="en-US" sz="1600" b="1" dirty="0">
            <a:latin typeface="Adobe Fan Heiti Std B" pitchFamily="34" charset="-128"/>
            <a:ea typeface="Adobe Fan Heiti Std B" pitchFamily="34" charset="-128"/>
          </a:endParaRPr>
        </a:p>
      </dgm:t>
    </dgm:pt>
    <dgm:pt modelId="{C079AC94-C339-4E81-9680-12CD7653BBB2}" type="parTrans" cxnId="{FE19645C-542B-4558-8752-F1181830049F}">
      <dgm:prSet/>
      <dgm:spPr/>
      <dgm:t>
        <a:bodyPr/>
        <a:lstStyle/>
        <a:p>
          <a:endParaRPr lang="en-US" sz="1600" b="1">
            <a:latin typeface="Adobe Fan Heiti Std B" pitchFamily="34" charset="-128"/>
            <a:ea typeface="Adobe Fan Heiti Std B" pitchFamily="34" charset="-128"/>
          </a:endParaRPr>
        </a:p>
      </dgm:t>
    </dgm:pt>
    <dgm:pt modelId="{9CE49C14-0DCD-4D1B-9B81-F61D15BDA28C}" type="sibTrans" cxnId="{FE19645C-542B-4558-8752-F1181830049F}">
      <dgm:prSet/>
      <dgm:spPr/>
      <dgm:t>
        <a:bodyPr/>
        <a:lstStyle/>
        <a:p>
          <a:endParaRPr lang="en-US" sz="1600" b="1">
            <a:latin typeface="Adobe Fan Heiti Std B" pitchFamily="34" charset="-128"/>
            <a:ea typeface="Adobe Fan Heiti Std B" pitchFamily="34" charset="-128"/>
          </a:endParaRPr>
        </a:p>
      </dgm:t>
    </dgm:pt>
    <dgm:pt modelId="{4E8F38B4-3F1E-4809-A422-5402395CD4BD}">
      <dgm:prSet custT="1"/>
      <dgm:spPr>
        <a:solidFill>
          <a:schemeClr val="bg2">
            <a:lumMod val="25000"/>
          </a:schemeClr>
        </a:solidFill>
      </dgm:spPr>
      <dgm:t>
        <a:bodyPr/>
        <a:lstStyle/>
        <a:p>
          <a:pPr rtl="0"/>
          <a:r>
            <a:rPr lang="en-US" sz="1600" b="1" dirty="0" smtClean="0">
              <a:solidFill>
                <a:schemeClr val="bg1"/>
              </a:solidFill>
              <a:latin typeface="Adobe Fan Heiti Std B" pitchFamily="34" charset="-128"/>
              <a:ea typeface="Adobe Fan Heiti Std B" pitchFamily="34" charset="-128"/>
            </a:rPr>
            <a:t>10:00am – 12:00am		MURI  P.I.s  team member presentations:</a:t>
          </a:r>
          <a:endParaRPr lang="en-US" sz="1600" b="1" dirty="0">
            <a:solidFill>
              <a:schemeClr val="bg1"/>
            </a:solidFill>
            <a:latin typeface="Adobe Fan Heiti Std B" pitchFamily="34" charset="-128"/>
            <a:ea typeface="Adobe Fan Heiti Std B" pitchFamily="34" charset="-128"/>
          </a:endParaRPr>
        </a:p>
      </dgm:t>
    </dgm:pt>
    <dgm:pt modelId="{6BAEB0EB-3D24-41B4-ADB9-73A54B2DF188}" type="parTrans" cxnId="{95C419B5-0452-424B-98E2-14B714960508}">
      <dgm:prSet/>
      <dgm:spPr/>
      <dgm:t>
        <a:bodyPr/>
        <a:lstStyle/>
        <a:p>
          <a:endParaRPr lang="en-US" sz="1600" b="1">
            <a:latin typeface="Adobe Fan Heiti Std B" pitchFamily="34" charset="-128"/>
            <a:ea typeface="Adobe Fan Heiti Std B" pitchFamily="34" charset="-128"/>
          </a:endParaRPr>
        </a:p>
      </dgm:t>
    </dgm:pt>
    <dgm:pt modelId="{00787C66-3CB2-4DA0-91FE-03C1D1B8C132}" type="sibTrans" cxnId="{95C419B5-0452-424B-98E2-14B714960508}">
      <dgm:prSet/>
      <dgm:spPr/>
      <dgm:t>
        <a:bodyPr/>
        <a:lstStyle/>
        <a:p>
          <a:endParaRPr lang="en-US" sz="1600" b="1">
            <a:latin typeface="Adobe Fan Heiti Std B" pitchFamily="34" charset="-128"/>
            <a:ea typeface="Adobe Fan Heiti Std B" pitchFamily="34" charset="-128"/>
          </a:endParaRPr>
        </a:p>
      </dgm:t>
    </dgm:pt>
    <dgm:pt modelId="{88E687A5-C590-46F2-8552-5DA337E1240F}">
      <dgm:prSet custT="1"/>
      <dgm:spPr>
        <a:gradFill rotWithShape="0">
          <a:gsLst>
            <a:gs pos="50000">
              <a:schemeClr val="accent4">
                <a:lumMod val="20000"/>
                <a:lumOff val="80000"/>
              </a:schemeClr>
            </a:gs>
            <a:gs pos="2083">
              <a:schemeClr val="bg1"/>
            </a:gs>
            <a:gs pos="100000">
              <a:schemeClr val="bg1"/>
            </a:gs>
          </a:gsLst>
          <a:lin ang="0" scaled="0"/>
        </a:gradFill>
      </dgm:spPr>
      <dgm:t>
        <a:bodyPr/>
        <a:lstStyle/>
        <a:p>
          <a:pPr rtl="0">
            <a:tabLst>
              <a:tab pos="461963" algn="l"/>
            </a:tabLst>
          </a:pPr>
          <a:r>
            <a:rPr lang="en-US" sz="1600" b="1" dirty="0" smtClean="0">
              <a:latin typeface="Adobe Fan Heiti Std B" pitchFamily="34" charset="-128"/>
              <a:ea typeface="Adobe Fan Heiti Std B" pitchFamily="34" charset="-128"/>
            </a:rPr>
            <a:t>	10:00am – 10:40am	Simulation and modeling (Rickman, </a:t>
          </a:r>
          <a:r>
            <a:rPr lang="en-US" sz="1600" b="1" dirty="0" err="1" smtClean="0">
              <a:latin typeface="Adobe Fan Heiti Std B" pitchFamily="34" charset="-128"/>
              <a:ea typeface="Adobe Fan Heiti Std B" pitchFamily="34" charset="-128"/>
            </a:rPr>
            <a:t>Widom</a:t>
          </a:r>
          <a:r>
            <a:rPr lang="en-US" sz="1600" b="1" dirty="0" smtClean="0">
              <a:latin typeface="Adobe Fan Heiti Std B" pitchFamily="34" charset="-128"/>
              <a:ea typeface="Adobe Fan Heiti Std B" pitchFamily="34" charset="-128"/>
            </a:rPr>
            <a:t>, Webb, </a:t>
          </a:r>
          <a:r>
            <a:rPr lang="en-US" sz="1600" b="1" dirty="0" err="1" smtClean="0">
              <a:latin typeface="Adobe Fan Heiti Std B" pitchFamily="34" charset="-128"/>
              <a:ea typeface="Adobe Fan Heiti Std B" pitchFamily="34" charset="-128"/>
            </a:rPr>
            <a:t>Luo</a:t>
          </a:r>
          <a:r>
            <a:rPr lang="en-US" sz="1600" b="1" dirty="0" smtClean="0">
              <a:latin typeface="Adobe Fan Heiti Std B" pitchFamily="34" charset="-128"/>
              <a:ea typeface="Adobe Fan Heiti Std B" pitchFamily="34" charset="-128"/>
            </a:rPr>
            <a:t>)</a:t>
          </a:r>
          <a:endParaRPr lang="en-US" sz="1600" b="1" dirty="0">
            <a:latin typeface="Adobe Fan Heiti Std B" pitchFamily="34" charset="-128"/>
            <a:ea typeface="Adobe Fan Heiti Std B" pitchFamily="34" charset="-128"/>
          </a:endParaRPr>
        </a:p>
      </dgm:t>
    </dgm:pt>
    <dgm:pt modelId="{61DE4235-50C4-4223-AA3D-05D364087F4C}" type="parTrans" cxnId="{F26BD765-34A3-4B56-8C15-6516FB9D7E31}">
      <dgm:prSet/>
      <dgm:spPr/>
      <dgm:t>
        <a:bodyPr/>
        <a:lstStyle/>
        <a:p>
          <a:endParaRPr lang="en-US" sz="1600" b="1">
            <a:latin typeface="Adobe Fan Heiti Std B" pitchFamily="34" charset="-128"/>
            <a:ea typeface="Adobe Fan Heiti Std B" pitchFamily="34" charset="-128"/>
          </a:endParaRPr>
        </a:p>
      </dgm:t>
    </dgm:pt>
    <dgm:pt modelId="{2F5FB42C-1A31-4D4D-95BF-960A4680DAAC}" type="sibTrans" cxnId="{F26BD765-34A3-4B56-8C15-6516FB9D7E31}">
      <dgm:prSet/>
      <dgm:spPr/>
      <dgm:t>
        <a:bodyPr/>
        <a:lstStyle/>
        <a:p>
          <a:endParaRPr lang="en-US" sz="1600" b="1">
            <a:latin typeface="Adobe Fan Heiti Std B" pitchFamily="34" charset="-128"/>
            <a:ea typeface="Adobe Fan Heiti Std B" pitchFamily="34" charset="-128"/>
          </a:endParaRPr>
        </a:p>
      </dgm:t>
    </dgm:pt>
    <dgm:pt modelId="{C46C6C8E-CE33-42EE-9876-DE61C0D2FED8}">
      <dgm:prSet custT="1"/>
      <dgm:spPr>
        <a:gradFill rotWithShape="0">
          <a:gsLst>
            <a:gs pos="50000">
              <a:schemeClr val="accent4">
                <a:lumMod val="20000"/>
                <a:lumOff val="80000"/>
              </a:schemeClr>
            </a:gs>
            <a:gs pos="2083">
              <a:schemeClr val="bg1"/>
            </a:gs>
            <a:gs pos="100000">
              <a:schemeClr val="bg1"/>
            </a:gs>
          </a:gsLst>
          <a:lin ang="0" scaled="0"/>
        </a:gradFill>
      </dgm:spPr>
      <dgm:t>
        <a:bodyPr/>
        <a:lstStyle/>
        <a:p>
          <a:pPr rtl="0">
            <a:tabLst>
              <a:tab pos="461963" algn="l"/>
            </a:tabLst>
          </a:pPr>
          <a:r>
            <a:rPr lang="en-US" sz="1600" b="1" dirty="0" smtClean="0">
              <a:latin typeface="Adobe Fan Heiti Std B" pitchFamily="34" charset="-128"/>
              <a:ea typeface="Adobe Fan Heiti Std B" pitchFamily="34" charset="-128"/>
            </a:rPr>
            <a:t>	10:40am – 11:10am	Transport measurements (Dillon)</a:t>
          </a:r>
          <a:endParaRPr lang="en-US" sz="1600" b="1" dirty="0">
            <a:latin typeface="Adobe Fan Heiti Std B" pitchFamily="34" charset="-128"/>
            <a:ea typeface="Adobe Fan Heiti Std B" pitchFamily="34" charset="-128"/>
          </a:endParaRPr>
        </a:p>
      </dgm:t>
    </dgm:pt>
    <dgm:pt modelId="{4FB5E12D-1922-4322-957C-9989B51685B5}" type="parTrans" cxnId="{F80338EE-A184-459A-A81B-35B046EAF34A}">
      <dgm:prSet/>
      <dgm:spPr/>
      <dgm:t>
        <a:bodyPr/>
        <a:lstStyle/>
        <a:p>
          <a:endParaRPr lang="en-US" sz="1600" b="1">
            <a:latin typeface="Adobe Fan Heiti Std B" pitchFamily="34" charset="-128"/>
            <a:ea typeface="Adobe Fan Heiti Std B" pitchFamily="34" charset="-128"/>
          </a:endParaRPr>
        </a:p>
      </dgm:t>
    </dgm:pt>
    <dgm:pt modelId="{A0928A2F-9146-4B40-9D3F-9A6809A6670C}" type="sibTrans" cxnId="{F80338EE-A184-459A-A81B-35B046EAF34A}">
      <dgm:prSet/>
      <dgm:spPr/>
      <dgm:t>
        <a:bodyPr/>
        <a:lstStyle/>
        <a:p>
          <a:endParaRPr lang="en-US" sz="1600" b="1">
            <a:latin typeface="Adobe Fan Heiti Std B" pitchFamily="34" charset="-128"/>
            <a:ea typeface="Adobe Fan Heiti Std B" pitchFamily="34" charset="-128"/>
          </a:endParaRPr>
        </a:p>
      </dgm:t>
    </dgm:pt>
    <dgm:pt modelId="{FE7C68AD-9E5F-41F9-A631-29FF8927222D}">
      <dgm:prSet custT="1"/>
      <dgm:spPr>
        <a:gradFill rotWithShape="0">
          <a:gsLst>
            <a:gs pos="50000">
              <a:schemeClr val="accent4">
                <a:lumMod val="20000"/>
                <a:lumOff val="80000"/>
              </a:schemeClr>
            </a:gs>
            <a:gs pos="2083">
              <a:schemeClr val="bg1"/>
            </a:gs>
            <a:gs pos="100000">
              <a:schemeClr val="bg1"/>
            </a:gs>
          </a:gsLst>
          <a:lin ang="0" scaled="0"/>
        </a:gradFill>
      </dgm:spPr>
      <dgm:t>
        <a:bodyPr/>
        <a:lstStyle/>
        <a:p>
          <a:pPr rtl="0">
            <a:tabLst>
              <a:tab pos="461963" algn="l"/>
            </a:tabLst>
          </a:pPr>
          <a:r>
            <a:rPr lang="en-US" sz="1600" b="1" dirty="0" smtClean="0">
              <a:latin typeface="Adobe Fan Heiti Std B" pitchFamily="34" charset="-128"/>
              <a:ea typeface="Adobe Fan Heiti Std B" pitchFamily="34" charset="-128"/>
            </a:rPr>
            <a:t>	11:10am – 11:35am	Grain boundary character distribution (Rohrer/</a:t>
          </a:r>
          <a:r>
            <a:rPr lang="en-US" sz="1600" b="1" dirty="0" err="1" smtClean="0">
              <a:latin typeface="Adobe Fan Heiti Std B" pitchFamily="34" charset="-128"/>
              <a:ea typeface="Adobe Fan Heiti Std B" pitchFamily="34" charset="-128"/>
            </a:rPr>
            <a:t>Rollett</a:t>
          </a:r>
          <a:r>
            <a:rPr lang="en-US" sz="1600" b="1" dirty="0" smtClean="0">
              <a:latin typeface="Adobe Fan Heiti Std B" pitchFamily="34" charset="-128"/>
              <a:ea typeface="Adobe Fan Heiti Std B" pitchFamily="34" charset="-128"/>
            </a:rPr>
            <a:t>)</a:t>
          </a:r>
          <a:endParaRPr lang="en-US" sz="1600" b="1" dirty="0">
            <a:latin typeface="Adobe Fan Heiti Std B" pitchFamily="34" charset="-128"/>
            <a:ea typeface="Adobe Fan Heiti Std B" pitchFamily="34" charset="-128"/>
          </a:endParaRPr>
        </a:p>
      </dgm:t>
    </dgm:pt>
    <dgm:pt modelId="{0ABBCDD6-5E04-48D1-92FA-816274C1DC0A}" type="parTrans" cxnId="{912F2431-2563-4765-A064-122573E269B7}">
      <dgm:prSet/>
      <dgm:spPr/>
      <dgm:t>
        <a:bodyPr/>
        <a:lstStyle/>
        <a:p>
          <a:endParaRPr lang="en-US" sz="1600" b="1">
            <a:latin typeface="Adobe Fan Heiti Std B" pitchFamily="34" charset="-128"/>
            <a:ea typeface="Adobe Fan Heiti Std B" pitchFamily="34" charset="-128"/>
          </a:endParaRPr>
        </a:p>
      </dgm:t>
    </dgm:pt>
    <dgm:pt modelId="{F5CA062F-CD67-4962-BB4F-F056A3442DAF}" type="sibTrans" cxnId="{912F2431-2563-4765-A064-122573E269B7}">
      <dgm:prSet/>
      <dgm:spPr/>
      <dgm:t>
        <a:bodyPr/>
        <a:lstStyle/>
        <a:p>
          <a:endParaRPr lang="en-US" sz="1600" b="1">
            <a:latin typeface="Adobe Fan Heiti Std B" pitchFamily="34" charset="-128"/>
            <a:ea typeface="Adobe Fan Heiti Std B" pitchFamily="34" charset="-128"/>
          </a:endParaRPr>
        </a:p>
      </dgm:t>
    </dgm:pt>
    <dgm:pt modelId="{68B0B016-5F1D-4EE2-B100-6122B3711764}">
      <dgm:prSet custT="1"/>
      <dgm:spPr>
        <a:gradFill rotWithShape="0">
          <a:gsLst>
            <a:gs pos="50000">
              <a:schemeClr val="accent4">
                <a:lumMod val="20000"/>
                <a:lumOff val="80000"/>
              </a:schemeClr>
            </a:gs>
            <a:gs pos="2083">
              <a:schemeClr val="bg1"/>
            </a:gs>
            <a:gs pos="100000">
              <a:schemeClr val="bg1"/>
            </a:gs>
          </a:gsLst>
          <a:lin ang="0" scaled="0"/>
        </a:gradFill>
      </dgm:spPr>
      <dgm:t>
        <a:bodyPr/>
        <a:lstStyle/>
        <a:p>
          <a:pPr rtl="0">
            <a:tabLst>
              <a:tab pos="461963" algn="l"/>
            </a:tabLst>
          </a:pPr>
          <a:r>
            <a:rPr lang="en-US" sz="1600" b="1" dirty="0" smtClean="0">
              <a:latin typeface="Adobe Fan Heiti Std B" pitchFamily="34" charset="-128"/>
              <a:ea typeface="Adobe Fan Heiti Std B" pitchFamily="34" charset="-128"/>
            </a:rPr>
            <a:t>	11:35 – 12:00noon	Metallic complexions in ceramics (Chan)</a:t>
          </a:r>
          <a:endParaRPr lang="en-US" sz="1600" b="1" dirty="0">
            <a:latin typeface="Adobe Fan Heiti Std B" pitchFamily="34" charset="-128"/>
            <a:ea typeface="Adobe Fan Heiti Std B" pitchFamily="34" charset="-128"/>
          </a:endParaRPr>
        </a:p>
      </dgm:t>
    </dgm:pt>
    <dgm:pt modelId="{A7A5574F-1045-4D50-B3F4-9E6860CBBE7E}" type="parTrans" cxnId="{DE719BD6-6709-4A86-8301-9D8D3C0BA51A}">
      <dgm:prSet/>
      <dgm:spPr/>
      <dgm:t>
        <a:bodyPr/>
        <a:lstStyle/>
        <a:p>
          <a:endParaRPr lang="en-US" sz="1600" b="1">
            <a:latin typeface="Adobe Fan Heiti Std B" pitchFamily="34" charset="-128"/>
            <a:ea typeface="Adobe Fan Heiti Std B" pitchFamily="34" charset="-128"/>
          </a:endParaRPr>
        </a:p>
      </dgm:t>
    </dgm:pt>
    <dgm:pt modelId="{0A4914A8-531C-49BB-BC34-360CA18D4C49}" type="sibTrans" cxnId="{DE719BD6-6709-4A86-8301-9D8D3C0BA51A}">
      <dgm:prSet/>
      <dgm:spPr/>
      <dgm:t>
        <a:bodyPr/>
        <a:lstStyle/>
        <a:p>
          <a:endParaRPr lang="en-US" sz="1600" b="1">
            <a:latin typeface="Adobe Fan Heiti Std B" pitchFamily="34" charset="-128"/>
            <a:ea typeface="Adobe Fan Heiti Std B" pitchFamily="34" charset="-128"/>
          </a:endParaRPr>
        </a:p>
      </dgm:t>
    </dgm:pt>
    <dgm:pt modelId="{0BB02EDF-9EEA-4B4B-93FC-6CDD4CB8A7F2}">
      <dgm:prSet custT="1"/>
      <dgm:spPr>
        <a:gradFill rotWithShape="0">
          <a:gsLst>
            <a:gs pos="50000">
              <a:schemeClr val="accent4">
                <a:lumMod val="20000"/>
                <a:lumOff val="80000"/>
              </a:schemeClr>
            </a:gs>
            <a:gs pos="2083">
              <a:schemeClr val="bg1"/>
            </a:gs>
            <a:gs pos="100000">
              <a:schemeClr val="bg1"/>
            </a:gs>
          </a:gsLst>
          <a:lin ang="0" scaled="0"/>
        </a:gradFill>
      </dgm:spPr>
      <dgm:t>
        <a:bodyPr/>
        <a:lstStyle/>
        <a:p>
          <a:pPr rtl="0">
            <a:tabLst>
              <a:tab pos="461963" algn="l"/>
            </a:tabLst>
          </a:pPr>
          <a:r>
            <a:rPr lang="en-US" sz="1600" b="1" dirty="0" smtClean="0">
              <a:latin typeface="Adobe Fan Heiti Std B" pitchFamily="34" charset="-128"/>
              <a:ea typeface="Adobe Fan Heiti Std B" pitchFamily="34" charset="-128"/>
            </a:rPr>
            <a:t>	12:00 – 1:00pm 		Lunch</a:t>
          </a:r>
          <a:endParaRPr lang="en-US" sz="1600" b="1" dirty="0">
            <a:latin typeface="Adobe Fan Heiti Std B" pitchFamily="34" charset="-128"/>
            <a:ea typeface="Adobe Fan Heiti Std B" pitchFamily="34" charset="-128"/>
          </a:endParaRPr>
        </a:p>
      </dgm:t>
    </dgm:pt>
    <dgm:pt modelId="{6D6EB8E7-E7A2-42F4-A570-0ED2F209615D}" type="parTrans" cxnId="{230092B1-48D3-4636-9EFF-A121E0B978BF}">
      <dgm:prSet/>
      <dgm:spPr/>
      <dgm:t>
        <a:bodyPr/>
        <a:lstStyle/>
        <a:p>
          <a:endParaRPr lang="en-US" sz="1600" b="1">
            <a:latin typeface="Adobe Fan Heiti Std B" pitchFamily="34" charset="-128"/>
            <a:ea typeface="Adobe Fan Heiti Std B" pitchFamily="34" charset="-128"/>
          </a:endParaRPr>
        </a:p>
      </dgm:t>
    </dgm:pt>
    <dgm:pt modelId="{E0348161-23D6-4A78-AE41-1294CBB1EC10}" type="sibTrans" cxnId="{230092B1-48D3-4636-9EFF-A121E0B978BF}">
      <dgm:prSet/>
      <dgm:spPr/>
      <dgm:t>
        <a:bodyPr/>
        <a:lstStyle/>
        <a:p>
          <a:endParaRPr lang="en-US" sz="1600" b="1">
            <a:latin typeface="Adobe Fan Heiti Std B" pitchFamily="34" charset="-128"/>
            <a:ea typeface="Adobe Fan Heiti Std B" pitchFamily="34" charset="-128"/>
          </a:endParaRPr>
        </a:p>
      </dgm:t>
    </dgm:pt>
    <dgm:pt modelId="{1E065F93-917D-471C-9668-39ABCBDFA8AE}">
      <dgm:prSet custT="1"/>
      <dgm:spPr>
        <a:solidFill>
          <a:schemeClr val="bg2">
            <a:lumMod val="25000"/>
          </a:schemeClr>
        </a:solidFill>
      </dgm:spPr>
      <dgm:t>
        <a:bodyPr/>
        <a:lstStyle/>
        <a:p>
          <a:pPr rtl="0"/>
          <a:r>
            <a:rPr lang="en-US" sz="1600" b="1" dirty="0" smtClean="0">
              <a:solidFill>
                <a:schemeClr val="bg1"/>
              </a:solidFill>
              <a:latin typeface="Adobe Fan Heiti Std B" pitchFamily="34" charset="-128"/>
              <a:ea typeface="Adobe Fan Heiti Std B" pitchFamily="34" charset="-128"/>
            </a:rPr>
            <a:t>1:00pm – 2:30pm		Panel Interactions:</a:t>
          </a:r>
          <a:endParaRPr lang="en-US" sz="1600" b="1" dirty="0">
            <a:solidFill>
              <a:schemeClr val="bg1"/>
            </a:solidFill>
            <a:latin typeface="Adobe Fan Heiti Std B" pitchFamily="34" charset="-128"/>
            <a:ea typeface="Adobe Fan Heiti Std B" pitchFamily="34" charset="-128"/>
          </a:endParaRPr>
        </a:p>
      </dgm:t>
    </dgm:pt>
    <dgm:pt modelId="{A1A23232-B70E-4E8B-B499-84FFE3F7D544}" type="parTrans" cxnId="{3C525753-5B46-46BA-A836-494179511401}">
      <dgm:prSet/>
      <dgm:spPr/>
      <dgm:t>
        <a:bodyPr/>
        <a:lstStyle/>
        <a:p>
          <a:endParaRPr lang="en-US" sz="1600" b="1">
            <a:latin typeface="Adobe Fan Heiti Std B" pitchFamily="34" charset="-128"/>
            <a:ea typeface="Adobe Fan Heiti Std B" pitchFamily="34" charset="-128"/>
          </a:endParaRPr>
        </a:p>
      </dgm:t>
    </dgm:pt>
    <dgm:pt modelId="{3FEAFB43-5072-4AEA-9936-B7C268DC6891}" type="sibTrans" cxnId="{3C525753-5B46-46BA-A836-494179511401}">
      <dgm:prSet/>
      <dgm:spPr/>
      <dgm:t>
        <a:bodyPr/>
        <a:lstStyle/>
        <a:p>
          <a:endParaRPr lang="en-US" sz="1600" b="1">
            <a:latin typeface="Adobe Fan Heiti Std B" pitchFamily="34" charset="-128"/>
            <a:ea typeface="Adobe Fan Heiti Std B" pitchFamily="34" charset="-128"/>
          </a:endParaRPr>
        </a:p>
      </dgm:t>
    </dgm:pt>
    <dgm:pt modelId="{EABE58C7-3B1A-4570-BF05-0BAD580DB0D5}">
      <dgm:prSet custT="1"/>
      <dgm:spPr>
        <a:gradFill rotWithShape="0">
          <a:gsLst>
            <a:gs pos="50000">
              <a:schemeClr val="accent4">
                <a:lumMod val="20000"/>
                <a:lumOff val="80000"/>
              </a:schemeClr>
            </a:gs>
            <a:gs pos="2083">
              <a:schemeClr val="bg1"/>
            </a:gs>
            <a:gs pos="100000">
              <a:schemeClr val="bg1"/>
            </a:gs>
          </a:gsLst>
          <a:lin ang="0" scaled="0"/>
        </a:gradFill>
      </dgm:spPr>
      <dgm:t>
        <a:bodyPr/>
        <a:lstStyle/>
        <a:p>
          <a:pPr rtl="0">
            <a:tabLst>
              <a:tab pos="461963" algn="l"/>
            </a:tabLst>
          </a:pPr>
          <a:r>
            <a:rPr lang="en-US" sz="1600" b="1" dirty="0" smtClean="0">
              <a:latin typeface="Adobe Fan Heiti Std B" pitchFamily="34" charset="-128"/>
              <a:ea typeface="Adobe Fan Heiti Std B" pitchFamily="34" charset="-128"/>
            </a:rPr>
            <a:t>	1:00pm – 1:45pm		Panel Closed Meeting</a:t>
          </a:r>
          <a:endParaRPr lang="en-US" sz="1600" b="1" dirty="0">
            <a:latin typeface="Adobe Fan Heiti Std B" pitchFamily="34" charset="-128"/>
            <a:ea typeface="Adobe Fan Heiti Std B" pitchFamily="34" charset="-128"/>
          </a:endParaRPr>
        </a:p>
      </dgm:t>
    </dgm:pt>
    <dgm:pt modelId="{BDB1346C-E17D-4A7C-BAE5-73632A247740}" type="parTrans" cxnId="{2748B676-ACC3-49DD-9A79-7D086B78BBA4}">
      <dgm:prSet/>
      <dgm:spPr/>
      <dgm:t>
        <a:bodyPr/>
        <a:lstStyle/>
        <a:p>
          <a:endParaRPr lang="en-US" sz="1600" b="1">
            <a:latin typeface="Adobe Fan Heiti Std B" pitchFamily="34" charset="-128"/>
            <a:ea typeface="Adobe Fan Heiti Std B" pitchFamily="34" charset="-128"/>
          </a:endParaRPr>
        </a:p>
      </dgm:t>
    </dgm:pt>
    <dgm:pt modelId="{B42F8E20-4F32-48BD-B734-E44DE402218B}" type="sibTrans" cxnId="{2748B676-ACC3-49DD-9A79-7D086B78BBA4}">
      <dgm:prSet/>
      <dgm:spPr/>
      <dgm:t>
        <a:bodyPr/>
        <a:lstStyle/>
        <a:p>
          <a:endParaRPr lang="en-US" sz="1600" b="1">
            <a:latin typeface="Adobe Fan Heiti Std B" pitchFamily="34" charset="-128"/>
            <a:ea typeface="Adobe Fan Heiti Std B" pitchFamily="34" charset="-128"/>
          </a:endParaRPr>
        </a:p>
      </dgm:t>
    </dgm:pt>
    <dgm:pt modelId="{D1519621-6C67-4CE2-85E0-C48ABE45D080}">
      <dgm:prSet custT="1"/>
      <dgm:spPr>
        <a:gradFill rotWithShape="0">
          <a:gsLst>
            <a:gs pos="50000">
              <a:schemeClr val="accent4">
                <a:lumMod val="20000"/>
                <a:lumOff val="80000"/>
              </a:schemeClr>
            </a:gs>
            <a:gs pos="2083">
              <a:schemeClr val="bg1"/>
            </a:gs>
            <a:gs pos="100000">
              <a:schemeClr val="bg1"/>
            </a:gs>
          </a:gsLst>
          <a:lin ang="0" scaled="0"/>
        </a:gradFill>
      </dgm:spPr>
      <dgm:t>
        <a:bodyPr/>
        <a:lstStyle/>
        <a:p>
          <a:pPr rtl="0">
            <a:tabLst>
              <a:tab pos="461963" algn="l"/>
            </a:tabLst>
          </a:pPr>
          <a:r>
            <a:rPr lang="en-US" sz="1600" b="1" dirty="0" smtClean="0">
              <a:latin typeface="Adobe Fan Heiti Std B" pitchFamily="34" charset="-128"/>
              <a:ea typeface="Adobe Fan Heiti Std B" pitchFamily="34" charset="-128"/>
            </a:rPr>
            <a:t>	1:45pm – 2:30pm		</a:t>
          </a:r>
          <a:r>
            <a:rPr lang="en-US" sz="1600" dirty="0" smtClean="0">
              <a:latin typeface="Adobe Fan Heiti Std B" pitchFamily="34" charset="-128"/>
              <a:ea typeface="Adobe Fan Heiti Std B" pitchFamily="34" charset="-128"/>
            </a:rPr>
            <a:t>Feedback from ONR Review Panel</a:t>
          </a:r>
          <a:endParaRPr lang="en-US" sz="1600" b="1" dirty="0">
            <a:latin typeface="Adobe Fan Heiti Std B" pitchFamily="34" charset="-128"/>
            <a:ea typeface="Adobe Fan Heiti Std B" pitchFamily="34" charset="-128"/>
          </a:endParaRPr>
        </a:p>
      </dgm:t>
    </dgm:pt>
    <dgm:pt modelId="{35A49678-FFC8-4072-AC88-70050762A870}" type="parTrans" cxnId="{EE61C164-4CB6-4377-BCD5-3BD7C809B86A}">
      <dgm:prSet/>
      <dgm:spPr/>
      <dgm:t>
        <a:bodyPr/>
        <a:lstStyle/>
        <a:p>
          <a:endParaRPr lang="en-US" sz="1600" b="1">
            <a:latin typeface="Adobe Fan Heiti Std B" pitchFamily="34" charset="-128"/>
            <a:ea typeface="Adobe Fan Heiti Std B" pitchFamily="34" charset="-128"/>
          </a:endParaRPr>
        </a:p>
      </dgm:t>
    </dgm:pt>
    <dgm:pt modelId="{5A2AB3B4-842C-47DA-A31D-9D6691C7DAC3}" type="sibTrans" cxnId="{EE61C164-4CB6-4377-BCD5-3BD7C809B86A}">
      <dgm:prSet/>
      <dgm:spPr/>
      <dgm:t>
        <a:bodyPr/>
        <a:lstStyle/>
        <a:p>
          <a:endParaRPr lang="en-US" sz="1600" b="1">
            <a:latin typeface="Adobe Fan Heiti Std B" pitchFamily="34" charset="-128"/>
            <a:ea typeface="Adobe Fan Heiti Std B" pitchFamily="34" charset="-128"/>
          </a:endParaRPr>
        </a:p>
      </dgm:t>
    </dgm:pt>
    <dgm:pt modelId="{49E909CB-AEC7-4243-8324-4D7E219BCA9F}">
      <dgm:prSet custT="1"/>
      <dgm:spPr>
        <a:gradFill rotWithShape="0">
          <a:gsLst>
            <a:gs pos="50000">
              <a:schemeClr val="accent4">
                <a:lumMod val="20000"/>
                <a:lumOff val="80000"/>
              </a:schemeClr>
            </a:gs>
            <a:gs pos="2083">
              <a:schemeClr val="bg1"/>
            </a:gs>
            <a:gs pos="100000">
              <a:schemeClr val="bg1"/>
            </a:gs>
          </a:gsLst>
          <a:lin ang="0" scaled="0"/>
        </a:gradFill>
      </dgm:spPr>
      <dgm:t>
        <a:bodyPr/>
        <a:lstStyle/>
        <a:p>
          <a:pPr rtl="0">
            <a:tabLst>
              <a:tab pos="461963" algn="l"/>
            </a:tabLst>
          </a:pPr>
          <a:r>
            <a:rPr lang="en-US" sz="1600" b="1" dirty="0" smtClean="0">
              <a:latin typeface="Adobe Fan Heiti Std B" pitchFamily="34" charset="-128"/>
              <a:ea typeface="Adobe Fan Heiti Std B" pitchFamily="34" charset="-128"/>
            </a:rPr>
            <a:t>	2:30pm 			Adjourn</a:t>
          </a:r>
          <a:endParaRPr lang="en-US" sz="1600" b="1" dirty="0">
            <a:latin typeface="Adobe Fan Heiti Std B" pitchFamily="34" charset="-128"/>
            <a:ea typeface="Adobe Fan Heiti Std B" pitchFamily="34" charset="-128"/>
          </a:endParaRPr>
        </a:p>
      </dgm:t>
    </dgm:pt>
    <dgm:pt modelId="{290BBDB9-219B-446F-B4F0-72704CBE1C2C}" type="parTrans" cxnId="{A2B952D8-3130-414A-BE4B-C923865B1FFF}">
      <dgm:prSet/>
      <dgm:spPr/>
      <dgm:t>
        <a:bodyPr/>
        <a:lstStyle/>
        <a:p>
          <a:endParaRPr lang="en-US" sz="1600" b="1">
            <a:latin typeface="Adobe Fan Heiti Std B" pitchFamily="34" charset="-128"/>
            <a:ea typeface="Adobe Fan Heiti Std B" pitchFamily="34" charset="-128"/>
          </a:endParaRPr>
        </a:p>
      </dgm:t>
    </dgm:pt>
    <dgm:pt modelId="{FEC43794-1E53-4786-90AF-287986EAD498}" type="sibTrans" cxnId="{A2B952D8-3130-414A-BE4B-C923865B1FFF}">
      <dgm:prSet/>
      <dgm:spPr/>
      <dgm:t>
        <a:bodyPr/>
        <a:lstStyle/>
        <a:p>
          <a:endParaRPr lang="en-US" sz="1600" b="1">
            <a:latin typeface="Adobe Fan Heiti Std B" pitchFamily="34" charset="-128"/>
            <a:ea typeface="Adobe Fan Heiti Std B" pitchFamily="34" charset="-128"/>
          </a:endParaRPr>
        </a:p>
      </dgm:t>
    </dgm:pt>
    <dgm:pt modelId="{32D008CF-1F50-47F2-8FE0-93074DBD1017}" type="pres">
      <dgm:prSet presAssocID="{4ED2970F-49BF-4EA6-A3DF-E973724A6529}" presName="vert0" presStyleCnt="0">
        <dgm:presLayoutVars>
          <dgm:dir/>
          <dgm:animOne val="branch"/>
          <dgm:animLvl val="lvl"/>
        </dgm:presLayoutVars>
      </dgm:prSet>
      <dgm:spPr/>
      <dgm:t>
        <a:bodyPr/>
        <a:lstStyle/>
        <a:p>
          <a:endParaRPr lang="en-US"/>
        </a:p>
      </dgm:t>
    </dgm:pt>
    <dgm:pt modelId="{132DA592-56E1-489D-8E6E-9CA430D05BE8}" type="pres">
      <dgm:prSet presAssocID="{192CA827-5134-4066-B796-490120780CDB}" presName="thickLine" presStyleLbl="alignNode1" presStyleIdx="0" presStyleCnt="12" custLinFactY="-209523" custLinFactNeighborX="2852" custLinFactNeighborY="-300000"/>
      <dgm:spPr>
        <a:gradFill rotWithShape="0">
          <a:gsLst>
            <a:gs pos="50000">
              <a:schemeClr val="accent3">
                <a:lumMod val="40000"/>
                <a:lumOff val="60000"/>
              </a:schemeClr>
            </a:gs>
            <a:gs pos="2083">
              <a:schemeClr val="bg1"/>
            </a:gs>
            <a:gs pos="100000">
              <a:schemeClr val="bg1"/>
            </a:gs>
          </a:gsLst>
          <a:lin ang="0" scaled="0"/>
        </a:gradFill>
      </dgm:spPr>
    </dgm:pt>
    <dgm:pt modelId="{A1EEC1DA-00B6-4732-8BEC-43D7BB300BEF}" type="pres">
      <dgm:prSet presAssocID="{192CA827-5134-4066-B796-490120780CDB}" presName="horz1" presStyleCnt="0"/>
      <dgm:spPr/>
    </dgm:pt>
    <dgm:pt modelId="{F13A1893-EFA2-4282-8AA9-9ADA874C1279}" type="pres">
      <dgm:prSet presAssocID="{192CA827-5134-4066-B796-490120780CDB}" presName="tx1" presStyleLbl="revTx" presStyleIdx="0" presStyleCnt="12"/>
      <dgm:spPr/>
      <dgm:t>
        <a:bodyPr/>
        <a:lstStyle/>
        <a:p>
          <a:endParaRPr lang="en-US"/>
        </a:p>
      </dgm:t>
    </dgm:pt>
    <dgm:pt modelId="{6DA02CA5-CBF8-4F8D-97E0-85D0E62EA94A}" type="pres">
      <dgm:prSet presAssocID="{192CA827-5134-4066-B796-490120780CDB}" presName="vert1" presStyleCnt="0"/>
      <dgm:spPr/>
    </dgm:pt>
    <dgm:pt modelId="{5EA66B3F-1346-46E8-896A-0F4048C50432}" type="pres">
      <dgm:prSet presAssocID="{1862D85D-E527-4E23-BBEB-9295FC6A68E5}" presName="thickLine" presStyleLbl="alignNode1" presStyleIdx="1" presStyleCnt="12"/>
      <dgm:spPr>
        <a:gradFill rotWithShape="0">
          <a:gsLst>
            <a:gs pos="50000">
              <a:schemeClr val="accent3">
                <a:lumMod val="40000"/>
                <a:lumOff val="60000"/>
              </a:schemeClr>
            </a:gs>
            <a:gs pos="2083">
              <a:schemeClr val="bg1"/>
            </a:gs>
            <a:gs pos="100000">
              <a:schemeClr val="bg1"/>
            </a:gs>
          </a:gsLst>
          <a:lin ang="0" scaled="0"/>
        </a:gradFill>
      </dgm:spPr>
    </dgm:pt>
    <dgm:pt modelId="{253A6F6A-6729-4394-93B5-443071E34092}" type="pres">
      <dgm:prSet presAssocID="{1862D85D-E527-4E23-BBEB-9295FC6A68E5}" presName="horz1" presStyleCnt="0"/>
      <dgm:spPr/>
    </dgm:pt>
    <dgm:pt modelId="{BB3FF7E2-FFA4-4678-A485-5C490375CE41}" type="pres">
      <dgm:prSet presAssocID="{1862D85D-E527-4E23-BBEB-9295FC6A68E5}" presName="tx1" presStyleLbl="revTx" presStyleIdx="1" presStyleCnt="12"/>
      <dgm:spPr/>
      <dgm:t>
        <a:bodyPr/>
        <a:lstStyle/>
        <a:p>
          <a:endParaRPr lang="en-US"/>
        </a:p>
      </dgm:t>
    </dgm:pt>
    <dgm:pt modelId="{AFAE4A02-4A4E-4BEE-A67C-B3C6FA7CA770}" type="pres">
      <dgm:prSet presAssocID="{1862D85D-E527-4E23-BBEB-9295FC6A68E5}" presName="vert1" presStyleCnt="0"/>
      <dgm:spPr/>
    </dgm:pt>
    <dgm:pt modelId="{062712EB-088A-484D-9830-BFABCFEF74CD}" type="pres">
      <dgm:prSet presAssocID="{4E8F38B4-3F1E-4809-A422-5402395CD4BD}" presName="thickLine" presStyleLbl="alignNode1" presStyleIdx="2" presStyleCnt="12"/>
      <dgm:spPr>
        <a:gradFill rotWithShape="0">
          <a:gsLst>
            <a:gs pos="50000">
              <a:schemeClr val="accent3">
                <a:lumMod val="40000"/>
                <a:lumOff val="60000"/>
              </a:schemeClr>
            </a:gs>
            <a:gs pos="2083">
              <a:schemeClr val="bg1"/>
            </a:gs>
            <a:gs pos="100000">
              <a:schemeClr val="bg1"/>
            </a:gs>
          </a:gsLst>
          <a:lin ang="0" scaled="0"/>
        </a:gradFill>
      </dgm:spPr>
    </dgm:pt>
    <dgm:pt modelId="{1D4C1D30-3B09-4338-9B86-D76B892281A4}" type="pres">
      <dgm:prSet presAssocID="{4E8F38B4-3F1E-4809-A422-5402395CD4BD}" presName="horz1" presStyleCnt="0"/>
      <dgm:spPr/>
    </dgm:pt>
    <dgm:pt modelId="{252A528B-EC24-4035-9FF4-EF17F63980B2}" type="pres">
      <dgm:prSet presAssocID="{4E8F38B4-3F1E-4809-A422-5402395CD4BD}" presName="tx1" presStyleLbl="revTx" presStyleIdx="2" presStyleCnt="12"/>
      <dgm:spPr/>
      <dgm:t>
        <a:bodyPr/>
        <a:lstStyle/>
        <a:p>
          <a:endParaRPr lang="en-US"/>
        </a:p>
      </dgm:t>
    </dgm:pt>
    <dgm:pt modelId="{110831FC-05A3-4BD9-8982-0C66723D598C}" type="pres">
      <dgm:prSet presAssocID="{4E8F38B4-3F1E-4809-A422-5402395CD4BD}" presName="vert1" presStyleCnt="0"/>
      <dgm:spPr/>
    </dgm:pt>
    <dgm:pt modelId="{F185F566-43CB-418D-B6FA-CD178B524771}" type="pres">
      <dgm:prSet presAssocID="{88E687A5-C590-46F2-8552-5DA337E1240F}" presName="thickLine" presStyleLbl="alignNode1" presStyleIdx="3" presStyleCnt="12"/>
      <dgm:spPr>
        <a:gradFill rotWithShape="0">
          <a:gsLst>
            <a:gs pos="50000">
              <a:schemeClr val="accent3">
                <a:lumMod val="40000"/>
                <a:lumOff val="60000"/>
              </a:schemeClr>
            </a:gs>
            <a:gs pos="2083">
              <a:schemeClr val="bg1"/>
            </a:gs>
            <a:gs pos="100000">
              <a:schemeClr val="bg1"/>
            </a:gs>
          </a:gsLst>
          <a:lin ang="0" scaled="0"/>
        </a:gradFill>
      </dgm:spPr>
    </dgm:pt>
    <dgm:pt modelId="{B1B7C24F-302E-43E9-87E9-C796DCA8D6C8}" type="pres">
      <dgm:prSet presAssocID="{88E687A5-C590-46F2-8552-5DA337E1240F}" presName="horz1" presStyleCnt="0"/>
      <dgm:spPr/>
    </dgm:pt>
    <dgm:pt modelId="{6C56CB34-3431-4B7B-A4C9-353C2B99258A}" type="pres">
      <dgm:prSet presAssocID="{88E687A5-C590-46F2-8552-5DA337E1240F}" presName="tx1" presStyleLbl="revTx" presStyleIdx="3" presStyleCnt="12"/>
      <dgm:spPr/>
      <dgm:t>
        <a:bodyPr/>
        <a:lstStyle/>
        <a:p>
          <a:endParaRPr lang="en-US"/>
        </a:p>
      </dgm:t>
    </dgm:pt>
    <dgm:pt modelId="{9401CD95-3386-4720-82E3-DEF5BA3BEDF7}" type="pres">
      <dgm:prSet presAssocID="{88E687A5-C590-46F2-8552-5DA337E1240F}" presName="vert1" presStyleCnt="0"/>
      <dgm:spPr/>
    </dgm:pt>
    <dgm:pt modelId="{71C466C0-ED9F-4969-BF3E-A1068CBCF1F3}" type="pres">
      <dgm:prSet presAssocID="{C46C6C8E-CE33-42EE-9876-DE61C0D2FED8}" presName="thickLine" presStyleLbl="alignNode1" presStyleIdx="4" presStyleCnt="12"/>
      <dgm:spPr>
        <a:gradFill rotWithShape="0">
          <a:gsLst>
            <a:gs pos="50000">
              <a:schemeClr val="accent3">
                <a:lumMod val="40000"/>
                <a:lumOff val="60000"/>
              </a:schemeClr>
            </a:gs>
            <a:gs pos="2083">
              <a:schemeClr val="bg1"/>
            </a:gs>
            <a:gs pos="100000">
              <a:schemeClr val="bg1"/>
            </a:gs>
          </a:gsLst>
          <a:lin ang="0" scaled="0"/>
        </a:gradFill>
      </dgm:spPr>
    </dgm:pt>
    <dgm:pt modelId="{750C4ADF-826D-408B-967F-538B919C3B54}" type="pres">
      <dgm:prSet presAssocID="{C46C6C8E-CE33-42EE-9876-DE61C0D2FED8}" presName="horz1" presStyleCnt="0"/>
      <dgm:spPr/>
    </dgm:pt>
    <dgm:pt modelId="{2F04263A-2A04-4EE2-B600-167613D72B5F}" type="pres">
      <dgm:prSet presAssocID="{C46C6C8E-CE33-42EE-9876-DE61C0D2FED8}" presName="tx1" presStyleLbl="revTx" presStyleIdx="4" presStyleCnt="12"/>
      <dgm:spPr/>
      <dgm:t>
        <a:bodyPr/>
        <a:lstStyle/>
        <a:p>
          <a:endParaRPr lang="en-US"/>
        </a:p>
      </dgm:t>
    </dgm:pt>
    <dgm:pt modelId="{52A57EB1-6C2C-4E3D-81FD-057DA99E438A}" type="pres">
      <dgm:prSet presAssocID="{C46C6C8E-CE33-42EE-9876-DE61C0D2FED8}" presName="vert1" presStyleCnt="0"/>
      <dgm:spPr/>
    </dgm:pt>
    <dgm:pt modelId="{2086B5D9-2CF4-43CE-AD63-AC431A89546E}" type="pres">
      <dgm:prSet presAssocID="{FE7C68AD-9E5F-41F9-A631-29FF8927222D}" presName="thickLine" presStyleLbl="alignNode1" presStyleIdx="5" presStyleCnt="12"/>
      <dgm:spPr>
        <a:gradFill rotWithShape="0">
          <a:gsLst>
            <a:gs pos="50000">
              <a:schemeClr val="accent3">
                <a:lumMod val="40000"/>
                <a:lumOff val="60000"/>
              </a:schemeClr>
            </a:gs>
            <a:gs pos="2083">
              <a:schemeClr val="bg1"/>
            </a:gs>
            <a:gs pos="100000">
              <a:schemeClr val="bg1"/>
            </a:gs>
          </a:gsLst>
          <a:lin ang="0" scaled="0"/>
        </a:gradFill>
      </dgm:spPr>
    </dgm:pt>
    <dgm:pt modelId="{FCD3D4C1-7208-4435-8901-3EF95CF210FC}" type="pres">
      <dgm:prSet presAssocID="{FE7C68AD-9E5F-41F9-A631-29FF8927222D}" presName="horz1" presStyleCnt="0"/>
      <dgm:spPr/>
    </dgm:pt>
    <dgm:pt modelId="{EED9B03E-7A35-4D2A-B1AD-4F21A18235B3}" type="pres">
      <dgm:prSet presAssocID="{FE7C68AD-9E5F-41F9-A631-29FF8927222D}" presName="tx1" presStyleLbl="revTx" presStyleIdx="5" presStyleCnt="12"/>
      <dgm:spPr/>
      <dgm:t>
        <a:bodyPr/>
        <a:lstStyle/>
        <a:p>
          <a:endParaRPr lang="en-US"/>
        </a:p>
      </dgm:t>
    </dgm:pt>
    <dgm:pt modelId="{863A4F79-C5C9-4271-AEE2-D32C25FDFDBB}" type="pres">
      <dgm:prSet presAssocID="{FE7C68AD-9E5F-41F9-A631-29FF8927222D}" presName="vert1" presStyleCnt="0"/>
      <dgm:spPr/>
    </dgm:pt>
    <dgm:pt modelId="{DC9C0BB6-7DED-48B7-A9A8-3A9BF387B00B}" type="pres">
      <dgm:prSet presAssocID="{68B0B016-5F1D-4EE2-B100-6122B3711764}" presName="thickLine" presStyleLbl="alignNode1" presStyleIdx="6" presStyleCnt="12"/>
      <dgm:spPr>
        <a:gradFill rotWithShape="0">
          <a:gsLst>
            <a:gs pos="50000">
              <a:schemeClr val="accent3">
                <a:lumMod val="40000"/>
                <a:lumOff val="60000"/>
              </a:schemeClr>
            </a:gs>
            <a:gs pos="2083">
              <a:schemeClr val="bg1"/>
            </a:gs>
            <a:gs pos="100000">
              <a:schemeClr val="bg1"/>
            </a:gs>
          </a:gsLst>
          <a:lin ang="0" scaled="0"/>
        </a:gradFill>
      </dgm:spPr>
    </dgm:pt>
    <dgm:pt modelId="{A7D6AE77-5166-4FFD-AC53-84DF71B0D2FE}" type="pres">
      <dgm:prSet presAssocID="{68B0B016-5F1D-4EE2-B100-6122B3711764}" presName="horz1" presStyleCnt="0"/>
      <dgm:spPr/>
    </dgm:pt>
    <dgm:pt modelId="{76CE432E-9453-42E6-9B61-927CDAC3E876}" type="pres">
      <dgm:prSet presAssocID="{68B0B016-5F1D-4EE2-B100-6122B3711764}" presName="tx1" presStyleLbl="revTx" presStyleIdx="6" presStyleCnt="12"/>
      <dgm:spPr/>
      <dgm:t>
        <a:bodyPr/>
        <a:lstStyle/>
        <a:p>
          <a:endParaRPr lang="en-US"/>
        </a:p>
      </dgm:t>
    </dgm:pt>
    <dgm:pt modelId="{FEB15400-9D72-4420-A77D-A2AE74D4C79F}" type="pres">
      <dgm:prSet presAssocID="{68B0B016-5F1D-4EE2-B100-6122B3711764}" presName="vert1" presStyleCnt="0"/>
      <dgm:spPr/>
    </dgm:pt>
    <dgm:pt modelId="{3AEB01F8-0477-463F-86A8-8D1E2B7D3851}" type="pres">
      <dgm:prSet presAssocID="{0BB02EDF-9EEA-4B4B-93FC-6CDD4CB8A7F2}" presName="thickLine" presStyleLbl="alignNode1" presStyleIdx="7" presStyleCnt="12"/>
      <dgm:spPr>
        <a:gradFill rotWithShape="0">
          <a:gsLst>
            <a:gs pos="50000">
              <a:schemeClr val="accent3">
                <a:lumMod val="40000"/>
                <a:lumOff val="60000"/>
              </a:schemeClr>
            </a:gs>
            <a:gs pos="2083">
              <a:schemeClr val="bg1"/>
            </a:gs>
            <a:gs pos="100000">
              <a:schemeClr val="bg1"/>
            </a:gs>
          </a:gsLst>
          <a:lin ang="0" scaled="0"/>
        </a:gradFill>
      </dgm:spPr>
    </dgm:pt>
    <dgm:pt modelId="{4DF17302-C0FE-4E60-9717-4C75468FD533}" type="pres">
      <dgm:prSet presAssocID="{0BB02EDF-9EEA-4B4B-93FC-6CDD4CB8A7F2}" presName="horz1" presStyleCnt="0"/>
      <dgm:spPr/>
    </dgm:pt>
    <dgm:pt modelId="{65EB539B-6385-4D7C-A3BA-2C682FEF776D}" type="pres">
      <dgm:prSet presAssocID="{0BB02EDF-9EEA-4B4B-93FC-6CDD4CB8A7F2}" presName="tx1" presStyleLbl="revTx" presStyleIdx="7" presStyleCnt="12"/>
      <dgm:spPr/>
      <dgm:t>
        <a:bodyPr/>
        <a:lstStyle/>
        <a:p>
          <a:endParaRPr lang="en-US"/>
        </a:p>
      </dgm:t>
    </dgm:pt>
    <dgm:pt modelId="{368F823E-8064-4C72-958C-8801FBC0551C}" type="pres">
      <dgm:prSet presAssocID="{0BB02EDF-9EEA-4B4B-93FC-6CDD4CB8A7F2}" presName="vert1" presStyleCnt="0"/>
      <dgm:spPr/>
    </dgm:pt>
    <dgm:pt modelId="{73802DAB-755F-4F79-8737-08BA2E4E9447}" type="pres">
      <dgm:prSet presAssocID="{1E065F93-917D-471C-9668-39ABCBDFA8AE}" presName="thickLine" presStyleLbl="alignNode1" presStyleIdx="8" presStyleCnt="12"/>
      <dgm:spPr>
        <a:gradFill rotWithShape="0">
          <a:gsLst>
            <a:gs pos="50000">
              <a:schemeClr val="accent3">
                <a:lumMod val="40000"/>
                <a:lumOff val="60000"/>
              </a:schemeClr>
            </a:gs>
            <a:gs pos="2083">
              <a:schemeClr val="bg1"/>
            </a:gs>
            <a:gs pos="100000">
              <a:schemeClr val="bg1"/>
            </a:gs>
          </a:gsLst>
          <a:lin ang="0" scaled="0"/>
        </a:gradFill>
      </dgm:spPr>
    </dgm:pt>
    <dgm:pt modelId="{87337C8D-A80A-424D-9323-87EEA2B267E3}" type="pres">
      <dgm:prSet presAssocID="{1E065F93-917D-471C-9668-39ABCBDFA8AE}" presName="horz1" presStyleCnt="0"/>
      <dgm:spPr/>
    </dgm:pt>
    <dgm:pt modelId="{5DB35D73-8192-4644-B4F5-BF1FFDEBFA5E}" type="pres">
      <dgm:prSet presAssocID="{1E065F93-917D-471C-9668-39ABCBDFA8AE}" presName="tx1" presStyleLbl="revTx" presStyleIdx="8" presStyleCnt="12"/>
      <dgm:spPr/>
      <dgm:t>
        <a:bodyPr/>
        <a:lstStyle/>
        <a:p>
          <a:endParaRPr lang="en-US"/>
        </a:p>
      </dgm:t>
    </dgm:pt>
    <dgm:pt modelId="{25FF9113-39F4-495F-8175-EE56E7393AD9}" type="pres">
      <dgm:prSet presAssocID="{1E065F93-917D-471C-9668-39ABCBDFA8AE}" presName="vert1" presStyleCnt="0"/>
      <dgm:spPr/>
    </dgm:pt>
    <dgm:pt modelId="{56672F56-2FD7-4AD1-85B1-172FF62773F3}" type="pres">
      <dgm:prSet presAssocID="{EABE58C7-3B1A-4570-BF05-0BAD580DB0D5}" presName="thickLine" presStyleLbl="alignNode1" presStyleIdx="9" presStyleCnt="12"/>
      <dgm:spPr>
        <a:gradFill rotWithShape="0">
          <a:gsLst>
            <a:gs pos="50000">
              <a:schemeClr val="accent3">
                <a:lumMod val="40000"/>
                <a:lumOff val="60000"/>
              </a:schemeClr>
            </a:gs>
            <a:gs pos="2083">
              <a:schemeClr val="bg1"/>
            </a:gs>
            <a:gs pos="100000">
              <a:schemeClr val="bg1"/>
            </a:gs>
          </a:gsLst>
          <a:lin ang="0" scaled="0"/>
        </a:gradFill>
      </dgm:spPr>
    </dgm:pt>
    <dgm:pt modelId="{DA6F8F19-F1C7-48DC-894F-BE7843745F0F}" type="pres">
      <dgm:prSet presAssocID="{EABE58C7-3B1A-4570-BF05-0BAD580DB0D5}" presName="horz1" presStyleCnt="0"/>
      <dgm:spPr/>
    </dgm:pt>
    <dgm:pt modelId="{6905C045-26A6-46E5-8914-1093C66F19A3}" type="pres">
      <dgm:prSet presAssocID="{EABE58C7-3B1A-4570-BF05-0BAD580DB0D5}" presName="tx1" presStyleLbl="revTx" presStyleIdx="9" presStyleCnt="12"/>
      <dgm:spPr/>
      <dgm:t>
        <a:bodyPr/>
        <a:lstStyle/>
        <a:p>
          <a:endParaRPr lang="en-US"/>
        </a:p>
      </dgm:t>
    </dgm:pt>
    <dgm:pt modelId="{1D3203FD-51C1-4CCF-942D-2B3F654BA60C}" type="pres">
      <dgm:prSet presAssocID="{EABE58C7-3B1A-4570-BF05-0BAD580DB0D5}" presName="vert1" presStyleCnt="0"/>
      <dgm:spPr/>
    </dgm:pt>
    <dgm:pt modelId="{6217F8F5-FA7A-4643-B388-65DB347988D9}" type="pres">
      <dgm:prSet presAssocID="{D1519621-6C67-4CE2-85E0-C48ABE45D080}" presName="thickLine" presStyleLbl="alignNode1" presStyleIdx="10" presStyleCnt="12"/>
      <dgm:spPr>
        <a:gradFill rotWithShape="0">
          <a:gsLst>
            <a:gs pos="50000">
              <a:schemeClr val="accent3">
                <a:lumMod val="40000"/>
                <a:lumOff val="60000"/>
              </a:schemeClr>
            </a:gs>
            <a:gs pos="2083">
              <a:schemeClr val="bg1"/>
            </a:gs>
            <a:gs pos="100000">
              <a:schemeClr val="bg1"/>
            </a:gs>
          </a:gsLst>
          <a:lin ang="0" scaled="0"/>
        </a:gradFill>
      </dgm:spPr>
    </dgm:pt>
    <dgm:pt modelId="{E557EE84-59E5-4DE9-B831-28C763F51D16}" type="pres">
      <dgm:prSet presAssocID="{D1519621-6C67-4CE2-85E0-C48ABE45D080}" presName="horz1" presStyleCnt="0"/>
      <dgm:spPr/>
    </dgm:pt>
    <dgm:pt modelId="{DE963712-29CB-4B71-AD96-5A1CEE051C67}" type="pres">
      <dgm:prSet presAssocID="{D1519621-6C67-4CE2-85E0-C48ABE45D080}" presName="tx1" presStyleLbl="revTx" presStyleIdx="10" presStyleCnt="12"/>
      <dgm:spPr/>
      <dgm:t>
        <a:bodyPr/>
        <a:lstStyle/>
        <a:p>
          <a:endParaRPr lang="en-US"/>
        </a:p>
      </dgm:t>
    </dgm:pt>
    <dgm:pt modelId="{5EF9892E-995C-45F4-99B0-1A2A89FD0DE4}" type="pres">
      <dgm:prSet presAssocID="{D1519621-6C67-4CE2-85E0-C48ABE45D080}" presName="vert1" presStyleCnt="0"/>
      <dgm:spPr/>
    </dgm:pt>
    <dgm:pt modelId="{BA2B2AC1-FF81-41FD-BC54-27B751C2D602}" type="pres">
      <dgm:prSet presAssocID="{49E909CB-AEC7-4243-8324-4D7E219BCA9F}" presName="thickLine" presStyleLbl="alignNode1" presStyleIdx="11" presStyleCnt="12"/>
      <dgm:spPr>
        <a:gradFill rotWithShape="0">
          <a:gsLst>
            <a:gs pos="50000">
              <a:schemeClr val="accent3">
                <a:lumMod val="40000"/>
                <a:lumOff val="60000"/>
              </a:schemeClr>
            </a:gs>
            <a:gs pos="2083">
              <a:schemeClr val="bg1"/>
            </a:gs>
            <a:gs pos="100000">
              <a:schemeClr val="bg1"/>
            </a:gs>
          </a:gsLst>
          <a:lin ang="0" scaled="0"/>
        </a:gradFill>
      </dgm:spPr>
    </dgm:pt>
    <dgm:pt modelId="{F578FC0E-F838-4ADD-AD76-5B7D3FAE6EFC}" type="pres">
      <dgm:prSet presAssocID="{49E909CB-AEC7-4243-8324-4D7E219BCA9F}" presName="horz1" presStyleCnt="0"/>
      <dgm:spPr/>
    </dgm:pt>
    <dgm:pt modelId="{B8721B80-918E-471F-A37F-0B18712F1D52}" type="pres">
      <dgm:prSet presAssocID="{49E909CB-AEC7-4243-8324-4D7E219BCA9F}" presName="tx1" presStyleLbl="revTx" presStyleIdx="11" presStyleCnt="12"/>
      <dgm:spPr/>
      <dgm:t>
        <a:bodyPr/>
        <a:lstStyle/>
        <a:p>
          <a:endParaRPr lang="en-US"/>
        </a:p>
      </dgm:t>
    </dgm:pt>
    <dgm:pt modelId="{7659BACA-AB96-48E6-A223-F7EE71E31AA4}" type="pres">
      <dgm:prSet presAssocID="{49E909CB-AEC7-4243-8324-4D7E219BCA9F}" presName="vert1" presStyleCnt="0"/>
      <dgm:spPr/>
    </dgm:pt>
  </dgm:ptLst>
  <dgm:cxnLst>
    <dgm:cxn modelId="{DE719BD6-6709-4A86-8301-9D8D3C0BA51A}" srcId="{4ED2970F-49BF-4EA6-A3DF-E973724A6529}" destId="{68B0B016-5F1D-4EE2-B100-6122B3711764}" srcOrd="6" destOrd="0" parTransId="{A7A5574F-1045-4D50-B3F4-9E6860CBBE7E}" sibTransId="{0A4914A8-531C-49BB-BC34-360CA18D4C49}"/>
    <dgm:cxn modelId="{F26BD765-34A3-4B56-8C15-6516FB9D7E31}" srcId="{4ED2970F-49BF-4EA6-A3DF-E973724A6529}" destId="{88E687A5-C590-46F2-8552-5DA337E1240F}" srcOrd="3" destOrd="0" parTransId="{61DE4235-50C4-4223-AA3D-05D364087F4C}" sibTransId="{2F5FB42C-1A31-4D4D-95BF-960A4680DAAC}"/>
    <dgm:cxn modelId="{3C525753-5B46-46BA-A836-494179511401}" srcId="{4ED2970F-49BF-4EA6-A3DF-E973724A6529}" destId="{1E065F93-917D-471C-9668-39ABCBDFA8AE}" srcOrd="8" destOrd="0" parTransId="{A1A23232-B70E-4E8B-B499-84FFE3F7D544}" sibTransId="{3FEAFB43-5072-4AEA-9936-B7C268DC6891}"/>
    <dgm:cxn modelId="{DAFD5FDC-78B8-40F4-B1AF-7764CDE1C2AA}" type="presOf" srcId="{192CA827-5134-4066-B796-490120780CDB}" destId="{F13A1893-EFA2-4282-8AA9-9ADA874C1279}" srcOrd="0" destOrd="0" presId="urn:microsoft.com/office/officeart/2008/layout/LinedList"/>
    <dgm:cxn modelId="{A2B952D8-3130-414A-BE4B-C923865B1FFF}" srcId="{4ED2970F-49BF-4EA6-A3DF-E973724A6529}" destId="{49E909CB-AEC7-4243-8324-4D7E219BCA9F}" srcOrd="11" destOrd="0" parTransId="{290BBDB9-219B-446F-B4F0-72704CBE1C2C}" sibTransId="{FEC43794-1E53-4786-90AF-287986EAD498}"/>
    <dgm:cxn modelId="{230092B1-48D3-4636-9EFF-A121E0B978BF}" srcId="{4ED2970F-49BF-4EA6-A3DF-E973724A6529}" destId="{0BB02EDF-9EEA-4B4B-93FC-6CDD4CB8A7F2}" srcOrd="7" destOrd="0" parTransId="{6D6EB8E7-E7A2-42F4-A570-0ED2F209615D}" sibTransId="{E0348161-23D6-4A78-AE41-1294CBB1EC10}"/>
    <dgm:cxn modelId="{AD256E65-CC15-4549-B3F8-3506E6D2851C}" type="presOf" srcId="{88E687A5-C590-46F2-8552-5DA337E1240F}" destId="{6C56CB34-3431-4B7B-A4C9-353C2B99258A}" srcOrd="0" destOrd="0" presId="urn:microsoft.com/office/officeart/2008/layout/LinedList"/>
    <dgm:cxn modelId="{F73CB478-B97D-4AED-919F-D747B10BE520}" type="presOf" srcId="{0BB02EDF-9EEA-4B4B-93FC-6CDD4CB8A7F2}" destId="{65EB539B-6385-4D7C-A3BA-2C682FEF776D}" srcOrd="0" destOrd="0" presId="urn:microsoft.com/office/officeart/2008/layout/LinedList"/>
    <dgm:cxn modelId="{1EC47B68-B791-459F-9DB7-A1A4E19B53F5}" type="presOf" srcId="{FE7C68AD-9E5F-41F9-A631-29FF8927222D}" destId="{EED9B03E-7A35-4D2A-B1AD-4F21A18235B3}" srcOrd="0" destOrd="0" presId="urn:microsoft.com/office/officeart/2008/layout/LinedList"/>
    <dgm:cxn modelId="{F80338EE-A184-459A-A81B-35B046EAF34A}" srcId="{4ED2970F-49BF-4EA6-A3DF-E973724A6529}" destId="{C46C6C8E-CE33-42EE-9876-DE61C0D2FED8}" srcOrd="4" destOrd="0" parTransId="{4FB5E12D-1922-4322-957C-9989B51685B5}" sibTransId="{A0928A2F-9146-4B40-9D3F-9A6809A6670C}"/>
    <dgm:cxn modelId="{912F2431-2563-4765-A064-122573E269B7}" srcId="{4ED2970F-49BF-4EA6-A3DF-E973724A6529}" destId="{FE7C68AD-9E5F-41F9-A631-29FF8927222D}" srcOrd="5" destOrd="0" parTransId="{0ABBCDD6-5E04-48D1-92FA-816274C1DC0A}" sibTransId="{F5CA062F-CD67-4962-BB4F-F056A3442DAF}"/>
    <dgm:cxn modelId="{2748B676-ACC3-49DD-9A79-7D086B78BBA4}" srcId="{4ED2970F-49BF-4EA6-A3DF-E973724A6529}" destId="{EABE58C7-3B1A-4570-BF05-0BAD580DB0D5}" srcOrd="9" destOrd="0" parTransId="{BDB1346C-E17D-4A7C-BAE5-73632A247740}" sibTransId="{B42F8E20-4F32-48BD-B734-E44DE402218B}"/>
    <dgm:cxn modelId="{6D9FADCA-1F8B-40DD-9574-B2CDC70DEB3C}" type="presOf" srcId="{EABE58C7-3B1A-4570-BF05-0BAD580DB0D5}" destId="{6905C045-26A6-46E5-8914-1093C66F19A3}" srcOrd="0" destOrd="0" presId="urn:microsoft.com/office/officeart/2008/layout/LinedList"/>
    <dgm:cxn modelId="{FE19645C-542B-4558-8752-F1181830049F}" srcId="{4ED2970F-49BF-4EA6-A3DF-E973724A6529}" destId="{1862D85D-E527-4E23-BBEB-9295FC6A68E5}" srcOrd="1" destOrd="0" parTransId="{C079AC94-C339-4E81-9680-12CD7653BBB2}" sibTransId="{9CE49C14-0DCD-4D1B-9B81-F61D15BDA28C}"/>
    <dgm:cxn modelId="{95C419B5-0452-424B-98E2-14B714960508}" srcId="{4ED2970F-49BF-4EA6-A3DF-E973724A6529}" destId="{4E8F38B4-3F1E-4809-A422-5402395CD4BD}" srcOrd="2" destOrd="0" parTransId="{6BAEB0EB-3D24-41B4-ADB9-73A54B2DF188}" sibTransId="{00787C66-3CB2-4DA0-91FE-03C1D1B8C132}"/>
    <dgm:cxn modelId="{645E717A-DF44-4A36-991E-EA6C41FB8DEA}" type="presOf" srcId="{68B0B016-5F1D-4EE2-B100-6122B3711764}" destId="{76CE432E-9453-42E6-9B61-927CDAC3E876}" srcOrd="0" destOrd="0" presId="urn:microsoft.com/office/officeart/2008/layout/LinedList"/>
    <dgm:cxn modelId="{E0D3FC28-40F8-4F54-9AAC-97055B33A36D}" type="presOf" srcId="{D1519621-6C67-4CE2-85E0-C48ABE45D080}" destId="{DE963712-29CB-4B71-AD96-5A1CEE051C67}" srcOrd="0" destOrd="0" presId="urn:microsoft.com/office/officeart/2008/layout/LinedList"/>
    <dgm:cxn modelId="{B1CC675A-ACE4-444D-B897-9F1FCBF335D4}" type="presOf" srcId="{1E065F93-917D-471C-9668-39ABCBDFA8AE}" destId="{5DB35D73-8192-4644-B4F5-BF1FFDEBFA5E}" srcOrd="0" destOrd="0" presId="urn:microsoft.com/office/officeart/2008/layout/LinedList"/>
    <dgm:cxn modelId="{5BD7B594-749C-4DED-83B6-C577F23C4E2F}" srcId="{4ED2970F-49BF-4EA6-A3DF-E973724A6529}" destId="{192CA827-5134-4066-B796-490120780CDB}" srcOrd="0" destOrd="0" parTransId="{395E0068-AE6A-4951-8D53-CFA3079F423B}" sibTransId="{947C1B96-C433-4841-AF57-85E016BBF991}"/>
    <dgm:cxn modelId="{EE61C164-4CB6-4377-BCD5-3BD7C809B86A}" srcId="{4ED2970F-49BF-4EA6-A3DF-E973724A6529}" destId="{D1519621-6C67-4CE2-85E0-C48ABE45D080}" srcOrd="10" destOrd="0" parTransId="{35A49678-FFC8-4072-AC88-70050762A870}" sibTransId="{5A2AB3B4-842C-47DA-A31D-9D6691C7DAC3}"/>
    <dgm:cxn modelId="{2DE57D63-9BC3-4668-8707-370B20D69AB0}" type="presOf" srcId="{4ED2970F-49BF-4EA6-A3DF-E973724A6529}" destId="{32D008CF-1F50-47F2-8FE0-93074DBD1017}" srcOrd="0" destOrd="0" presId="urn:microsoft.com/office/officeart/2008/layout/LinedList"/>
    <dgm:cxn modelId="{89A1738A-B01C-453F-A268-CE621FFB8B64}" type="presOf" srcId="{4E8F38B4-3F1E-4809-A422-5402395CD4BD}" destId="{252A528B-EC24-4035-9FF4-EF17F63980B2}" srcOrd="0" destOrd="0" presId="urn:microsoft.com/office/officeart/2008/layout/LinedList"/>
    <dgm:cxn modelId="{19C342BB-A74D-45EA-8193-2BA3ED7A8D9E}" type="presOf" srcId="{C46C6C8E-CE33-42EE-9876-DE61C0D2FED8}" destId="{2F04263A-2A04-4EE2-B600-167613D72B5F}" srcOrd="0" destOrd="0" presId="urn:microsoft.com/office/officeart/2008/layout/LinedList"/>
    <dgm:cxn modelId="{A4A29CFA-8244-427B-A20A-9835D98AA4A7}" type="presOf" srcId="{1862D85D-E527-4E23-BBEB-9295FC6A68E5}" destId="{BB3FF7E2-FFA4-4678-A485-5C490375CE41}" srcOrd="0" destOrd="0" presId="urn:microsoft.com/office/officeart/2008/layout/LinedList"/>
    <dgm:cxn modelId="{5EB767CD-F0D7-48F3-812E-89FA977E23A6}" type="presOf" srcId="{49E909CB-AEC7-4243-8324-4D7E219BCA9F}" destId="{B8721B80-918E-471F-A37F-0B18712F1D52}" srcOrd="0" destOrd="0" presId="urn:microsoft.com/office/officeart/2008/layout/LinedList"/>
    <dgm:cxn modelId="{DE876A0A-29BE-459F-8AC1-3C4BDD963156}" type="presParOf" srcId="{32D008CF-1F50-47F2-8FE0-93074DBD1017}" destId="{132DA592-56E1-489D-8E6E-9CA430D05BE8}" srcOrd="0" destOrd="0" presId="urn:microsoft.com/office/officeart/2008/layout/LinedList"/>
    <dgm:cxn modelId="{3008C423-1CD4-4A1E-92BE-C180E122EA08}" type="presParOf" srcId="{32D008CF-1F50-47F2-8FE0-93074DBD1017}" destId="{A1EEC1DA-00B6-4732-8BEC-43D7BB300BEF}" srcOrd="1" destOrd="0" presId="urn:microsoft.com/office/officeart/2008/layout/LinedList"/>
    <dgm:cxn modelId="{1ADDBBDE-916C-4F41-B8E2-19C91FEEED74}" type="presParOf" srcId="{A1EEC1DA-00B6-4732-8BEC-43D7BB300BEF}" destId="{F13A1893-EFA2-4282-8AA9-9ADA874C1279}" srcOrd="0" destOrd="0" presId="urn:microsoft.com/office/officeart/2008/layout/LinedList"/>
    <dgm:cxn modelId="{C51D0A4E-05DF-477D-A7D9-B3F406A518D7}" type="presParOf" srcId="{A1EEC1DA-00B6-4732-8BEC-43D7BB300BEF}" destId="{6DA02CA5-CBF8-4F8D-97E0-85D0E62EA94A}" srcOrd="1" destOrd="0" presId="urn:microsoft.com/office/officeart/2008/layout/LinedList"/>
    <dgm:cxn modelId="{51A5581B-A6D2-4A7F-9F77-C4D33ADDF14B}" type="presParOf" srcId="{32D008CF-1F50-47F2-8FE0-93074DBD1017}" destId="{5EA66B3F-1346-46E8-896A-0F4048C50432}" srcOrd="2" destOrd="0" presId="urn:microsoft.com/office/officeart/2008/layout/LinedList"/>
    <dgm:cxn modelId="{53D8F614-89FE-4015-9498-1DF679AAC54D}" type="presParOf" srcId="{32D008CF-1F50-47F2-8FE0-93074DBD1017}" destId="{253A6F6A-6729-4394-93B5-443071E34092}" srcOrd="3" destOrd="0" presId="urn:microsoft.com/office/officeart/2008/layout/LinedList"/>
    <dgm:cxn modelId="{09B38885-FCF6-4129-8CEB-30CE4077A42D}" type="presParOf" srcId="{253A6F6A-6729-4394-93B5-443071E34092}" destId="{BB3FF7E2-FFA4-4678-A485-5C490375CE41}" srcOrd="0" destOrd="0" presId="urn:microsoft.com/office/officeart/2008/layout/LinedList"/>
    <dgm:cxn modelId="{0422DBF2-87DA-4CDF-B958-F6575D9A05A7}" type="presParOf" srcId="{253A6F6A-6729-4394-93B5-443071E34092}" destId="{AFAE4A02-4A4E-4BEE-A67C-B3C6FA7CA770}" srcOrd="1" destOrd="0" presId="urn:microsoft.com/office/officeart/2008/layout/LinedList"/>
    <dgm:cxn modelId="{3BFC9A27-2EE8-4B18-BA1B-FCDAEC88CA9C}" type="presParOf" srcId="{32D008CF-1F50-47F2-8FE0-93074DBD1017}" destId="{062712EB-088A-484D-9830-BFABCFEF74CD}" srcOrd="4" destOrd="0" presId="urn:microsoft.com/office/officeart/2008/layout/LinedList"/>
    <dgm:cxn modelId="{C4C78843-25DF-4078-89A9-E6C3AF490D63}" type="presParOf" srcId="{32D008CF-1F50-47F2-8FE0-93074DBD1017}" destId="{1D4C1D30-3B09-4338-9B86-D76B892281A4}" srcOrd="5" destOrd="0" presId="urn:microsoft.com/office/officeart/2008/layout/LinedList"/>
    <dgm:cxn modelId="{3A4CCEC9-FC09-4D16-BB18-43D83E4C9AE8}" type="presParOf" srcId="{1D4C1D30-3B09-4338-9B86-D76B892281A4}" destId="{252A528B-EC24-4035-9FF4-EF17F63980B2}" srcOrd="0" destOrd="0" presId="urn:microsoft.com/office/officeart/2008/layout/LinedList"/>
    <dgm:cxn modelId="{FBF78C8B-9076-442E-8B5D-988BEC07EA92}" type="presParOf" srcId="{1D4C1D30-3B09-4338-9B86-D76B892281A4}" destId="{110831FC-05A3-4BD9-8982-0C66723D598C}" srcOrd="1" destOrd="0" presId="urn:microsoft.com/office/officeart/2008/layout/LinedList"/>
    <dgm:cxn modelId="{D8D28F60-91EB-420A-ACAC-82E4C8AC92DE}" type="presParOf" srcId="{32D008CF-1F50-47F2-8FE0-93074DBD1017}" destId="{F185F566-43CB-418D-B6FA-CD178B524771}" srcOrd="6" destOrd="0" presId="urn:microsoft.com/office/officeart/2008/layout/LinedList"/>
    <dgm:cxn modelId="{93850335-8A55-4A37-8730-AE2FFE2C1B2A}" type="presParOf" srcId="{32D008CF-1F50-47F2-8FE0-93074DBD1017}" destId="{B1B7C24F-302E-43E9-87E9-C796DCA8D6C8}" srcOrd="7" destOrd="0" presId="urn:microsoft.com/office/officeart/2008/layout/LinedList"/>
    <dgm:cxn modelId="{9F55E517-B3AC-425B-AA28-3E18407BFF3A}" type="presParOf" srcId="{B1B7C24F-302E-43E9-87E9-C796DCA8D6C8}" destId="{6C56CB34-3431-4B7B-A4C9-353C2B99258A}" srcOrd="0" destOrd="0" presId="urn:microsoft.com/office/officeart/2008/layout/LinedList"/>
    <dgm:cxn modelId="{A1CEB3CA-FC1F-433A-B5F0-418EEEB52358}" type="presParOf" srcId="{B1B7C24F-302E-43E9-87E9-C796DCA8D6C8}" destId="{9401CD95-3386-4720-82E3-DEF5BA3BEDF7}" srcOrd="1" destOrd="0" presId="urn:microsoft.com/office/officeart/2008/layout/LinedList"/>
    <dgm:cxn modelId="{1AE78F66-5316-4B28-A04D-F1D0D3385020}" type="presParOf" srcId="{32D008CF-1F50-47F2-8FE0-93074DBD1017}" destId="{71C466C0-ED9F-4969-BF3E-A1068CBCF1F3}" srcOrd="8" destOrd="0" presId="urn:microsoft.com/office/officeart/2008/layout/LinedList"/>
    <dgm:cxn modelId="{E6D8DDFD-71DB-4417-BCF3-227C1B754D13}" type="presParOf" srcId="{32D008CF-1F50-47F2-8FE0-93074DBD1017}" destId="{750C4ADF-826D-408B-967F-538B919C3B54}" srcOrd="9" destOrd="0" presId="urn:microsoft.com/office/officeart/2008/layout/LinedList"/>
    <dgm:cxn modelId="{CFCF8BB3-FBE4-44A1-92B9-DBC27757B52B}" type="presParOf" srcId="{750C4ADF-826D-408B-967F-538B919C3B54}" destId="{2F04263A-2A04-4EE2-B600-167613D72B5F}" srcOrd="0" destOrd="0" presId="urn:microsoft.com/office/officeart/2008/layout/LinedList"/>
    <dgm:cxn modelId="{34EADD52-1D05-4240-A70D-083E52F5F74F}" type="presParOf" srcId="{750C4ADF-826D-408B-967F-538B919C3B54}" destId="{52A57EB1-6C2C-4E3D-81FD-057DA99E438A}" srcOrd="1" destOrd="0" presId="urn:microsoft.com/office/officeart/2008/layout/LinedList"/>
    <dgm:cxn modelId="{E11A8F42-1650-49C2-9C98-739578E69E3F}" type="presParOf" srcId="{32D008CF-1F50-47F2-8FE0-93074DBD1017}" destId="{2086B5D9-2CF4-43CE-AD63-AC431A89546E}" srcOrd="10" destOrd="0" presId="urn:microsoft.com/office/officeart/2008/layout/LinedList"/>
    <dgm:cxn modelId="{67EFC8FB-869D-474A-A25A-EA7F02161D55}" type="presParOf" srcId="{32D008CF-1F50-47F2-8FE0-93074DBD1017}" destId="{FCD3D4C1-7208-4435-8901-3EF95CF210FC}" srcOrd="11" destOrd="0" presId="urn:microsoft.com/office/officeart/2008/layout/LinedList"/>
    <dgm:cxn modelId="{9433865F-D135-4F9A-99DB-21820C992CEE}" type="presParOf" srcId="{FCD3D4C1-7208-4435-8901-3EF95CF210FC}" destId="{EED9B03E-7A35-4D2A-B1AD-4F21A18235B3}" srcOrd="0" destOrd="0" presId="urn:microsoft.com/office/officeart/2008/layout/LinedList"/>
    <dgm:cxn modelId="{9A57F544-5645-4ECC-A5A5-CCBBE66F444F}" type="presParOf" srcId="{FCD3D4C1-7208-4435-8901-3EF95CF210FC}" destId="{863A4F79-C5C9-4271-AEE2-D32C25FDFDBB}" srcOrd="1" destOrd="0" presId="urn:microsoft.com/office/officeart/2008/layout/LinedList"/>
    <dgm:cxn modelId="{4978F81D-6BE7-4CF4-A586-47DBCB8C3CBF}" type="presParOf" srcId="{32D008CF-1F50-47F2-8FE0-93074DBD1017}" destId="{DC9C0BB6-7DED-48B7-A9A8-3A9BF387B00B}" srcOrd="12" destOrd="0" presId="urn:microsoft.com/office/officeart/2008/layout/LinedList"/>
    <dgm:cxn modelId="{6B3B3C19-6CCF-4E95-9514-899878303F09}" type="presParOf" srcId="{32D008CF-1F50-47F2-8FE0-93074DBD1017}" destId="{A7D6AE77-5166-4FFD-AC53-84DF71B0D2FE}" srcOrd="13" destOrd="0" presId="urn:microsoft.com/office/officeart/2008/layout/LinedList"/>
    <dgm:cxn modelId="{AF92BAB2-063D-43E7-B58B-A19257EB1E8C}" type="presParOf" srcId="{A7D6AE77-5166-4FFD-AC53-84DF71B0D2FE}" destId="{76CE432E-9453-42E6-9B61-927CDAC3E876}" srcOrd="0" destOrd="0" presId="urn:microsoft.com/office/officeart/2008/layout/LinedList"/>
    <dgm:cxn modelId="{87A324A0-7781-4F9A-A5A0-550029C62D4C}" type="presParOf" srcId="{A7D6AE77-5166-4FFD-AC53-84DF71B0D2FE}" destId="{FEB15400-9D72-4420-A77D-A2AE74D4C79F}" srcOrd="1" destOrd="0" presId="urn:microsoft.com/office/officeart/2008/layout/LinedList"/>
    <dgm:cxn modelId="{F0D4681F-F4F8-4AD5-8FAC-C871C3A9A727}" type="presParOf" srcId="{32D008CF-1F50-47F2-8FE0-93074DBD1017}" destId="{3AEB01F8-0477-463F-86A8-8D1E2B7D3851}" srcOrd="14" destOrd="0" presId="urn:microsoft.com/office/officeart/2008/layout/LinedList"/>
    <dgm:cxn modelId="{3AA6E4BF-8B5E-4A77-ACB5-C07A08E56523}" type="presParOf" srcId="{32D008CF-1F50-47F2-8FE0-93074DBD1017}" destId="{4DF17302-C0FE-4E60-9717-4C75468FD533}" srcOrd="15" destOrd="0" presId="urn:microsoft.com/office/officeart/2008/layout/LinedList"/>
    <dgm:cxn modelId="{A85CE027-42A8-4DA6-8394-432297147E8F}" type="presParOf" srcId="{4DF17302-C0FE-4E60-9717-4C75468FD533}" destId="{65EB539B-6385-4D7C-A3BA-2C682FEF776D}" srcOrd="0" destOrd="0" presId="urn:microsoft.com/office/officeart/2008/layout/LinedList"/>
    <dgm:cxn modelId="{F0992C72-FCC3-4288-AE6B-509CAB51813B}" type="presParOf" srcId="{4DF17302-C0FE-4E60-9717-4C75468FD533}" destId="{368F823E-8064-4C72-958C-8801FBC0551C}" srcOrd="1" destOrd="0" presId="urn:microsoft.com/office/officeart/2008/layout/LinedList"/>
    <dgm:cxn modelId="{E7C58AE2-DB36-4D93-A662-6427AEF54148}" type="presParOf" srcId="{32D008CF-1F50-47F2-8FE0-93074DBD1017}" destId="{73802DAB-755F-4F79-8737-08BA2E4E9447}" srcOrd="16" destOrd="0" presId="urn:microsoft.com/office/officeart/2008/layout/LinedList"/>
    <dgm:cxn modelId="{9590A319-51BE-40A8-84A1-A3B9242513D5}" type="presParOf" srcId="{32D008CF-1F50-47F2-8FE0-93074DBD1017}" destId="{87337C8D-A80A-424D-9323-87EEA2B267E3}" srcOrd="17" destOrd="0" presId="urn:microsoft.com/office/officeart/2008/layout/LinedList"/>
    <dgm:cxn modelId="{82E83FD5-0EFB-476A-A312-4AB45CB5CC74}" type="presParOf" srcId="{87337C8D-A80A-424D-9323-87EEA2B267E3}" destId="{5DB35D73-8192-4644-B4F5-BF1FFDEBFA5E}" srcOrd="0" destOrd="0" presId="urn:microsoft.com/office/officeart/2008/layout/LinedList"/>
    <dgm:cxn modelId="{CC17AAF5-F8D3-4A0D-A6E1-E110D5F1692A}" type="presParOf" srcId="{87337C8D-A80A-424D-9323-87EEA2B267E3}" destId="{25FF9113-39F4-495F-8175-EE56E7393AD9}" srcOrd="1" destOrd="0" presId="urn:microsoft.com/office/officeart/2008/layout/LinedList"/>
    <dgm:cxn modelId="{4F7BB32F-7FF6-45B5-B85D-050D58CAB3F2}" type="presParOf" srcId="{32D008CF-1F50-47F2-8FE0-93074DBD1017}" destId="{56672F56-2FD7-4AD1-85B1-172FF62773F3}" srcOrd="18" destOrd="0" presId="urn:microsoft.com/office/officeart/2008/layout/LinedList"/>
    <dgm:cxn modelId="{51B0F531-02B0-4F53-8630-79ACE7305CA9}" type="presParOf" srcId="{32D008CF-1F50-47F2-8FE0-93074DBD1017}" destId="{DA6F8F19-F1C7-48DC-894F-BE7843745F0F}" srcOrd="19" destOrd="0" presId="urn:microsoft.com/office/officeart/2008/layout/LinedList"/>
    <dgm:cxn modelId="{4C57CB18-B9AE-47A9-90AB-628833CB4F74}" type="presParOf" srcId="{DA6F8F19-F1C7-48DC-894F-BE7843745F0F}" destId="{6905C045-26A6-46E5-8914-1093C66F19A3}" srcOrd="0" destOrd="0" presId="urn:microsoft.com/office/officeart/2008/layout/LinedList"/>
    <dgm:cxn modelId="{3BE3B715-755E-41FB-B06F-F354C9496025}" type="presParOf" srcId="{DA6F8F19-F1C7-48DC-894F-BE7843745F0F}" destId="{1D3203FD-51C1-4CCF-942D-2B3F654BA60C}" srcOrd="1" destOrd="0" presId="urn:microsoft.com/office/officeart/2008/layout/LinedList"/>
    <dgm:cxn modelId="{2257B297-3E81-4325-92E7-2C9C7E5AAA22}" type="presParOf" srcId="{32D008CF-1F50-47F2-8FE0-93074DBD1017}" destId="{6217F8F5-FA7A-4643-B388-65DB347988D9}" srcOrd="20" destOrd="0" presId="urn:microsoft.com/office/officeart/2008/layout/LinedList"/>
    <dgm:cxn modelId="{C0004A02-07DC-45EE-A056-EE7785B457DA}" type="presParOf" srcId="{32D008CF-1F50-47F2-8FE0-93074DBD1017}" destId="{E557EE84-59E5-4DE9-B831-28C763F51D16}" srcOrd="21" destOrd="0" presId="urn:microsoft.com/office/officeart/2008/layout/LinedList"/>
    <dgm:cxn modelId="{2B4F9710-301F-4A87-986B-19A74566B3D4}" type="presParOf" srcId="{E557EE84-59E5-4DE9-B831-28C763F51D16}" destId="{DE963712-29CB-4B71-AD96-5A1CEE051C67}" srcOrd="0" destOrd="0" presId="urn:microsoft.com/office/officeart/2008/layout/LinedList"/>
    <dgm:cxn modelId="{5AC84200-C99C-4800-9184-421F15CB9B46}" type="presParOf" srcId="{E557EE84-59E5-4DE9-B831-28C763F51D16}" destId="{5EF9892E-995C-45F4-99B0-1A2A89FD0DE4}" srcOrd="1" destOrd="0" presId="urn:microsoft.com/office/officeart/2008/layout/LinedList"/>
    <dgm:cxn modelId="{C44F922F-D919-4284-8FCB-AC98AA3797AE}" type="presParOf" srcId="{32D008CF-1F50-47F2-8FE0-93074DBD1017}" destId="{BA2B2AC1-FF81-41FD-BC54-27B751C2D602}" srcOrd="22" destOrd="0" presId="urn:microsoft.com/office/officeart/2008/layout/LinedList"/>
    <dgm:cxn modelId="{1D837FF3-9B8F-4226-A59A-C6E5C8A3C828}" type="presParOf" srcId="{32D008CF-1F50-47F2-8FE0-93074DBD1017}" destId="{F578FC0E-F838-4ADD-AD76-5B7D3FAE6EFC}" srcOrd="23" destOrd="0" presId="urn:microsoft.com/office/officeart/2008/layout/LinedList"/>
    <dgm:cxn modelId="{7C98B994-6B53-43A8-B995-A50F2F585D4E}" type="presParOf" srcId="{F578FC0E-F838-4ADD-AD76-5B7D3FAE6EFC}" destId="{B8721B80-918E-471F-A37F-0B18712F1D52}" srcOrd="0" destOrd="0" presId="urn:microsoft.com/office/officeart/2008/layout/LinedList"/>
    <dgm:cxn modelId="{92847AF5-527D-487B-98DD-D2FBD1689DC5}" type="presParOf" srcId="{F578FC0E-F838-4ADD-AD76-5B7D3FAE6EFC}" destId="{7659BACA-AB96-48E6-A223-F7EE71E31AA4}" srcOrd="1" destOrd="0" presId="urn:microsoft.com/office/officeart/2008/layout/LinedList"/>
  </dgm:cxnLst>
  <dgm:bg/>
  <dgm:whole/>
  <dgm:extLst>
    <a:ext uri="{C62137D5-CB1D-491B-B009-E17868A290BF}"/>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409538-CF6A-4F0C-A3E0-4230EA2D5EA6}" type="doc">
      <dgm:prSet loTypeId="urn:microsoft.com/office/officeart/2008/layout/LinedList" loCatId="list" qsTypeId="urn:microsoft.com/office/officeart/2005/8/quickstyle/3d4" qsCatId="3D" csTypeId="urn:microsoft.com/office/officeart/2005/8/colors/accent3_2" csCatId="accent3" phldr="1"/>
      <dgm:spPr/>
      <dgm:t>
        <a:bodyPr/>
        <a:lstStyle/>
        <a:p>
          <a:endParaRPr lang="en-US"/>
        </a:p>
      </dgm:t>
    </dgm:pt>
    <dgm:pt modelId="{384AD00F-16A9-4234-BC7E-85C8F00020CE}">
      <dgm:prSet custT="1"/>
      <dgm:spPr>
        <a:solidFill>
          <a:srgbClr val="D9F7FB">
            <a:alpha val="60000"/>
          </a:srgbClr>
        </a:solidFill>
      </dgm:spPr>
      <dgm:t>
        <a:bodyPr anchor="ctr" anchorCtr="0"/>
        <a:lstStyle/>
        <a:p>
          <a:pPr rtl="0"/>
          <a:r>
            <a:rPr lang="en-US" sz="1800" b="0" dirty="0" smtClean="0">
              <a:solidFill>
                <a:schemeClr val="accent3">
                  <a:lumMod val="50000"/>
                </a:schemeClr>
              </a:solidFill>
              <a:latin typeface="Adobe Fan Heiti Std B" pitchFamily="34" charset="-128"/>
              <a:ea typeface="Adobe Fan Heiti Std B" pitchFamily="34" charset="-128"/>
            </a:rPr>
            <a:t>	Kickoff Meeting, June 23rd, 2011 at Lehigh University</a:t>
          </a:r>
          <a:endParaRPr lang="en-US" sz="1800" b="0" dirty="0">
            <a:solidFill>
              <a:schemeClr val="accent3">
                <a:lumMod val="50000"/>
              </a:schemeClr>
            </a:solidFill>
            <a:latin typeface="Adobe Fan Heiti Std B" pitchFamily="34" charset="-128"/>
            <a:ea typeface="Adobe Fan Heiti Std B" pitchFamily="34" charset="-128"/>
          </a:endParaRPr>
        </a:p>
      </dgm:t>
    </dgm:pt>
    <dgm:pt modelId="{63AAF063-F34C-47AF-ABDA-115CD4E313CC}" type="parTrans" cxnId="{9564486A-7782-45FC-A2D4-238408FC7B81}">
      <dgm:prSet/>
      <dgm:spPr/>
      <dgm:t>
        <a:bodyPr/>
        <a:lstStyle/>
        <a:p>
          <a:endParaRPr lang="en-US" sz="1800" b="0">
            <a:latin typeface="Adobe Fan Heiti Std B" pitchFamily="34" charset="-128"/>
            <a:ea typeface="Adobe Fan Heiti Std B" pitchFamily="34" charset="-128"/>
          </a:endParaRPr>
        </a:p>
      </dgm:t>
    </dgm:pt>
    <dgm:pt modelId="{8EB57ECF-54A3-4438-971A-3A6946855690}" type="sibTrans" cxnId="{9564486A-7782-45FC-A2D4-238408FC7B81}">
      <dgm:prSet/>
      <dgm:spPr/>
      <dgm:t>
        <a:bodyPr/>
        <a:lstStyle/>
        <a:p>
          <a:endParaRPr lang="en-US" sz="1800" b="0">
            <a:latin typeface="Adobe Fan Heiti Std B" pitchFamily="34" charset="-128"/>
            <a:ea typeface="Adobe Fan Heiti Std B" pitchFamily="34" charset="-128"/>
          </a:endParaRPr>
        </a:p>
      </dgm:t>
    </dgm:pt>
    <dgm:pt modelId="{86654718-8D74-45BF-BC96-E4DD52531B7A}">
      <dgm:prSet custT="1"/>
      <dgm:spPr/>
      <dgm:t>
        <a:bodyPr anchor="ctr" anchorCtr="0"/>
        <a:lstStyle/>
        <a:p>
          <a:pPr rtl="0"/>
          <a:r>
            <a:rPr lang="en-US" sz="1800" b="0" dirty="0" smtClean="0">
              <a:solidFill>
                <a:srgbClr val="0070C0"/>
              </a:solidFill>
              <a:latin typeface="Adobe Fan Heiti Std B" pitchFamily="34" charset="-128"/>
              <a:ea typeface="Adobe Fan Heiti Std B" pitchFamily="34" charset="-128"/>
            </a:rPr>
            <a:t>	MS &amp; T, October 18th 2011, Pittsburgh, PA  </a:t>
          </a:r>
          <a:endParaRPr lang="en-US" sz="1800" b="0" dirty="0">
            <a:solidFill>
              <a:srgbClr val="0070C0"/>
            </a:solidFill>
            <a:latin typeface="Adobe Fan Heiti Std B" pitchFamily="34" charset="-128"/>
            <a:ea typeface="Adobe Fan Heiti Std B" pitchFamily="34" charset="-128"/>
          </a:endParaRPr>
        </a:p>
      </dgm:t>
    </dgm:pt>
    <dgm:pt modelId="{61DAAA52-D5B2-4A81-BF1E-9E49425D8F9D}" type="parTrans" cxnId="{19E9A924-A525-4345-BADD-1B914B45CDE5}">
      <dgm:prSet/>
      <dgm:spPr/>
      <dgm:t>
        <a:bodyPr/>
        <a:lstStyle/>
        <a:p>
          <a:endParaRPr lang="en-US" sz="1800" b="0">
            <a:latin typeface="Adobe Fan Heiti Std B" pitchFamily="34" charset="-128"/>
            <a:ea typeface="Adobe Fan Heiti Std B" pitchFamily="34" charset="-128"/>
          </a:endParaRPr>
        </a:p>
      </dgm:t>
    </dgm:pt>
    <dgm:pt modelId="{919B2FC7-BC46-47EA-B3BB-97A49CAA041E}" type="sibTrans" cxnId="{19E9A924-A525-4345-BADD-1B914B45CDE5}">
      <dgm:prSet/>
      <dgm:spPr/>
      <dgm:t>
        <a:bodyPr/>
        <a:lstStyle/>
        <a:p>
          <a:endParaRPr lang="en-US" sz="1800" b="0">
            <a:latin typeface="Adobe Fan Heiti Std B" pitchFamily="34" charset="-128"/>
            <a:ea typeface="Adobe Fan Heiti Std B" pitchFamily="34" charset="-128"/>
          </a:endParaRPr>
        </a:p>
      </dgm:t>
    </dgm:pt>
    <dgm:pt modelId="{19E69DA2-42A1-4990-869F-AFCD8B7E3D93}">
      <dgm:prSet custT="1"/>
      <dgm:spPr>
        <a:solidFill>
          <a:srgbClr val="D9F7FB">
            <a:alpha val="60000"/>
          </a:srgbClr>
        </a:solidFill>
      </dgm:spPr>
      <dgm:t>
        <a:bodyPr anchor="ctr" anchorCtr="0"/>
        <a:lstStyle/>
        <a:p>
          <a:pPr rtl="0"/>
          <a:r>
            <a:rPr lang="en-US" sz="1800" b="0" dirty="0" smtClean="0">
              <a:solidFill>
                <a:schemeClr val="accent3">
                  <a:lumMod val="50000"/>
                </a:schemeClr>
              </a:solidFill>
              <a:latin typeface="Adobe Fan Heiti Std B" pitchFamily="34" charset="-128"/>
              <a:ea typeface="Adobe Fan Heiti Std B" pitchFamily="34" charset="-128"/>
            </a:rPr>
            <a:t>	Web conference, October 31st 2011</a:t>
          </a:r>
          <a:endParaRPr lang="en-US" sz="1800" b="0" dirty="0">
            <a:solidFill>
              <a:schemeClr val="accent3">
                <a:lumMod val="50000"/>
              </a:schemeClr>
            </a:solidFill>
            <a:latin typeface="Adobe Fan Heiti Std B" pitchFamily="34" charset="-128"/>
            <a:ea typeface="Adobe Fan Heiti Std B" pitchFamily="34" charset="-128"/>
          </a:endParaRPr>
        </a:p>
      </dgm:t>
    </dgm:pt>
    <dgm:pt modelId="{8B61620A-BDC8-454B-972F-2E46F2EAA9AF}" type="parTrans" cxnId="{6A6550EC-849C-4DE8-B4D7-F2D3157DAEEB}">
      <dgm:prSet/>
      <dgm:spPr/>
      <dgm:t>
        <a:bodyPr/>
        <a:lstStyle/>
        <a:p>
          <a:endParaRPr lang="en-US" sz="1800" b="0">
            <a:latin typeface="Adobe Fan Heiti Std B" pitchFamily="34" charset="-128"/>
            <a:ea typeface="Adobe Fan Heiti Std B" pitchFamily="34" charset="-128"/>
          </a:endParaRPr>
        </a:p>
      </dgm:t>
    </dgm:pt>
    <dgm:pt modelId="{B0C70830-5A4F-4BE8-818C-8DD764137D4D}" type="sibTrans" cxnId="{6A6550EC-849C-4DE8-B4D7-F2D3157DAEEB}">
      <dgm:prSet/>
      <dgm:spPr/>
      <dgm:t>
        <a:bodyPr/>
        <a:lstStyle/>
        <a:p>
          <a:endParaRPr lang="en-US" sz="1800" b="0">
            <a:latin typeface="Adobe Fan Heiti Std B" pitchFamily="34" charset="-128"/>
            <a:ea typeface="Adobe Fan Heiti Std B" pitchFamily="34" charset="-128"/>
          </a:endParaRPr>
        </a:p>
      </dgm:t>
    </dgm:pt>
    <dgm:pt modelId="{861DE521-7F8E-459C-9600-ACCAC328CD3E}">
      <dgm:prSet custT="1"/>
      <dgm:spPr/>
      <dgm:t>
        <a:bodyPr anchor="ctr" anchorCtr="0"/>
        <a:lstStyle/>
        <a:p>
          <a:pPr rtl="0"/>
          <a:r>
            <a:rPr lang="en-US" sz="1800" b="0" dirty="0" smtClean="0">
              <a:solidFill>
                <a:srgbClr val="0070C0"/>
              </a:solidFill>
              <a:latin typeface="Adobe Fan Heiti Std B" pitchFamily="34" charset="-128"/>
              <a:ea typeface="Adobe Fan Heiti Std B" pitchFamily="34" charset="-128"/>
            </a:rPr>
            <a:t>	CMU, November 28th, 2011, Pre-Review planning meeting </a:t>
          </a:r>
          <a:endParaRPr lang="en-US" sz="1800" b="0" dirty="0">
            <a:solidFill>
              <a:srgbClr val="0070C0"/>
            </a:solidFill>
            <a:latin typeface="Adobe Fan Heiti Std B" pitchFamily="34" charset="-128"/>
            <a:ea typeface="Adobe Fan Heiti Std B" pitchFamily="34" charset="-128"/>
          </a:endParaRPr>
        </a:p>
      </dgm:t>
    </dgm:pt>
    <dgm:pt modelId="{12DBD979-A16C-4DE8-AD81-2BA16E180E1F}" type="parTrans" cxnId="{460F7C5E-493F-4C2A-9B34-F767944C87EB}">
      <dgm:prSet/>
      <dgm:spPr/>
      <dgm:t>
        <a:bodyPr/>
        <a:lstStyle/>
        <a:p>
          <a:endParaRPr lang="en-US" sz="1800" b="0">
            <a:latin typeface="Adobe Fan Heiti Std B" pitchFamily="34" charset="-128"/>
            <a:ea typeface="Adobe Fan Heiti Std B" pitchFamily="34" charset="-128"/>
          </a:endParaRPr>
        </a:p>
      </dgm:t>
    </dgm:pt>
    <dgm:pt modelId="{F0581998-806E-436B-B1C0-E8EA3F620540}" type="sibTrans" cxnId="{460F7C5E-493F-4C2A-9B34-F767944C87EB}">
      <dgm:prSet/>
      <dgm:spPr/>
      <dgm:t>
        <a:bodyPr/>
        <a:lstStyle/>
        <a:p>
          <a:endParaRPr lang="en-US" sz="1800" b="0">
            <a:latin typeface="Adobe Fan Heiti Std B" pitchFamily="34" charset="-128"/>
            <a:ea typeface="Adobe Fan Heiti Std B" pitchFamily="34" charset="-128"/>
          </a:endParaRPr>
        </a:p>
      </dgm:t>
    </dgm:pt>
    <dgm:pt modelId="{53AD7E51-465A-4653-9D70-17A190489C85}">
      <dgm:prSet custT="1"/>
      <dgm:spPr>
        <a:solidFill>
          <a:srgbClr val="D9F7FB">
            <a:alpha val="60000"/>
          </a:srgbClr>
        </a:solidFill>
      </dgm:spPr>
      <dgm:t>
        <a:bodyPr anchor="ctr" anchorCtr="0"/>
        <a:lstStyle/>
        <a:p>
          <a:pPr rtl="0"/>
          <a:r>
            <a:rPr lang="en-US" sz="1800" b="0" dirty="0" smtClean="0">
              <a:solidFill>
                <a:schemeClr val="accent3">
                  <a:lumMod val="50000"/>
                </a:schemeClr>
              </a:solidFill>
              <a:latin typeface="Adobe Fan Heiti Std B" pitchFamily="34" charset="-128"/>
              <a:ea typeface="Adobe Fan Heiti Std B" pitchFamily="34" charset="-128"/>
            </a:rPr>
            <a:t>	1st Review Meeting, Washington, DC, December 15th, 2011 </a:t>
          </a:r>
          <a:endParaRPr lang="en-US" sz="1800" b="0" dirty="0">
            <a:solidFill>
              <a:schemeClr val="accent3">
                <a:lumMod val="50000"/>
              </a:schemeClr>
            </a:solidFill>
            <a:latin typeface="Adobe Fan Heiti Std B" pitchFamily="34" charset="-128"/>
            <a:ea typeface="Adobe Fan Heiti Std B" pitchFamily="34" charset="-128"/>
          </a:endParaRPr>
        </a:p>
      </dgm:t>
    </dgm:pt>
    <dgm:pt modelId="{1F0CD5CA-1B76-4776-A204-A430204EBE08}" type="parTrans" cxnId="{B9395BC4-3208-4763-8C34-8C1744EC097C}">
      <dgm:prSet/>
      <dgm:spPr/>
      <dgm:t>
        <a:bodyPr/>
        <a:lstStyle/>
        <a:p>
          <a:endParaRPr lang="en-US" sz="1800" b="0">
            <a:latin typeface="Adobe Fan Heiti Std B" pitchFamily="34" charset="-128"/>
            <a:ea typeface="Adobe Fan Heiti Std B" pitchFamily="34" charset="-128"/>
          </a:endParaRPr>
        </a:p>
      </dgm:t>
    </dgm:pt>
    <dgm:pt modelId="{90879B73-DF75-4252-97C4-18EACCFE59E3}" type="sibTrans" cxnId="{B9395BC4-3208-4763-8C34-8C1744EC097C}">
      <dgm:prSet/>
      <dgm:spPr/>
      <dgm:t>
        <a:bodyPr/>
        <a:lstStyle/>
        <a:p>
          <a:endParaRPr lang="en-US" sz="1800" b="0">
            <a:latin typeface="Adobe Fan Heiti Std B" pitchFamily="34" charset="-128"/>
            <a:ea typeface="Adobe Fan Heiti Std B" pitchFamily="34" charset="-128"/>
          </a:endParaRPr>
        </a:p>
      </dgm:t>
    </dgm:pt>
    <dgm:pt modelId="{A6B43534-A2A0-4F78-93A2-0E7DD2773716}">
      <dgm:prSet custT="1"/>
      <dgm:spPr/>
      <dgm:t>
        <a:bodyPr anchor="ctr" anchorCtr="0"/>
        <a:lstStyle/>
        <a:p>
          <a:pPr rtl="0"/>
          <a:r>
            <a:rPr lang="en-US" sz="1800" b="0" dirty="0" smtClean="0">
              <a:solidFill>
                <a:srgbClr val="0070C0"/>
              </a:solidFill>
              <a:latin typeface="Adobe Fan Heiti Std B" pitchFamily="34" charset="-128"/>
              <a:ea typeface="Adobe Fan Heiti Std B" pitchFamily="34" charset="-128"/>
            </a:rPr>
            <a:t>	TMS, March 11-15th, 2012, Orlando, FL </a:t>
          </a:r>
          <a:endParaRPr lang="en-US" sz="1800" b="0" dirty="0">
            <a:solidFill>
              <a:srgbClr val="0070C0"/>
            </a:solidFill>
            <a:latin typeface="Adobe Fan Heiti Std B" pitchFamily="34" charset="-128"/>
            <a:ea typeface="Adobe Fan Heiti Std B" pitchFamily="34" charset="-128"/>
          </a:endParaRPr>
        </a:p>
      </dgm:t>
    </dgm:pt>
    <dgm:pt modelId="{D2EDD9E6-9A49-44D9-978E-AFA70FB5826F}" type="parTrans" cxnId="{761ED2D5-4FE7-4945-8F59-2A8025E94906}">
      <dgm:prSet/>
      <dgm:spPr/>
      <dgm:t>
        <a:bodyPr/>
        <a:lstStyle/>
        <a:p>
          <a:endParaRPr lang="en-US" sz="1800" b="0">
            <a:latin typeface="Adobe Fan Heiti Std B" pitchFamily="34" charset="-128"/>
            <a:ea typeface="Adobe Fan Heiti Std B" pitchFamily="34" charset="-128"/>
          </a:endParaRPr>
        </a:p>
      </dgm:t>
    </dgm:pt>
    <dgm:pt modelId="{42D27E88-3FC0-44D3-A36B-0EA4823B2745}" type="sibTrans" cxnId="{761ED2D5-4FE7-4945-8F59-2A8025E94906}">
      <dgm:prSet/>
      <dgm:spPr/>
      <dgm:t>
        <a:bodyPr/>
        <a:lstStyle/>
        <a:p>
          <a:endParaRPr lang="en-US" sz="1800" b="0">
            <a:latin typeface="Adobe Fan Heiti Std B" pitchFamily="34" charset="-128"/>
            <a:ea typeface="Adobe Fan Heiti Std B" pitchFamily="34" charset="-128"/>
          </a:endParaRPr>
        </a:p>
      </dgm:t>
    </dgm:pt>
    <dgm:pt modelId="{C77BD606-37C4-4774-8542-83958B63661A}">
      <dgm:prSet custT="1"/>
      <dgm:spPr>
        <a:solidFill>
          <a:srgbClr val="D9F7FB">
            <a:alpha val="60000"/>
          </a:srgbClr>
        </a:solidFill>
      </dgm:spPr>
      <dgm:t>
        <a:bodyPr anchor="ctr" anchorCtr="0"/>
        <a:lstStyle/>
        <a:p>
          <a:pPr rtl="0"/>
          <a:r>
            <a:rPr lang="en-US" sz="1800" b="0" dirty="0" smtClean="0">
              <a:solidFill>
                <a:schemeClr val="accent3">
                  <a:lumMod val="50000"/>
                </a:schemeClr>
              </a:solidFill>
              <a:latin typeface="Adobe Fan Heiti Std B" pitchFamily="34" charset="-128"/>
              <a:ea typeface="Adobe Fan Heiti Std B" pitchFamily="34" charset="-128"/>
            </a:rPr>
            <a:t>	Pre-Review planning meeting, May 17th, 2012, Lehigh University  </a:t>
          </a:r>
          <a:endParaRPr lang="en-US" sz="1800" b="0" dirty="0">
            <a:solidFill>
              <a:schemeClr val="accent3">
                <a:lumMod val="50000"/>
              </a:schemeClr>
            </a:solidFill>
            <a:latin typeface="Adobe Fan Heiti Std B" pitchFamily="34" charset="-128"/>
            <a:ea typeface="Adobe Fan Heiti Std B" pitchFamily="34" charset="-128"/>
          </a:endParaRPr>
        </a:p>
      </dgm:t>
    </dgm:pt>
    <dgm:pt modelId="{069746C7-A633-4D52-91D5-7546E299C1B9}" type="parTrans" cxnId="{2D528002-4821-4C26-A9E4-BAC1FFD20E8F}">
      <dgm:prSet/>
      <dgm:spPr/>
      <dgm:t>
        <a:bodyPr/>
        <a:lstStyle/>
        <a:p>
          <a:endParaRPr lang="en-US" sz="1800" b="0">
            <a:latin typeface="Adobe Fan Heiti Std B" pitchFamily="34" charset="-128"/>
            <a:ea typeface="Adobe Fan Heiti Std B" pitchFamily="34" charset="-128"/>
          </a:endParaRPr>
        </a:p>
      </dgm:t>
    </dgm:pt>
    <dgm:pt modelId="{7F3CDF0B-4550-4736-9068-832548DA4BD4}" type="sibTrans" cxnId="{2D528002-4821-4C26-A9E4-BAC1FFD20E8F}">
      <dgm:prSet/>
      <dgm:spPr/>
      <dgm:t>
        <a:bodyPr/>
        <a:lstStyle/>
        <a:p>
          <a:endParaRPr lang="en-US" sz="1800" b="0">
            <a:latin typeface="Adobe Fan Heiti Std B" pitchFamily="34" charset="-128"/>
            <a:ea typeface="Adobe Fan Heiti Std B" pitchFamily="34" charset="-128"/>
          </a:endParaRPr>
        </a:p>
      </dgm:t>
    </dgm:pt>
    <dgm:pt modelId="{CC40D885-1E4A-4570-A9A4-670784D6888D}">
      <dgm:prSet custT="1"/>
      <dgm:spPr/>
      <dgm:t>
        <a:bodyPr anchor="ctr" anchorCtr="0"/>
        <a:lstStyle/>
        <a:p>
          <a:pPr rtl="0"/>
          <a:r>
            <a:rPr lang="en-US" sz="1800" b="0" dirty="0" smtClean="0">
              <a:solidFill>
                <a:srgbClr val="0070C0"/>
              </a:solidFill>
              <a:latin typeface="Adobe Fan Heiti Std B" pitchFamily="34" charset="-128"/>
              <a:ea typeface="Adobe Fan Heiti Std B" pitchFamily="34" charset="-128"/>
            </a:rPr>
            <a:t>	2nd Review Meeting, Lehigh University, June 8th, 2012 </a:t>
          </a:r>
          <a:endParaRPr lang="en-US" sz="1800" b="0" dirty="0">
            <a:solidFill>
              <a:srgbClr val="0070C0"/>
            </a:solidFill>
            <a:latin typeface="Adobe Fan Heiti Std B" pitchFamily="34" charset="-128"/>
            <a:ea typeface="Adobe Fan Heiti Std B" pitchFamily="34" charset="-128"/>
          </a:endParaRPr>
        </a:p>
      </dgm:t>
    </dgm:pt>
    <dgm:pt modelId="{2D7CBE4B-927B-4502-832B-58AFE952D1B7}" type="parTrans" cxnId="{9C7E2A9E-D9BF-4DEC-AEE3-C2587F11EBB6}">
      <dgm:prSet/>
      <dgm:spPr/>
      <dgm:t>
        <a:bodyPr/>
        <a:lstStyle/>
        <a:p>
          <a:endParaRPr lang="en-US" sz="1800" b="0">
            <a:latin typeface="Adobe Fan Heiti Std B" pitchFamily="34" charset="-128"/>
            <a:ea typeface="Adobe Fan Heiti Std B" pitchFamily="34" charset="-128"/>
          </a:endParaRPr>
        </a:p>
      </dgm:t>
    </dgm:pt>
    <dgm:pt modelId="{D9F7DB0F-07CF-406E-8064-785B74094880}" type="sibTrans" cxnId="{9C7E2A9E-D9BF-4DEC-AEE3-C2587F11EBB6}">
      <dgm:prSet/>
      <dgm:spPr/>
      <dgm:t>
        <a:bodyPr/>
        <a:lstStyle/>
        <a:p>
          <a:endParaRPr lang="en-US" sz="1800" b="0">
            <a:latin typeface="Adobe Fan Heiti Std B" pitchFamily="34" charset="-128"/>
            <a:ea typeface="Adobe Fan Heiti Std B" pitchFamily="34" charset="-128"/>
          </a:endParaRPr>
        </a:p>
      </dgm:t>
    </dgm:pt>
    <dgm:pt modelId="{04EBB09B-1F9C-4FEC-8971-516EDF00ECBF}">
      <dgm:prSet custT="1"/>
      <dgm:spPr>
        <a:solidFill>
          <a:srgbClr val="D9F7FB">
            <a:alpha val="60000"/>
          </a:srgbClr>
        </a:solidFill>
      </dgm:spPr>
      <dgm:t>
        <a:bodyPr anchor="ctr" anchorCtr="0"/>
        <a:lstStyle/>
        <a:p>
          <a:pPr rtl="0"/>
          <a:r>
            <a:rPr lang="en-US" sz="1800" b="0" dirty="0" smtClean="0">
              <a:solidFill>
                <a:schemeClr val="accent3">
                  <a:lumMod val="50000"/>
                </a:schemeClr>
              </a:solidFill>
              <a:latin typeface="Adobe Fan Heiti Std B" pitchFamily="34" charset="-128"/>
              <a:ea typeface="Adobe Fan Heiti Std B" pitchFamily="34" charset="-128"/>
            </a:rPr>
            <a:t>	Gordon Conference, New Hampshire, August 2012  </a:t>
          </a:r>
          <a:endParaRPr lang="en-US" sz="1800" b="0" dirty="0">
            <a:solidFill>
              <a:schemeClr val="accent3">
                <a:lumMod val="50000"/>
              </a:schemeClr>
            </a:solidFill>
            <a:latin typeface="Adobe Fan Heiti Std B" pitchFamily="34" charset="-128"/>
            <a:ea typeface="Adobe Fan Heiti Std B" pitchFamily="34" charset="-128"/>
          </a:endParaRPr>
        </a:p>
      </dgm:t>
    </dgm:pt>
    <dgm:pt modelId="{EA6CF3A2-F034-4CE0-9329-DAF3371F8F4E}" type="parTrans" cxnId="{FD1847EC-6F12-4026-B318-A64693FD5CFC}">
      <dgm:prSet/>
      <dgm:spPr/>
      <dgm:t>
        <a:bodyPr/>
        <a:lstStyle/>
        <a:p>
          <a:endParaRPr lang="en-US" sz="1800" b="0">
            <a:latin typeface="Adobe Fan Heiti Std B" pitchFamily="34" charset="-128"/>
            <a:ea typeface="Adobe Fan Heiti Std B" pitchFamily="34" charset="-128"/>
          </a:endParaRPr>
        </a:p>
      </dgm:t>
    </dgm:pt>
    <dgm:pt modelId="{4FB2CE0D-36C7-405A-B2DC-4A0D36F66B24}" type="sibTrans" cxnId="{FD1847EC-6F12-4026-B318-A64693FD5CFC}">
      <dgm:prSet/>
      <dgm:spPr/>
      <dgm:t>
        <a:bodyPr/>
        <a:lstStyle/>
        <a:p>
          <a:endParaRPr lang="en-US" sz="1800" b="0">
            <a:latin typeface="Adobe Fan Heiti Std B" pitchFamily="34" charset="-128"/>
            <a:ea typeface="Adobe Fan Heiti Std B" pitchFamily="34" charset="-128"/>
          </a:endParaRPr>
        </a:p>
      </dgm:t>
    </dgm:pt>
    <dgm:pt modelId="{0E0AC60D-D971-4746-BD46-1982D4A4F220}">
      <dgm:prSet custT="1"/>
      <dgm:spPr/>
      <dgm:t>
        <a:bodyPr anchor="ctr" anchorCtr="0"/>
        <a:lstStyle/>
        <a:p>
          <a:pPr rtl="0"/>
          <a:r>
            <a:rPr lang="en-US" sz="1800" b="0" dirty="0" smtClean="0">
              <a:solidFill>
                <a:srgbClr val="0070C0"/>
              </a:solidFill>
              <a:latin typeface="Adobe Fan Heiti Std B" pitchFamily="34" charset="-128"/>
              <a:ea typeface="Adobe Fan Heiti Std B" pitchFamily="34" charset="-128"/>
            </a:rPr>
            <a:t>	Bear Creek International Workshop on Interfaces, Macungie, PA, October 2nd-6th, 2012 </a:t>
          </a:r>
          <a:endParaRPr lang="en-US" sz="1800" b="0" dirty="0">
            <a:solidFill>
              <a:srgbClr val="0070C0"/>
            </a:solidFill>
            <a:latin typeface="Adobe Fan Heiti Std B" pitchFamily="34" charset="-128"/>
            <a:ea typeface="Adobe Fan Heiti Std B" pitchFamily="34" charset="-128"/>
          </a:endParaRPr>
        </a:p>
      </dgm:t>
    </dgm:pt>
    <dgm:pt modelId="{F45C98D0-8CB4-4D3C-9EE2-A2CF09CB9497}" type="parTrans" cxnId="{1B4DD525-2668-4595-8ACF-1432E9DF74BF}">
      <dgm:prSet/>
      <dgm:spPr/>
      <dgm:t>
        <a:bodyPr/>
        <a:lstStyle/>
        <a:p>
          <a:endParaRPr lang="en-US" sz="1800" b="0">
            <a:latin typeface="Adobe Fan Heiti Std B" pitchFamily="34" charset="-128"/>
            <a:ea typeface="Adobe Fan Heiti Std B" pitchFamily="34" charset="-128"/>
          </a:endParaRPr>
        </a:p>
      </dgm:t>
    </dgm:pt>
    <dgm:pt modelId="{DB495B86-F52F-42D8-B7F6-3F927E863758}" type="sibTrans" cxnId="{1B4DD525-2668-4595-8ACF-1432E9DF74BF}">
      <dgm:prSet/>
      <dgm:spPr/>
      <dgm:t>
        <a:bodyPr/>
        <a:lstStyle/>
        <a:p>
          <a:endParaRPr lang="en-US" sz="1800" b="0">
            <a:latin typeface="Adobe Fan Heiti Std B" pitchFamily="34" charset="-128"/>
            <a:ea typeface="Adobe Fan Heiti Std B" pitchFamily="34" charset="-128"/>
          </a:endParaRPr>
        </a:p>
      </dgm:t>
    </dgm:pt>
    <dgm:pt modelId="{D78EA99E-9147-42A1-BF95-DD5D0DB55029}">
      <dgm:prSet custT="1"/>
      <dgm:spPr>
        <a:solidFill>
          <a:srgbClr val="D9F7FB">
            <a:alpha val="60000"/>
          </a:srgbClr>
        </a:solidFill>
      </dgm:spPr>
      <dgm:t>
        <a:bodyPr anchor="ctr" anchorCtr="0"/>
        <a:lstStyle/>
        <a:p>
          <a:pPr rtl="0"/>
          <a:r>
            <a:rPr lang="en-US" sz="1800" b="0" dirty="0" smtClean="0">
              <a:solidFill>
                <a:schemeClr val="accent3">
                  <a:lumMod val="50000"/>
                </a:schemeClr>
              </a:solidFill>
              <a:latin typeface="Adobe Fan Heiti Std B" pitchFamily="34" charset="-128"/>
              <a:ea typeface="Adobe Fan Heiti Std B" pitchFamily="34" charset="-128"/>
            </a:rPr>
            <a:t>	MS &amp; T, October 2012, Pittsburgh, PA  </a:t>
          </a:r>
          <a:endParaRPr lang="en-US" sz="1800" b="0" dirty="0">
            <a:solidFill>
              <a:schemeClr val="accent3">
                <a:lumMod val="50000"/>
              </a:schemeClr>
            </a:solidFill>
            <a:latin typeface="Adobe Fan Heiti Std B" pitchFamily="34" charset="-128"/>
            <a:ea typeface="Adobe Fan Heiti Std B" pitchFamily="34" charset="-128"/>
          </a:endParaRPr>
        </a:p>
      </dgm:t>
    </dgm:pt>
    <dgm:pt modelId="{FD7A9758-8B7C-414D-BD1D-D9AA6F620F27}" type="parTrans" cxnId="{738FA3D6-935F-4EED-B503-D2F706B12BB9}">
      <dgm:prSet/>
      <dgm:spPr/>
      <dgm:t>
        <a:bodyPr/>
        <a:lstStyle/>
        <a:p>
          <a:endParaRPr lang="en-US" sz="1800" b="0">
            <a:latin typeface="Adobe Fan Heiti Std B" pitchFamily="34" charset="-128"/>
            <a:ea typeface="Adobe Fan Heiti Std B" pitchFamily="34" charset="-128"/>
          </a:endParaRPr>
        </a:p>
      </dgm:t>
    </dgm:pt>
    <dgm:pt modelId="{5FCD1342-9083-47A9-8987-22614ECE96AD}" type="sibTrans" cxnId="{738FA3D6-935F-4EED-B503-D2F706B12BB9}">
      <dgm:prSet/>
      <dgm:spPr/>
      <dgm:t>
        <a:bodyPr/>
        <a:lstStyle/>
        <a:p>
          <a:endParaRPr lang="en-US" sz="1800" b="0">
            <a:latin typeface="Adobe Fan Heiti Std B" pitchFamily="34" charset="-128"/>
            <a:ea typeface="Adobe Fan Heiti Std B" pitchFamily="34" charset="-128"/>
          </a:endParaRPr>
        </a:p>
      </dgm:t>
    </dgm:pt>
    <dgm:pt modelId="{A55B3E90-FC10-440A-87FD-7D384A74CDEF}">
      <dgm:prSet custT="1"/>
      <dgm:spPr/>
      <dgm:t>
        <a:bodyPr anchor="ctr" anchorCtr="0"/>
        <a:lstStyle/>
        <a:p>
          <a:pPr rtl="0"/>
          <a:r>
            <a:rPr lang="en-US" sz="1800" b="0" dirty="0" smtClean="0">
              <a:solidFill>
                <a:srgbClr val="0070C0"/>
              </a:solidFill>
              <a:latin typeface="Adobe Fan Heiti Std B" pitchFamily="34" charset="-128"/>
              <a:ea typeface="Adobe Fan Heiti Std B" pitchFamily="34" charset="-128"/>
            </a:rPr>
            <a:t>	CMU &amp; online, December 3, 2012, Pre-Review planning meeting  </a:t>
          </a:r>
          <a:endParaRPr lang="en-US" sz="1800" b="0" dirty="0">
            <a:solidFill>
              <a:srgbClr val="0070C0"/>
            </a:solidFill>
            <a:latin typeface="Adobe Fan Heiti Std B" pitchFamily="34" charset="-128"/>
            <a:ea typeface="Adobe Fan Heiti Std B" pitchFamily="34" charset="-128"/>
          </a:endParaRPr>
        </a:p>
      </dgm:t>
    </dgm:pt>
    <dgm:pt modelId="{1624369E-B2DB-4E5F-B2E0-C73EB3F18C7A}" type="parTrans" cxnId="{90E8BB30-D3C6-4CFE-853B-6E07F1A6C620}">
      <dgm:prSet/>
      <dgm:spPr/>
      <dgm:t>
        <a:bodyPr/>
        <a:lstStyle/>
        <a:p>
          <a:endParaRPr lang="en-US" sz="1800" b="0">
            <a:latin typeface="Adobe Fan Heiti Std B" pitchFamily="34" charset="-128"/>
            <a:ea typeface="Adobe Fan Heiti Std B" pitchFamily="34" charset="-128"/>
          </a:endParaRPr>
        </a:p>
      </dgm:t>
    </dgm:pt>
    <dgm:pt modelId="{75792D35-3900-4609-B114-CE2E65575D52}" type="sibTrans" cxnId="{90E8BB30-D3C6-4CFE-853B-6E07F1A6C620}">
      <dgm:prSet/>
      <dgm:spPr/>
      <dgm:t>
        <a:bodyPr/>
        <a:lstStyle/>
        <a:p>
          <a:endParaRPr lang="en-US" sz="1800" b="0">
            <a:latin typeface="Adobe Fan Heiti Std B" pitchFamily="34" charset="-128"/>
            <a:ea typeface="Adobe Fan Heiti Std B" pitchFamily="34" charset="-128"/>
          </a:endParaRPr>
        </a:p>
      </dgm:t>
    </dgm:pt>
    <dgm:pt modelId="{24BFAF06-EEFC-4651-872E-315C15335084}">
      <dgm:prSet custT="1"/>
      <dgm:spPr>
        <a:solidFill>
          <a:schemeClr val="bg2">
            <a:lumMod val="50000"/>
          </a:schemeClr>
        </a:solidFill>
        <a:ln>
          <a:noFill/>
        </a:ln>
      </dgm:spPr>
      <dgm:t>
        <a:bodyPr anchor="ctr" anchorCtr="0"/>
        <a:lstStyle/>
        <a:p>
          <a:pPr rtl="0"/>
          <a:r>
            <a:rPr lang="en-US" sz="1800" b="0" dirty="0" smtClean="0">
              <a:solidFill>
                <a:schemeClr val="bg1"/>
              </a:solidFill>
              <a:latin typeface="Adobe Fan Heiti Std B" pitchFamily="34" charset="-128"/>
              <a:ea typeface="Adobe Fan Heiti Std B" pitchFamily="34" charset="-128"/>
            </a:rPr>
            <a:t>	3rd Review Meeting, Washington, DC, December 18th, 2012</a:t>
          </a:r>
          <a:endParaRPr lang="en-US" sz="1800" b="0" dirty="0">
            <a:solidFill>
              <a:schemeClr val="bg1"/>
            </a:solidFill>
            <a:latin typeface="Adobe Fan Heiti Std B" pitchFamily="34" charset="-128"/>
            <a:ea typeface="Adobe Fan Heiti Std B" pitchFamily="34" charset="-128"/>
          </a:endParaRPr>
        </a:p>
      </dgm:t>
    </dgm:pt>
    <dgm:pt modelId="{57B2E9EA-ECE5-484C-8AB4-7BD4E01F4183}" type="parTrans" cxnId="{805AAE92-EFDC-43D2-9F14-9F19BB4513F7}">
      <dgm:prSet/>
      <dgm:spPr/>
      <dgm:t>
        <a:bodyPr/>
        <a:lstStyle/>
        <a:p>
          <a:endParaRPr lang="en-US" sz="1800" b="0">
            <a:latin typeface="Adobe Fan Heiti Std B" pitchFamily="34" charset="-128"/>
            <a:ea typeface="Adobe Fan Heiti Std B" pitchFamily="34" charset="-128"/>
          </a:endParaRPr>
        </a:p>
      </dgm:t>
    </dgm:pt>
    <dgm:pt modelId="{399C0112-3888-480D-BE85-E57F9717DF99}" type="sibTrans" cxnId="{805AAE92-EFDC-43D2-9F14-9F19BB4513F7}">
      <dgm:prSet/>
      <dgm:spPr/>
      <dgm:t>
        <a:bodyPr/>
        <a:lstStyle/>
        <a:p>
          <a:endParaRPr lang="en-US" sz="1800" b="0">
            <a:latin typeface="Adobe Fan Heiti Std B" pitchFamily="34" charset="-128"/>
            <a:ea typeface="Adobe Fan Heiti Std B" pitchFamily="34" charset="-128"/>
          </a:endParaRPr>
        </a:p>
      </dgm:t>
    </dgm:pt>
    <dgm:pt modelId="{E2F301F7-3426-4095-B177-1EC9AD059AED}">
      <dgm:prSet custT="1"/>
      <dgm:spPr>
        <a:solidFill>
          <a:schemeClr val="tx2">
            <a:lumMod val="20000"/>
            <a:lumOff val="80000"/>
          </a:schemeClr>
        </a:solidFill>
      </dgm:spPr>
      <dgm:t>
        <a:bodyPr anchor="ctr" anchorCtr="0"/>
        <a:lstStyle/>
        <a:p>
          <a:pPr rtl="0"/>
          <a:r>
            <a:rPr lang="en-US" sz="1800" b="0" dirty="0" smtClean="0">
              <a:solidFill>
                <a:schemeClr val="bg2">
                  <a:lumMod val="50000"/>
                </a:schemeClr>
              </a:solidFill>
              <a:latin typeface="Adobe Fan Heiti Std B" pitchFamily="34" charset="-128"/>
              <a:ea typeface="Adobe Fan Heiti Std B" pitchFamily="34" charset="-128"/>
            </a:rPr>
            <a:t>	TMS Conference, San Antonio, TX, March, 2013 </a:t>
          </a:r>
          <a:endParaRPr lang="en-US" sz="1800" b="0" dirty="0">
            <a:solidFill>
              <a:schemeClr val="bg2">
                <a:lumMod val="50000"/>
              </a:schemeClr>
            </a:solidFill>
            <a:latin typeface="Adobe Fan Heiti Std B" pitchFamily="34" charset="-128"/>
            <a:ea typeface="Adobe Fan Heiti Std B" pitchFamily="34" charset="-128"/>
          </a:endParaRPr>
        </a:p>
      </dgm:t>
    </dgm:pt>
    <dgm:pt modelId="{2D5E1345-8657-4F16-AB23-28AC88E44A1C}" type="parTrans" cxnId="{5F5192E4-7968-4618-8832-34C6EA97549C}">
      <dgm:prSet/>
      <dgm:spPr/>
      <dgm:t>
        <a:bodyPr/>
        <a:lstStyle/>
        <a:p>
          <a:endParaRPr lang="en-US" sz="1800" b="0">
            <a:latin typeface="Adobe Fan Heiti Std B" pitchFamily="34" charset="-128"/>
            <a:ea typeface="Adobe Fan Heiti Std B" pitchFamily="34" charset="-128"/>
          </a:endParaRPr>
        </a:p>
      </dgm:t>
    </dgm:pt>
    <dgm:pt modelId="{13536C99-083B-45DE-B80F-3129D1966C8E}" type="sibTrans" cxnId="{5F5192E4-7968-4618-8832-34C6EA97549C}">
      <dgm:prSet/>
      <dgm:spPr/>
      <dgm:t>
        <a:bodyPr/>
        <a:lstStyle/>
        <a:p>
          <a:endParaRPr lang="en-US" sz="1800" b="0">
            <a:latin typeface="Adobe Fan Heiti Std B" pitchFamily="34" charset="-128"/>
            <a:ea typeface="Adobe Fan Heiti Std B" pitchFamily="34" charset="-128"/>
          </a:endParaRPr>
        </a:p>
      </dgm:t>
    </dgm:pt>
    <dgm:pt modelId="{9CEBF7D2-7B03-4F7E-85AA-BD88737965FF}">
      <dgm:prSet custT="1"/>
      <dgm:spPr>
        <a:solidFill>
          <a:schemeClr val="tx2">
            <a:lumMod val="20000"/>
            <a:lumOff val="80000"/>
          </a:schemeClr>
        </a:solidFill>
      </dgm:spPr>
      <dgm:t>
        <a:bodyPr anchor="ctr" anchorCtr="0"/>
        <a:lstStyle/>
        <a:p>
          <a:pPr rtl="0"/>
          <a:r>
            <a:rPr lang="en-US" sz="1800" b="0" dirty="0" smtClean="0">
              <a:solidFill>
                <a:schemeClr val="bg2">
                  <a:lumMod val="50000"/>
                </a:schemeClr>
              </a:solidFill>
              <a:latin typeface="Adobe Fan Heiti Std B" pitchFamily="34" charset="-128"/>
              <a:ea typeface="Adobe Fan Heiti Std B" pitchFamily="34" charset="-128"/>
            </a:rPr>
            <a:t>	4th Review </a:t>
          </a:r>
          <a:r>
            <a:rPr lang="en-US" sz="1800" b="0" dirty="0" err="1" smtClean="0">
              <a:solidFill>
                <a:schemeClr val="bg2">
                  <a:lumMod val="50000"/>
                </a:schemeClr>
              </a:solidFill>
              <a:latin typeface="Adobe Fan Heiti Std B" pitchFamily="34" charset="-128"/>
              <a:ea typeface="Adobe Fan Heiti Std B" pitchFamily="34" charset="-128"/>
            </a:rPr>
            <a:t>Meeting_San</a:t>
          </a:r>
          <a:r>
            <a:rPr lang="en-US" sz="1800" b="0" dirty="0" smtClean="0">
              <a:solidFill>
                <a:schemeClr val="bg2">
                  <a:lumMod val="50000"/>
                </a:schemeClr>
              </a:solidFill>
              <a:latin typeface="Adobe Fan Heiti Std B" pitchFamily="34" charset="-128"/>
              <a:ea typeface="Adobe Fan Heiti Std B" pitchFamily="34" charset="-128"/>
            </a:rPr>
            <a:t> Diego, CA, June 7th, 2013</a:t>
          </a:r>
        </a:p>
      </dgm:t>
    </dgm:pt>
    <dgm:pt modelId="{BA3107C9-9CD0-47DC-9D0C-5CCA12F7CA5E}" type="parTrans" cxnId="{10D0B7D4-F415-4D20-8FB7-093B9E13108F}">
      <dgm:prSet/>
      <dgm:spPr/>
      <dgm:t>
        <a:bodyPr/>
        <a:lstStyle/>
        <a:p>
          <a:endParaRPr lang="en-US" sz="1800" b="0">
            <a:latin typeface="Adobe Fan Heiti Std B" pitchFamily="34" charset="-128"/>
            <a:ea typeface="Adobe Fan Heiti Std B" pitchFamily="34" charset="-128"/>
          </a:endParaRPr>
        </a:p>
      </dgm:t>
    </dgm:pt>
    <dgm:pt modelId="{7591DC2E-2983-435F-B52F-FF8A175A55A3}" type="sibTrans" cxnId="{10D0B7D4-F415-4D20-8FB7-093B9E13108F}">
      <dgm:prSet/>
      <dgm:spPr/>
      <dgm:t>
        <a:bodyPr/>
        <a:lstStyle/>
        <a:p>
          <a:endParaRPr lang="en-US" sz="1800" b="0">
            <a:latin typeface="Adobe Fan Heiti Std B" pitchFamily="34" charset="-128"/>
            <a:ea typeface="Adobe Fan Heiti Std B" pitchFamily="34" charset="-128"/>
          </a:endParaRPr>
        </a:p>
      </dgm:t>
    </dgm:pt>
    <dgm:pt modelId="{03A804DF-8C06-4058-BFEC-B6058823DF2D}">
      <dgm:prSet custT="1"/>
      <dgm:spPr/>
      <dgm:t>
        <a:bodyPr anchor="ctr" anchorCtr="0"/>
        <a:lstStyle/>
        <a:p>
          <a:pPr rtl="0"/>
          <a:r>
            <a:rPr lang="en-US" sz="1800" b="0" dirty="0" smtClean="0">
              <a:solidFill>
                <a:srgbClr val="0070C0"/>
              </a:solidFill>
              <a:latin typeface="Adobe Fan Heiti Std B" pitchFamily="34" charset="-128"/>
              <a:ea typeface="Adobe Fan Heiti Std B" pitchFamily="34" charset="-128"/>
            </a:rPr>
            <a:t>	Pre-kick off Meeting Web Conference, June 10th 2011 </a:t>
          </a:r>
          <a:endParaRPr lang="en-US" sz="1800" b="0" dirty="0">
            <a:solidFill>
              <a:srgbClr val="0070C0"/>
            </a:solidFill>
            <a:latin typeface="Adobe Fan Heiti Std B" pitchFamily="34" charset="-128"/>
            <a:ea typeface="Adobe Fan Heiti Std B" pitchFamily="34" charset="-128"/>
          </a:endParaRPr>
        </a:p>
      </dgm:t>
    </dgm:pt>
    <dgm:pt modelId="{F51032A0-5D05-4C33-B13D-C2EDD3E3BBF6}" type="sibTrans" cxnId="{6C127F49-1FDB-4B8E-B7A5-BFF2C16C2F03}">
      <dgm:prSet/>
      <dgm:spPr/>
      <dgm:t>
        <a:bodyPr/>
        <a:lstStyle/>
        <a:p>
          <a:endParaRPr lang="en-US" sz="1800" b="0">
            <a:latin typeface="Adobe Fan Heiti Std B" pitchFamily="34" charset="-128"/>
            <a:ea typeface="Adobe Fan Heiti Std B" pitchFamily="34" charset="-128"/>
          </a:endParaRPr>
        </a:p>
      </dgm:t>
    </dgm:pt>
    <dgm:pt modelId="{58D71481-5B9C-431B-844B-DD15A8173FA5}" type="parTrans" cxnId="{6C127F49-1FDB-4B8E-B7A5-BFF2C16C2F03}">
      <dgm:prSet/>
      <dgm:spPr/>
      <dgm:t>
        <a:bodyPr/>
        <a:lstStyle/>
        <a:p>
          <a:endParaRPr lang="en-US" sz="1800" b="0">
            <a:latin typeface="Adobe Fan Heiti Std B" pitchFamily="34" charset="-128"/>
            <a:ea typeface="Adobe Fan Heiti Std B" pitchFamily="34" charset="-128"/>
          </a:endParaRPr>
        </a:p>
      </dgm:t>
    </dgm:pt>
    <dgm:pt modelId="{B81926D3-3396-4CE6-BB7F-E6E143707FDA}">
      <dgm:prSet custT="1"/>
      <dgm:spPr/>
      <dgm:t>
        <a:bodyPr/>
        <a:lstStyle/>
        <a:p>
          <a:pPr rtl="0"/>
          <a:endParaRPr lang="en-US" sz="1800" b="0" dirty="0" smtClean="0">
            <a:latin typeface="Adobe Fan Heiti Std B" pitchFamily="34" charset="-128"/>
            <a:ea typeface="Adobe Fan Heiti Std B" pitchFamily="34" charset="-128"/>
          </a:endParaRPr>
        </a:p>
      </dgm:t>
    </dgm:pt>
    <dgm:pt modelId="{F304C40F-2F3E-4491-ACEF-662A1C79F2B7}" type="parTrans" cxnId="{A4F4E0B8-8ACD-43CA-A3DD-05347021893B}">
      <dgm:prSet/>
      <dgm:spPr/>
      <dgm:t>
        <a:bodyPr/>
        <a:lstStyle/>
        <a:p>
          <a:endParaRPr lang="en-US" sz="2400" b="0"/>
        </a:p>
      </dgm:t>
    </dgm:pt>
    <dgm:pt modelId="{161482F4-1DBC-42EF-B4CB-09955F47FC9B}" type="sibTrans" cxnId="{A4F4E0B8-8ACD-43CA-A3DD-05347021893B}">
      <dgm:prSet/>
      <dgm:spPr/>
      <dgm:t>
        <a:bodyPr/>
        <a:lstStyle/>
        <a:p>
          <a:endParaRPr lang="en-US" sz="2400" b="0"/>
        </a:p>
      </dgm:t>
    </dgm:pt>
    <dgm:pt modelId="{CFFBD923-D730-4E7D-8B49-19052BB9C18A}" type="pres">
      <dgm:prSet presAssocID="{A8409538-CF6A-4F0C-A3E0-4230EA2D5EA6}" presName="vert0" presStyleCnt="0">
        <dgm:presLayoutVars>
          <dgm:dir/>
          <dgm:animOne val="branch"/>
          <dgm:animLvl val="lvl"/>
        </dgm:presLayoutVars>
      </dgm:prSet>
      <dgm:spPr/>
      <dgm:t>
        <a:bodyPr/>
        <a:lstStyle/>
        <a:p>
          <a:endParaRPr lang="en-US"/>
        </a:p>
      </dgm:t>
    </dgm:pt>
    <dgm:pt modelId="{A2D9B78D-E5C4-4160-9537-4751B41993F6}" type="pres">
      <dgm:prSet presAssocID="{03A804DF-8C06-4058-BFEC-B6058823DF2D}" presName="thickLine" presStyleLbl="alignNode1" presStyleIdx="0" presStyleCnt="17"/>
      <dgm:spPr/>
    </dgm:pt>
    <dgm:pt modelId="{CD4F3DDC-BC6C-4789-A18C-03741403482E}" type="pres">
      <dgm:prSet presAssocID="{03A804DF-8C06-4058-BFEC-B6058823DF2D}" presName="horz1" presStyleCnt="0"/>
      <dgm:spPr/>
    </dgm:pt>
    <dgm:pt modelId="{0851E016-3290-4435-9A89-6DDA89E80E48}" type="pres">
      <dgm:prSet presAssocID="{03A804DF-8C06-4058-BFEC-B6058823DF2D}" presName="tx1" presStyleLbl="revTx" presStyleIdx="0" presStyleCnt="17" custLinFactNeighborY="-35061"/>
      <dgm:spPr/>
      <dgm:t>
        <a:bodyPr/>
        <a:lstStyle/>
        <a:p>
          <a:endParaRPr lang="en-US"/>
        </a:p>
      </dgm:t>
    </dgm:pt>
    <dgm:pt modelId="{691B9705-B832-46EF-9C24-DE58B2166696}" type="pres">
      <dgm:prSet presAssocID="{03A804DF-8C06-4058-BFEC-B6058823DF2D}" presName="vert1" presStyleCnt="0"/>
      <dgm:spPr/>
    </dgm:pt>
    <dgm:pt modelId="{43776351-62F2-422F-AA54-D8003C1C13C0}" type="pres">
      <dgm:prSet presAssocID="{384AD00F-16A9-4234-BC7E-85C8F00020CE}" presName="thickLine" presStyleLbl="alignNode1" presStyleIdx="1" presStyleCnt="17"/>
      <dgm:spPr/>
      <dgm:t>
        <a:bodyPr/>
        <a:lstStyle/>
        <a:p>
          <a:endParaRPr lang="en-US"/>
        </a:p>
      </dgm:t>
    </dgm:pt>
    <dgm:pt modelId="{0BA8B6FC-A809-4A4F-A615-CD7AD086D893}" type="pres">
      <dgm:prSet presAssocID="{384AD00F-16A9-4234-BC7E-85C8F00020CE}" presName="horz1" presStyleCnt="0"/>
      <dgm:spPr/>
    </dgm:pt>
    <dgm:pt modelId="{E514BF93-96AE-4F62-B3BB-2CA4B5B299B3}" type="pres">
      <dgm:prSet presAssocID="{384AD00F-16A9-4234-BC7E-85C8F00020CE}" presName="tx1" presStyleLbl="revTx" presStyleIdx="1" presStyleCnt="17"/>
      <dgm:spPr/>
      <dgm:t>
        <a:bodyPr/>
        <a:lstStyle/>
        <a:p>
          <a:endParaRPr lang="en-US"/>
        </a:p>
      </dgm:t>
    </dgm:pt>
    <dgm:pt modelId="{52A9A42A-3252-405D-82A9-C549377064E6}" type="pres">
      <dgm:prSet presAssocID="{384AD00F-16A9-4234-BC7E-85C8F00020CE}" presName="vert1" presStyleCnt="0"/>
      <dgm:spPr/>
    </dgm:pt>
    <dgm:pt modelId="{D6F97C83-1F97-4D87-ACB8-DED8D6B3FB98}" type="pres">
      <dgm:prSet presAssocID="{86654718-8D74-45BF-BC96-E4DD52531B7A}" presName="thickLine" presStyleLbl="alignNode1" presStyleIdx="2" presStyleCnt="17"/>
      <dgm:spPr/>
    </dgm:pt>
    <dgm:pt modelId="{4CA4508F-D4DB-48DD-A36B-CD0BB91B2B9D}" type="pres">
      <dgm:prSet presAssocID="{86654718-8D74-45BF-BC96-E4DD52531B7A}" presName="horz1" presStyleCnt="0"/>
      <dgm:spPr/>
    </dgm:pt>
    <dgm:pt modelId="{052404FF-EAB1-4DD6-BD8D-03D1EABA42DA}" type="pres">
      <dgm:prSet presAssocID="{86654718-8D74-45BF-BC96-E4DD52531B7A}" presName="tx1" presStyleLbl="revTx" presStyleIdx="2" presStyleCnt="17"/>
      <dgm:spPr/>
      <dgm:t>
        <a:bodyPr/>
        <a:lstStyle/>
        <a:p>
          <a:endParaRPr lang="en-US"/>
        </a:p>
      </dgm:t>
    </dgm:pt>
    <dgm:pt modelId="{434430D0-532A-446B-ADDE-20BB982DCF58}" type="pres">
      <dgm:prSet presAssocID="{86654718-8D74-45BF-BC96-E4DD52531B7A}" presName="vert1" presStyleCnt="0"/>
      <dgm:spPr/>
    </dgm:pt>
    <dgm:pt modelId="{173FE852-EA59-4857-8813-8404218D9FD6}" type="pres">
      <dgm:prSet presAssocID="{19E69DA2-42A1-4990-869F-AFCD8B7E3D93}" presName="thickLine" presStyleLbl="alignNode1" presStyleIdx="3" presStyleCnt="17"/>
      <dgm:spPr/>
    </dgm:pt>
    <dgm:pt modelId="{F5098515-CFEF-435F-9AF2-123E35F1D7AA}" type="pres">
      <dgm:prSet presAssocID="{19E69DA2-42A1-4990-869F-AFCD8B7E3D93}" presName="horz1" presStyleCnt="0"/>
      <dgm:spPr/>
    </dgm:pt>
    <dgm:pt modelId="{FEC0DE77-E56A-4AD8-990C-78D916E81FF8}" type="pres">
      <dgm:prSet presAssocID="{19E69DA2-42A1-4990-869F-AFCD8B7E3D93}" presName="tx1" presStyleLbl="revTx" presStyleIdx="3" presStyleCnt="17"/>
      <dgm:spPr/>
      <dgm:t>
        <a:bodyPr/>
        <a:lstStyle/>
        <a:p>
          <a:endParaRPr lang="en-US"/>
        </a:p>
      </dgm:t>
    </dgm:pt>
    <dgm:pt modelId="{F8F40C94-D17B-4E71-94A0-CDBAD32A1B71}" type="pres">
      <dgm:prSet presAssocID="{19E69DA2-42A1-4990-869F-AFCD8B7E3D93}" presName="vert1" presStyleCnt="0"/>
      <dgm:spPr/>
    </dgm:pt>
    <dgm:pt modelId="{96CC6C4C-4AE5-4B02-864C-358C6F9F7031}" type="pres">
      <dgm:prSet presAssocID="{861DE521-7F8E-459C-9600-ACCAC328CD3E}" presName="thickLine" presStyleLbl="alignNode1" presStyleIdx="4" presStyleCnt="17"/>
      <dgm:spPr/>
    </dgm:pt>
    <dgm:pt modelId="{A532819F-FA01-4A89-9A79-FBD1F8ADE06D}" type="pres">
      <dgm:prSet presAssocID="{861DE521-7F8E-459C-9600-ACCAC328CD3E}" presName="horz1" presStyleCnt="0"/>
      <dgm:spPr/>
    </dgm:pt>
    <dgm:pt modelId="{584109E3-7483-4236-80CA-34A14D4CAD65}" type="pres">
      <dgm:prSet presAssocID="{861DE521-7F8E-459C-9600-ACCAC328CD3E}" presName="tx1" presStyleLbl="revTx" presStyleIdx="4" presStyleCnt="17"/>
      <dgm:spPr/>
      <dgm:t>
        <a:bodyPr/>
        <a:lstStyle/>
        <a:p>
          <a:endParaRPr lang="en-US"/>
        </a:p>
      </dgm:t>
    </dgm:pt>
    <dgm:pt modelId="{14424421-345B-4944-AA41-6686FE2A39B6}" type="pres">
      <dgm:prSet presAssocID="{861DE521-7F8E-459C-9600-ACCAC328CD3E}" presName="vert1" presStyleCnt="0"/>
      <dgm:spPr/>
    </dgm:pt>
    <dgm:pt modelId="{3C77DF92-5DEE-40A7-B043-9DBEDBD8FE5C}" type="pres">
      <dgm:prSet presAssocID="{53AD7E51-465A-4653-9D70-17A190489C85}" presName="thickLine" presStyleLbl="alignNode1" presStyleIdx="5" presStyleCnt="17"/>
      <dgm:spPr/>
    </dgm:pt>
    <dgm:pt modelId="{D6412DED-CE55-47F3-8F63-B50093A2831D}" type="pres">
      <dgm:prSet presAssocID="{53AD7E51-465A-4653-9D70-17A190489C85}" presName="horz1" presStyleCnt="0"/>
      <dgm:spPr/>
    </dgm:pt>
    <dgm:pt modelId="{FA79CF61-3CA2-4FDB-984F-7D5C2D5A72E4}" type="pres">
      <dgm:prSet presAssocID="{53AD7E51-465A-4653-9D70-17A190489C85}" presName="tx1" presStyleLbl="revTx" presStyleIdx="5" presStyleCnt="17"/>
      <dgm:spPr/>
      <dgm:t>
        <a:bodyPr/>
        <a:lstStyle/>
        <a:p>
          <a:endParaRPr lang="en-US"/>
        </a:p>
      </dgm:t>
    </dgm:pt>
    <dgm:pt modelId="{1535A2AF-5AA0-4B32-AE41-0699497CAA01}" type="pres">
      <dgm:prSet presAssocID="{53AD7E51-465A-4653-9D70-17A190489C85}" presName="vert1" presStyleCnt="0"/>
      <dgm:spPr/>
    </dgm:pt>
    <dgm:pt modelId="{83AC6A7A-9CA8-4792-A6CB-5A52B795975C}" type="pres">
      <dgm:prSet presAssocID="{A6B43534-A2A0-4F78-93A2-0E7DD2773716}" presName="thickLine" presStyleLbl="alignNode1" presStyleIdx="6" presStyleCnt="17"/>
      <dgm:spPr/>
    </dgm:pt>
    <dgm:pt modelId="{C4AC2E53-5476-499E-A598-0CD1321979BB}" type="pres">
      <dgm:prSet presAssocID="{A6B43534-A2A0-4F78-93A2-0E7DD2773716}" presName="horz1" presStyleCnt="0"/>
      <dgm:spPr/>
    </dgm:pt>
    <dgm:pt modelId="{9CC93A5F-F2C1-4C1F-8C48-D9D6FAF75BD4}" type="pres">
      <dgm:prSet presAssocID="{A6B43534-A2A0-4F78-93A2-0E7DD2773716}" presName="tx1" presStyleLbl="revTx" presStyleIdx="6" presStyleCnt="17"/>
      <dgm:spPr/>
      <dgm:t>
        <a:bodyPr/>
        <a:lstStyle/>
        <a:p>
          <a:endParaRPr lang="en-US"/>
        </a:p>
      </dgm:t>
    </dgm:pt>
    <dgm:pt modelId="{B620389E-EE7E-45E4-9630-3B76B12A242E}" type="pres">
      <dgm:prSet presAssocID="{A6B43534-A2A0-4F78-93A2-0E7DD2773716}" presName="vert1" presStyleCnt="0"/>
      <dgm:spPr/>
    </dgm:pt>
    <dgm:pt modelId="{F69C5C7E-B6F2-4E59-B760-49A9C28DB335}" type="pres">
      <dgm:prSet presAssocID="{C77BD606-37C4-4774-8542-83958B63661A}" presName="thickLine" presStyleLbl="alignNode1" presStyleIdx="7" presStyleCnt="17"/>
      <dgm:spPr/>
    </dgm:pt>
    <dgm:pt modelId="{A4C8234B-A3C6-482E-8A5F-209E55B58C92}" type="pres">
      <dgm:prSet presAssocID="{C77BD606-37C4-4774-8542-83958B63661A}" presName="horz1" presStyleCnt="0"/>
      <dgm:spPr/>
    </dgm:pt>
    <dgm:pt modelId="{BC8399F9-1BC2-44AF-929D-EE61042077C5}" type="pres">
      <dgm:prSet presAssocID="{C77BD606-37C4-4774-8542-83958B63661A}" presName="tx1" presStyleLbl="revTx" presStyleIdx="7" presStyleCnt="17"/>
      <dgm:spPr/>
      <dgm:t>
        <a:bodyPr/>
        <a:lstStyle/>
        <a:p>
          <a:endParaRPr lang="en-US"/>
        </a:p>
      </dgm:t>
    </dgm:pt>
    <dgm:pt modelId="{06B76567-C0FC-425A-A445-DB0E6A5D8ABF}" type="pres">
      <dgm:prSet presAssocID="{C77BD606-37C4-4774-8542-83958B63661A}" presName="vert1" presStyleCnt="0"/>
      <dgm:spPr/>
    </dgm:pt>
    <dgm:pt modelId="{079D08D2-AFD2-44FF-80FB-B62764D3C9BC}" type="pres">
      <dgm:prSet presAssocID="{CC40D885-1E4A-4570-A9A4-670784D6888D}" presName="thickLine" presStyleLbl="alignNode1" presStyleIdx="8" presStyleCnt="17"/>
      <dgm:spPr/>
    </dgm:pt>
    <dgm:pt modelId="{AB47A4F5-6178-48FF-9637-99EA02C6B567}" type="pres">
      <dgm:prSet presAssocID="{CC40D885-1E4A-4570-A9A4-670784D6888D}" presName="horz1" presStyleCnt="0"/>
      <dgm:spPr/>
    </dgm:pt>
    <dgm:pt modelId="{C3228106-8A89-46CE-B87A-7BFDF74C5DE0}" type="pres">
      <dgm:prSet presAssocID="{CC40D885-1E4A-4570-A9A4-670784D6888D}" presName="tx1" presStyleLbl="revTx" presStyleIdx="8" presStyleCnt="17"/>
      <dgm:spPr/>
      <dgm:t>
        <a:bodyPr/>
        <a:lstStyle/>
        <a:p>
          <a:endParaRPr lang="en-US"/>
        </a:p>
      </dgm:t>
    </dgm:pt>
    <dgm:pt modelId="{0E85814C-E5BA-4AB4-A482-BE3100B9AE2B}" type="pres">
      <dgm:prSet presAssocID="{CC40D885-1E4A-4570-A9A4-670784D6888D}" presName="vert1" presStyleCnt="0"/>
      <dgm:spPr/>
    </dgm:pt>
    <dgm:pt modelId="{20B33E3F-00E8-41B7-9557-B311656E49CA}" type="pres">
      <dgm:prSet presAssocID="{04EBB09B-1F9C-4FEC-8971-516EDF00ECBF}" presName="thickLine" presStyleLbl="alignNode1" presStyleIdx="9" presStyleCnt="17"/>
      <dgm:spPr/>
    </dgm:pt>
    <dgm:pt modelId="{630749ED-4867-4494-B2D1-225B18F6816B}" type="pres">
      <dgm:prSet presAssocID="{04EBB09B-1F9C-4FEC-8971-516EDF00ECBF}" presName="horz1" presStyleCnt="0"/>
      <dgm:spPr/>
    </dgm:pt>
    <dgm:pt modelId="{1AB26DF5-DE7D-4285-BE84-5970DA6A45EF}" type="pres">
      <dgm:prSet presAssocID="{04EBB09B-1F9C-4FEC-8971-516EDF00ECBF}" presName="tx1" presStyleLbl="revTx" presStyleIdx="9" presStyleCnt="17"/>
      <dgm:spPr/>
      <dgm:t>
        <a:bodyPr/>
        <a:lstStyle/>
        <a:p>
          <a:endParaRPr lang="en-US"/>
        </a:p>
      </dgm:t>
    </dgm:pt>
    <dgm:pt modelId="{D8247CEE-87D1-4039-A3B5-D1C59D04C0F4}" type="pres">
      <dgm:prSet presAssocID="{04EBB09B-1F9C-4FEC-8971-516EDF00ECBF}" presName="vert1" presStyleCnt="0"/>
      <dgm:spPr/>
    </dgm:pt>
    <dgm:pt modelId="{82B93E97-3BC1-4DD7-9851-B2249CE57DF9}" type="pres">
      <dgm:prSet presAssocID="{0E0AC60D-D971-4746-BD46-1982D4A4F220}" presName="thickLine" presStyleLbl="alignNode1" presStyleIdx="10" presStyleCnt="17"/>
      <dgm:spPr/>
    </dgm:pt>
    <dgm:pt modelId="{0663C2F9-EB0D-493F-B513-AE0297AB244A}" type="pres">
      <dgm:prSet presAssocID="{0E0AC60D-D971-4746-BD46-1982D4A4F220}" presName="horz1" presStyleCnt="0"/>
      <dgm:spPr/>
    </dgm:pt>
    <dgm:pt modelId="{0245AAFC-9ED7-424D-BE8E-54B27F0A52EC}" type="pres">
      <dgm:prSet presAssocID="{0E0AC60D-D971-4746-BD46-1982D4A4F220}" presName="tx1" presStyleLbl="revTx" presStyleIdx="10" presStyleCnt="17"/>
      <dgm:spPr/>
      <dgm:t>
        <a:bodyPr/>
        <a:lstStyle/>
        <a:p>
          <a:endParaRPr lang="en-US"/>
        </a:p>
      </dgm:t>
    </dgm:pt>
    <dgm:pt modelId="{A84E90C6-6D2D-4D35-B81B-20F65E8DEC83}" type="pres">
      <dgm:prSet presAssocID="{0E0AC60D-D971-4746-BD46-1982D4A4F220}" presName="vert1" presStyleCnt="0"/>
      <dgm:spPr/>
    </dgm:pt>
    <dgm:pt modelId="{4F0AE73C-7F14-47C1-B6A8-A2412161CAB5}" type="pres">
      <dgm:prSet presAssocID="{D78EA99E-9147-42A1-BF95-DD5D0DB55029}" presName="thickLine" presStyleLbl="alignNode1" presStyleIdx="11" presStyleCnt="17"/>
      <dgm:spPr/>
    </dgm:pt>
    <dgm:pt modelId="{B8B1F9D2-B842-4048-98BB-E90EF64ACD20}" type="pres">
      <dgm:prSet presAssocID="{D78EA99E-9147-42A1-BF95-DD5D0DB55029}" presName="horz1" presStyleCnt="0"/>
      <dgm:spPr/>
    </dgm:pt>
    <dgm:pt modelId="{D297FC69-AEBE-435E-9B22-217DB184AB24}" type="pres">
      <dgm:prSet presAssocID="{D78EA99E-9147-42A1-BF95-DD5D0DB55029}" presName="tx1" presStyleLbl="revTx" presStyleIdx="11" presStyleCnt="17"/>
      <dgm:spPr/>
      <dgm:t>
        <a:bodyPr/>
        <a:lstStyle/>
        <a:p>
          <a:endParaRPr lang="en-US"/>
        </a:p>
      </dgm:t>
    </dgm:pt>
    <dgm:pt modelId="{13038712-8F55-4860-A759-FC0C47B740B5}" type="pres">
      <dgm:prSet presAssocID="{D78EA99E-9147-42A1-BF95-DD5D0DB55029}" presName="vert1" presStyleCnt="0"/>
      <dgm:spPr/>
    </dgm:pt>
    <dgm:pt modelId="{6E784AC5-9A08-429E-B73D-2BB83CE7B65A}" type="pres">
      <dgm:prSet presAssocID="{A55B3E90-FC10-440A-87FD-7D384A74CDEF}" presName="thickLine" presStyleLbl="alignNode1" presStyleIdx="12" presStyleCnt="17"/>
      <dgm:spPr/>
    </dgm:pt>
    <dgm:pt modelId="{89899A56-2CBF-4641-B5AD-B12A9F2A1029}" type="pres">
      <dgm:prSet presAssocID="{A55B3E90-FC10-440A-87FD-7D384A74CDEF}" presName="horz1" presStyleCnt="0"/>
      <dgm:spPr/>
    </dgm:pt>
    <dgm:pt modelId="{E013C2BE-D11B-4196-AA79-85D6553EE93C}" type="pres">
      <dgm:prSet presAssocID="{A55B3E90-FC10-440A-87FD-7D384A74CDEF}" presName="tx1" presStyleLbl="revTx" presStyleIdx="12" presStyleCnt="17"/>
      <dgm:spPr/>
      <dgm:t>
        <a:bodyPr/>
        <a:lstStyle/>
        <a:p>
          <a:endParaRPr lang="en-US"/>
        </a:p>
      </dgm:t>
    </dgm:pt>
    <dgm:pt modelId="{5629CF19-36A3-45BC-8AA6-892C78425951}" type="pres">
      <dgm:prSet presAssocID="{A55B3E90-FC10-440A-87FD-7D384A74CDEF}" presName="vert1" presStyleCnt="0"/>
      <dgm:spPr/>
    </dgm:pt>
    <dgm:pt modelId="{57BA8E6D-DD6C-4348-9DED-74B45A13D33D}" type="pres">
      <dgm:prSet presAssocID="{24BFAF06-EEFC-4651-872E-315C15335084}" presName="thickLine" presStyleLbl="alignNode1" presStyleIdx="13" presStyleCnt="17"/>
      <dgm:spPr/>
    </dgm:pt>
    <dgm:pt modelId="{99B7904F-0B5E-4D62-9405-0DACB44AC309}" type="pres">
      <dgm:prSet presAssocID="{24BFAF06-EEFC-4651-872E-315C15335084}" presName="horz1" presStyleCnt="0"/>
      <dgm:spPr/>
    </dgm:pt>
    <dgm:pt modelId="{C67046B1-0C9F-4EEA-8642-72467AB13DC1}" type="pres">
      <dgm:prSet presAssocID="{24BFAF06-EEFC-4651-872E-315C15335084}" presName="tx1" presStyleLbl="revTx" presStyleIdx="13" presStyleCnt="17"/>
      <dgm:spPr/>
      <dgm:t>
        <a:bodyPr/>
        <a:lstStyle/>
        <a:p>
          <a:endParaRPr lang="en-US"/>
        </a:p>
      </dgm:t>
    </dgm:pt>
    <dgm:pt modelId="{68AB8695-ED63-4FB6-8B9F-3B82C5D12962}" type="pres">
      <dgm:prSet presAssocID="{24BFAF06-EEFC-4651-872E-315C15335084}" presName="vert1" presStyleCnt="0"/>
      <dgm:spPr/>
    </dgm:pt>
    <dgm:pt modelId="{ECE58F33-3699-4242-940C-76E641C99037}" type="pres">
      <dgm:prSet presAssocID="{E2F301F7-3426-4095-B177-1EC9AD059AED}" presName="thickLine" presStyleLbl="alignNode1" presStyleIdx="14" presStyleCnt="17"/>
      <dgm:spPr/>
    </dgm:pt>
    <dgm:pt modelId="{0AFF9200-9729-48A8-AE27-0FFB97699C81}" type="pres">
      <dgm:prSet presAssocID="{E2F301F7-3426-4095-B177-1EC9AD059AED}" presName="horz1" presStyleCnt="0"/>
      <dgm:spPr/>
    </dgm:pt>
    <dgm:pt modelId="{0FC262ED-77D8-465B-AE13-BB8161DAA1AB}" type="pres">
      <dgm:prSet presAssocID="{E2F301F7-3426-4095-B177-1EC9AD059AED}" presName="tx1" presStyleLbl="revTx" presStyleIdx="14" presStyleCnt="17"/>
      <dgm:spPr/>
      <dgm:t>
        <a:bodyPr/>
        <a:lstStyle/>
        <a:p>
          <a:endParaRPr lang="en-US"/>
        </a:p>
      </dgm:t>
    </dgm:pt>
    <dgm:pt modelId="{2EB9A743-1433-41DD-9CDC-665F9DF58C0B}" type="pres">
      <dgm:prSet presAssocID="{E2F301F7-3426-4095-B177-1EC9AD059AED}" presName="vert1" presStyleCnt="0"/>
      <dgm:spPr/>
    </dgm:pt>
    <dgm:pt modelId="{B9981DC6-D322-46EB-896F-3B720C2A3AAC}" type="pres">
      <dgm:prSet presAssocID="{9CEBF7D2-7B03-4F7E-85AA-BD88737965FF}" presName="thickLine" presStyleLbl="alignNode1" presStyleIdx="15" presStyleCnt="17"/>
      <dgm:spPr/>
      <dgm:t>
        <a:bodyPr/>
        <a:lstStyle/>
        <a:p>
          <a:endParaRPr lang="en-US"/>
        </a:p>
      </dgm:t>
    </dgm:pt>
    <dgm:pt modelId="{C6E89535-17E8-450F-B1DC-554AC80DD961}" type="pres">
      <dgm:prSet presAssocID="{9CEBF7D2-7B03-4F7E-85AA-BD88737965FF}" presName="horz1" presStyleCnt="0"/>
      <dgm:spPr/>
    </dgm:pt>
    <dgm:pt modelId="{FDA71AF6-758F-4217-9961-79689810F907}" type="pres">
      <dgm:prSet presAssocID="{9CEBF7D2-7B03-4F7E-85AA-BD88737965FF}" presName="tx1" presStyleLbl="revTx" presStyleIdx="15" presStyleCnt="17" custLinFactNeighborY="2185"/>
      <dgm:spPr/>
      <dgm:t>
        <a:bodyPr/>
        <a:lstStyle/>
        <a:p>
          <a:endParaRPr lang="en-US"/>
        </a:p>
      </dgm:t>
    </dgm:pt>
    <dgm:pt modelId="{50FEEF8C-A464-4B6F-8D9D-23BEB1676450}" type="pres">
      <dgm:prSet presAssocID="{9CEBF7D2-7B03-4F7E-85AA-BD88737965FF}" presName="vert1" presStyleCnt="0"/>
      <dgm:spPr/>
    </dgm:pt>
    <dgm:pt modelId="{3D83B60F-7F56-4A8F-A0CA-69F8176E7EFE}" type="pres">
      <dgm:prSet presAssocID="{B81926D3-3396-4CE6-BB7F-E6E143707FDA}" presName="thickLine" presStyleLbl="alignNode1" presStyleIdx="16" presStyleCnt="17"/>
      <dgm:spPr/>
    </dgm:pt>
    <dgm:pt modelId="{7A73F20D-40D0-4913-ABEF-74A46C6251C3}" type="pres">
      <dgm:prSet presAssocID="{B81926D3-3396-4CE6-BB7F-E6E143707FDA}" presName="horz1" presStyleCnt="0"/>
      <dgm:spPr/>
    </dgm:pt>
    <dgm:pt modelId="{47AB5C7E-8E2C-41E2-87D3-573B67BEE159}" type="pres">
      <dgm:prSet presAssocID="{B81926D3-3396-4CE6-BB7F-E6E143707FDA}" presName="tx1" presStyleLbl="revTx" presStyleIdx="16" presStyleCnt="17"/>
      <dgm:spPr/>
      <dgm:t>
        <a:bodyPr/>
        <a:lstStyle/>
        <a:p>
          <a:endParaRPr lang="en-US"/>
        </a:p>
      </dgm:t>
    </dgm:pt>
    <dgm:pt modelId="{06A90F59-A232-4DFD-B53E-F502ADCC57EA}" type="pres">
      <dgm:prSet presAssocID="{B81926D3-3396-4CE6-BB7F-E6E143707FDA}" presName="vert1" presStyleCnt="0"/>
      <dgm:spPr/>
    </dgm:pt>
  </dgm:ptLst>
  <dgm:cxnLst>
    <dgm:cxn modelId="{E1AA6E10-E5B5-4D2C-A92B-46C39DF19A4D}" type="presOf" srcId="{19E69DA2-42A1-4990-869F-AFCD8B7E3D93}" destId="{FEC0DE77-E56A-4AD8-990C-78D916E81FF8}" srcOrd="0" destOrd="0" presId="urn:microsoft.com/office/officeart/2008/layout/LinedList"/>
    <dgm:cxn modelId="{761ED2D5-4FE7-4945-8F59-2A8025E94906}" srcId="{A8409538-CF6A-4F0C-A3E0-4230EA2D5EA6}" destId="{A6B43534-A2A0-4F78-93A2-0E7DD2773716}" srcOrd="6" destOrd="0" parTransId="{D2EDD9E6-9A49-44D9-978E-AFA70FB5826F}" sibTransId="{42D27E88-3FC0-44D3-A36B-0EA4823B2745}"/>
    <dgm:cxn modelId="{2D528002-4821-4C26-A9E4-BAC1FFD20E8F}" srcId="{A8409538-CF6A-4F0C-A3E0-4230EA2D5EA6}" destId="{C77BD606-37C4-4774-8542-83958B63661A}" srcOrd="7" destOrd="0" parTransId="{069746C7-A633-4D52-91D5-7546E299C1B9}" sibTransId="{7F3CDF0B-4550-4736-9068-832548DA4BD4}"/>
    <dgm:cxn modelId="{FD1847EC-6F12-4026-B318-A64693FD5CFC}" srcId="{A8409538-CF6A-4F0C-A3E0-4230EA2D5EA6}" destId="{04EBB09B-1F9C-4FEC-8971-516EDF00ECBF}" srcOrd="9" destOrd="0" parTransId="{EA6CF3A2-F034-4CE0-9329-DAF3371F8F4E}" sibTransId="{4FB2CE0D-36C7-405A-B2DC-4A0D36F66B24}"/>
    <dgm:cxn modelId="{B9395BC4-3208-4763-8C34-8C1744EC097C}" srcId="{A8409538-CF6A-4F0C-A3E0-4230EA2D5EA6}" destId="{53AD7E51-465A-4653-9D70-17A190489C85}" srcOrd="5" destOrd="0" parTransId="{1F0CD5CA-1B76-4776-A204-A430204EBE08}" sibTransId="{90879B73-DF75-4252-97C4-18EACCFE59E3}"/>
    <dgm:cxn modelId="{805AAE92-EFDC-43D2-9F14-9F19BB4513F7}" srcId="{A8409538-CF6A-4F0C-A3E0-4230EA2D5EA6}" destId="{24BFAF06-EEFC-4651-872E-315C15335084}" srcOrd="13" destOrd="0" parTransId="{57B2E9EA-ECE5-484C-8AB4-7BD4E01F4183}" sibTransId="{399C0112-3888-480D-BE85-E57F9717DF99}"/>
    <dgm:cxn modelId="{21B5AC5F-B0EB-44C5-842F-7C74D7262B52}" type="presOf" srcId="{A55B3E90-FC10-440A-87FD-7D384A74CDEF}" destId="{E013C2BE-D11B-4196-AA79-85D6553EE93C}" srcOrd="0" destOrd="0" presId="urn:microsoft.com/office/officeart/2008/layout/LinedList"/>
    <dgm:cxn modelId="{738FA3D6-935F-4EED-B503-D2F706B12BB9}" srcId="{A8409538-CF6A-4F0C-A3E0-4230EA2D5EA6}" destId="{D78EA99E-9147-42A1-BF95-DD5D0DB55029}" srcOrd="11" destOrd="0" parTransId="{FD7A9758-8B7C-414D-BD1D-D9AA6F620F27}" sibTransId="{5FCD1342-9083-47A9-8987-22614ECE96AD}"/>
    <dgm:cxn modelId="{6C127F49-1FDB-4B8E-B7A5-BFF2C16C2F03}" srcId="{A8409538-CF6A-4F0C-A3E0-4230EA2D5EA6}" destId="{03A804DF-8C06-4058-BFEC-B6058823DF2D}" srcOrd="0" destOrd="0" parTransId="{58D71481-5B9C-431B-844B-DD15A8173FA5}" sibTransId="{F51032A0-5D05-4C33-B13D-C2EDD3E3BBF6}"/>
    <dgm:cxn modelId="{8E545F7A-2D41-4C26-B45C-F350C3ACA988}" type="presOf" srcId="{A6B43534-A2A0-4F78-93A2-0E7DD2773716}" destId="{9CC93A5F-F2C1-4C1F-8C48-D9D6FAF75BD4}" srcOrd="0" destOrd="0" presId="urn:microsoft.com/office/officeart/2008/layout/LinedList"/>
    <dgm:cxn modelId="{467EF6DA-201B-471B-828E-0C6B4980F348}" type="presOf" srcId="{D78EA99E-9147-42A1-BF95-DD5D0DB55029}" destId="{D297FC69-AEBE-435E-9B22-217DB184AB24}" srcOrd="0" destOrd="0" presId="urn:microsoft.com/office/officeart/2008/layout/LinedList"/>
    <dgm:cxn modelId="{E9A2A0A3-D56A-4051-A07C-7DBEDF2BBC39}" type="presOf" srcId="{E2F301F7-3426-4095-B177-1EC9AD059AED}" destId="{0FC262ED-77D8-465B-AE13-BB8161DAA1AB}" srcOrd="0" destOrd="0" presId="urn:microsoft.com/office/officeart/2008/layout/LinedList"/>
    <dgm:cxn modelId="{6A6550EC-849C-4DE8-B4D7-F2D3157DAEEB}" srcId="{A8409538-CF6A-4F0C-A3E0-4230EA2D5EA6}" destId="{19E69DA2-42A1-4990-869F-AFCD8B7E3D93}" srcOrd="3" destOrd="0" parTransId="{8B61620A-BDC8-454B-972F-2E46F2EAA9AF}" sibTransId="{B0C70830-5A4F-4BE8-818C-8DD764137D4D}"/>
    <dgm:cxn modelId="{5F5192E4-7968-4618-8832-34C6EA97549C}" srcId="{A8409538-CF6A-4F0C-A3E0-4230EA2D5EA6}" destId="{E2F301F7-3426-4095-B177-1EC9AD059AED}" srcOrd="14" destOrd="0" parTransId="{2D5E1345-8657-4F16-AB23-28AC88E44A1C}" sibTransId="{13536C99-083B-45DE-B80F-3129D1966C8E}"/>
    <dgm:cxn modelId="{9564486A-7782-45FC-A2D4-238408FC7B81}" srcId="{A8409538-CF6A-4F0C-A3E0-4230EA2D5EA6}" destId="{384AD00F-16A9-4234-BC7E-85C8F00020CE}" srcOrd="1" destOrd="0" parTransId="{63AAF063-F34C-47AF-ABDA-115CD4E313CC}" sibTransId="{8EB57ECF-54A3-4438-971A-3A6946855690}"/>
    <dgm:cxn modelId="{345CD246-BCD8-41BE-A0F0-CF54CC9C0425}" type="presOf" srcId="{384AD00F-16A9-4234-BC7E-85C8F00020CE}" destId="{E514BF93-96AE-4F62-B3BB-2CA4B5B299B3}" srcOrd="0" destOrd="0" presId="urn:microsoft.com/office/officeart/2008/layout/LinedList"/>
    <dgm:cxn modelId="{88440F0E-4E8F-43EA-ACED-3395CA3D195B}" type="presOf" srcId="{53AD7E51-465A-4653-9D70-17A190489C85}" destId="{FA79CF61-3CA2-4FDB-984F-7D5C2D5A72E4}" srcOrd="0" destOrd="0" presId="urn:microsoft.com/office/officeart/2008/layout/LinedList"/>
    <dgm:cxn modelId="{19E9A924-A525-4345-BADD-1B914B45CDE5}" srcId="{A8409538-CF6A-4F0C-A3E0-4230EA2D5EA6}" destId="{86654718-8D74-45BF-BC96-E4DD52531B7A}" srcOrd="2" destOrd="0" parTransId="{61DAAA52-D5B2-4A81-BF1E-9E49425D8F9D}" sibTransId="{919B2FC7-BC46-47EA-B3BB-97A49CAA041E}"/>
    <dgm:cxn modelId="{37AB828E-EDEF-4EEB-96BC-78A0D3DC5AC0}" type="presOf" srcId="{0E0AC60D-D971-4746-BD46-1982D4A4F220}" destId="{0245AAFC-9ED7-424D-BE8E-54B27F0A52EC}" srcOrd="0" destOrd="0" presId="urn:microsoft.com/office/officeart/2008/layout/LinedList"/>
    <dgm:cxn modelId="{9C7E2A9E-D9BF-4DEC-AEE3-C2587F11EBB6}" srcId="{A8409538-CF6A-4F0C-A3E0-4230EA2D5EA6}" destId="{CC40D885-1E4A-4570-A9A4-670784D6888D}" srcOrd="8" destOrd="0" parTransId="{2D7CBE4B-927B-4502-832B-58AFE952D1B7}" sibTransId="{D9F7DB0F-07CF-406E-8064-785B74094880}"/>
    <dgm:cxn modelId="{BF82DFC1-456B-4F4D-BF23-2D6989B5683D}" type="presOf" srcId="{04EBB09B-1F9C-4FEC-8971-516EDF00ECBF}" destId="{1AB26DF5-DE7D-4285-BE84-5970DA6A45EF}" srcOrd="0" destOrd="0" presId="urn:microsoft.com/office/officeart/2008/layout/LinedList"/>
    <dgm:cxn modelId="{90E8BB30-D3C6-4CFE-853B-6E07F1A6C620}" srcId="{A8409538-CF6A-4F0C-A3E0-4230EA2D5EA6}" destId="{A55B3E90-FC10-440A-87FD-7D384A74CDEF}" srcOrd="12" destOrd="0" parTransId="{1624369E-B2DB-4E5F-B2E0-C73EB3F18C7A}" sibTransId="{75792D35-3900-4609-B114-CE2E65575D52}"/>
    <dgm:cxn modelId="{917B8AEC-0FA6-4B8D-AD9C-6CA04D05372B}" type="presOf" srcId="{24BFAF06-EEFC-4651-872E-315C15335084}" destId="{C67046B1-0C9F-4EEA-8642-72467AB13DC1}" srcOrd="0" destOrd="0" presId="urn:microsoft.com/office/officeart/2008/layout/LinedList"/>
    <dgm:cxn modelId="{C3AD5BC4-9D32-4FB1-AE7B-70D2D49A1627}" type="presOf" srcId="{03A804DF-8C06-4058-BFEC-B6058823DF2D}" destId="{0851E016-3290-4435-9A89-6DDA89E80E48}" srcOrd="0" destOrd="0" presId="urn:microsoft.com/office/officeart/2008/layout/LinedList"/>
    <dgm:cxn modelId="{91B53D62-83A9-444B-BA9B-D65364180061}" type="presOf" srcId="{B81926D3-3396-4CE6-BB7F-E6E143707FDA}" destId="{47AB5C7E-8E2C-41E2-87D3-573B67BEE159}" srcOrd="0" destOrd="0" presId="urn:microsoft.com/office/officeart/2008/layout/LinedList"/>
    <dgm:cxn modelId="{460F7C5E-493F-4C2A-9B34-F767944C87EB}" srcId="{A8409538-CF6A-4F0C-A3E0-4230EA2D5EA6}" destId="{861DE521-7F8E-459C-9600-ACCAC328CD3E}" srcOrd="4" destOrd="0" parTransId="{12DBD979-A16C-4DE8-AD81-2BA16E180E1F}" sibTransId="{F0581998-806E-436B-B1C0-E8EA3F620540}"/>
    <dgm:cxn modelId="{1B4DD525-2668-4595-8ACF-1432E9DF74BF}" srcId="{A8409538-CF6A-4F0C-A3E0-4230EA2D5EA6}" destId="{0E0AC60D-D971-4746-BD46-1982D4A4F220}" srcOrd="10" destOrd="0" parTransId="{F45C98D0-8CB4-4D3C-9EE2-A2CF09CB9497}" sibTransId="{DB495B86-F52F-42D8-B7F6-3F927E863758}"/>
    <dgm:cxn modelId="{E46FF813-8EBC-4BCD-9972-E6E37229FAA1}" type="presOf" srcId="{A8409538-CF6A-4F0C-A3E0-4230EA2D5EA6}" destId="{CFFBD923-D730-4E7D-8B49-19052BB9C18A}" srcOrd="0" destOrd="0" presId="urn:microsoft.com/office/officeart/2008/layout/LinedList"/>
    <dgm:cxn modelId="{E28EC2E7-D57A-464A-A4F4-775D3A82B61D}" type="presOf" srcId="{C77BD606-37C4-4774-8542-83958B63661A}" destId="{BC8399F9-1BC2-44AF-929D-EE61042077C5}" srcOrd="0" destOrd="0" presId="urn:microsoft.com/office/officeart/2008/layout/LinedList"/>
    <dgm:cxn modelId="{FB4E6430-01DD-4726-AB19-58D37FA793FA}" type="presOf" srcId="{9CEBF7D2-7B03-4F7E-85AA-BD88737965FF}" destId="{FDA71AF6-758F-4217-9961-79689810F907}" srcOrd="0" destOrd="0" presId="urn:microsoft.com/office/officeart/2008/layout/LinedList"/>
    <dgm:cxn modelId="{5739F0F5-7B8F-461B-B079-A76CFC23C5C5}" type="presOf" srcId="{861DE521-7F8E-459C-9600-ACCAC328CD3E}" destId="{584109E3-7483-4236-80CA-34A14D4CAD65}" srcOrd="0" destOrd="0" presId="urn:microsoft.com/office/officeart/2008/layout/LinedList"/>
    <dgm:cxn modelId="{65630750-DD8E-4088-964F-73CFE035D5F3}" type="presOf" srcId="{86654718-8D74-45BF-BC96-E4DD52531B7A}" destId="{052404FF-EAB1-4DD6-BD8D-03D1EABA42DA}" srcOrd="0" destOrd="0" presId="urn:microsoft.com/office/officeart/2008/layout/LinedList"/>
    <dgm:cxn modelId="{10D0B7D4-F415-4D20-8FB7-093B9E13108F}" srcId="{A8409538-CF6A-4F0C-A3E0-4230EA2D5EA6}" destId="{9CEBF7D2-7B03-4F7E-85AA-BD88737965FF}" srcOrd="15" destOrd="0" parTransId="{BA3107C9-9CD0-47DC-9D0C-5CCA12F7CA5E}" sibTransId="{7591DC2E-2983-435F-B52F-FF8A175A55A3}"/>
    <dgm:cxn modelId="{C0B39780-C666-4398-A5BB-6B9D67ED03A1}" type="presOf" srcId="{CC40D885-1E4A-4570-A9A4-670784D6888D}" destId="{C3228106-8A89-46CE-B87A-7BFDF74C5DE0}" srcOrd="0" destOrd="0" presId="urn:microsoft.com/office/officeart/2008/layout/LinedList"/>
    <dgm:cxn modelId="{A4F4E0B8-8ACD-43CA-A3DD-05347021893B}" srcId="{A8409538-CF6A-4F0C-A3E0-4230EA2D5EA6}" destId="{B81926D3-3396-4CE6-BB7F-E6E143707FDA}" srcOrd="16" destOrd="0" parTransId="{F304C40F-2F3E-4491-ACEF-662A1C79F2B7}" sibTransId="{161482F4-1DBC-42EF-B4CB-09955F47FC9B}"/>
    <dgm:cxn modelId="{DD500F54-85E1-447D-B16F-088D9AB6FEAA}" type="presParOf" srcId="{CFFBD923-D730-4E7D-8B49-19052BB9C18A}" destId="{A2D9B78D-E5C4-4160-9537-4751B41993F6}" srcOrd="0" destOrd="0" presId="urn:microsoft.com/office/officeart/2008/layout/LinedList"/>
    <dgm:cxn modelId="{1B800202-6688-4606-B44D-DBBE22463EDF}" type="presParOf" srcId="{CFFBD923-D730-4E7D-8B49-19052BB9C18A}" destId="{CD4F3DDC-BC6C-4789-A18C-03741403482E}" srcOrd="1" destOrd="0" presId="urn:microsoft.com/office/officeart/2008/layout/LinedList"/>
    <dgm:cxn modelId="{EC9ECB08-C8E7-4109-B27F-1FD10D15DDDF}" type="presParOf" srcId="{CD4F3DDC-BC6C-4789-A18C-03741403482E}" destId="{0851E016-3290-4435-9A89-6DDA89E80E48}" srcOrd="0" destOrd="0" presId="urn:microsoft.com/office/officeart/2008/layout/LinedList"/>
    <dgm:cxn modelId="{F47FE666-CD77-44DC-A649-592F24C341D1}" type="presParOf" srcId="{CD4F3DDC-BC6C-4789-A18C-03741403482E}" destId="{691B9705-B832-46EF-9C24-DE58B2166696}" srcOrd="1" destOrd="0" presId="urn:microsoft.com/office/officeart/2008/layout/LinedList"/>
    <dgm:cxn modelId="{C46E0DD0-DF28-4D1B-B5B1-F4D3FE0ED21B}" type="presParOf" srcId="{CFFBD923-D730-4E7D-8B49-19052BB9C18A}" destId="{43776351-62F2-422F-AA54-D8003C1C13C0}" srcOrd="2" destOrd="0" presId="urn:microsoft.com/office/officeart/2008/layout/LinedList"/>
    <dgm:cxn modelId="{3AADE0C7-18F5-4A79-A85E-C09EADDC58DF}" type="presParOf" srcId="{CFFBD923-D730-4E7D-8B49-19052BB9C18A}" destId="{0BA8B6FC-A809-4A4F-A615-CD7AD086D893}" srcOrd="3" destOrd="0" presId="urn:microsoft.com/office/officeart/2008/layout/LinedList"/>
    <dgm:cxn modelId="{1F695218-7B1A-427D-95FB-9E15821A68C5}" type="presParOf" srcId="{0BA8B6FC-A809-4A4F-A615-CD7AD086D893}" destId="{E514BF93-96AE-4F62-B3BB-2CA4B5B299B3}" srcOrd="0" destOrd="0" presId="urn:microsoft.com/office/officeart/2008/layout/LinedList"/>
    <dgm:cxn modelId="{51D7B65A-F717-4C9F-981E-F2E986EC2F21}" type="presParOf" srcId="{0BA8B6FC-A809-4A4F-A615-CD7AD086D893}" destId="{52A9A42A-3252-405D-82A9-C549377064E6}" srcOrd="1" destOrd="0" presId="urn:microsoft.com/office/officeart/2008/layout/LinedList"/>
    <dgm:cxn modelId="{7AC2AB14-3D7F-4BBE-B725-71F4A484B49C}" type="presParOf" srcId="{CFFBD923-D730-4E7D-8B49-19052BB9C18A}" destId="{D6F97C83-1F97-4D87-ACB8-DED8D6B3FB98}" srcOrd="4" destOrd="0" presId="urn:microsoft.com/office/officeart/2008/layout/LinedList"/>
    <dgm:cxn modelId="{8DCC070B-195D-435B-BDC4-D70CBE44C5C7}" type="presParOf" srcId="{CFFBD923-D730-4E7D-8B49-19052BB9C18A}" destId="{4CA4508F-D4DB-48DD-A36B-CD0BB91B2B9D}" srcOrd="5" destOrd="0" presId="urn:microsoft.com/office/officeart/2008/layout/LinedList"/>
    <dgm:cxn modelId="{4652DED8-F35D-44E9-BDEE-7CB0290225AD}" type="presParOf" srcId="{4CA4508F-D4DB-48DD-A36B-CD0BB91B2B9D}" destId="{052404FF-EAB1-4DD6-BD8D-03D1EABA42DA}" srcOrd="0" destOrd="0" presId="urn:microsoft.com/office/officeart/2008/layout/LinedList"/>
    <dgm:cxn modelId="{34BD7750-B3E2-4571-B19C-B0929AF54899}" type="presParOf" srcId="{4CA4508F-D4DB-48DD-A36B-CD0BB91B2B9D}" destId="{434430D0-532A-446B-ADDE-20BB982DCF58}" srcOrd="1" destOrd="0" presId="urn:microsoft.com/office/officeart/2008/layout/LinedList"/>
    <dgm:cxn modelId="{FABD0726-50A3-4DEE-AAD9-146A7066B502}" type="presParOf" srcId="{CFFBD923-D730-4E7D-8B49-19052BB9C18A}" destId="{173FE852-EA59-4857-8813-8404218D9FD6}" srcOrd="6" destOrd="0" presId="urn:microsoft.com/office/officeart/2008/layout/LinedList"/>
    <dgm:cxn modelId="{F427CFAA-9661-4BE3-A99D-26AA6007463E}" type="presParOf" srcId="{CFFBD923-D730-4E7D-8B49-19052BB9C18A}" destId="{F5098515-CFEF-435F-9AF2-123E35F1D7AA}" srcOrd="7" destOrd="0" presId="urn:microsoft.com/office/officeart/2008/layout/LinedList"/>
    <dgm:cxn modelId="{975272FB-18A6-4785-A187-A31CB5C64AAB}" type="presParOf" srcId="{F5098515-CFEF-435F-9AF2-123E35F1D7AA}" destId="{FEC0DE77-E56A-4AD8-990C-78D916E81FF8}" srcOrd="0" destOrd="0" presId="urn:microsoft.com/office/officeart/2008/layout/LinedList"/>
    <dgm:cxn modelId="{7F5853D1-CAC4-41FC-96DE-4C03CE590F45}" type="presParOf" srcId="{F5098515-CFEF-435F-9AF2-123E35F1D7AA}" destId="{F8F40C94-D17B-4E71-94A0-CDBAD32A1B71}" srcOrd="1" destOrd="0" presId="urn:microsoft.com/office/officeart/2008/layout/LinedList"/>
    <dgm:cxn modelId="{6CBED0F2-0A5B-477F-996F-1519EA9C1515}" type="presParOf" srcId="{CFFBD923-D730-4E7D-8B49-19052BB9C18A}" destId="{96CC6C4C-4AE5-4B02-864C-358C6F9F7031}" srcOrd="8" destOrd="0" presId="urn:microsoft.com/office/officeart/2008/layout/LinedList"/>
    <dgm:cxn modelId="{A6D2EC4B-F872-4411-BC0E-64BC7252F645}" type="presParOf" srcId="{CFFBD923-D730-4E7D-8B49-19052BB9C18A}" destId="{A532819F-FA01-4A89-9A79-FBD1F8ADE06D}" srcOrd="9" destOrd="0" presId="urn:microsoft.com/office/officeart/2008/layout/LinedList"/>
    <dgm:cxn modelId="{7318FC61-2A7F-4E9D-9789-2A037ED02695}" type="presParOf" srcId="{A532819F-FA01-4A89-9A79-FBD1F8ADE06D}" destId="{584109E3-7483-4236-80CA-34A14D4CAD65}" srcOrd="0" destOrd="0" presId="urn:microsoft.com/office/officeart/2008/layout/LinedList"/>
    <dgm:cxn modelId="{B56ED165-CE2B-4989-975A-1A1DC80AD3FC}" type="presParOf" srcId="{A532819F-FA01-4A89-9A79-FBD1F8ADE06D}" destId="{14424421-345B-4944-AA41-6686FE2A39B6}" srcOrd="1" destOrd="0" presId="urn:microsoft.com/office/officeart/2008/layout/LinedList"/>
    <dgm:cxn modelId="{2A74176F-36A3-4392-ACDA-42680321A25F}" type="presParOf" srcId="{CFFBD923-D730-4E7D-8B49-19052BB9C18A}" destId="{3C77DF92-5DEE-40A7-B043-9DBEDBD8FE5C}" srcOrd="10" destOrd="0" presId="urn:microsoft.com/office/officeart/2008/layout/LinedList"/>
    <dgm:cxn modelId="{00900CF3-9791-419A-BCAA-C72341F2F615}" type="presParOf" srcId="{CFFBD923-D730-4E7D-8B49-19052BB9C18A}" destId="{D6412DED-CE55-47F3-8F63-B50093A2831D}" srcOrd="11" destOrd="0" presId="urn:microsoft.com/office/officeart/2008/layout/LinedList"/>
    <dgm:cxn modelId="{AD180960-27A8-4417-8374-7E709DE6D0A7}" type="presParOf" srcId="{D6412DED-CE55-47F3-8F63-B50093A2831D}" destId="{FA79CF61-3CA2-4FDB-984F-7D5C2D5A72E4}" srcOrd="0" destOrd="0" presId="urn:microsoft.com/office/officeart/2008/layout/LinedList"/>
    <dgm:cxn modelId="{EFEDCDD3-6DDF-48F0-830E-911F5A05B3DB}" type="presParOf" srcId="{D6412DED-CE55-47F3-8F63-B50093A2831D}" destId="{1535A2AF-5AA0-4B32-AE41-0699497CAA01}" srcOrd="1" destOrd="0" presId="urn:microsoft.com/office/officeart/2008/layout/LinedList"/>
    <dgm:cxn modelId="{BF328EF8-D0A9-41F8-938A-F1F7FA8BC3F7}" type="presParOf" srcId="{CFFBD923-D730-4E7D-8B49-19052BB9C18A}" destId="{83AC6A7A-9CA8-4792-A6CB-5A52B795975C}" srcOrd="12" destOrd="0" presId="urn:microsoft.com/office/officeart/2008/layout/LinedList"/>
    <dgm:cxn modelId="{03E94F75-0AB9-4402-974F-E4B65D3A3AC8}" type="presParOf" srcId="{CFFBD923-D730-4E7D-8B49-19052BB9C18A}" destId="{C4AC2E53-5476-499E-A598-0CD1321979BB}" srcOrd="13" destOrd="0" presId="urn:microsoft.com/office/officeart/2008/layout/LinedList"/>
    <dgm:cxn modelId="{A8455664-596D-4F8B-A9EF-19D6FAC9AE3A}" type="presParOf" srcId="{C4AC2E53-5476-499E-A598-0CD1321979BB}" destId="{9CC93A5F-F2C1-4C1F-8C48-D9D6FAF75BD4}" srcOrd="0" destOrd="0" presId="urn:microsoft.com/office/officeart/2008/layout/LinedList"/>
    <dgm:cxn modelId="{D2F4ED13-98C7-4543-9F32-AA656DA1C81E}" type="presParOf" srcId="{C4AC2E53-5476-499E-A598-0CD1321979BB}" destId="{B620389E-EE7E-45E4-9630-3B76B12A242E}" srcOrd="1" destOrd="0" presId="urn:microsoft.com/office/officeart/2008/layout/LinedList"/>
    <dgm:cxn modelId="{779A34C6-3A39-4FAA-9157-69C561263F9B}" type="presParOf" srcId="{CFFBD923-D730-4E7D-8B49-19052BB9C18A}" destId="{F69C5C7E-B6F2-4E59-B760-49A9C28DB335}" srcOrd="14" destOrd="0" presId="urn:microsoft.com/office/officeart/2008/layout/LinedList"/>
    <dgm:cxn modelId="{4BF7F67C-E2F8-4F3A-AB67-F8E79C5DAC53}" type="presParOf" srcId="{CFFBD923-D730-4E7D-8B49-19052BB9C18A}" destId="{A4C8234B-A3C6-482E-8A5F-209E55B58C92}" srcOrd="15" destOrd="0" presId="urn:microsoft.com/office/officeart/2008/layout/LinedList"/>
    <dgm:cxn modelId="{A72A186C-3492-4946-B11C-B1CADB1EE812}" type="presParOf" srcId="{A4C8234B-A3C6-482E-8A5F-209E55B58C92}" destId="{BC8399F9-1BC2-44AF-929D-EE61042077C5}" srcOrd="0" destOrd="0" presId="urn:microsoft.com/office/officeart/2008/layout/LinedList"/>
    <dgm:cxn modelId="{CCC3E8E9-1D1B-4821-917F-A03FE8455216}" type="presParOf" srcId="{A4C8234B-A3C6-482E-8A5F-209E55B58C92}" destId="{06B76567-C0FC-425A-A445-DB0E6A5D8ABF}" srcOrd="1" destOrd="0" presId="urn:microsoft.com/office/officeart/2008/layout/LinedList"/>
    <dgm:cxn modelId="{296F2235-C7C3-489A-BA06-AAC45D0DA0BF}" type="presParOf" srcId="{CFFBD923-D730-4E7D-8B49-19052BB9C18A}" destId="{079D08D2-AFD2-44FF-80FB-B62764D3C9BC}" srcOrd="16" destOrd="0" presId="urn:microsoft.com/office/officeart/2008/layout/LinedList"/>
    <dgm:cxn modelId="{16FE1277-D67A-4244-A89E-CE10BE5A09B1}" type="presParOf" srcId="{CFFBD923-D730-4E7D-8B49-19052BB9C18A}" destId="{AB47A4F5-6178-48FF-9637-99EA02C6B567}" srcOrd="17" destOrd="0" presId="urn:microsoft.com/office/officeart/2008/layout/LinedList"/>
    <dgm:cxn modelId="{D64BE145-D393-4141-BB3B-7A84CBD3D4B6}" type="presParOf" srcId="{AB47A4F5-6178-48FF-9637-99EA02C6B567}" destId="{C3228106-8A89-46CE-B87A-7BFDF74C5DE0}" srcOrd="0" destOrd="0" presId="urn:microsoft.com/office/officeart/2008/layout/LinedList"/>
    <dgm:cxn modelId="{437E7E49-BBA2-485E-A4BA-68955C13E144}" type="presParOf" srcId="{AB47A4F5-6178-48FF-9637-99EA02C6B567}" destId="{0E85814C-E5BA-4AB4-A482-BE3100B9AE2B}" srcOrd="1" destOrd="0" presId="urn:microsoft.com/office/officeart/2008/layout/LinedList"/>
    <dgm:cxn modelId="{8F8EAAFC-2AAD-4430-802C-3E7055B7764A}" type="presParOf" srcId="{CFFBD923-D730-4E7D-8B49-19052BB9C18A}" destId="{20B33E3F-00E8-41B7-9557-B311656E49CA}" srcOrd="18" destOrd="0" presId="urn:microsoft.com/office/officeart/2008/layout/LinedList"/>
    <dgm:cxn modelId="{BB7F8347-473C-4532-AA48-1E940B6A9C39}" type="presParOf" srcId="{CFFBD923-D730-4E7D-8B49-19052BB9C18A}" destId="{630749ED-4867-4494-B2D1-225B18F6816B}" srcOrd="19" destOrd="0" presId="urn:microsoft.com/office/officeart/2008/layout/LinedList"/>
    <dgm:cxn modelId="{54E00B45-C263-41A7-800A-2556199A1385}" type="presParOf" srcId="{630749ED-4867-4494-B2D1-225B18F6816B}" destId="{1AB26DF5-DE7D-4285-BE84-5970DA6A45EF}" srcOrd="0" destOrd="0" presId="urn:microsoft.com/office/officeart/2008/layout/LinedList"/>
    <dgm:cxn modelId="{82D6B687-F2DB-47EC-8C5A-A12E0CE03EF8}" type="presParOf" srcId="{630749ED-4867-4494-B2D1-225B18F6816B}" destId="{D8247CEE-87D1-4039-A3B5-D1C59D04C0F4}" srcOrd="1" destOrd="0" presId="urn:microsoft.com/office/officeart/2008/layout/LinedList"/>
    <dgm:cxn modelId="{E00D9F5D-AD10-423D-B118-19E1BD1EDF36}" type="presParOf" srcId="{CFFBD923-D730-4E7D-8B49-19052BB9C18A}" destId="{82B93E97-3BC1-4DD7-9851-B2249CE57DF9}" srcOrd="20" destOrd="0" presId="urn:microsoft.com/office/officeart/2008/layout/LinedList"/>
    <dgm:cxn modelId="{D01F53C0-7BE8-42DF-BF9C-154E8DA20625}" type="presParOf" srcId="{CFFBD923-D730-4E7D-8B49-19052BB9C18A}" destId="{0663C2F9-EB0D-493F-B513-AE0297AB244A}" srcOrd="21" destOrd="0" presId="urn:microsoft.com/office/officeart/2008/layout/LinedList"/>
    <dgm:cxn modelId="{07969E67-95C9-41C4-BBC8-56E7EA0411E0}" type="presParOf" srcId="{0663C2F9-EB0D-493F-B513-AE0297AB244A}" destId="{0245AAFC-9ED7-424D-BE8E-54B27F0A52EC}" srcOrd="0" destOrd="0" presId="urn:microsoft.com/office/officeart/2008/layout/LinedList"/>
    <dgm:cxn modelId="{A4BA218F-E7CA-4008-8F43-C720F19E8A56}" type="presParOf" srcId="{0663C2F9-EB0D-493F-B513-AE0297AB244A}" destId="{A84E90C6-6D2D-4D35-B81B-20F65E8DEC83}" srcOrd="1" destOrd="0" presId="urn:microsoft.com/office/officeart/2008/layout/LinedList"/>
    <dgm:cxn modelId="{4099A011-2AA5-4C36-909A-BDDF8FB535F3}" type="presParOf" srcId="{CFFBD923-D730-4E7D-8B49-19052BB9C18A}" destId="{4F0AE73C-7F14-47C1-B6A8-A2412161CAB5}" srcOrd="22" destOrd="0" presId="urn:microsoft.com/office/officeart/2008/layout/LinedList"/>
    <dgm:cxn modelId="{96832CF8-093D-45D6-9E96-EAB49168E2E6}" type="presParOf" srcId="{CFFBD923-D730-4E7D-8B49-19052BB9C18A}" destId="{B8B1F9D2-B842-4048-98BB-E90EF64ACD20}" srcOrd="23" destOrd="0" presId="urn:microsoft.com/office/officeart/2008/layout/LinedList"/>
    <dgm:cxn modelId="{25F861C2-FC77-4E6E-9D55-BE6B6888C68B}" type="presParOf" srcId="{B8B1F9D2-B842-4048-98BB-E90EF64ACD20}" destId="{D297FC69-AEBE-435E-9B22-217DB184AB24}" srcOrd="0" destOrd="0" presId="urn:microsoft.com/office/officeart/2008/layout/LinedList"/>
    <dgm:cxn modelId="{7032D360-BD6C-4B5E-B314-4CE561BA9939}" type="presParOf" srcId="{B8B1F9D2-B842-4048-98BB-E90EF64ACD20}" destId="{13038712-8F55-4860-A759-FC0C47B740B5}" srcOrd="1" destOrd="0" presId="urn:microsoft.com/office/officeart/2008/layout/LinedList"/>
    <dgm:cxn modelId="{9B73EEBA-FBE2-4A41-8485-516C7D9DDCCF}" type="presParOf" srcId="{CFFBD923-D730-4E7D-8B49-19052BB9C18A}" destId="{6E784AC5-9A08-429E-B73D-2BB83CE7B65A}" srcOrd="24" destOrd="0" presId="urn:microsoft.com/office/officeart/2008/layout/LinedList"/>
    <dgm:cxn modelId="{7E3C8F9E-568A-4369-B00D-8C3457460A62}" type="presParOf" srcId="{CFFBD923-D730-4E7D-8B49-19052BB9C18A}" destId="{89899A56-2CBF-4641-B5AD-B12A9F2A1029}" srcOrd="25" destOrd="0" presId="urn:microsoft.com/office/officeart/2008/layout/LinedList"/>
    <dgm:cxn modelId="{3E46520C-0A82-4A50-A100-672637085BFD}" type="presParOf" srcId="{89899A56-2CBF-4641-B5AD-B12A9F2A1029}" destId="{E013C2BE-D11B-4196-AA79-85D6553EE93C}" srcOrd="0" destOrd="0" presId="urn:microsoft.com/office/officeart/2008/layout/LinedList"/>
    <dgm:cxn modelId="{9BE9BB2D-1E86-4892-995A-46C133856574}" type="presParOf" srcId="{89899A56-2CBF-4641-B5AD-B12A9F2A1029}" destId="{5629CF19-36A3-45BC-8AA6-892C78425951}" srcOrd="1" destOrd="0" presId="urn:microsoft.com/office/officeart/2008/layout/LinedList"/>
    <dgm:cxn modelId="{875449CF-D16A-4E0F-B85A-F148D6B3444D}" type="presParOf" srcId="{CFFBD923-D730-4E7D-8B49-19052BB9C18A}" destId="{57BA8E6D-DD6C-4348-9DED-74B45A13D33D}" srcOrd="26" destOrd="0" presId="urn:microsoft.com/office/officeart/2008/layout/LinedList"/>
    <dgm:cxn modelId="{9C56E1B7-C815-46EE-BAB8-D9A229C9D2EA}" type="presParOf" srcId="{CFFBD923-D730-4E7D-8B49-19052BB9C18A}" destId="{99B7904F-0B5E-4D62-9405-0DACB44AC309}" srcOrd="27" destOrd="0" presId="urn:microsoft.com/office/officeart/2008/layout/LinedList"/>
    <dgm:cxn modelId="{36B17E3E-CC97-4B42-AB8E-657E691B9804}" type="presParOf" srcId="{99B7904F-0B5E-4D62-9405-0DACB44AC309}" destId="{C67046B1-0C9F-4EEA-8642-72467AB13DC1}" srcOrd="0" destOrd="0" presId="urn:microsoft.com/office/officeart/2008/layout/LinedList"/>
    <dgm:cxn modelId="{5FF35F15-251D-461C-BCC2-EC40723EF1FE}" type="presParOf" srcId="{99B7904F-0B5E-4D62-9405-0DACB44AC309}" destId="{68AB8695-ED63-4FB6-8B9F-3B82C5D12962}" srcOrd="1" destOrd="0" presId="urn:microsoft.com/office/officeart/2008/layout/LinedList"/>
    <dgm:cxn modelId="{7767A7FB-696F-4523-8ED8-DAAF21AC5130}" type="presParOf" srcId="{CFFBD923-D730-4E7D-8B49-19052BB9C18A}" destId="{ECE58F33-3699-4242-940C-76E641C99037}" srcOrd="28" destOrd="0" presId="urn:microsoft.com/office/officeart/2008/layout/LinedList"/>
    <dgm:cxn modelId="{B11AB56C-608E-4C1A-A3D6-2C3D12B8915C}" type="presParOf" srcId="{CFFBD923-D730-4E7D-8B49-19052BB9C18A}" destId="{0AFF9200-9729-48A8-AE27-0FFB97699C81}" srcOrd="29" destOrd="0" presId="urn:microsoft.com/office/officeart/2008/layout/LinedList"/>
    <dgm:cxn modelId="{E868F94D-E8FD-4328-BB3A-0B761CCD2473}" type="presParOf" srcId="{0AFF9200-9729-48A8-AE27-0FFB97699C81}" destId="{0FC262ED-77D8-465B-AE13-BB8161DAA1AB}" srcOrd="0" destOrd="0" presId="urn:microsoft.com/office/officeart/2008/layout/LinedList"/>
    <dgm:cxn modelId="{725B07C1-2ADA-428D-BBB2-EC8A674DB765}" type="presParOf" srcId="{0AFF9200-9729-48A8-AE27-0FFB97699C81}" destId="{2EB9A743-1433-41DD-9CDC-665F9DF58C0B}" srcOrd="1" destOrd="0" presId="urn:microsoft.com/office/officeart/2008/layout/LinedList"/>
    <dgm:cxn modelId="{AC548AAC-FF81-4029-AC4A-2CB4A10F2F26}" type="presParOf" srcId="{CFFBD923-D730-4E7D-8B49-19052BB9C18A}" destId="{B9981DC6-D322-46EB-896F-3B720C2A3AAC}" srcOrd="30" destOrd="0" presId="urn:microsoft.com/office/officeart/2008/layout/LinedList"/>
    <dgm:cxn modelId="{026731BE-5F22-4D4E-A909-31AD29374F75}" type="presParOf" srcId="{CFFBD923-D730-4E7D-8B49-19052BB9C18A}" destId="{C6E89535-17E8-450F-B1DC-554AC80DD961}" srcOrd="31" destOrd="0" presId="urn:microsoft.com/office/officeart/2008/layout/LinedList"/>
    <dgm:cxn modelId="{05E3EB20-90E4-4850-B94C-4C6553C549F2}" type="presParOf" srcId="{C6E89535-17E8-450F-B1DC-554AC80DD961}" destId="{FDA71AF6-758F-4217-9961-79689810F907}" srcOrd="0" destOrd="0" presId="urn:microsoft.com/office/officeart/2008/layout/LinedList"/>
    <dgm:cxn modelId="{21C73C96-732D-4AA1-935E-464546C8C480}" type="presParOf" srcId="{C6E89535-17E8-450F-B1DC-554AC80DD961}" destId="{50FEEF8C-A464-4B6F-8D9D-23BEB1676450}" srcOrd="1" destOrd="0" presId="urn:microsoft.com/office/officeart/2008/layout/LinedList"/>
    <dgm:cxn modelId="{7A5C9853-5CF1-4F16-BB8A-3EF445039A1E}" type="presParOf" srcId="{CFFBD923-D730-4E7D-8B49-19052BB9C18A}" destId="{3D83B60F-7F56-4A8F-A0CA-69F8176E7EFE}" srcOrd="32" destOrd="0" presId="urn:microsoft.com/office/officeart/2008/layout/LinedList"/>
    <dgm:cxn modelId="{EE2DC04B-C852-4783-9D4B-F8F8BEBA5E69}" type="presParOf" srcId="{CFFBD923-D730-4E7D-8B49-19052BB9C18A}" destId="{7A73F20D-40D0-4913-ABEF-74A46C6251C3}" srcOrd="33" destOrd="0" presId="urn:microsoft.com/office/officeart/2008/layout/LinedList"/>
    <dgm:cxn modelId="{C751C6AA-C616-46C6-AB01-00EE23C8491F}" type="presParOf" srcId="{7A73F20D-40D0-4913-ABEF-74A46C6251C3}" destId="{47AB5C7E-8E2C-41E2-87D3-573B67BEE159}" srcOrd="0" destOrd="0" presId="urn:microsoft.com/office/officeart/2008/layout/LinedList"/>
    <dgm:cxn modelId="{F38B0A08-6662-41A5-93DF-96A37AC519BC}" type="presParOf" srcId="{7A73F20D-40D0-4913-ABEF-74A46C6251C3}" destId="{06A90F59-A232-4DFD-B53E-F502ADCC57EA}" srcOrd="1" destOrd="0" presId="urn:microsoft.com/office/officeart/2008/layout/Lin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BE0469-ADA2-446C-B6C1-3A7C1493C6D5}" type="doc">
      <dgm:prSet loTypeId="urn:microsoft.com/office/officeart/2005/8/layout/StepDownProcess" loCatId="process" qsTypeId="urn:microsoft.com/office/officeart/2005/8/quickstyle/simple1" qsCatId="simple" csTypeId="urn:microsoft.com/office/officeart/2005/8/colors/accent1_2#1" csCatId="accent1" phldr="1"/>
      <dgm:spPr/>
      <dgm:t>
        <a:bodyPr/>
        <a:lstStyle/>
        <a:p>
          <a:endParaRPr lang="en-US"/>
        </a:p>
      </dgm:t>
    </dgm:pt>
    <dgm:pt modelId="{F4789C9D-4AA2-4868-BC1B-A72B1FBC911A}">
      <dgm:prSet custT="1"/>
      <dgm:spPr/>
      <dgm:t>
        <a:bodyPr/>
        <a:lstStyle/>
        <a:p>
          <a:pPr rtl="0"/>
          <a:r>
            <a:rPr lang="en-US" sz="1600" b="1" dirty="0" smtClean="0">
              <a:latin typeface="Adobe Fan Heiti Std B" pitchFamily="34" charset="-128"/>
              <a:ea typeface="Adobe Fan Heiti Std B" pitchFamily="34" charset="-128"/>
            </a:rPr>
            <a:t>Consolidate samples by SPS</a:t>
          </a:r>
          <a:endParaRPr lang="en-US" sz="1600" dirty="0">
            <a:latin typeface="Adobe Fan Heiti Std B" pitchFamily="34" charset="-128"/>
            <a:ea typeface="Adobe Fan Heiti Std B" pitchFamily="34" charset="-128"/>
          </a:endParaRPr>
        </a:p>
      </dgm:t>
    </dgm:pt>
    <dgm:pt modelId="{0C564187-1AC4-4DA6-8663-A97BA97B9B67}" type="parTrans" cxnId="{11AC8215-6046-40EA-AEC4-43F2C9093210}">
      <dgm:prSet/>
      <dgm:spPr/>
      <dgm:t>
        <a:bodyPr/>
        <a:lstStyle/>
        <a:p>
          <a:endParaRPr lang="en-US"/>
        </a:p>
      </dgm:t>
    </dgm:pt>
    <dgm:pt modelId="{399B9CFA-6045-4C11-A765-CB6470D24E42}" type="sibTrans" cxnId="{11AC8215-6046-40EA-AEC4-43F2C9093210}">
      <dgm:prSet/>
      <dgm:spPr/>
      <dgm:t>
        <a:bodyPr/>
        <a:lstStyle/>
        <a:p>
          <a:endParaRPr lang="en-US"/>
        </a:p>
      </dgm:t>
    </dgm:pt>
    <dgm:pt modelId="{55685417-062B-4F1B-8E22-4F6695C92C33}">
      <dgm:prSet custT="1"/>
      <dgm:spPr/>
      <dgm:t>
        <a:bodyPr/>
        <a:lstStyle/>
        <a:p>
          <a:pPr rtl="0"/>
          <a:r>
            <a:rPr lang="en-US" sz="1600" b="1" dirty="0" smtClean="0">
              <a:latin typeface="Adobe Fan Heiti Std B" pitchFamily="34" charset="-128"/>
              <a:ea typeface="Adobe Fan Heiti Std B" pitchFamily="34" charset="-128"/>
            </a:rPr>
            <a:t>Evaluate average GB energies from thermal grooves</a:t>
          </a:r>
          <a:endParaRPr lang="en-US" sz="1600" dirty="0">
            <a:latin typeface="Adobe Fan Heiti Std B" pitchFamily="34" charset="-128"/>
            <a:ea typeface="Adobe Fan Heiti Std B" pitchFamily="34" charset="-128"/>
          </a:endParaRPr>
        </a:p>
      </dgm:t>
    </dgm:pt>
    <dgm:pt modelId="{5392A21F-DA66-4B0D-A029-40A87D88767E}" type="parTrans" cxnId="{4D4871F9-AB62-49CA-A6C0-49DB8D3D7CF3}">
      <dgm:prSet/>
      <dgm:spPr/>
      <dgm:t>
        <a:bodyPr/>
        <a:lstStyle/>
        <a:p>
          <a:endParaRPr lang="en-US"/>
        </a:p>
      </dgm:t>
    </dgm:pt>
    <dgm:pt modelId="{72C08B1B-F186-47B5-97BA-CB98CE77B49D}" type="sibTrans" cxnId="{4D4871F9-AB62-49CA-A6C0-49DB8D3D7CF3}">
      <dgm:prSet/>
      <dgm:spPr/>
      <dgm:t>
        <a:bodyPr/>
        <a:lstStyle/>
        <a:p>
          <a:endParaRPr lang="en-US"/>
        </a:p>
      </dgm:t>
    </dgm:pt>
    <dgm:pt modelId="{B447D551-4ADD-4598-BC2B-CC6EAD2ED38F}">
      <dgm:prSet custT="1"/>
      <dgm:spPr/>
      <dgm:t>
        <a:bodyPr/>
        <a:lstStyle/>
        <a:p>
          <a:pPr rtl="0"/>
          <a:r>
            <a:rPr lang="en-US" sz="1600" b="1" dirty="0" smtClean="0">
              <a:latin typeface="Adobe Fan Heiti Std B" pitchFamily="34" charset="-128"/>
              <a:ea typeface="Adobe Fan Heiti Std B" pitchFamily="34" charset="-128"/>
            </a:rPr>
            <a:t>Allow grain growth to occur</a:t>
          </a:r>
          <a:endParaRPr lang="en-US" sz="1600" dirty="0">
            <a:latin typeface="Adobe Fan Heiti Std B" pitchFamily="34" charset="-128"/>
            <a:ea typeface="Adobe Fan Heiti Std B" pitchFamily="34" charset="-128"/>
          </a:endParaRPr>
        </a:p>
      </dgm:t>
    </dgm:pt>
    <dgm:pt modelId="{7B00C334-1450-463A-8599-75EC17893DCD}" type="parTrans" cxnId="{E1F9EE7C-D741-427D-9678-024476AC526D}">
      <dgm:prSet/>
      <dgm:spPr/>
      <dgm:t>
        <a:bodyPr/>
        <a:lstStyle/>
        <a:p>
          <a:endParaRPr lang="en-US"/>
        </a:p>
      </dgm:t>
    </dgm:pt>
    <dgm:pt modelId="{BCB5DEE4-CC25-4F75-AA2D-6CF5F0B0CD94}" type="sibTrans" cxnId="{E1F9EE7C-D741-427D-9678-024476AC526D}">
      <dgm:prSet/>
      <dgm:spPr/>
      <dgm:t>
        <a:bodyPr/>
        <a:lstStyle/>
        <a:p>
          <a:endParaRPr lang="en-US"/>
        </a:p>
      </dgm:t>
    </dgm:pt>
    <dgm:pt modelId="{EE70FDAB-A230-457D-AEEE-BD6C8997371D}" type="pres">
      <dgm:prSet presAssocID="{1ABE0469-ADA2-446C-B6C1-3A7C1493C6D5}" presName="rootnode" presStyleCnt="0">
        <dgm:presLayoutVars>
          <dgm:chMax/>
          <dgm:chPref/>
          <dgm:dir/>
          <dgm:animLvl val="lvl"/>
        </dgm:presLayoutVars>
      </dgm:prSet>
      <dgm:spPr/>
      <dgm:t>
        <a:bodyPr/>
        <a:lstStyle/>
        <a:p>
          <a:endParaRPr lang="en-US"/>
        </a:p>
      </dgm:t>
    </dgm:pt>
    <dgm:pt modelId="{5D5FCE48-E86D-4CFB-AD1E-6CD87C2A9770}" type="pres">
      <dgm:prSet presAssocID="{F4789C9D-4AA2-4868-BC1B-A72B1FBC911A}" presName="composite" presStyleCnt="0"/>
      <dgm:spPr/>
    </dgm:pt>
    <dgm:pt modelId="{0FFD7E96-0943-4A91-B708-03D5ADE0FF2C}" type="pres">
      <dgm:prSet presAssocID="{F4789C9D-4AA2-4868-BC1B-A72B1FBC911A}" presName="bentUpArrow1" presStyleLbl="alignImgPlace1" presStyleIdx="0" presStyleCnt="2" custAng="5400000" custFlipHor="1" custScaleX="93459" custLinFactX="72260" custLinFactNeighborX="100000" custLinFactNeighborY="-58895"/>
      <dgm:spPr/>
    </dgm:pt>
    <dgm:pt modelId="{C2A2EFEC-9E7C-4AA0-AFB7-1BA2DAB0A02B}" type="pres">
      <dgm:prSet presAssocID="{F4789C9D-4AA2-4868-BC1B-A72B1FBC911A}" presName="ParentText" presStyleLbl="node1" presStyleIdx="0" presStyleCnt="3" custScaleX="153438" custScaleY="51217" custLinFactX="27569" custLinFactNeighborX="100000" custLinFactNeighborY="17510">
        <dgm:presLayoutVars>
          <dgm:chMax val="1"/>
          <dgm:chPref val="1"/>
          <dgm:bulletEnabled val="1"/>
        </dgm:presLayoutVars>
      </dgm:prSet>
      <dgm:spPr/>
      <dgm:t>
        <a:bodyPr/>
        <a:lstStyle/>
        <a:p>
          <a:endParaRPr lang="en-US"/>
        </a:p>
      </dgm:t>
    </dgm:pt>
    <dgm:pt modelId="{1C803E49-73E9-4EE1-94D1-C185B3A28F31}" type="pres">
      <dgm:prSet presAssocID="{F4789C9D-4AA2-4868-BC1B-A72B1FBC911A}" presName="ChildText" presStyleLbl="revTx" presStyleIdx="0" presStyleCnt="2">
        <dgm:presLayoutVars>
          <dgm:chMax val="0"/>
          <dgm:chPref val="0"/>
          <dgm:bulletEnabled val="1"/>
        </dgm:presLayoutVars>
      </dgm:prSet>
      <dgm:spPr/>
    </dgm:pt>
    <dgm:pt modelId="{2B522740-FCBA-48C4-B378-89F37F0DB5B8}" type="pres">
      <dgm:prSet presAssocID="{399B9CFA-6045-4C11-A765-CB6470D24E42}" presName="sibTrans" presStyleCnt="0"/>
      <dgm:spPr/>
    </dgm:pt>
    <dgm:pt modelId="{631152FA-73D0-4604-853D-FC07A567F02C}" type="pres">
      <dgm:prSet presAssocID="{55685417-062B-4F1B-8E22-4F6695C92C33}" presName="composite" presStyleCnt="0"/>
      <dgm:spPr/>
    </dgm:pt>
    <dgm:pt modelId="{19B3E86A-3499-4E70-A039-C7F5419A5E21}" type="pres">
      <dgm:prSet presAssocID="{55685417-062B-4F1B-8E22-4F6695C92C33}" presName="bentUpArrow1" presStyleLbl="alignImgPlace1" presStyleIdx="1" presStyleCnt="2" custAng="5400000" custLinFactNeighborX="65091" custLinFactNeighborY="-53614"/>
      <dgm:spPr/>
    </dgm:pt>
    <dgm:pt modelId="{ADAEAA0B-7561-4962-92F7-90E871747184}" type="pres">
      <dgm:prSet presAssocID="{55685417-062B-4F1B-8E22-4F6695C92C33}" presName="ParentText" presStyleLbl="node1" presStyleIdx="1" presStyleCnt="3" custScaleX="166318" custScaleY="55106" custLinFactNeighborX="25182" custLinFactNeighborY="12277">
        <dgm:presLayoutVars>
          <dgm:chMax val="1"/>
          <dgm:chPref val="1"/>
          <dgm:bulletEnabled val="1"/>
        </dgm:presLayoutVars>
      </dgm:prSet>
      <dgm:spPr/>
      <dgm:t>
        <a:bodyPr/>
        <a:lstStyle/>
        <a:p>
          <a:endParaRPr lang="en-US"/>
        </a:p>
      </dgm:t>
    </dgm:pt>
    <dgm:pt modelId="{20F2AD76-D48E-4B50-8932-1A169E47C6C9}" type="pres">
      <dgm:prSet presAssocID="{55685417-062B-4F1B-8E22-4F6695C92C33}" presName="ChildText" presStyleLbl="revTx" presStyleIdx="1" presStyleCnt="2">
        <dgm:presLayoutVars>
          <dgm:chMax val="0"/>
          <dgm:chPref val="0"/>
          <dgm:bulletEnabled val="1"/>
        </dgm:presLayoutVars>
      </dgm:prSet>
      <dgm:spPr/>
    </dgm:pt>
    <dgm:pt modelId="{520AEC94-E3FA-4292-A28E-8913E2AEC388}" type="pres">
      <dgm:prSet presAssocID="{72C08B1B-F186-47B5-97BA-CB98CE77B49D}" presName="sibTrans" presStyleCnt="0"/>
      <dgm:spPr/>
    </dgm:pt>
    <dgm:pt modelId="{6AB60215-B712-40F0-816A-C92BF8E4B0A0}" type="pres">
      <dgm:prSet presAssocID="{B447D551-4ADD-4598-BC2B-CC6EAD2ED38F}" presName="composite" presStyleCnt="0"/>
      <dgm:spPr/>
    </dgm:pt>
    <dgm:pt modelId="{B19894A7-2B13-4D78-820C-FEDB9122DFC9}" type="pres">
      <dgm:prSet presAssocID="{B447D551-4ADD-4598-BC2B-CC6EAD2ED38F}" presName="ParentText" presStyleLbl="node1" presStyleIdx="2" presStyleCnt="3" custScaleX="163047" custScaleY="44938" custLinFactNeighborX="-68876" custLinFactNeighborY="32273">
        <dgm:presLayoutVars>
          <dgm:chMax val="1"/>
          <dgm:chPref val="1"/>
          <dgm:bulletEnabled val="1"/>
        </dgm:presLayoutVars>
      </dgm:prSet>
      <dgm:spPr/>
      <dgm:t>
        <a:bodyPr/>
        <a:lstStyle/>
        <a:p>
          <a:endParaRPr lang="en-US"/>
        </a:p>
      </dgm:t>
    </dgm:pt>
  </dgm:ptLst>
  <dgm:cxnLst>
    <dgm:cxn modelId="{E1F9EE7C-D741-427D-9678-024476AC526D}" srcId="{1ABE0469-ADA2-446C-B6C1-3A7C1493C6D5}" destId="{B447D551-4ADD-4598-BC2B-CC6EAD2ED38F}" srcOrd="2" destOrd="0" parTransId="{7B00C334-1450-463A-8599-75EC17893DCD}" sibTransId="{BCB5DEE4-CC25-4F75-AA2D-6CF5F0B0CD94}"/>
    <dgm:cxn modelId="{5D76823F-A8A9-4D9A-A76D-7DDAFCACDF5E}" type="presOf" srcId="{55685417-062B-4F1B-8E22-4F6695C92C33}" destId="{ADAEAA0B-7561-4962-92F7-90E871747184}" srcOrd="0" destOrd="0" presId="urn:microsoft.com/office/officeart/2005/8/layout/StepDownProcess"/>
    <dgm:cxn modelId="{4D4871F9-AB62-49CA-A6C0-49DB8D3D7CF3}" srcId="{1ABE0469-ADA2-446C-B6C1-3A7C1493C6D5}" destId="{55685417-062B-4F1B-8E22-4F6695C92C33}" srcOrd="1" destOrd="0" parTransId="{5392A21F-DA66-4B0D-A029-40A87D88767E}" sibTransId="{72C08B1B-F186-47B5-97BA-CB98CE77B49D}"/>
    <dgm:cxn modelId="{11AC8215-6046-40EA-AEC4-43F2C9093210}" srcId="{1ABE0469-ADA2-446C-B6C1-3A7C1493C6D5}" destId="{F4789C9D-4AA2-4868-BC1B-A72B1FBC911A}" srcOrd="0" destOrd="0" parTransId="{0C564187-1AC4-4DA6-8663-A97BA97B9B67}" sibTransId="{399B9CFA-6045-4C11-A765-CB6470D24E42}"/>
    <dgm:cxn modelId="{77D0261E-90FB-4346-95F8-51DAC294A5FD}" type="presOf" srcId="{1ABE0469-ADA2-446C-B6C1-3A7C1493C6D5}" destId="{EE70FDAB-A230-457D-AEEE-BD6C8997371D}" srcOrd="0" destOrd="0" presId="urn:microsoft.com/office/officeart/2005/8/layout/StepDownProcess"/>
    <dgm:cxn modelId="{6F34A67B-EDAB-4608-ADCD-E0E906C914F6}" type="presOf" srcId="{F4789C9D-4AA2-4868-BC1B-A72B1FBC911A}" destId="{C2A2EFEC-9E7C-4AA0-AFB7-1BA2DAB0A02B}" srcOrd="0" destOrd="0" presId="urn:microsoft.com/office/officeart/2005/8/layout/StepDownProcess"/>
    <dgm:cxn modelId="{AC4284E5-A83F-40C3-BFD6-07D087EB7AEF}" type="presOf" srcId="{B447D551-4ADD-4598-BC2B-CC6EAD2ED38F}" destId="{B19894A7-2B13-4D78-820C-FEDB9122DFC9}" srcOrd="0" destOrd="0" presId="urn:microsoft.com/office/officeart/2005/8/layout/StepDownProcess"/>
    <dgm:cxn modelId="{16BFA3FD-9987-4B1B-AA7C-C4A85C56742A}" type="presParOf" srcId="{EE70FDAB-A230-457D-AEEE-BD6C8997371D}" destId="{5D5FCE48-E86D-4CFB-AD1E-6CD87C2A9770}" srcOrd="0" destOrd="0" presId="urn:microsoft.com/office/officeart/2005/8/layout/StepDownProcess"/>
    <dgm:cxn modelId="{C8D5360E-9AD2-43A0-9860-0019066A9CEA}" type="presParOf" srcId="{5D5FCE48-E86D-4CFB-AD1E-6CD87C2A9770}" destId="{0FFD7E96-0943-4A91-B708-03D5ADE0FF2C}" srcOrd="0" destOrd="0" presId="urn:microsoft.com/office/officeart/2005/8/layout/StepDownProcess"/>
    <dgm:cxn modelId="{64894A3F-D735-4D9E-AC11-AE34A7A11BA8}" type="presParOf" srcId="{5D5FCE48-E86D-4CFB-AD1E-6CD87C2A9770}" destId="{C2A2EFEC-9E7C-4AA0-AFB7-1BA2DAB0A02B}" srcOrd="1" destOrd="0" presId="urn:microsoft.com/office/officeart/2005/8/layout/StepDownProcess"/>
    <dgm:cxn modelId="{806DB8B9-3371-4F33-A804-B1DEBF9A7856}" type="presParOf" srcId="{5D5FCE48-E86D-4CFB-AD1E-6CD87C2A9770}" destId="{1C803E49-73E9-4EE1-94D1-C185B3A28F31}" srcOrd="2" destOrd="0" presId="urn:microsoft.com/office/officeart/2005/8/layout/StepDownProcess"/>
    <dgm:cxn modelId="{C428C9F3-44B5-4AB6-A0A7-FF35E4114E92}" type="presParOf" srcId="{EE70FDAB-A230-457D-AEEE-BD6C8997371D}" destId="{2B522740-FCBA-48C4-B378-89F37F0DB5B8}" srcOrd="1" destOrd="0" presId="urn:microsoft.com/office/officeart/2005/8/layout/StepDownProcess"/>
    <dgm:cxn modelId="{263D7532-90C1-4A4C-A0F2-EA1F30AFA29F}" type="presParOf" srcId="{EE70FDAB-A230-457D-AEEE-BD6C8997371D}" destId="{631152FA-73D0-4604-853D-FC07A567F02C}" srcOrd="2" destOrd="0" presId="urn:microsoft.com/office/officeart/2005/8/layout/StepDownProcess"/>
    <dgm:cxn modelId="{448DED48-412C-42D3-88A0-3B5248113B2A}" type="presParOf" srcId="{631152FA-73D0-4604-853D-FC07A567F02C}" destId="{19B3E86A-3499-4E70-A039-C7F5419A5E21}" srcOrd="0" destOrd="0" presId="urn:microsoft.com/office/officeart/2005/8/layout/StepDownProcess"/>
    <dgm:cxn modelId="{BE35A3E1-4492-41F9-AE89-3EF330476EA1}" type="presParOf" srcId="{631152FA-73D0-4604-853D-FC07A567F02C}" destId="{ADAEAA0B-7561-4962-92F7-90E871747184}" srcOrd="1" destOrd="0" presId="urn:microsoft.com/office/officeart/2005/8/layout/StepDownProcess"/>
    <dgm:cxn modelId="{33FE348F-4757-421E-BAF7-9FE651500753}" type="presParOf" srcId="{631152FA-73D0-4604-853D-FC07A567F02C}" destId="{20F2AD76-D48E-4B50-8932-1A169E47C6C9}" srcOrd="2" destOrd="0" presId="urn:microsoft.com/office/officeart/2005/8/layout/StepDownProcess"/>
    <dgm:cxn modelId="{3987E2D7-AD3D-4D2C-9DEA-CA7E049BC9A6}" type="presParOf" srcId="{EE70FDAB-A230-457D-AEEE-BD6C8997371D}" destId="{520AEC94-E3FA-4292-A28E-8913E2AEC388}" srcOrd="3" destOrd="0" presId="urn:microsoft.com/office/officeart/2005/8/layout/StepDownProcess"/>
    <dgm:cxn modelId="{399F0B2C-7D0A-4FE4-A81D-BB58E3DF00E8}" type="presParOf" srcId="{EE70FDAB-A230-457D-AEEE-BD6C8997371D}" destId="{6AB60215-B712-40F0-816A-C92BF8E4B0A0}" srcOrd="4" destOrd="0" presId="urn:microsoft.com/office/officeart/2005/8/layout/StepDownProcess"/>
    <dgm:cxn modelId="{76B4CB50-E3A6-459D-8285-4CB8273DD6CA}" type="presParOf" srcId="{6AB60215-B712-40F0-816A-C92BF8E4B0A0}" destId="{B19894A7-2B13-4D78-820C-FEDB9122DFC9}" srcOrd="0" destOrd="0" presId="urn:microsoft.com/office/officeart/2005/8/layout/StepDownProces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E498E6-9B0F-3D45-8B02-D26F817BC8F4}" type="doc">
      <dgm:prSet loTypeId="urn:microsoft.com/office/officeart/2005/8/layout/hChevron3" loCatId="" qsTypeId="urn:microsoft.com/office/officeart/2005/8/quickstyle/simple4#1" qsCatId="simple" csTypeId="urn:microsoft.com/office/officeart/2005/8/colors/accent1_2#2" csCatId="accent1" phldr="1"/>
      <dgm:spPr/>
    </dgm:pt>
    <dgm:pt modelId="{E456145C-B2DF-8147-BE1D-F30FBBA64B3C}">
      <dgm:prSet phldrT="[Text]" custT="1"/>
      <dgm:spPr>
        <a:solidFill>
          <a:srgbClr val="800000"/>
        </a:solidFill>
      </dgm:spPr>
      <dgm:t>
        <a:bodyPr/>
        <a:lstStyle/>
        <a:p>
          <a:pPr algn="l"/>
          <a:r>
            <a:rPr lang="en-US" sz="2100" b="1" dirty="0" smtClean="0">
              <a:latin typeface="Adobe Fan Heiti Std B" pitchFamily="34" charset="-128"/>
              <a:ea typeface="Adobe Fan Heiti Std B" pitchFamily="34" charset="-128"/>
            </a:rPr>
            <a:t>GB Energy   goes to “zero”</a:t>
          </a:r>
          <a:endParaRPr lang="en-US" sz="2100" b="1" dirty="0">
            <a:latin typeface="Adobe Fan Heiti Std B" pitchFamily="34" charset="-128"/>
            <a:ea typeface="Adobe Fan Heiti Std B" pitchFamily="34" charset="-128"/>
          </a:endParaRPr>
        </a:p>
      </dgm:t>
    </dgm:pt>
    <dgm:pt modelId="{299FC18D-17E9-3B4D-B6C8-EC6846ED7D2D}" type="parTrans" cxnId="{D416A6A4-09E0-B242-AE26-4B675E23EB43}">
      <dgm:prSet/>
      <dgm:spPr/>
      <dgm:t>
        <a:bodyPr/>
        <a:lstStyle/>
        <a:p>
          <a:endParaRPr lang="en-US" sz="2100">
            <a:latin typeface="Adobe Fan Heiti Std B" pitchFamily="34" charset="-128"/>
            <a:ea typeface="Adobe Fan Heiti Std B" pitchFamily="34" charset="-128"/>
          </a:endParaRPr>
        </a:p>
      </dgm:t>
    </dgm:pt>
    <dgm:pt modelId="{D1A32D8A-EB73-454E-9B87-D0A1D308E7C8}" type="sibTrans" cxnId="{D416A6A4-09E0-B242-AE26-4B675E23EB43}">
      <dgm:prSet/>
      <dgm:spPr/>
      <dgm:t>
        <a:bodyPr/>
        <a:lstStyle/>
        <a:p>
          <a:endParaRPr lang="en-US" sz="2100">
            <a:latin typeface="Adobe Fan Heiti Std B" pitchFamily="34" charset="-128"/>
            <a:ea typeface="Adobe Fan Heiti Std B" pitchFamily="34" charset="-128"/>
          </a:endParaRPr>
        </a:p>
      </dgm:t>
    </dgm:pt>
    <dgm:pt modelId="{7CDA1520-C088-A844-94F9-18AD700557EC}">
      <dgm:prSet phldrT="[Text]" custT="1"/>
      <dgm:spPr>
        <a:solidFill>
          <a:srgbClr val="08A1D9"/>
        </a:solidFill>
      </dgm:spPr>
      <dgm:t>
        <a:bodyPr/>
        <a:lstStyle/>
        <a:p>
          <a:r>
            <a:rPr lang="en-US" sz="2100" b="1" dirty="0" smtClean="0">
              <a:latin typeface="Adobe Fan Heiti Std B" pitchFamily="34" charset="-128"/>
              <a:ea typeface="Adobe Fan Heiti Std B" pitchFamily="34" charset="-128"/>
            </a:rPr>
            <a:t>Zero driving force for grain growth</a:t>
          </a:r>
          <a:endParaRPr lang="en-US" sz="2100" b="1" dirty="0">
            <a:latin typeface="Adobe Fan Heiti Std B" pitchFamily="34" charset="-128"/>
            <a:ea typeface="Adobe Fan Heiti Std B" pitchFamily="34" charset="-128"/>
          </a:endParaRPr>
        </a:p>
      </dgm:t>
    </dgm:pt>
    <dgm:pt modelId="{F49DD12A-B1DC-A542-A9E0-8D4DAA937366}" type="parTrans" cxnId="{7AB74E67-0DA9-3C4F-A705-EF8ABBBCF6B1}">
      <dgm:prSet/>
      <dgm:spPr/>
      <dgm:t>
        <a:bodyPr/>
        <a:lstStyle/>
        <a:p>
          <a:endParaRPr lang="en-US" sz="2100">
            <a:latin typeface="Adobe Fan Heiti Std B" pitchFamily="34" charset="-128"/>
            <a:ea typeface="Adobe Fan Heiti Std B" pitchFamily="34" charset="-128"/>
          </a:endParaRPr>
        </a:p>
      </dgm:t>
    </dgm:pt>
    <dgm:pt modelId="{C966F803-1182-1546-9DD5-BBD1F6B71D1D}" type="sibTrans" cxnId="{7AB74E67-0DA9-3C4F-A705-EF8ABBBCF6B1}">
      <dgm:prSet/>
      <dgm:spPr/>
      <dgm:t>
        <a:bodyPr/>
        <a:lstStyle/>
        <a:p>
          <a:endParaRPr lang="en-US" sz="2100">
            <a:latin typeface="Adobe Fan Heiti Std B" pitchFamily="34" charset="-128"/>
            <a:ea typeface="Adobe Fan Heiti Std B" pitchFamily="34" charset="-128"/>
          </a:endParaRPr>
        </a:p>
      </dgm:t>
    </dgm:pt>
    <dgm:pt modelId="{C26A1808-C7BA-F04C-99CA-C39CD253A364}">
      <dgm:prSet phldrT="[Text]" phldr="1" custT="1"/>
      <dgm:spPr>
        <a:solidFill>
          <a:schemeClr val="bg1">
            <a:lumMod val="75000"/>
          </a:schemeClr>
        </a:solidFill>
        <a:ln>
          <a:noFill/>
        </a:ln>
      </dgm:spPr>
      <dgm:t>
        <a:bodyPr/>
        <a:lstStyle/>
        <a:p>
          <a:endParaRPr lang="en-US" sz="2100" dirty="0">
            <a:latin typeface="Adobe Fan Heiti Std B" pitchFamily="34" charset="-128"/>
            <a:ea typeface="Adobe Fan Heiti Std B" pitchFamily="34" charset="-128"/>
          </a:endParaRPr>
        </a:p>
      </dgm:t>
    </dgm:pt>
    <dgm:pt modelId="{8007A793-9290-7245-A3C5-AF75DD0C1EF1}" type="sibTrans" cxnId="{F32A1D87-C8E8-ED45-BB5B-C8074072B07B}">
      <dgm:prSet/>
      <dgm:spPr/>
      <dgm:t>
        <a:bodyPr/>
        <a:lstStyle/>
        <a:p>
          <a:endParaRPr lang="en-US" sz="2100">
            <a:latin typeface="Adobe Fan Heiti Std B" pitchFamily="34" charset="-128"/>
            <a:ea typeface="Adobe Fan Heiti Std B" pitchFamily="34" charset="-128"/>
          </a:endParaRPr>
        </a:p>
      </dgm:t>
    </dgm:pt>
    <dgm:pt modelId="{053BA718-D7F5-0C45-8A93-03B049C557F8}" type="parTrans" cxnId="{F32A1D87-C8E8-ED45-BB5B-C8074072B07B}">
      <dgm:prSet/>
      <dgm:spPr/>
      <dgm:t>
        <a:bodyPr/>
        <a:lstStyle/>
        <a:p>
          <a:endParaRPr lang="en-US" sz="2100">
            <a:latin typeface="Adobe Fan Heiti Std B" pitchFamily="34" charset="-128"/>
            <a:ea typeface="Adobe Fan Heiti Std B" pitchFamily="34" charset="-128"/>
          </a:endParaRPr>
        </a:p>
      </dgm:t>
    </dgm:pt>
    <dgm:pt modelId="{2FFD6558-84B2-C54C-A04C-861733FF3D55}" type="pres">
      <dgm:prSet presAssocID="{A0E498E6-9B0F-3D45-8B02-D26F817BC8F4}" presName="Name0" presStyleCnt="0">
        <dgm:presLayoutVars>
          <dgm:dir/>
          <dgm:resizeHandles val="exact"/>
        </dgm:presLayoutVars>
      </dgm:prSet>
      <dgm:spPr/>
    </dgm:pt>
    <dgm:pt modelId="{06E51003-B199-9F4D-864F-A6D854826BC6}" type="pres">
      <dgm:prSet presAssocID="{E456145C-B2DF-8147-BE1D-F30FBBA64B3C}" presName="parTxOnly" presStyleLbl="node1" presStyleIdx="0" presStyleCnt="3" custScaleX="94085">
        <dgm:presLayoutVars>
          <dgm:bulletEnabled val="1"/>
        </dgm:presLayoutVars>
      </dgm:prSet>
      <dgm:spPr/>
      <dgm:t>
        <a:bodyPr/>
        <a:lstStyle/>
        <a:p>
          <a:endParaRPr lang="en-US"/>
        </a:p>
      </dgm:t>
    </dgm:pt>
    <dgm:pt modelId="{8CE92ECC-003C-F241-8349-2ECBE827FBD9}" type="pres">
      <dgm:prSet presAssocID="{D1A32D8A-EB73-454E-9B87-D0A1D308E7C8}" presName="parSpace" presStyleCnt="0"/>
      <dgm:spPr/>
    </dgm:pt>
    <dgm:pt modelId="{CA93D571-0BD0-E844-ABFE-0D51C73DD6DF}" type="pres">
      <dgm:prSet presAssocID="{C26A1808-C7BA-F04C-99CA-C39CD253A364}" presName="parTxOnly" presStyleLbl="node1" presStyleIdx="1" presStyleCnt="3" custScaleX="82278">
        <dgm:presLayoutVars>
          <dgm:bulletEnabled val="1"/>
        </dgm:presLayoutVars>
      </dgm:prSet>
      <dgm:spPr/>
      <dgm:t>
        <a:bodyPr/>
        <a:lstStyle/>
        <a:p>
          <a:endParaRPr lang="en-US"/>
        </a:p>
      </dgm:t>
    </dgm:pt>
    <dgm:pt modelId="{F349B77D-6367-A245-AB23-E7D3232A31B0}" type="pres">
      <dgm:prSet presAssocID="{8007A793-9290-7245-A3C5-AF75DD0C1EF1}" presName="parSpace" presStyleCnt="0"/>
      <dgm:spPr/>
    </dgm:pt>
    <dgm:pt modelId="{4494B68D-66AB-5D49-9C80-EB81D620620B}" type="pres">
      <dgm:prSet presAssocID="{7CDA1520-C088-A844-94F9-18AD700557EC}" presName="parTxOnly" presStyleLbl="node1" presStyleIdx="2" presStyleCnt="3" custScaleX="93356">
        <dgm:presLayoutVars>
          <dgm:bulletEnabled val="1"/>
        </dgm:presLayoutVars>
      </dgm:prSet>
      <dgm:spPr/>
      <dgm:t>
        <a:bodyPr/>
        <a:lstStyle/>
        <a:p>
          <a:endParaRPr lang="en-US"/>
        </a:p>
      </dgm:t>
    </dgm:pt>
  </dgm:ptLst>
  <dgm:cxnLst>
    <dgm:cxn modelId="{469BED96-2714-4AFA-B0F4-22FD24EFB196}" type="presOf" srcId="{C26A1808-C7BA-F04C-99CA-C39CD253A364}" destId="{CA93D571-0BD0-E844-ABFE-0D51C73DD6DF}" srcOrd="0" destOrd="0" presId="urn:microsoft.com/office/officeart/2005/8/layout/hChevron3"/>
    <dgm:cxn modelId="{D416A6A4-09E0-B242-AE26-4B675E23EB43}" srcId="{A0E498E6-9B0F-3D45-8B02-D26F817BC8F4}" destId="{E456145C-B2DF-8147-BE1D-F30FBBA64B3C}" srcOrd="0" destOrd="0" parTransId="{299FC18D-17E9-3B4D-B6C8-EC6846ED7D2D}" sibTransId="{D1A32D8A-EB73-454E-9B87-D0A1D308E7C8}"/>
    <dgm:cxn modelId="{F32A1D87-C8E8-ED45-BB5B-C8074072B07B}" srcId="{A0E498E6-9B0F-3D45-8B02-D26F817BC8F4}" destId="{C26A1808-C7BA-F04C-99CA-C39CD253A364}" srcOrd="1" destOrd="0" parTransId="{053BA718-D7F5-0C45-8A93-03B049C557F8}" sibTransId="{8007A793-9290-7245-A3C5-AF75DD0C1EF1}"/>
    <dgm:cxn modelId="{7B1055DE-8823-4AE1-9876-E28AEFB4E7C6}" type="presOf" srcId="{E456145C-B2DF-8147-BE1D-F30FBBA64B3C}" destId="{06E51003-B199-9F4D-864F-A6D854826BC6}" srcOrd="0" destOrd="0" presId="urn:microsoft.com/office/officeart/2005/8/layout/hChevron3"/>
    <dgm:cxn modelId="{7AB74E67-0DA9-3C4F-A705-EF8ABBBCF6B1}" srcId="{A0E498E6-9B0F-3D45-8B02-D26F817BC8F4}" destId="{7CDA1520-C088-A844-94F9-18AD700557EC}" srcOrd="2" destOrd="0" parTransId="{F49DD12A-B1DC-A542-A9E0-8D4DAA937366}" sibTransId="{C966F803-1182-1546-9DD5-BBD1F6B71D1D}"/>
    <dgm:cxn modelId="{9FC49236-87BE-4C28-8F62-814A4FF21729}" type="presOf" srcId="{7CDA1520-C088-A844-94F9-18AD700557EC}" destId="{4494B68D-66AB-5D49-9C80-EB81D620620B}" srcOrd="0" destOrd="0" presId="urn:microsoft.com/office/officeart/2005/8/layout/hChevron3"/>
    <dgm:cxn modelId="{E3983C75-E853-48A4-834B-91143824E0ED}" type="presOf" srcId="{A0E498E6-9B0F-3D45-8B02-D26F817BC8F4}" destId="{2FFD6558-84B2-C54C-A04C-861733FF3D55}" srcOrd="0" destOrd="0" presId="urn:microsoft.com/office/officeart/2005/8/layout/hChevron3"/>
    <dgm:cxn modelId="{4E93E21B-4F24-431D-94F0-2393C9C5B726}" type="presParOf" srcId="{2FFD6558-84B2-C54C-A04C-861733FF3D55}" destId="{06E51003-B199-9F4D-864F-A6D854826BC6}" srcOrd="0" destOrd="0" presId="urn:microsoft.com/office/officeart/2005/8/layout/hChevron3"/>
    <dgm:cxn modelId="{487F5A57-5500-4046-B6A9-FB529CB4B214}" type="presParOf" srcId="{2FFD6558-84B2-C54C-A04C-861733FF3D55}" destId="{8CE92ECC-003C-F241-8349-2ECBE827FBD9}" srcOrd="1" destOrd="0" presId="urn:microsoft.com/office/officeart/2005/8/layout/hChevron3"/>
    <dgm:cxn modelId="{F23D9F97-B0BD-439E-8071-A5DB55BDAEC5}" type="presParOf" srcId="{2FFD6558-84B2-C54C-A04C-861733FF3D55}" destId="{CA93D571-0BD0-E844-ABFE-0D51C73DD6DF}" srcOrd="2" destOrd="0" presId="urn:microsoft.com/office/officeart/2005/8/layout/hChevron3"/>
    <dgm:cxn modelId="{721C0BEC-5447-44F7-A3F4-A246E0A63FDF}" type="presParOf" srcId="{2FFD6558-84B2-C54C-A04C-861733FF3D55}" destId="{F349B77D-6367-A245-AB23-E7D3232A31B0}" srcOrd="3" destOrd="0" presId="urn:microsoft.com/office/officeart/2005/8/layout/hChevron3"/>
    <dgm:cxn modelId="{9596E23D-FC44-4870-AA12-90DF6D4AA0A0}" type="presParOf" srcId="{2FFD6558-84B2-C54C-A04C-861733FF3D55}" destId="{4494B68D-66AB-5D49-9C80-EB81D620620B}" srcOrd="4" destOrd="0" presId="urn:microsoft.com/office/officeart/2005/8/layout/hChevro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E498E6-9B0F-3D45-8B02-D26F817BC8F4}" type="doc">
      <dgm:prSet loTypeId="urn:microsoft.com/office/officeart/2005/8/layout/hChevron3" loCatId="" qsTypeId="urn:microsoft.com/office/officeart/2005/8/quickstyle/simple4#2" qsCatId="simple" csTypeId="urn:microsoft.com/office/officeart/2005/8/colors/accent1_2#3" csCatId="accent1" phldr="1"/>
      <dgm:spPr/>
    </dgm:pt>
    <dgm:pt modelId="{E456145C-B2DF-8147-BE1D-F30FBBA64B3C}">
      <dgm:prSet phldrT="[Text]"/>
      <dgm:spPr>
        <a:solidFill>
          <a:srgbClr val="800000"/>
        </a:solidFill>
      </dgm:spPr>
      <dgm:t>
        <a:bodyPr/>
        <a:lstStyle/>
        <a:p>
          <a:r>
            <a:rPr lang="en-US" b="1" dirty="0" smtClean="0">
              <a:latin typeface="Adobe Fan Heiti Std B" pitchFamily="34" charset="-128"/>
              <a:ea typeface="Adobe Fan Heiti Std B" pitchFamily="34" charset="-128"/>
            </a:rPr>
            <a:t>GB Mobility Discontinuity</a:t>
          </a:r>
          <a:endParaRPr lang="en-US" b="1" dirty="0">
            <a:latin typeface="Adobe Fan Heiti Std B" pitchFamily="34" charset="-128"/>
            <a:ea typeface="Adobe Fan Heiti Std B" pitchFamily="34" charset="-128"/>
          </a:endParaRPr>
        </a:p>
      </dgm:t>
    </dgm:pt>
    <dgm:pt modelId="{299FC18D-17E9-3B4D-B6C8-EC6846ED7D2D}" type="parTrans" cxnId="{D416A6A4-09E0-B242-AE26-4B675E23EB43}">
      <dgm:prSet/>
      <dgm:spPr/>
      <dgm:t>
        <a:bodyPr/>
        <a:lstStyle/>
        <a:p>
          <a:endParaRPr lang="en-US">
            <a:latin typeface="Adobe Fan Heiti Std B" pitchFamily="34" charset="-128"/>
            <a:ea typeface="Adobe Fan Heiti Std B" pitchFamily="34" charset="-128"/>
          </a:endParaRPr>
        </a:p>
      </dgm:t>
    </dgm:pt>
    <dgm:pt modelId="{D1A32D8A-EB73-454E-9B87-D0A1D308E7C8}" type="sibTrans" cxnId="{D416A6A4-09E0-B242-AE26-4B675E23EB43}">
      <dgm:prSet/>
      <dgm:spPr/>
      <dgm:t>
        <a:bodyPr/>
        <a:lstStyle/>
        <a:p>
          <a:endParaRPr lang="en-US">
            <a:latin typeface="Adobe Fan Heiti Std B" pitchFamily="34" charset="-128"/>
            <a:ea typeface="Adobe Fan Heiti Std B" pitchFamily="34" charset="-128"/>
          </a:endParaRPr>
        </a:p>
      </dgm:t>
    </dgm:pt>
    <dgm:pt modelId="{7CDA1520-C088-A844-94F9-18AD700557EC}">
      <dgm:prSet phldrT="[Text]"/>
      <dgm:spPr>
        <a:solidFill>
          <a:srgbClr val="08A1D9"/>
        </a:solidFill>
      </dgm:spPr>
      <dgm:t>
        <a:bodyPr/>
        <a:lstStyle/>
        <a:p>
          <a:r>
            <a:rPr lang="en-US" b="1" dirty="0" smtClean="0">
              <a:latin typeface="Adobe Fan Heiti Std B" pitchFamily="34" charset="-128"/>
              <a:ea typeface="Adobe Fan Heiti Std B" pitchFamily="34" charset="-128"/>
            </a:rPr>
            <a:t>Complexion Transition!</a:t>
          </a:r>
          <a:endParaRPr lang="en-US" b="1" dirty="0">
            <a:latin typeface="Adobe Fan Heiti Std B" pitchFamily="34" charset="-128"/>
            <a:ea typeface="Adobe Fan Heiti Std B" pitchFamily="34" charset="-128"/>
          </a:endParaRPr>
        </a:p>
      </dgm:t>
    </dgm:pt>
    <dgm:pt modelId="{F49DD12A-B1DC-A542-A9E0-8D4DAA937366}" type="parTrans" cxnId="{7AB74E67-0DA9-3C4F-A705-EF8ABBBCF6B1}">
      <dgm:prSet/>
      <dgm:spPr/>
      <dgm:t>
        <a:bodyPr/>
        <a:lstStyle/>
        <a:p>
          <a:endParaRPr lang="en-US">
            <a:latin typeface="Adobe Fan Heiti Std B" pitchFamily="34" charset="-128"/>
            <a:ea typeface="Adobe Fan Heiti Std B" pitchFamily="34" charset="-128"/>
          </a:endParaRPr>
        </a:p>
      </dgm:t>
    </dgm:pt>
    <dgm:pt modelId="{C966F803-1182-1546-9DD5-BBD1F6B71D1D}" type="sibTrans" cxnId="{7AB74E67-0DA9-3C4F-A705-EF8ABBBCF6B1}">
      <dgm:prSet/>
      <dgm:spPr/>
      <dgm:t>
        <a:bodyPr/>
        <a:lstStyle/>
        <a:p>
          <a:endParaRPr lang="en-US">
            <a:latin typeface="Adobe Fan Heiti Std B" pitchFamily="34" charset="-128"/>
            <a:ea typeface="Adobe Fan Heiti Std B" pitchFamily="34" charset="-128"/>
          </a:endParaRPr>
        </a:p>
      </dgm:t>
    </dgm:pt>
    <dgm:pt modelId="{C26A1808-C7BA-F04C-99CA-C39CD253A364}">
      <dgm:prSet phldrT="[Text]" phldr="1"/>
      <dgm:spPr>
        <a:solidFill>
          <a:schemeClr val="bg1">
            <a:lumMod val="75000"/>
          </a:schemeClr>
        </a:solidFill>
        <a:ln>
          <a:noFill/>
        </a:ln>
      </dgm:spPr>
      <dgm:t>
        <a:bodyPr/>
        <a:lstStyle/>
        <a:p>
          <a:endParaRPr lang="en-US" dirty="0">
            <a:latin typeface="Adobe Fan Heiti Std B" pitchFamily="34" charset="-128"/>
            <a:ea typeface="Adobe Fan Heiti Std B" pitchFamily="34" charset="-128"/>
          </a:endParaRPr>
        </a:p>
      </dgm:t>
    </dgm:pt>
    <dgm:pt modelId="{8007A793-9290-7245-A3C5-AF75DD0C1EF1}" type="sibTrans" cxnId="{F32A1D87-C8E8-ED45-BB5B-C8074072B07B}">
      <dgm:prSet/>
      <dgm:spPr/>
      <dgm:t>
        <a:bodyPr/>
        <a:lstStyle/>
        <a:p>
          <a:endParaRPr lang="en-US">
            <a:latin typeface="Adobe Fan Heiti Std B" pitchFamily="34" charset="-128"/>
            <a:ea typeface="Adobe Fan Heiti Std B" pitchFamily="34" charset="-128"/>
          </a:endParaRPr>
        </a:p>
      </dgm:t>
    </dgm:pt>
    <dgm:pt modelId="{053BA718-D7F5-0C45-8A93-03B049C557F8}" type="parTrans" cxnId="{F32A1D87-C8E8-ED45-BB5B-C8074072B07B}">
      <dgm:prSet/>
      <dgm:spPr/>
      <dgm:t>
        <a:bodyPr/>
        <a:lstStyle/>
        <a:p>
          <a:endParaRPr lang="en-US">
            <a:latin typeface="Adobe Fan Heiti Std B" pitchFamily="34" charset="-128"/>
            <a:ea typeface="Adobe Fan Heiti Std B" pitchFamily="34" charset="-128"/>
          </a:endParaRPr>
        </a:p>
      </dgm:t>
    </dgm:pt>
    <dgm:pt modelId="{2FFD6558-84B2-C54C-A04C-861733FF3D55}" type="pres">
      <dgm:prSet presAssocID="{A0E498E6-9B0F-3D45-8B02-D26F817BC8F4}" presName="Name0" presStyleCnt="0">
        <dgm:presLayoutVars>
          <dgm:dir/>
          <dgm:resizeHandles val="exact"/>
        </dgm:presLayoutVars>
      </dgm:prSet>
      <dgm:spPr/>
    </dgm:pt>
    <dgm:pt modelId="{06E51003-B199-9F4D-864F-A6D854826BC6}" type="pres">
      <dgm:prSet presAssocID="{E456145C-B2DF-8147-BE1D-F30FBBA64B3C}" presName="parTxOnly" presStyleLbl="node1" presStyleIdx="0" presStyleCnt="3">
        <dgm:presLayoutVars>
          <dgm:bulletEnabled val="1"/>
        </dgm:presLayoutVars>
      </dgm:prSet>
      <dgm:spPr/>
      <dgm:t>
        <a:bodyPr/>
        <a:lstStyle/>
        <a:p>
          <a:endParaRPr lang="en-US"/>
        </a:p>
      </dgm:t>
    </dgm:pt>
    <dgm:pt modelId="{8CE92ECC-003C-F241-8349-2ECBE827FBD9}" type="pres">
      <dgm:prSet presAssocID="{D1A32D8A-EB73-454E-9B87-D0A1D308E7C8}" presName="parSpace" presStyleCnt="0"/>
      <dgm:spPr/>
    </dgm:pt>
    <dgm:pt modelId="{CA93D571-0BD0-E844-ABFE-0D51C73DD6DF}" type="pres">
      <dgm:prSet presAssocID="{C26A1808-C7BA-F04C-99CA-C39CD253A364}" presName="parTxOnly" presStyleLbl="node1" presStyleIdx="1" presStyleCnt="3" custLinFactNeighborX="-12515" custLinFactNeighborY="1466">
        <dgm:presLayoutVars>
          <dgm:bulletEnabled val="1"/>
        </dgm:presLayoutVars>
      </dgm:prSet>
      <dgm:spPr/>
      <dgm:t>
        <a:bodyPr/>
        <a:lstStyle/>
        <a:p>
          <a:endParaRPr lang="en-US"/>
        </a:p>
      </dgm:t>
    </dgm:pt>
    <dgm:pt modelId="{F349B77D-6367-A245-AB23-E7D3232A31B0}" type="pres">
      <dgm:prSet presAssocID="{8007A793-9290-7245-A3C5-AF75DD0C1EF1}" presName="parSpace" presStyleCnt="0"/>
      <dgm:spPr/>
    </dgm:pt>
    <dgm:pt modelId="{4494B68D-66AB-5D49-9C80-EB81D620620B}" type="pres">
      <dgm:prSet presAssocID="{7CDA1520-C088-A844-94F9-18AD700557EC}" presName="parTxOnly" presStyleLbl="node1" presStyleIdx="2" presStyleCnt="3" custLinFactNeighborY="-8097">
        <dgm:presLayoutVars>
          <dgm:bulletEnabled val="1"/>
        </dgm:presLayoutVars>
      </dgm:prSet>
      <dgm:spPr/>
      <dgm:t>
        <a:bodyPr/>
        <a:lstStyle/>
        <a:p>
          <a:endParaRPr lang="en-US"/>
        </a:p>
      </dgm:t>
    </dgm:pt>
  </dgm:ptLst>
  <dgm:cxnLst>
    <dgm:cxn modelId="{BD925FF8-7AB3-4D61-93F0-39CEEA927C0F}" type="presOf" srcId="{C26A1808-C7BA-F04C-99CA-C39CD253A364}" destId="{CA93D571-0BD0-E844-ABFE-0D51C73DD6DF}" srcOrd="0" destOrd="0" presId="urn:microsoft.com/office/officeart/2005/8/layout/hChevron3"/>
    <dgm:cxn modelId="{D416A6A4-09E0-B242-AE26-4B675E23EB43}" srcId="{A0E498E6-9B0F-3D45-8B02-D26F817BC8F4}" destId="{E456145C-B2DF-8147-BE1D-F30FBBA64B3C}" srcOrd="0" destOrd="0" parTransId="{299FC18D-17E9-3B4D-B6C8-EC6846ED7D2D}" sibTransId="{D1A32D8A-EB73-454E-9B87-D0A1D308E7C8}"/>
    <dgm:cxn modelId="{F32A1D87-C8E8-ED45-BB5B-C8074072B07B}" srcId="{A0E498E6-9B0F-3D45-8B02-D26F817BC8F4}" destId="{C26A1808-C7BA-F04C-99CA-C39CD253A364}" srcOrd="1" destOrd="0" parTransId="{053BA718-D7F5-0C45-8A93-03B049C557F8}" sibTransId="{8007A793-9290-7245-A3C5-AF75DD0C1EF1}"/>
    <dgm:cxn modelId="{8905FBFB-27D6-47AF-A615-D95D6B6CC7FA}" type="presOf" srcId="{7CDA1520-C088-A844-94F9-18AD700557EC}" destId="{4494B68D-66AB-5D49-9C80-EB81D620620B}" srcOrd="0" destOrd="0" presId="urn:microsoft.com/office/officeart/2005/8/layout/hChevron3"/>
    <dgm:cxn modelId="{7AB74E67-0DA9-3C4F-A705-EF8ABBBCF6B1}" srcId="{A0E498E6-9B0F-3D45-8B02-D26F817BC8F4}" destId="{7CDA1520-C088-A844-94F9-18AD700557EC}" srcOrd="2" destOrd="0" parTransId="{F49DD12A-B1DC-A542-A9E0-8D4DAA937366}" sibTransId="{C966F803-1182-1546-9DD5-BBD1F6B71D1D}"/>
    <dgm:cxn modelId="{AD61944A-7F4C-4A70-BDF0-26630121E029}" type="presOf" srcId="{A0E498E6-9B0F-3D45-8B02-D26F817BC8F4}" destId="{2FFD6558-84B2-C54C-A04C-861733FF3D55}" srcOrd="0" destOrd="0" presId="urn:microsoft.com/office/officeart/2005/8/layout/hChevron3"/>
    <dgm:cxn modelId="{983B2CDB-ED5C-429C-909D-5092FB202EBF}" type="presOf" srcId="{E456145C-B2DF-8147-BE1D-F30FBBA64B3C}" destId="{06E51003-B199-9F4D-864F-A6D854826BC6}" srcOrd="0" destOrd="0" presId="urn:microsoft.com/office/officeart/2005/8/layout/hChevron3"/>
    <dgm:cxn modelId="{C752AE24-7561-483F-A553-AD3FDC5872C9}" type="presParOf" srcId="{2FFD6558-84B2-C54C-A04C-861733FF3D55}" destId="{06E51003-B199-9F4D-864F-A6D854826BC6}" srcOrd="0" destOrd="0" presId="urn:microsoft.com/office/officeart/2005/8/layout/hChevron3"/>
    <dgm:cxn modelId="{EF55D3D6-ADB0-440C-9CB1-1E3A47EE742D}" type="presParOf" srcId="{2FFD6558-84B2-C54C-A04C-861733FF3D55}" destId="{8CE92ECC-003C-F241-8349-2ECBE827FBD9}" srcOrd="1" destOrd="0" presId="urn:microsoft.com/office/officeart/2005/8/layout/hChevron3"/>
    <dgm:cxn modelId="{83CF6696-EE90-48A5-BFE9-A95C34509E91}" type="presParOf" srcId="{2FFD6558-84B2-C54C-A04C-861733FF3D55}" destId="{CA93D571-0BD0-E844-ABFE-0D51C73DD6DF}" srcOrd="2" destOrd="0" presId="urn:microsoft.com/office/officeart/2005/8/layout/hChevron3"/>
    <dgm:cxn modelId="{93282B86-A19E-4751-BC93-73591EB26DD1}" type="presParOf" srcId="{2FFD6558-84B2-C54C-A04C-861733FF3D55}" destId="{F349B77D-6367-A245-AB23-E7D3232A31B0}" srcOrd="3" destOrd="0" presId="urn:microsoft.com/office/officeart/2005/8/layout/hChevron3"/>
    <dgm:cxn modelId="{C983828A-CA56-40B8-8373-0A363CA6ED68}" type="presParOf" srcId="{2FFD6558-84B2-C54C-A04C-861733FF3D55}" destId="{4494B68D-66AB-5D49-9C80-EB81D620620B}" srcOrd="4" destOrd="0" presId="urn:microsoft.com/office/officeart/2005/8/layout/hChevron3"/>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2">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2.png"/></Relationships>
</file>

<file path=ppt/drawings/drawing1.xml><?xml version="1.0" encoding="utf-8"?>
<c:userShapes xmlns:c="http://schemas.openxmlformats.org/drawingml/2006/chart">
  <cdr:relSizeAnchor xmlns:cdr="http://schemas.openxmlformats.org/drawingml/2006/chartDrawing">
    <cdr:from>
      <cdr:x>0.20727</cdr:x>
      <cdr:y>0.16205</cdr:y>
    </cdr:from>
    <cdr:to>
      <cdr:x>0.76876</cdr:x>
      <cdr:y>0.33167</cdr:y>
    </cdr:to>
    <cdr:sp macro="" textlink="">
      <cdr:nvSpPr>
        <cdr:cNvPr id="3" name="Parallelogram 2"/>
        <cdr:cNvSpPr/>
      </cdr:nvSpPr>
      <cdr:spPr>
        <a:xfrm xmlns:a="http://schemas.openxmlformats.org/drawingml/2006/main" rot="11608774" flipV="1">
          <a:off x="1828167" y="786222"/>
          <a:ext cx="4952553" cy="822960"/>
        </a:xfrm>
        <a:prstGeom xmlns:a="http://schemas.openxmlformats.org/drawingml/2006/main" prst="parallelogram">
          <a:avLst>
            <a:gd name="adj" fmla="val 23541"/>
          </a:avLst>
        </a:prstGeom>
        <a:solidFill xmlns:a="http://schemas.openxmlformats.org/drawingml/2006/main">
          <a:srgbClr val="002060">
            <a:alpha val="15000"/>
          </a:srgbClr>
        </a:solidFill>
        <a:ln xmlns:a="http://schemas.openxmlformats.org/drawingml/2006/main">
          <a:solidFill>
            <a:schemeClr val="accent1">
              <a:shade val="95000"/>
              <a:satMod val="105000"/>
              <a:alpha val="13000"/>
            </a:schemeClr>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0.204</cdr:x>
      <cdr:y>0.43223</cdr:y>
    </cdr:from>
    <cdr:to>
      <cdr:x>0.76595</cdr:x>
      <cdr:y>0.63855</cdr:y>
    </cdr:to>
    <cdr:sp macro="" textlink="">
      <cdr:nvSpPr>
        <cdr:cNvPr id="4" name="Parallelogram 3"/>
        <cdr:cNvSpPr/>
      </cdr:nvSpPr>
      <cdr:spPr>
        <a:xfrm xmlns:a="http://schemas.openxmlformats.org/drawingml/2006/main" rot="11660240" flipV="1">
          <a:off x="1799354" y="2097050"/>
          <a:ext cx="4956589" cy="1001035"/>
        </a:xfrm>
        <a:prstGeom xmlns:a="http://schemas.openxmlformats.org/drawingml/2006/main" prst="parallelogram">
          <a:avLst>
            <a:gd name="adj" fmla="val 25214"/>
          </a:avLst>
        </a:prstGeom>
        <a:solidFill xmlns:a="http://schemas.openxmlformats.org/drawingml/2006/main">
          <a:srgbClr val="08A1D9">
            <a:alpha val="27000"/>
          </a:srgbClr>
        </a:solidFill>
        <a:ln xmlns:a="http://schemas.openxmlformats.org/drawingml/2006/main">
          <a:solidFill>
            <a:schemeClr val="accent1">
              <a:shade val="95000"/>
              <a:satMod val="105000"/>
              <a:alpha val="5000"/>
            </a:schemeClr>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70338" y="0"/>
            <a:ext cx="3038475" cy="461963"/>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B661630A-84F6-4BDA-A550-D83F719BF0C9}" type="datetimeFigureOut">
              <a:rPr lang="en-US"/>
              <a:pPr>
                <a:defRPr/>
              </a:pPr>
              <a:t>1/7/13</a:t>
            </a:fld>
            <a:endParaRPr lang="en-US"/>
          </a:p>
        </p:txBody>
      </p:sp>
      <p:sp>
        <p:nvSpPr>
          <p:cNvPr id="4" name="Footer Placeholder 3"/>
          <p:cNvSpPr>
            <a:spLocks noGrp="1"/>
          </p:cNvSpPr>
          <p:nvPr>
            <p:ph type="ftr" sz="quarter" idx="2"/>
          </p:nvPr>
        </p:nvSpPr>
        <p:spPr>
          <a:xfrm>
            <a:off x="0" y="8759825"/>
            <a:ext cx="3038475" cy="461963"/>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8" y="8759825"/>
            <a:ext cx="3038475" cy="461963"/>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B974FB93-7D3E-45F8-A684-A431F29537A8}"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1963"/>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2F983543-0649-4A5C-B547-F40CF0CBCDF1}" type="datetimeFigureOut">
              <a:rPr lang="en-US"/>
              <a:pPr>
                <a:defRPr/>
              </a:pPr>
              <a:t>1/7/13</a:t>
            </a:fld>
            <a:endParaRPr lang="en-US"/>
          </a:p>
        </p:txBody>
      </p:sp>
      <p:sp>
        <p:nvSpPr>
          <p:cNvPr id="4" name="Slide Image Placeholder 3"/>
          <p:cNvSpPr>
            <a:spLocks noGrp="1" noRot="1" noChangeAspect="1"/>
          </p:cNvSpPr>
          <p:nvPr>
            <p:ph type="sldImg" idx="2"/>
          </p:nvPr>
        </p:nvSpPr>
        <p:spPr>
          <a:xfrm>
            <a:off x="1200150" y="692150"/>
            <a:ext cx="4610100" cy="345757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675" y="4381500"/>
            <a:ext cx="5607050" cy="4149725"/>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59825"/>
            <a:ext cx="3038475" cy="461963"/>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759825"/>
            <a:ext cx="3038475" cy="461963"/>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661A041C-7F09-4BC9-8AB2-EC594E41349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pitchFamily="84" charset="-128"/>
        <a:cs typeface="ＭＳ Ｐゴシック" pitchFamily="84" charset="-128"/>
      </a:defRPr>
    </a:lvl1pPr>
    <a:lvl2pPr marL="457200" algn="l" rtl="0" fontAlgn="base">
      <a:spcBef>
        <a:spcPct val="30000"/>
      </a:spcBef>
      <a:spcAft>
        <a:spcPct val="0"/>
      </a:spcAft>
      <a:defRPr sz="1200" kern="1200">
        <a:solidFill>
          <a:schemeClr val="tx1"/>
        </a:solidFill>
        <a:latin typeface="+mn-lt"/>
        <a:ea typeface="ＭＳ Ｐゴシック" pitchFamily="84" charset="-128"/>
        <a:cs typeface="+mn-cs"/>
      </a:defRPr>
    </a:lvl2pPr>
    <a:lvl3pPr marL="914400" algn="l" rtl="0" fontAlgn="base">
      <a:spcBef>
        <a:spcPct val="30000"/>
      </a:spcBef>
      <a:spcAft>
        <a:spcPct val="0"/>
      </a:spcAft>
      <a:defRPr sz="1200" kern="1200">
        <a:solidFill>
          <a:schemeClr val="tx1"/>
        </a:solidFill>
        <a:latin typeface="+mn-lt"/>
        <a:ea typeface="ＭＳ Ｐゴシック" pitchFamily="84" charset="-128"/>
        <a:cs typeface="+mn-cs"/>
      </a:defRPr>
    </a:lvl3pPr>
    <a:lvl4pPr marL="1371600" algn="l" rtl="0" fontAlgn="base">
      <a:spcBef>
        <a:spcPct val="30000"/>
      </a:spcBef>
      <a:spcAft>
        <a:spcPct val="0"/>
      </a:spcAft>
      <a:defRPr sz="1200" kern="1200">
        <a:solidFill>
          <a:schemeClr val="tx1"/>
        </a:solidFill>
        <a:latin typeface="+mn-lt"/>
        <a:ea typeface="ＭＳ Ｐゴシック" pitchFamily="84" charset="-128"/>
        <a:cs typeface="+mn-cs"/>
      </a:defRPr>
    </a:lvl4pPr>
    <a:lvl5pPr marL="1828800" algn="l" rtl="0" fontAlgn="base">
      <a:spcBef>
        <a:spcPct val="30000"/>
      </a:spcBef>
      <a:spcAft>
        <a:spcPct val="0"/>
      </a:spcAft>
      <a:defRPr sz="1200" kern="1200">
        <a:solidFill>
          <a:schemeClr val="tx1"/>
        </a:solidFill>
        <a:latin typeface="+mn-lt"/>
        <a:ea typeface="ＭＳ Ｐゴシック"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Overview - Emphasize team interactions and capabilities and show how the individual elements of the program are being successfully integrated into a unified single coherent program.  This will also be reinforced in the subsequent presentations in which the details of the specific research accomplishments are given by individual team members in the following presentations.</a:t>
            </a:r>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E351CB-8182-4CF8-BDFF-F7893551B9E2}" type="slidenum">
              <a:rPr lang="en-US">
                <a:ea typeface="ＭＳ Ｐゴシック" pitchFamily="84" charset="-128"/>
                <a:cs typeface="ＭＳ Ｐゴシック" pitchFamily="84" charset="-128"/>
              </a:rPr>
              <a:pPr fontAlgn="base">
                <a:spcBef>
                  <a:spcPct val="0"/>
                </a:spcBef>
                <a:spcAft>
                  <a:spcPct val="0"/>
                </a:spcAft>
              </a:pPr>
              <a:t>1</a:t>
            </a:fld>
            <a:endParaRPr lang="en-US">
              <a:ea typeface="ＭＳ Ｐゴシック" pitchFamily="84" charset="-128"/>
              <a:cs typeface="ＭＳ Ｐゴシック" pitchFamily="8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Placeholder 2"/>
          <p:cNvSpPr>
            <a:spLocks noGrp="1" noRot="1" noChangeAspect="1"/>
          </p:cNvSpPr>
          <p:nvPr>
            <p:ph type="sldImg"/>
          </p:nvPr>
        </p:nvSpPr>
        <p:spPr bwMode="auto">
          <a:noFill/>
          <a:ln>
            <a:solidFill>
              <a:srgbClr val="000000"/>
            </a:solidFill>
            <a:miter lim="800000"/>
            <a:headEnd/>
            <a:tailEnd/>
          </a:ln>
        </p:spPr>
      </p:sp>
      <p:sp>
        <p:nvSpPr>
          <p:cNvPr id="153603"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Placeholder 2"/>
          <p:cNvSpPr>
            <a:spLocks noGrp="1" noRot="1" noChangeAspect="1"/>
          </p:cNvSpPr>
          <p:nvPr>
            <p:ph type="sldImg"/>
          </p:nvPr>
        </p:nvSpPr>
        <p:spPr bwMode="auto">
          <a:noFill/>
          <a:ln>
            <a:solidFill>
              <a:srgbClr val="000000"/>
            </a:solidFill>
            <a:miter lim="800000"/>
            <a:headEnd/>
            <a:tailEnd/>
          </a:ln>
        </p:spPr>
      </p:sp>
      <p:sp>
        <p:nvSpPr>
          <p:cNvPr id="154627"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Placeholder 2"/>
          <p:cNvSpPr>
            <a:spLocks noGrp="1" noRot="1" noChangeAspect="1"/>
          </p:cNvSpPr>
          <p:nvPr>
            <p:ph type="sldImg"/>
          </p:nvPr>
        </p:nvSpPr>
        <p:spPr bwMode="auto">
          <a:noFill/>
          <a:ln>
            <a:solidFill>
              <a:srgbClr val="000000"/>
            </a:solidFill>
            <a:miter lim="800000"/>
            <a:headEnd/>
            <a:tailEnd/>
          </a:ln>
        </p:spPr>
      </p:sp>
      <p:sp>
        <p:nvSpPr>
          <p:cNvPr id="155651"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RAMP awards announced on December 4</a:t>
            </a:r>
            <a:r>
              <a:rPr lang="en-US" baseline="30000" smtClean="0"/>
              <a:t>th</a:t>
            </a:r>
            <a:endParaRPr lang="en-US" smtClean="0"/>
          </a:p>
          <a:p>
            <a:pPr>
              <a:spcBef>
                <a:spcPct val="0"/>
              </a:spcBef>
            </a:pPr>
            <a:r>
              <a:rPr lang="en-US" smtClean="0"/>
              <a:t>RAMP = Research for Advanced Manufacturing in Pennsylvania</a:t>
            </a:r>
          </a:p>
          <a:p>
            <a:pPr>
              <a:spcBef>
                <a:spcPct val="0"/>
              </a:spcBef>
            </a:pPr>
            <a:r>
              <a:rPr lang="en-US" smtClean="0"/>
              <a:t>Joint project between Lehigh and Paramount Industries on TiO2-polymer nanocomposites, to improve mechanical properties and thermal conductivity</a:t>
            </a:r>
          </a:p>
          <a:p>
            <a:pPr>
              <a:spcBef>
                <a:spcPct val="0"/>
              </a:spcBef>
            </a:pPr>
            <a:r>
              <a:rPr lang="en-US" smtClean="0"/>
              <a:t>Complexion engineering will be used to make TiO2 compatible with polymer</a:t>
            </a:r>
          </a:p>
          <a:p>
            <a:pPr>
              <a:spcBef>
                <a:spcPct val="0"/>
              </a:spcBef>
            </a:pPr>
            <a:endParaRPr lang="en-US" smtClean="0"/>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BCE7F7-5571-4604-8B7F-7AAC5A12490F}" type="slidenum">
              <a:rPr lang="en-US">
                <a:ea typeface="ＭＳ Ｐゴシック" pitchFamily="84" charset="-128"/>
                <a:cs typeface="ＭＳ Ｐゴシック" pitchFamily="84" charset="-128"/>
              </a:rPr>
              <a:pPr fontAlgn="base">
                <a:spcBef>
                  <a:spcPct val="0"/>
                </a:spcBef>
                <a:spcAft>
                  <a:spcPct val="0"/>
                </a:spcAft>
              </a:pPr>
              <a:t>13</a:t>
            </a:fld>
            <a:endParaRPr lang="en-US">
              <a:ea typeface="ＭＳ Ｐゴシック" pitchFamily="84" charset="-128"/>
              <a:cs typeface="ＭＳ Ｐゴシック" pitchFamily="8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PXS is a research-scale direct laser sintering system</a:t>
            </a:r>
          </a:p>
          <a:p>
            <a:pPr>
              <a:spcBef>
                <a:spcPct val="0"/>
              </a:spcBef>
            </a:pPr>
            <a:r>
              <a:rPr lang="en-US" smtClean="0"/>
              <a:t>We plan to study the kinetics of laser sintering</a:t>
            </a:r>
          </a:p>
          <a:p>
            <a:pPr>
              <a:spcBef>
                <a:spcPct val="0"/>
              </a:spcBef>
            </a:pPr>
            <a:r>
              <a:rPr lang="en-US" smtClean="0"/>
              <a:t>We will apply “complexions engineering” to increase the speed of this important manufacturing method</a:t>
            </a:r>
          </a:p>
          <a:p>
            <a:pPr>
              <a:spcBef>
                <a:spcPct val="0"/>
              </a:spcBef>
            </a:pPr>
            <a:r>
              <a:rPr lang="en-US" smtClean="0"/>
              <a:t>GE parternship/collaboration</a:t>
            </a:r>
          </a:p>
        </p:txBody>
      </p:sp>
      <p:sp>
        <p:nvSpPr>
          <p:cNvPr id="33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5C02B3-8627-4C05-812C-C73B40DD814E}" type="slidenum">
              <a:rPr lang="en-US">
                <a:ea typeface="ＭＳ Ｐゴシック" pitchFamily="84" charset="-128"/>
                <a:cs typeface="ＭＳ Ｐゴシック" pitchFamily="84" charset="-128"/>
              </a:rPr>
              <a:pPr fontAlgn="base">
                <a:spcBef>
                  <a:spcPct val="0"/>
                </a:spcBef>
                <a:spcAft>
                  <a:spcPct val="0"/>
                </a:spcAft>
              </a:pPr>
              <a:t>14</a:t>
            </a:fld>
            <a:endParaRPr lang="en-US">
              <a:ea typeface="ＭＳ Ｐゴシック" pitchFamily="84" charset="-128"/>
              <a:cs typeface="ＭＳ Ｐゴシック" pitchFamily="8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Top 4 = CURRENT partnerships</a:t>
            </a:r>
          </a:p>
          <a:p>
            <a:pPr>
              <a:spcBef>
                <a:spcPct val="0"/>
              </a:spcBef>
            </a:pPr>
            <a:r>
              <a:rPr lang="en-US" smtClean="0"/>
              <a:t>Bottom 2 = POTENTIAL partnership</a:t>
            </a:r>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B23D2C-ECC2-44C0-973B-07C61E32E608}" type="slidenum">
              <a:rPr lang="en-US">
                <a:ea typeface="ＭＳ Ｐゴシック" pitchFamily="84" charset="-128"/>
                <a:cs typeface="ＭＳ Ｐゴシック" pitchFamily="84" charset="-128"/>
              </a:rPr>
              <a:pPr fontAlgn="base">
                <a:spcBef>
                  <a:spcPct val="0"/>
                </a:spcBef>
                <a:spcAft>
                  <a:spcPct val="0"/>
                </a:spcAft>
              </a:pPr>
              <a:t>15</a:t>
            </a:fld>
            <a:endParaRPr lang="en-US">
              <a:ea typeface="ＭＳ Ｐゴシック" pitchFamily="84" charset="-128"/>
              <a:cs typeface="ＭＳ Ｐゴシック" pitchFamily="8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choice of systems represents a balance of several factors –, hosts with different types of bonding  (metals vs ceramics) and strengths of bonding (Ni vs Cu) suitability to characterization (e.g. high Z) and atomistic modeling (need potentials), favor classes of systems which can represent a wide range of behaviors of engineering relevance to the Navy.  Based upon that the primary systems which will be studied most comprehensively will be Ni and Cu based alloys and alumina based composites.  Other systems will be studied but not as comprehensively.  Will conduct exploratory studies on new classes of systems – investigate prospects for creating materials with new/improved properties (B4C).</a:t>
            </a:r>
          </a:p>
          <a:p>
            <a:pPr>
              <a:spcBef>
                <a:spcPct val="0"/>
              </a:spcBef>
            </a:pPr>
            <a:endParaRPr lang="en-US" smtClean="0"/>
          </a:p>
          <a:p>
            <a:pPr>
              <a:spcBef>
                <a:spcPct val="0"/>
              </a:spcBef>
            </a:pPr>
            <a:r>
              <a:rPr lang="en-US" smtClean="0"/>
              <a:t>4 metal systems, 3 ceramic systems, 2 ceramic/metal systems </a:t>
            </a:r>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B30A34-57FC-4DAC-9356-870C94FEC3D8}" type="slidenum">
              <a:rPr lang="en-US">
                <a:ea typeface="ＭＳ Ｐゴシック" pitchFamily="84" charset="-128"/>
                <a:cs typeface="ＭＳ Ｐゴシック" pitchFamily="84" charset="-128"/>
              </a:rPr>
              <a:pPr fontAlgn="base">
                <a:spcBef>
                  <a:spcPct val="0"/>
                </a:spcBef>
                <a:spcAft>
                  <a:spcPct val="0"/>
                </a:spcAft>
              </a:pPr>
              <a:t>16</a:t>
            </a:fld>
            <a:endParaRPr lang="en-US">
              <a:ea typeface="ＭＳ Ｐゴシック" pitchFamily="84" charset="-128"/>
              <a:cs typeface="ＭＳ Ｐゴシック" pitchFamily="8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4" name="Placeholder 2"/>
          <p:cNvSpPr>
            <a:spLocks noGrp="1" noRot="1" noChangeAspect="1"/>
          </p:cNvSpPr>
          <p:nvPr>
            <p:ph type="sldImg"/>
          </p:nvPr>
        </p:nvSpPr>
        <p:spPr bwMode="auto">
          <a:noFill/>
          <a:ln>
            <a:solidFill>
              <a:srgbClr val="000000"/>
            </a:solidFill>
            <a:miter lim="800000"/>
            <a:headEnd/>
            <a:tailEnd/>
          </a:ln>
        </p:spPr>
      </p:sp>
      <p:sp>
        <p:nvSpPr>
          <p:cNvPr id="156675"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Placeholder 2"/>
          <p:cNvSpPr>
            <a:spLocks noGrp="1" noRot="1" noChangeAspect="1"/>
          </p:cNvSpPr>
          <p:nvPr>
            <p:ph type="sldImg"/>
          </p:nvPr>
        </p:nvSpPr>
        <p:spPr bwMode="auto">
          <a:noFill/>
          <a:ln>
            <a:solidFill>
              <a:srgbClr val="000000"/>
            </a:solidFill>
            <a:miter lim="800000"/>
            <a:headEnd/>
            <a:tailEnd/>
          </a:ln>
        </p:spPr>
      </p:sp>
      <p:sp>
        <p:nvSpPr>
          <p:cNvPr id="157699"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722" name="Placeholder 2"/>
          <p:cNvSpPr>
            <a:spLocks noGrp="1" noRot="1" noChangeAspect="1"/>
          </p:cNvSpPr>
          <p:nvPr>
            <p:ph type="sldImg"/>
          </p:nvPr>
        </p:nvSpPr>
        <p:spPr bwMode="auto">
          <a:noFill/>
          <a:ln>
            <a:solidFill>
              <a:srgbClr val="000000"/>
            </a:solidFill>
            <a:miter lim="800000"/>
            <a:headEnd/>
            <a:tailEnd/>
          </a:ln>
        </p:spPr>
      </p:sp>
      <p:sp>
        <p:nvSpPr>
          <p:cNvPr id="158723"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F80F14-C993-495F-BD8B-5F71308FB9BA}" type="slidenum">
              <a:rPr lang="en-US">
                <a:ea typeface="ＭＳ Ｐゴシック" pitchFamily="84" charset="-128"/>
                <a:cs typeface="ＭＳ Ｐゴシック" pitchFamily="84" charset="-128"/>
              </a:rPr>
              <a:pPr fontAlgn="base">
                <a:spcBef>
                  <a:spcPct val="0"/>
                </a:spcBef>
                <a:spcAft>
                  <a:spcPct val="0"/>
                </a:spcAft>
              </a:pPr>
              <a:t>2</a:t>
            </a:fld>
            <a:endParaRPr lang="en-US">
              <a:ea typeface="ＭＳ Ｐゴシック" pitchFamily="84" charset="-128"/>
              <a:cs typeface="ＭＳ Ｐゴシック" pitchFamily="8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Older work… We have measured similar data for Cu-Bi and Ni-Bi and have compared our thin film Ni samples with Jian’s bulk Ni samples (reasonably consistent results).  An approximation of entropy contribution is included here.</a:t>
            </a:r>
          </a:p>
        </p:txBody>
      </p:sp>
      <p:sp>
        <p:nvSpPr>
          <p:cNvPr id="430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BFA11F-72FA-4368-AD3B-9F119E2E739B}" type="slidenum">
              <a:rPr lang="en-US">
                <a:ea typeface="ＭＳ Ｐゴシック" pitchFamily="84" charset="-128"/>
                <a:cs typeface="ＭＳ Ｐゴシック" pitchFamily="84" charset="-128"/>
              </a:rPr>
              <a:pPr fontAlgn="base">
                <a:spcBef>
                  <a:spcPct val="0"/>
                </a:spcBef>
                <a:spcAft>
                  <a:spcPct val="0"/>
                </a:spcAft>
              </a:pPr>
              <a:t>20</a:t>
            </a:fld>
            <a:endParaRPr lang="en-US">
              <a:ea typeface="ＭＳ Ｐゴシック" pitchFamily="84" charset="-128"/>
              <a:cs typeface="ＭＳ Ｐゴシック" pitchFamily="8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Interaction parameter for regular solution; </a:t>
            </a:r>
          </a:p>
        </p:txBody>
      </p:sp>
      <p:sp>
        <p:nvSpPr>
          <p:cNvPr id="450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4EDE0A-2C4B-4D95-BFB2-E131F8792E21}" type="slidenum">
              <a:rPr lang="en-US">
                <a:ea typeface="ＭＳ Ｐゴシック" pitchFamily="84" charset="-128"/>
                <a:cs typeface="ＭＳ Ｐゴシック" pitchFamily="84" charset="-128"/>
              </a:rPr>
              <a:pPr fontAlgn="base">
                <a:spcBef>
                  <a:spcPct val="0"/>
                </a:spcBef>
                <a:spcAft>
                  <a:spcPct val="0"/>
                </a:spcAft>
              </a:pPr>
              <a:t>21</a:t>
            </a:fld>
            <a:endParaRPr lang="en-US">
              <a:ea typeface="ＭＳ Ｐゴシック" pitchFamily="84" charset="-128"/>
              <a:cs typeface="ＭＳ Ｐゴシック" pitchFamily="8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Placeholder 2"/>
          <p:cNvSpPr>
            <a:spLocks noGrp="1" noRot="1" noChangeAspect="1"/>
          </p:cNvSpPr>
          <p:nvPr>
            <p:ph type="sldImg"/>
          </p:nvPr>
        </p:nvSpPr>
        <p:spPr bwMode="auto">
          <a:noFill/>
          <a:ln>
            <a:solidFill>
              <a:srgbClr val="000000"/>
            </a:solidFill>
            <a:miter lim="800000"/>
            <a:headEnd/>
            <a:tailEnd/>
          </a:ln>
        </p:spPr>
      </p:sp>
      <p:sp>
        <p:nvSpPr>
          <p:cNvPr id="159747"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0" name="Placeholder 2"/>
          <p:cNvSpPr>
            <a:spLocks noGrp="1" noRot="1" noChangeAspect="1"/>
          </p:cNvSpPr>
          <p:nvPr>
            <p:ph type="sldImg"/>
          </p:nvPr>
        </p:nvSpPr>
        <p:spPr bwMode="auto">
          <a:noFill/>
          <a:ln>
            <a:solidFill>
              <a:srgbClr val="000000"/>
            </a:solidFill>
            <a:miter lim="800000"/>
            <a:headEnd/>
            <a:tailEnd/>
          </a:ln>
        </p:spPr>
      </p:sp>
      <p:sp>
        <p:nvSpPr>
          <p:cNvPr id="160771"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4" name="Placeholder 2"/>
          <p:cNvSpPr>
            <a:spLocks noGrp="1" noRot="1" noChangeAspect="1"/>
          </p:cNvSpPr>
          <p:nvPr>
            <p:ph type="sldImg"/>
          </p:nvPr>
        </p:nvSpPr>
        <p:spPr bwMode="auto">
          <a:noFill/>
          <a:ln>
            <a:solidFill>
              <a:srgbClr val="000000"/>
            </a:solidFill>
            <a:miter lim="800000"/>
            <a:headEnd/>
            <a:tailEnd/>
          </a:ln>
        </p:spPr>
      </p:sp>
      <p:sp>
        <p:nvSpPr>
          <p:cNvPr id="161795"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0F8B6E5-CA0A-4F2F-9515-5F1D673E5F01}" type="slidenum">
              <a:rPr lang="en-US">
                <a:ea typeface="ＭＳ Ｐゴシック" pitchFamily="84" charset="-128"/>
                <a:cs typeface="ＭＳ Ｐゴシック" pitchFamily="84" charset="-128"/>
              </a:rPr>
              <a:pPr fontAlgn="base">
                <a:spcBef>
                  <a:spcPct val="0"/>
                </a:spcBef>
                <a:spcAft>
                  <a:spcPct val="0"/>
                </a:spcAft>
              </a:pPr>
              <a:t>25</a:t>
            </a:fld>
            <a:endParaRPr lang="en-US">
              <a:ea typeface="ＭＳ Ｐゴシック" pitchFamily="84" charset="-128"/>
              <a:cs typeface="ＭＳ Ｐゴシック" pitchFamily="8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2818" name="Placeholder 2"/>
          <p:cNvSpPr>
            <a:spLocks noGrp="1" noRot="1" noChangeAspect="1"/>
          </p:cNvSpPr>
          <p:nvPr>
            <p:ph type="sldImg"/>
          </p:nvPr>
        </p:nvSpPr>
        <p:spPr bwMode="auto">
          <a:noFill/>
          <a:ln>
            <a:solidFill>
              <a:srgbClr val="000000"/>
            </a:solidFill>
            <a:miter lim="800000"/>
            <a:headEnd/>
            <a:tailEnd/>
          </a:ln>
        </p:spPr>
      </p:sp>
      <p:sp>
        <p:nvSpPr>
          <p:cNvPr id="162819"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42" name="Placeholder 2"/>
          <p:cNvSpPr>
            <a:spLocks noGrp="1" noRot="1" noChangeAspect="1"/>
          </p:cNvSpPr>
          <p:nvPr>
            <p:ph type="sldImg"/>
          </p:nvPr>
        </p:nvSpPr>
        <p:spPr bwMode="auto">
          <a:noFill/>
          <a:ln>
            <a:solidFill>
              <a:srgbClr val="000000"/>
            </a:solidFill>
            <a:miter lim="800000"/>
            <a:headEnd/>
            <a:tailEnd/>
          </a:ln>
        </p:spPr>
      </p:sp>
      <p:sp>
        <p:nvSpPr>
          <p:cNvPr id="163843"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Electron diffraction from bicrystals measuring misorientation, schematic of test set-up (3-omega), and results.  This is new data for the literature, sample fabrication and prep is the major challenge here, our approach is providing some new insights into GB thermal conductivity.</a:t>
            </a:r>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41BF7B-277E-405A-8A15-A7553AE6E0AC}" type="slidenum">
              <a:rPr lang="en-US">
                <a:ea typeface="ＭＳ Ｐゴシック" pitchFamily="84" charset="-128"/>
                <a:cs typeface="ＭＳ Ｐゴシック" pitchFamily="84" charset="-128"/>
              </a:rPr>
              <a:pPr fontAlgn="base">
                <a:spcBef>
                  <a:spcPct val="0"/>
                </a:spcBef>
                <a:spcAft>
                  <a:spcPct val="0"/>
                </a:spcAft>
              </a:pPr>
              <a:t>28</a:t>
            </a:fld>
            <a:endParaRPr lang="en-US">
              <a:ea typeface="ＭＳ Ｐゴシック" pitchFamily="84" charset="-128"/>
              <a:cs typeface="ＭＳ Ｐゴシック" pitchFamily="8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6" name="Placeholder 2"/>
          <p:cNvSpPr>
            <a:spLocks noGrp="1" noRot="1" noChangeAspect="1"/>
          </p:cNvSpPr>
          <p:nvPr>
            <p:ph type="sldImg"/>
          </p:nvPr>
        </p:nvSpPr>
        <p:spPr bwMode="auto">
          <a:noFill/>
          <a:ln>
            <a:solidFill>
              <a:srgbClr val="000000"/>
            </a:solidFill>
            <a:miter lim="800000"/>
            <a:headEnd/>
            <a:tailEnd/>
          </a:ln>
        </p:spPr>
      </p:sp>
      <p:sp>
        <p:nvSpPr>
          <p:cNvPr id="164867"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Placeholder 2"/>
          <p:cNvSpPr>
            <a:spLocks noGrp="1" noRot="1" noChangeAspect="1"/>
          </p:cNvSpPr>
          <p:nvPr>
            <p:ph type="sldImg"/>
          </p:nvPr>
        </p:nvSpPr>
        <p:spPr bwMode="auto">
          <a:noFill/>
          <a:ln>
            <a:solidFill>
              <a:srgbClr val="000000"/>
            </a:solidFill>
            <a:miter lim="800000"/>
            <a:headEnd/>
            <a:tailEnd/>
          </a:ln>
        </p:spPr>
      </p:sp>
      <p:sp>
        <p:nvSpPr>
          <p:cNvPr id="146435"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5890" name="Placeholder 2"/>
          <p:cNvSpPr>
            <a:spLocks noGrp="1" noRot="1" noChangeAspect="1"/>
          </p:cNvSpPr>
          <p:nvPr>
            <p:ph type="sldImg"/>
          </p:nvPr>
        </p:nvSpPr>
        <p:spPr bwMode="auto">
          <a:noFill/>
          <a:ln>
            <a:solidFill>
              <a:srgbClr val="000000"/>
            </a:solidFill>
            <a:miter lim="800000"/>
            <a:headEnd/>
            <a:tailEnd/>
          </a:ln>
        </p:spPr>
      </p:sp>
      <p:sp>
        <p:nvSpPr>
          <p:cNvPr id="165891"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4" name="Placeholder 2"/>
          <p:cNvSpPr>
            <a:spLocks noGrp="1" noRot="1" noChangeAspect="1"/>
          </p:cNvSpPr>
          <p:nvPr>
            <p:ph type="sldImg"/>
          </p:nvPr>
        </p:nvSpPr>
        <p:spPr bwMode="auto">
          <a:noFill/>
          <a:ln>
            <a:solidFill>
              <a:srgbClr val="000000"/>
            </a:solidFill>
            <a:miter lim="800000"/>
            <a:headEnd/>
            <a:tailEnd/>
          </a:ln>
        </p:spPr>
      </p:sp>
      <p:sp>
        <p:nvSpPr>
          <p:cNvPr id="166915"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Older work.. Measured effect of grain size on GB diffusivity. Limited effect relative to other reports in literature (we believe our analysis is more thorough and better founded).  Small difference could relate to different models used and some contribution from triple lines.</a:t>
            </a:r>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970A830-E330-4AEA-953B-8C118C96F576}" type="slidenum">
              <a:rPr lang="en-US">
                <a:ea typeface="ＭＳ Ｐゴシック" pitchFamily="84" charset="-128"/>
                <a:cs typeface="ＭＳ Ｐゴシック" pitchFamily="84" charset="-128"/>
              </a:rPr>
              <a:pPr fontAlgn="base">
                <a:spcBef>
                  <a:spcPct val="0"/>
                </a:spcBef>
                <a:spcAft>
                  <a:spcPct val="0"/>
                </a:spcAft>
              </a:pPr>
              <a:t>32</a:t>
            </a:fld>
            <a:endParaRPr lang="en-US">
              <a:ea typeface="ＭＳ Ｐゴシック" pitchFamily="84" charset="-128"/>
              <a:cs typeface="ＭＳ Ｐゴシック" pitchFamily="8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First, talk about THERMAL STABILITY…</a:t>
            </a:r>
          </a:p>
          <a:p>
            <a:pPr>
              <a:spcBef>
                <a:spcPct val="0"/>
              </a:spcBef>
            </a:pPr>
            <a:endParaRPr lang="en-US" smtClean="0"/>
          </a:p>
          <a:p>
            <a:pPr>
              <a:spcBef>
                <a:spcPct val="0"/>
              </a:spcBef>
            </a:pPr>
            <a:r>
              <a:rPr lang="en-US" smtClean="0"/>
              <a:t>Then, talk about TAILORING GRAIN SIZE…</a:t>
            </a:r>
          </a:p>
        </p:txBody>
      </p:sp>
      <p:sp>
        <p:nvSpPr>
          <p:cNvPr id="614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766A89-999B-402F-97F1-9A8210AF3510}" type="slidenum">
              <a:rPr lang="en-US">
                <a:ea typeface="ＭＳ Ｐゴシック" pitchFamily="84" charset="-128"/>
                <a:cs typeface="ＭＳ Ｐゴシック" pitchFamily="84" charset="-128"/>
              </a:rPr>
              <a:pPr fontAlgn="base">
                <a:spcBef>
                  <a:spcPct val="0"/>
                </a:spcBef>
                <a:spcAft>
                  <a:spcPct val="0"/>
                </a:spcAft>
              </a:pPr>
              <a:t>33</a:t>
            </a:fld>
            <a:endParaRPr lang="en-US">
              <a:ea typeface="ＭＳ Ｐゴシック" pitchFamily="84" charset="-128"/>
              <a:cs typeface="ＭＳ Ｐゴシック" pitchFamily="8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First, talk about THERMAL STABILITY…</a:t>
            </a:r>
          </a:p>
          <a:p>
            <a:pPr>
              <a:spcBef>
                <a:spcPct val="0"/>
              </a:spcBef>
            </a:pPr>
            <a:endParaRPr lang="en-US" smtClean="0"/>
          </a:p>
          <a:p>
            <a:pPr>
              <a:spcBef>
                <a:spcPct val="0"/>
              </a:spcBef>
            </a:pPr>
            <a:r>
              <a:rPr lang="en-US" smtClean="0"/>
              <a:t>Then, talk about TAILORING GRAIN SIZE…</a:t>
            </a:r>
          </a:p>
        </p:txBody>
      </p:sp>
      <p:sp>
        <p:nvSpPr>
          <p:cNvPr id="634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C45F98-7E49-4332-8BC9-99F225FEB58A}" type="slidenum">
              <a:rPr lang="en-US">
                <a:ea typeface="ＭＳ Ｐゴシック" pitchFamily="84" charset="-128"/>
                <a:cs typeface="ＭＳ Ｐゴシック" pitchFamily="84" charset="-128"/>
              </a:rPr>
              <a:pPr fontAlgn="base">
                <a:spcBef>
                  <a:spcPct val="0"/>
                </a:spcBef>
                <a:spcAft>
                  <a:spcPct val="0"/>
                </a:spcAft>
              </a:pPr>
              <a:t>34</a:t>
            </a:fld>
            <a:endParaRPr lang="en-US">
              <a:ea typeface="ＭＳ Ｐゴシック" pitchFamily="84" charset="-128"/>
              <a:cs typeface="ＭＳ Ｐゴシック" pitchFamily="8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p:spPr>
      </p:sp>
      <p:sp>
        <p:nvSpPr>
          <p:cNvPr id="655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Evidence implicating role of complexions in nanograin destabilizing mechanism</a:t>
            </a:r>
          </a:p>
        </p:txBody>
      </p:sp>
      <p:sp>
        <p:nvSpPr>
          <p:cNvPr id="65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002182F-CE52-46A4-9806-6977866442FD}" type="slidenum">
              <a:rPr lang="en-US">
                <a:ea typeface="ＭＳ Ｐゴシック" pitchFamily="84" charset="-128"/>
                <a:cs typeface="ＭＳ Ｐゴシック" pitchFamily="84" charset="-128"/>
              </a:rPr>
              <a:pPr fontAlgn="base">
                <a:spcBef>
                  <a:spcPct val="0"/>
                </a:spcBef>
                <a:spcAft>
                  <a:spcPct val="0"/>
                </a:spcAft>
              </a:pPr>
              <a:t>35</a:t>
            </a:fld>
            <a:endParaRPr lang="en-US">
              <a:ea typeface="ＭＳ Ｐゴシック" pitchFamily="84" charset="-128"/>
              <a:cs typeface="ＭＳ Ｐゴシック" pitchFamily="8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kern="0" dirty="0" smtClean="0">
                <a:solidFill>
                  <a:srgbClr val="0000FF"/>
                </a:solidFill>
                <a:latin typeface="Candara" pitchFamily="34" charset="0"/>
                <a:ea typeface="+mn-ea"/>
                <a:cs typeface="+mn-cs"/>
              </a:rPr>
              <a:t>Dangling bonds</a:t>
            </a:r>
          </a:p>
          <a:p>
            <a:pPr fontAlgn="auto">
              <a:spcBef>
                <a:spcPts val="0"/>
              </a:spcBef>
              <a:spcAft>
                <a:spcPts val="0"/>
              </a:spcAft>
              <a:defRPr/>
            </a:pPr>
            <a:r>
              <a:rPr lang="en-US" kern="0" dirty="0" smtClean="0">
                <a:solidFill>
                  <a:srgbClr val="0000FF"/>
                </a:solidFill>
                <a:latin typeface="Candara" pitchFamily="34" charset="0"/>
                <a:ea typeface="+mn-ea"/>
                <a:cs typeface="+mn-cs"/>
              </a:rPr>
              <a:t>(incoherent interface)</a:t>
            </a:r>
          </a:p>
          <a:p>
            <a:pPr fontAlgn="auto">
              <a:spcBef>
                <a:spcPts val="0"/>
              </a:spcBef>
              <a:spcAft>
                <a:spcPts val="0"/>
              </a:spcAft>
              <a:defRPr/>
            </a:pPr>
            <a:r>
              <a:rPr lang="en-US" kern="0" dirty="0" smtClean="0">
                <a:solidFill>
                  <a:srgbClr val="0000FF"/>
                </a:solidFill>
                <a:latin typeface="Candara" pitchFamily="34" charset="0"/>
                <a:ea typeface="+mn-ea"/>
                <a:cs typeface="+mn-cs"/>
              </a:rPr>
              <a:t>High-energy W broken bonds</a:t>
            </a:r>
            <a:endParaRPr lang="en-US" kern="0" dirty="0" smtClean="0">
              <a:solidFill>
                <a:srgbClr val="0000FF"/>
              </a:solidFill>
              <a:latin typeface="Candara" pitchFamily="34" charset="0"/>
              <a:ea typeface="+mn-ea"/>
              <a:cs typeface="+mn-cs"/>
              <a:sym typeface="Wingdings" pitchFamily="2" charset="2"/>
            </a:endParaRPr>
          </a:p>
          <a:p>
            <a:pPr fontAlgn="auto">
              <a:spcBef>
                <a:spcPts val="0"/>
              </a:spcBef>
              <a:spcAft>
                <a:spcPts val="0"/>
              </a:spcAft>
              <a:defRPr/>
            </a:pPr>
            <a:r>
              <a:rPr lang="en-US" kern="0" dirty="0" smtClean="0">
                <a:solidFill>
                  <a:srgbClr val="0000FF"/>
                </a:solidFill>
                <a:latin typeface="Candara" pitchFamily="34" charset="0"/>
                <a:ea typeface="+mn-ea"/>
                <a:cs typeface="+mn-cs"/>
                <a:sym typeface="Wingdings" pitchFamily="2" charset="2"/>
              </a:rPr>
              <a:t> W depletion at the very core?</a:t>
            </a:r>
            <a:endParaRPr lang="en-US" kern="0" dirty="0" smtClean="0">
              <a:solidFill>
                <a:srgbClr val="0000FF"/>
              </a:solidFill>
              <a:latin typeface="Candara" pitchFamily="34" charset="0"/>
              <a:ea typeface="+mn-ea"/>
              <a:cs typeface="+mn-cs"/>
            </a:endParaRPr>
          </a:p>
          <a:p>
            <a:pPr fontAlgn="auto">
              <a:spcBef>
                <a:spcPts val="0"/>
              </a:spcBef>
              <a:spcAft>
                <a:spcPts val="0"/>
              </a:spcAft>
              <a:defRPr/>
            </a:pPr>
            <a:endParaRPr lang="en-US" dirty="0">
              <a:ea typeface="+mn-ea"/>
              <a:cs typeface="+mn-cs"/>
            </a:endParaRPr>
          </a:p>
        </p:txBody>
      </p:sp>
      <p:sp>
        <p:nvSpPr>
          <p:cNvPr id="67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90A21F-9F36-4B9A-BE87-09368CEE7D8F}" type="slidenum">
              <a:rPr lang="en-US">
                <a:ea typeface="ＭＳ Ｐゴシック" pitchFamily="84" charset="-128"/>
                <a:cs typeface="ＭＳ Ｐゴシック" pitchFamily="84" charset="-128"/>
              </a:rPr>
              <a:pPr fontAlgn="base">
                <a:spcBef>
                  <a:spcPct val="0"/>
                </a:spcBef>
                <a:spcAft>
                  <a:spcPct val="0"/>
                </a:spcAft>
              </a:pPr>
              <a:t>36</a:t>
            </a:fld>
            <a:endParaRPr lang="en-US">
              <a:ea typeface="ＭＳ Ｐゴシック" pitchFamily="84" charset="-128"/>
              <a:cs typeface="ＭＳ Ｐゴシック" pitchFamily="8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8" name="Placeholder 2"/>
          <p:cNvSpPr>
            <a:spLocks noGrp="1" noRot="1" noChangeAspect="1"/>
          </p:cNvSpPr>
          <p:nvPr>
            <p:ph type="sldImg"/>
          </p:nvPr>
        </p:nvSpPr>
        <p:spPr bwMode="auto">
          <a:noFill/>
          <a:ln>
            <a:solidFill>
              <a:srgbClr val="000000"/>
            </a:solidFill>
            <a:miter lim="800000"/>
            <a:headEnd/>
            <a:tailEnd/>
          </a:ln>
        </p:spPr>
      </p:sp>
      <p:sp>
        <p:nvSpPr>
          <p:cNvPr id="167939"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2" name="Placeholder 2"/>
          <p:cNvSpPr>
            <a:spLocks noGrp="1" noRot="1" noChangeAspect="1"/>
          </p:cNvSpPr>
          <p:nvPr>
            <p:ph type="sldImg"/>
          </p:nvPr>
        </p:nvSpPr>
        <p:spPr bwMode="auto">
          <a:noFill/>
          <a:ln>
            <a:solidFill>
              <a:srgbClr val="000000"/>
            </a:solidFill>
            <a:miter lim="800000"/>
            <a:headEnd/>
            <a:tailEnd/>
          </a:ln>
        </p:spPr>
      </p:sp>
      <p:sp>
        <p:nvSpPr>
          <p:cNvPr id="168963"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9986" name="Placeholder 2"/>
          <p:cNvSpPr>
            <a:spLocks noGrp="1" noRot="1" noChangeAspect="1"/>
          </p:cNvSpPr>
          <p:nvPr>
            <p:ph type="sldImg"/>
          </p:nvPr>
        </p:nvSpPr>
        <p:spPr bwMode="auto">
          <a:noFill/>
          <a:ln>
            <a:solidFill>
              <a:srgbClr val="000000"/>
            </a:solidFill>
            <a:miter lim="800000"/>
            <a:headEnd/>
            <a:tailEnd/>
          </a:ln>
        </p:spPr>
      </p:sp>
      <p:sp>
        <p:nvSpPr>
          <p:cNvPr id="169987"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Placeholder 2"/>
          <p:cNvSpPr>
            <a:spLocks noGrp="1" noRot="1" noChangeAspect="1"/>
          </p:cNvSpPr>
          <p:nvPr>
            <p:ph type="sldImg"/>
          </p:nvPr>
        </p:nvSpPr>
        <p:spPr bwMode="auto">
          <a:noFill/>
          <a:ln>
            <a:solidFill>
              <a:srgbClr val="000000"/>
            </a:solidFill>
            <a:miter lim="800000"/>
            <a:headEnd/>
            <a:tailEnd/>
          </a:ln>
        </p:spPr>
      </p:sp>
      <p:sp>
        <p:nvSpPr>
          <p:cNvPr id="147459"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ARM200F is now up and running at Lehigh!</a:t>
            </a:r>
          </a:p>
        </p:txBody>
      </p:sp>
      <p:sp>
        <p:nvSpPr>
          <p:cNvPr id="72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E8E3560-BF83-40DA-A4CA-A6F0BAD47F31}" type="slidenum">
              <a:rPr lang="en-US">
                <a:ea typeface="ＭＳ Ｐゴシック" pitchFamily="84" charset="-128"/>
                <a:cs typeface="ＭＳ Ｐゴシック" pitchFamily="84" charset="-128"/>
              </a:rPr>
              <a:pPr fontAlgn="base">
                <a:spcBef>
                  <a:spcPct val="0"/>
                </a:spcBef>
                <a:spcAft>
                  <a:spcPct val="0"/>
                </a:spcAft>
              </a:pPr>
              <a:t>40</a:t>
            </a:fld>
            <a:endParaRPr lang="en-US">
              <a:ea typeface="ＭＳ Ｐゴシック" pitchFamily="84" charset="-128"/>
              <a:cs typeface="ＭＳ Ｐゴシック" pitchFamily="8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10" name="Placeholder 2"/>
          <p:cNvSpPr>
            <a:spLocks noGrp="1" noRot="1" noChangeAspect="1"/>
          </p:cNvSpPr>
          <p:nvPr>
            <p:ph type="sldImg"/>
          </p:nvPr>
        </p:nvSpPr>
        <p:spPr bwMode="auto">
          <a:noFill/>
          <a:ln>
            <a:solidFill>
              <a:srgbClr val="000000"/>
            </a:solidFill>
            <a:miter lim="800000"/>
            <a:headEnd/>
            <a:tailEnd/>
          </a:ln>
        </p:spPr>
      </p:sp>
      <p:sp>
        <p:nvSpPr>
          <p:cNvPr id="171011"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4" name="Placeholder 2"/>
          <p:cNvSpPr>
            <a:spLocks noGrp="1" noRot="1" noChangeAspect="1"/>
          </p:cNvSpPr>
          <p:nvPr>
            <p:ph type="sldImg"/>
          </p:nvPr>
        </p:nvSpPr>
        <p:spPr bwMode="auto">
          <a:noFill/>
          <a:ln>
            <a:solidFill>
              <a:srgbClr val="000000"/>
            </a:solidFill>
            <a:miter lim="800000"/>
            <a:headEnd/>
            <a:tailEnd/>
          </a:ln>
        </p:spPr>
      </p:sp>
      <p:sp>
        <p:nvSpPr>
          <p:cNvPr id="172035"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NanoMill is now up and running at Lehigh!</a:t>
            </a:r>
          </a:p>
          <a:p>
            <a:pPr>
              <a:spcBef>
                <a:spcPct val="0"/>
              </a:spcBef>
            </a:pPr>
            <a:endParaRPr lang="en-US" smtClean="0"/>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A06F11-02DD-407A-848B-21D259959B18}" type="slidenum">
              <a:rPr lang="en-US">
                <a:ea typeface="ＭＳ Ｐゴシック" pitchFamily="84" charset="-128"/>
                <a:cs typeface="ＭＳ Ｐゴシック" pitchFamily="84" charset="-128"/>
              </a:rPr>
              <a:pPr fontAlgn="base">
                <a:spcBef>
                  <a:spcPct val="0"/>
                </a:spcBef>
                <a:spcAft>
                  <a:spcPct val="0"/>
                </a:spcAft>
              </a:pPr>
              <a:t>43</a:t>
            </a:fld>
            <a:endParaRPr lang="en-US">
              <a:ea typeface="ＭＳ Ｐゴシック" pitchFamily="84" charset="-128"/>
              <a:cs typeface="ＭＳ Ｐゴシック" pitchFamily="8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3058" name="Placeholder 2"/>
          <p:cNvSpPr>
            <a:spLocks noGrp="1" noRot="1" noChangeAspect="1"/>
          </p:cNvSpPr>
          <p:nvPr>
            <p:ph type="sldImg"/>
          </p:nvPr>
        </p:nvSpPr>
        <p:spPr bwMode="auto">
          <a:noFill/>
          <a:ln>
            <a:solidFill>
              <a:srgbClr val="000000"/>
            </a:solidFill>
            <a:miter lim="800000"/>
            <a:headEnd/>
            <a:tailEnd/>
          </a:ln>
        </p:spPr>
      </p:sp>
      <p:sp>
        <p:nvSpPr>
          <p:cNvPr id="173059"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82" name="Placeholder 2"/>
          <p:cNvSpPr>
            <a:spLocks noGrp="1" noRot="1" noChangeAspect="1"/>
          </p:cNvSpPr>
          <p:nvPr>
            <p:ph type="sldImg"/>
          </p:nvPr>
        </p:nvSpPr>
        <p:spPr bwMode="auto">
          <a:noFill/>
          <a:ln>
            <a:solidFill>
              <a:srgbClr val="000000"/>
            </a:solidFill>
            <a:miter lim="800000"/>
            <a:headEnd/>
            <a:tailEnd/>
          </a:ln>
        </p:spPr>
      </p:sp>
      <p:sp>
        <p:nvSpPr>
          <p:cNvPr id="174083"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106" name="Placeholder 2"/>
          <p:cNvSpPr>
            <a:spLocks noGrp="1" noRot="1" noChangeAspect="1"/>
          </p:cNvSpPr>
          <p:nvPr>
            <p:ph type="sldImg"/>
          </p:nvPr>
        </p:nvSpPr>
        <p:spPr bwMode="auto">
          <a:noFill/>
          <a:ln>
            <a:solidFill>
              <a:srgbClr val="000000"/>
            </a:solidFill>
            <a:miter lim="800000"/>
            <a:headEnd/>
            <a:tailEnd/>
          </a:ln>
        </p:spPr>
      </p:sp>
      <p:sp>
        <p:nvSpPr>
          <p:cNvPr id="175107"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Emphasize team interactions and how the elements of the program are being successfully integrated into a unified single coherent program.  This will also be apparent from the subsequent presentations. </a:t>
            </a:r>
          </a:p>
        </p:txBody>
      </p:sp>
      <p:sp>
        <p:nvSpPr>
          <p:cNvPr id="81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E7D833-1A98-4DA4-840F-6781D7A2F1AA}" type="slidenum">
              <a:rPr lang="en-US">
                <a:ea typeface="ＭＳ Ｐゴシック" pitchFamily="84" charset="-128"/>
                <a:cs typeface="ＭＳ Ｐゴシック" pitchFamily="84" charset="-128"/>
              </a:rPr>
              <a:pPr fontAlgn="base">
                <a:spcBef>
                  <a:spcPct val="0"/>
                </a:spcBef>
                <a:spcAft>
                  <a:spcPct val="0"/>
                </a:spcAft>
              </a:pPr>
              <a:t>47</a:t>
            </a:fld>
            <a:endParaRPr lang="en-US">
              <a:ea typeface="ＭＳ Ｐゴシック" pitchFamily="84" charset="-128"/>
              <a:cs typeface="ＭＳ Ｐゴシック" pitchFamily="8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6130" name="Placeholder 2"/>
          <p:cNvSpPr>
            <a:spLocks noGrp="1" noRot="1" noChangeAspect="1"/>
          </p:cNvSpPr>
          <p:nvPr>
            <p:ph type="sldImg"/>
          </p:nvPr>
        </p:nvSpPr>
        <p:spPr bwMode="auto">
          <a:noFill/>
          <a:ln>
            <a:solidFill>
              <a:srgbClr val="000000"/>
            </a:solidFill>
            <a:miter lim="800000"/>
            <a:headEnd/>
            <a:tailEnd/>
          </a:ln>
        </p:spPr>
      </p:sp>
      <p:sp>
        <p:nvSpPr>
          <p:cNvPr id="176131"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t>Ga: 31, As: 33</a:t>
            </a:r>
          </a:p>
        </p:txBody>
      </p:sp>
      <p:sp>
        <p:nvSpPr>
          <p:cNvPr id="84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5963283-0103-4AB3-A778-FEC6A53DCECE}" type="slidenum">
              <a:rPr lang="en-US">
                <a:ea typeface="ＭＳ Ｐゴシック" pitchFamily="84" charset="-128"/>
                <a:cs typeface="ＭＳ Ｐゴシック" pitchFamily="84" charset="-128"/>
              </a:rPr>
              <a:pPr fontAlgn="base">
                <a:spcBef>
                  <a:spcPct val="0"/>
                </a:spcBef>
                <a:spcAft>
                  <a:spcPct val="0"/>
                </a:spcAft>
              </a:pPr>
              <a:t>49</a:t>
            </a:fld>
            <a:endParaRPr lang="en-US">
              <a:ea typeface="ＭＳ Ｐゴシック" pitchFamily="84" charset="-128"/>
              <a:cs typeface="ＭＳ Ｐゴシック" pitchFamily="8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Placeholder 2"/>
          <p:cNvSpPr>
            <a:spLocks noGrp="1" noRot="1" noChangeAspect="1"/>
          </p:cNvSpPr>
          <p:nvPr>
            <p:ph type="sldImg"/>
          </p:nvPr>
        </p:nvSpPr>
        <p:spPr bwMode="auto">
          <a:noFill/>
          <a:ln>
            <a:solidFill>
              <a:srgbClr val="000000"/>
            </a:solidFill>
            <a:miter lim="800000"/>
            <a:headEnd/>
            <a:tailEnd/>
          </a:ln>
        </p:spPr>
      </p:sp>
      <p:sp>
        <p:nvSpPr>
          <p:cNvPr id="148483"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Placeholder 2"/>
          <p:cNvSpPr>
            <a:spLocks noGrp="1" noRot="1" noChangeAspect="1"/>
          </p:cNvSpPr>
          <p:nvPr>
            <p:ph type="sldImg"/>
          </p:nvPr>
        </p:nvSpPr>
        <p:spPr bwMode="auto">
          <a:noFill/>
          <a:ln>
            <a:solidFill>
              <a:srgbClr val="000000"/>
            </a:solidFill>
            <a:miter lim="800000"/>
            <a:headEnd/>
            <a:tailEnd/>
          </a:ln>
        </p:spPr>
      </p:sp>
      <p:sp>
        <p:nvSpPr>
          <p:cNvPr id="177155"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8" name="Placeholder 2"/>
          <p:cNvSpPr>
            <a:spLocks noGrp="1" noRot="1" noChangeAspect="1"/>
          </p:cNvSpPr>
          <p:nvPr>
            <p:ph type="sldImg"/>
          </p:nvPr>
        </p:nvSpPr>
        <p:spPr bwMode="auto">
          <a:noFill/>
          <a:ln>
            <a:solidFill>
              <a:srgbClr val="000000"/>
            </a:solidFill>
            <a:miter lim="800000"/>
            <a:headEnd/>
            <a:tailEnd/>
          </a:ln>
        </p:spPr>
      </p:sp>
      <p:sp>
        <p:nvSpPr>
          <p:cNvPr id="178179"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2" name="Placeholder 2"/>
          <p:cNvSpPr>
            <a:spLocks noGrp="1" noRot="1" noChangeAspect="1"/>
          </p:cNvSpPr>
          <p:nvPr>
            <p:ph type="sldImg"/>
          </p:nvPr>
        </p:nvSpPr>
        <p:spPr bwMode="auto">
          <a:noFill/>
          <a:ln>
            <a:solidFill>
              <a:srgbClr val="000000"/>
            </a:solidFill>
            <a:miter lim="800000"/>
            <a:headEnd/>
            <a:tailEnd/>
          </a:ln>
        </p:spPr>
      </p:sp>
      <p:sp>
        <p:nvSpPr>
          <p:cNvPr id="179203"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0226" name="Placeholder 2"/>
          <p:cNvSpPr>
            <a:spLocks noGrp="1" noRot="1" noChangeAspect="1"/>
          </p:cNvSpPr>
          <p:nvPr>
            <p:ph type="sldImg"/>
          </p:nvPr>
        </p:nvSpPr>
        <p:spPr bwMode="auto">
          <a:noFill/>
          <a:ln>
            <a:solidFill>
              <a:srgbClr val="000000"/>
            </a:solidFill>
            <a:miter lim="800000"/>
            <a:headEnd/>
            <a:tailEnd/>
          </a:ln>
        </p:spPr>
      </p:sp>
      <p:sp>
        <p:nvSpPr>
          <p:cNvPr id="180227"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50" name="Placeholder 2"/>
          <p:cNvSpPr>
            <a:spLocks noGrp="1" noRot="1" noChangeAspect="1"/>
          </p:cNvSpPr>
          <p:nvPr>
            <p:ph type="sldImg"/>
          </p:nvPr>
        </p:nvSpPr>
        <p:spPr bwMode="auto">
          <a:noFill/>
          <a:ln>
            <a:solidFill>
              <a:srgbClr val="000000"/>
            </a:solidFill>
            <a:miter lim="800000"/>
            <a:headEnd/>
            <a:tailEnd/>
          </a:ln>
        </p:spPr>
      </p:sp>
      <p:sp>
        <p:nvSpPr>
          <p:cNvPr id="181251"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p:spPr>
      </p:sp>
      <p:sp>
        <p:nvSpPr>
          <p:cNvPr id="921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921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966996-6A42-40BE-AF5D-2F99B5CC08EE}" type="slidenum">
              <a:rPr lang="en-US">
                <a:ea typeface="ＭＳ Ｐゴシック" pitchFamily="84" charset="-128"/>
                <a:cs typeface="ＭＳ Ｐゴシック" pitchFamily="84" charset="-128"/>
              </a:rPr>
              <a:pPr fontAlgn="base">
                <a:spcBef>
                  <a:spcPct val="0"/>
                </a:spcBef>
                <a:spcAft>
                  <a:spcPct val="0"/>
                </a:spcAft>
              </a:pPr>
              <a:t>55</a:t>
            </a:fld>
            <a:endParaRPr lang="en-US">
              <a:ea typeface="ＭＳ Ｐゴシック" pitchFamily="84" charset="-128"/>
              <a:cs typeface="ＭＳ Ｐゴシック" pitchFamily="8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94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C7947E-51DF-4CC4-AFD2-093D5909B2C0}" type="slidenum">
              <a:rPr lang="en-US">
                <a:ea typeface="ＭＳ Ｐゴシック" pitchFamily="84" charset="-128"/>
                <a:cs typeface="ＭＳ Ｐゴシック" pitchFamily="84" charset="-128"/>
              </a:rPr>
              <a:pPr fontAlgn="base">
                <a:spcBef>
                  <a:spcPct val="0"/>
                </a:spcBef>
                <a:spcAft>
                  <a:spcPct val="0"/>
                </a:spcAft>
              </a:pPr>
              <a:t>56</a:t>
            </a:fld>
            <a:endParaRPr lang="en-US">
              <a:ea typeface="ＭＳ Ｐゴシック" pitchFamily="84" charset="-128"/>
              <a:cs typeface="ＭＳ Ｐゴシック" pitchFamily="8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2274" name="Placeholder 2"/>
          <p:cNvSpPr>
            <a:spLocks noGrp="1" noRot="1" noChangeAspect="1"/>
          </p:cNvSpPr>
          <p:nvPr>
            <p:ph type="sldImg"/>
          </p:nvPr>
        </p:nvSpPr>
        <p:spPr bwMode="auto">
          <a:noFill/>
          <a:ln>
            <a:solidFill>
              <a:srgbClr val="000000"/>
            </a:solidFill>
            <a:miter lim="800000"/>
            <a:headEnd/>
            <a:tailEnd/>
          </a:ln>
        </p:spPr>
      </p:sp>
      <p:sp>
        <p:nvSpPr>
          <p:cNvPr id="182275"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p:spPr>
      </p:sp>
      <p:sp>
        <p:nvSpPr>
          <p:cNvPr id="972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972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3BCB8F-82C0-47F3-9E0D-87366D899479}" type="slidenum">
              <a:rPr lang="en-US">
                <a:ea typeface="ＭＳ Ｐゴシック" pitchFamily="84" charset="-128"/>
                <a:cs typeface="ＭＳ Ｐゴシック" pitchFamily="84" charset="-128"/>
              </a:rPr>
              <a:pPr fontAlgn="base">
                <a:spcBef>
                  <a:spcPct val="0"/>
                </a:spcBef>
                <a:spcAft>
                  <a:spcPct val="0"/>
                </a:spcAft>
              </a:pPr>
              <a:t>58</a:t>
            </a:fld>
            <a:endParaRPr lang="en-US">
              <a:ea typeface="ＭＳ Ｐゴシック" pitchFamily="84" charset="-128"/>
              <a:cs typeface="ＭＳ Ｐゴシック" pitchFamily="8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3298" name="Placeholder 2"/>
          <p:cNvSpPr>
            <a:spLocks noGrp="1" noRot="1" noChangeAspect="1"/>
          </p:cNvSpPr>
          <p:nvPr>
            <p:ph type="sldImg"/>
          </p:nvPr>
        </p:nvSpPr>
        <p:spPr bwMode="auto">
          <a:noFill/>
          <a:ln>
            <a:solidFill>
              <a:srgbClr val="000000"/>
            </a:solidFill>
            <a:miter lim="800000"/>
            <a:headEnd/>
            <a:tailEnd/>
          </a:ln>
        </p:spPr>
      </p:sp>
      <p:sp>
        <p:nvSpPr>
          <p:cNvPr id="183299"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Placeholder 2"/>
          <p:cNvSpPr>
            <a:spLocks noGrp="1" noRot="1" noChangeAspect="1"/>
          </p:cNvSpPr>
          <p:nvPr>
            <p:ph type="sldImg"/>
          </p:nvPr>
        </p:nvSpPr>
        <p:spPr bwMode="auto">
          <a:noFill/>
          <a:ln>
            <a:solidFill>
              <a:srgbClr val="000000"/>
            </a:solidFill>
            <a:miter lim="800000"/>
            <a:headEnd/>
            <a:tailEnd/>
          </a:ln>
        </p:spPr>
      </p:sp>
      <p:sp>
        <p:nvSpPr>
          <p:cNvPr id="149507"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p:spPr>
      </p:sp>
      <p:sp>
        <p:nvSpPr>
          <p:cNvPr id="1003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003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1514E9-C058-4442-A3F1-5438BA42F0E6}" type="slidenum">
              <a:rPr lang="en-US">
                <a:ea typeface="ＭＳ Ｐゴシック" pitchFamily="84" charset="-128"/>
                <a:cs typeface="ＭＳ Ｐゴシック" pitchFamily="84" charset="-128"/>
              </a:rPr>
              <a:pPr fontAlgn="base">
                <a:spcBef>
                  <a:spcPct val="0"/>
                </a:spcBef>
                <a:spcAft>
                  <a:spcPct val="0"/>
                </a:spcAft>
              </a:pPr>
              <a:t>60</a:t>
            </a:fld>
            <a:endParaRPr lang="en-US">
              <a:ea typeface="ＭＳ Ｐゴシック" pitchFamily="84" charset="-128"/>
              <a:cs typeface="ＭＳ Ｐゴシック" pitchFamily="8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22" name="Placeholder 2"/>
          <p:cNvSpPr>
            <a:spLocks noGrp="1" noRot="1" noChangeAspect="1"/>
          </p:cNvSpPr>
          <p:nvPr>
            <p:ph type="sldImg"/>
          </p:nvPr>
        </p:nvSpPr>
        <p:spPr bwMode="auto">
          <a:noFill/>
          <a:ln>
            <a:solidFill>
              <a:srgbClr val="000000"/>
            </a:solidFill>
            <a:miter lim="800000"/>
            <a:headEnd/>
            <a:tailEnd/>
          </a:ln>
        </p:spPr>
      </p:sp>
      <p:sp>
        <p:nvSpPr>
          <p:cNvPr id="184323"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5346" name="Placeholder 2"/>
          <p:cNvSpPr>
            <a:spLocks noGrp="1" noRot="1" noChangeAspect="1"/>
          </p:cNvSpPr>
          <p:nvPr>
            <p:ph type="sldImg"/>
          </p:nvPr>
        </p:nvSpPr>
        <p:spPr bwMode="auto">
          <a:noFill/>
          <a:ln>
            <a:solidFill>
              <a:srgbClr val="000000"/>
            </a:solidFill>
            <a:miter lim="800000"/>
            <a:headEnd/>
            <a:tailEnd/>
          </a:ln>
        </p:spPr>
      </p:sp>
      <p:sp>
        <p:nvSpPr>
          <p:cNvPr id="185347"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p:spPr>
      </p:sp>
      <p:sp>
        <p:nvSpPr>
          <p:cNvPr id="1044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4 atoms</a:t>
            </a:r>
            <a:r>
              <a:rPr lang="en-US" smtClean="0">
                <a:sym typeface="Wingdings" pitchFamily="84" charset="2"/>
              </a:rPr>
              <a:t> 1 monolayer</a:t>
            </a:r>
            <a:endParaRPr lang="en-US" smtClean="0"/>
          </a:p>
        </p:txBody>
      </p:sp>
      <p:sp>
        <p:nvSpPr>
          <p:cNvPr id="1044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3B2F5F-6959-493E-89DF-87BACC7E72C3}" type="slidenum">
              <a:rPr lang="en-US">
                <a:ea typeface="ＭＳ Ｐゴシック" pitchFamily="84" charset="-128"/>
                <a:cs typeface="ＭＳ Ｐゴシック" pitchFamily="84" charset="-128"/>
              </a:rPr>
              <a:pPr fontAlgn="base">
                <a:spcBef>
                  <a:spcPct val="0"/>
                </a:spcBef>
                <a:spcAft>
                  <a:spcPct val="0"/>
                </a:spcAft>
              </a:pPr>
              <a:t>63</a:t>
            </a:fld>
            <a:endParaRPr lang="en-US">
              <a:ea typeface="ＭＳ Ｐゴシック" pitchFamily="84" charset="-128"/>
              <a:cs typeface="ＭＳ Ｐゴシック" pitchFamily="8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70" name="Placeholder 2"/>
          <p:cNvSpPr>
            <a:spLocks noGrp="1" noRot="1" noChangeAspect="1"/>
          </p:cNvSpPr>
          <p:nvPr>
            <p:ph type="sldImg"/>
          </p:nvPr>
        </p:nvSpPr>
        <p:spPr bwMode="auto">
          <a:noFill/>
          <a:ln>
            <a:solidFill>
              <a:srgbClr val="000000"/>
            </a:solidFill>
            <a:miter lim="800000"/>
            <a:headEnd/>
            <a:tailEnd/>
          </a:ln>
        </p:spPr>
      </p:sp>
      <p:sp>
        <p:nvSpPr>
          <p:cNvPr id="186371"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Placeholder 2"/>
          <p:cNvSpPr>
            <a:spLocks noGrp="1" noRot="1" noChangeAspect="1"/>
          </p:cNvSpPr>
          <p:nvPr>
            <p:ph type="sldImg"/>
          </p:nvPr>
        </p:nvSpPr>
        <p:spPr bwMode="auto">
          <a:noFill/>
          <a:ln>
            <a:solidFill>
              <a:srgbClr val="000000"/>
            </a:solidFill>
            <a:miter lim="800000"/>
            <a:headEnd/>
            <a:tailEnd/>
          </a:ln>
        </p:spPr>
      </p:sp>
      <p:sp>
        <p:nvSpPr>
          <p:cNvPr id="187395"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5" name="幻灯片图像占位符 1"/>
          <p:cNvSpPr>
            <a:spLocks noGrp="1" noRot="1" noChangeAspect="1"/>
          </p:cNvSpPr>
          <p:nvPr>
            <p:ph type="sldImg"/>
          </p:nvPr>
        </p:nvSpPr>
        <p:spPr bwMode="auto">
          <a:noFill/>
          <a:ln>
            <a:solidFill>
              <a:srgbClr val="000000"/>
            </a:solidFill>
            <a:miter lim="800000"/>
            <a:headEnd/>
            <a:tailEnd/>
          </a:ln>
        </p:spPr>
      </p:sp>
      <p:sp>
        <p:nvSpPr>
          <p:cNvPr id="10854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ea typeface="SimSun" charset="-122"/>
              <a:cs typeface="SimSun" charset="-122"/>
            </a:endParaRPr>
          </a:p>
        </p:txBody>
      </p:sp>
      <p:sp>
        <p:nvSpPr>
          <p:cNvPr id="10854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DC4226-DF4C-4A60-890C-2DC218616A6B}" type="slidenum">
              <a:rPr lang="en-US">
                <a:ea typeface="MS PGothic" charset="0"/>
                <a:cs typeface="MS PGothic" charset="0"/>
              </a:rPr>
              <a:pPr fontAlgn="base">
                <a:spcBef>
                  <a:spcPct val="0"/>
                </a:spcBef>
                <a:spcAft>
                  <a:spcPct val="0"/>
                </a:spcAft>
              </a:pPr>
              <a:t>66</a:t>
            </a:fld>
            <a:endParaRPr lang="en-US">
              <a:ea typeface="MS PGothic" charset="0"/>
              <a:cs typeface="MS PGothic"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3" name="幻灯片图像占位符 1"/>
          <p:cNvSpPr>
            <a:spLocks noGrp="1" noRot="1" noChangeAspect="1"/>
          </p:cNvSpPr>
          <p:nvPr>
            <p:ph type="sldImg"/>
          </p:nvPr>
        </p:nvSpPr>
        <p:spPr bwMode="auto">
          <a:noFill/>
          <a:ln>
            <a:solidFill>
              <a:srgbClr val="000000"/>
            </a:solidFill>
            <a:miter lim="800000"/>
            <a:headEnd/>
            <a:tailEnd/>
          </a:ln>
        </p:spPr>
      </p:sp>
      <p:sp>
        <p:nvSpPr>
          <p:cNvPr id="11059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ea typeface="SimSun" charset="-122"/>
              <a:cs typeface="SimSun" charset="-122"/>
            </a:endParaRPr>
          </a:p>
        </p:txBody>
      </p:sp>
      <p:sp>
        <p:nvSpPr>
          <p:cNvPr id="11059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D392F1-953D-4830-A74D-2660D7EFA196}" type="slidenum">
              <a:rPr lang="en-US">
                <a:ea typeface="MS PGothic" charset="0"/>
                <a:cs typeface="MS PGothic" charset="0"/>
              </a:rPr>
              <a:pPr fontAlgn="base">
                <a:spcBef>
                  <a:spcPct val="0"/>
                </a:spcBef>
                <a:spcAft>
                  <a:spcPct val="0"/>
                </a:spcAft>
              </a:pPr>
              <a:t>67</a:t>
            </a:fld>
            <a:endParaRPr lang="en-US">
              <a:ea typeface="MS PGothic" charset="0"/>
              <a:cs typeface="MS PGothic"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8418" name="Placeholder 2"/>
          <p:cNvSpPr>
            <a:spLocks noGrp="1" noRot="1" noChangeAspect="1"/>
          </p:cNvSpPr>
          <p:nvPr>
            <p:ph type="sldImg"/>
          </p:nvPr>
        </p:nvSpPr>
        <p:spPr bwMode="auto">
          <a:noFill/>
          <a:ln>
            <a:solidFill>
              <a:srgbClr val="000000"/>
            </a:solidFill>
            <a:miter lim="800000"/>
            <a:headEnd/>
            <a:tailEnd/>
          </a:ln>
        </p:spPr>
      </p:sp>
      <p:sp>
        <p:nvSpPr>
          <p:cNvPr id="188419"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442" name="Placeholder 2"/>
          <p:cNvSpPr>
            <a:spLocks noGrp="1" noRot="1" noChangeAspect="1"/>
          </p:cNvSpPr>
          <p:nvPr>
            <p:ph type="sldImg"/>
          </p:nvPr>
        </p:nvSpPr>
        <p:spPr bwMode="auto">
          <a:noFill/>
          <a:ln>
            <a:solidFill>
              <a:srgbClr val="000000"/>
            </a:solidFill>
            <a:miter lim="800000"/>
            <a:headEnd/>
            <a:tailEnd/>
          </a:ln>
        </p:spPr>
      </p:sp>
      <p:sp>
        <p:nvSpPr>
          <p:cNvPr id="189443"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0" name="Placeholder 2"/>
          <p:cNvSpPr>
            <a:spLocks noGrp="1" noRot="1" noChangeAspect="1"/>
          </p:cNvSpPr>
          <p:nvPr>
            <p:ph type="sldImg"/>
          </p:nvPr>
        </p:nvSpPr>
        <p:spPr bwMode="auto">
          <a:noFill/>
          <a:ln>
            <a:solidFill>
              <a:srgbClr val="000000"/>
            </a:solidFill>
            <a:miter lim="800000"/>
            <a:headEnd/>
            <a:tailEnd/>
          </a:ln>
        </p:spPr>
      </p:sp>
      <p:sp>
        <p:nvSpPr>
          <p:cNvPr id="150531"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466" name="Placeholder 2"/>
          <p:cNvSpPr>
            <a:spLocks noGrp="1" noRot="1" noChangeAspect="1"/>
          </p:cNvSpPr>
          <p:nvPr>
            <p:ph type="sldImg"/>
          </p:nvPr>
        </p:nvSpPr>
        <p:spPr bwMode="auto">
          <a:noFill/>
          <a:ln>
            <a:solidFill>
              <a:srgbClr val="000000"/>
            </a:solidFill>
            <a:miter lim="800000"/>
            <a:headEnd/>
            <a:tailEnd/>
          </a:ln>
        </p:spPr>
      </p:sp>
      <p:sp>
        <p:nvSpPr>
          <p:cNvPr id="190467"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1490" name="Placeholder 2"/>
          <p:cNvSpPr>
            <a:spLocks noGrp="1" noRot="1" noChangeAspect="1"/>
          </p:cNvSpPr>
          <p:nvPr>
            <p:ph type="sldImg"/>
          </p:nvPr>
        </p:nvSpPr>
        <p:spPr bwMode="auto">
          <a:noFill/>
          <a:ln>
            <a:solidFill>
              <a:srgbClr val="000000"/>
            </a:solidFill>
            <a:miter lim="800000"/>
            <a:headEnd/>
            <a:tailEnd/>
          </a:ln>
        </p:spPr>
      </p:sp>
      <p:sp>
        <p:nvSpPr>
          <p:cNvPr id="191491"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p:spPr>
      </p:sp>
      <p:sp>
        <p:nvSpPr>
          <p:cNvPr id="1167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MIT group has been studying a very interesting series of alloys (Ni-W in this example) which show enhanced stability in bulk nanograin form. They are typically made by electrodeposition.  Mechanism is unclear and the role of complexions has not been considered, therefore making this an interesting topic for research. </a:t>
            </a:r>
          </a:p>
        </p:txBody>
      </p:sp>
      <p:sp>
        <p:nvSpPr>
          <p:cNvPr id="1167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0B3221-FE1C-48F1-9B9F-EB4A1FCD38C6}" type="slidenum">
              <a:rPr lang="en-US">
                <a:ea typeface="ＭＳ Ｐゴシック" pitchFamily="84" charset="-128"/>
                <a:cs typeface="ＭＳ Ｐゴシック" pitchFamily="84" charset="-128"/>
              </a:rPr>
              <a:pPr fontAlgn="base">
                <a:spcBef>
                  <a:spcPct val="0"/>
                </a:spcBef>
                <a:spcAft>
                  <a:spcPct val="0"/>
                </a:spcAft>
              </a:pPr>
              <a:t>72</a:t>
            </a:fld>
            <a:endParaRPr lang="en-US">
              <a:ea typeface="ＭＳ Ｐゴシック" pitchFamily="84" charset="-128"/>
              <a:cs typeface="ＭＳ Ｐゴシック" pitchFamily="8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2514" name="Placeholder 2"/>
          <p:cNvSpPr>
            <a:spLocks noGrp="1" noRot="1" noChangeAspect="1"/>
          </p:cNvSpPr>
          <p:nvPr>
            <p:ph type="sldImg"/>
          </p:nvPr>
        </p:nvSpPr>
        <p:spPr bwMode="auto">
          <a:noFill/>
          <a:ln>
            <a:solidFill>
              <a:srgbClr val="000000"/>
            </a:solidFill>
            <a:miter lim="800000"/>
            <a:headEnd/>
            <a:tailEnd/>
          </a:ln>
        </p:spPr>
      </p:sp>
      <p:sp>
        <p:nvSpPr>
          <p:cNvPr id="192515"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3538" name="Placeholder 2"/>
          <p:cNvSpPr>
            <a:spLocks noGrp="1" noRot="1" noChangeAspect="1"/>
          </p:cNvSpPr>
          <p:nvPr>
            <p:ph type="sldImg"/>
          </p:nvPr>
        </p:nvSpPr>
        <p:spPr bwMode="auto">
          <a:noFill/>
          <a:ln>
            <a:solidFill>
              <a:srgbClr val="000000"/>
            </a:solidFill>
            <a:miter lim="800000"/>
            <a:headEnd/>
            <a:tailEnd/>
          </a:ln>
        </p:spPr>
      </p:sp>
      <p:sp>
        <p:nvSpPr>
          <p:cNvPr id="193539"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62" name="Placeholder 2"/>
          <p:cNvSpPr>
            <a:spLocks noGrp="1" noRot="1" noChangeAspect="1"/>
          </p:cNvSpPr>
          <p:nvPr>
            <p:ph type="sldImg"/>
          </p:nvPr>
        </p:nvSpPr>
        <p:spPr bwMode="auto">
          <a:noFill/>
          <a:ln>
            <a:solidFill>
              <a:srgbClr val="000000"/>
            </a:solidFill>
            <a:miter lim="800000"/>
            <a:headEnd/>
            <a:tailEnd/>
          </a:ln>
        </p:spPr>
      </p:sp>
      <p:sp>
        <p:nvSpPr>
          <p:cNvPr id="194563"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5586" name="Placeholder 2"/>
          <p:cNvSpPr>
            <a:spLocks noGrp="1" noRot="1" noChangeAspect="1"/>
          </p:cNvSpPr>
          <p:nvPr>
            <p:ph type="sldImg"/>
          </p:nvPr>
        </p:nvSpPr>
        <p:spPr bwMode="auto">
          <a:noFill/>
          <a:ln>
            <a:solidFill>
              <a:srgbClr val="000000"/>
            </a:solidFill>
            <a:miter lim="800000"/>
            <a:headEnd/>
            <a:tailEnd/>
          </a:ln>
        </p:spPr>
      </p:sp>
      <p:sp>
        <p:nvSpPr>
          <p:cNvPr id="195587"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p:spPr>
      </p:sp>
      <p:sp>
        <p:nvSpPr>
          <p:cNvPr id="1228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228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9C3EEC4-D5FE-4CC4-8334-E391278EFCE6}" type="slidenum">
              <a:rPr lang="en-US">
                <a:ea typeface="ＭＳ Ｐゴシック" pitchFamily="84" charset="-128"/>
                <a:cs typeface="ＭＳ Ｐゴシック" pitchFamily="84" charset="-128"/>
              </a:rPr>
              <a:pPr fontAlgn="base">
                <a:spcBef>
                  <a:spcPct val="0"/>
                </a:spcBef>
                <a:spcAft>
                  <a:spcPct val="0"/>
                </a:spcAft>
              </a:pPr>
              <a:t>77</a:t>
            </a:fld>
            <a:endParaRPr lang="en-US">
              <a:ea typeface="ＭＳ Ｐゴシック" pitchFamily="84" charset="-128"/>
              <a:cs typeface="ＭＳ Ｐゴシック" pitchFamily="8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p:spPr>
      </p:sp>
      <p:sp>
        <p:nvSpPr>
          <p:cNvPr id="1249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Emphasize real boundaries</a:t>
            </a:r>
          </a:p>
        </p:txBody>
      </p:sp>
      <p:sp>
        <p:nvSpPr>
          <p:cNvPr id="1249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B6CED67-C4DB-4B0B-BD15-8476EF249D83}" type="slidenum">
              <a:rPr lang="en-US">
                <a:ea typeface="ＭＳ Ｐゴシック" pitchFamily="84" charset="-128"/>
                <a:cs typeface="ＭＳ Ｐゴシック" pitchFamily="84" charset="-128"/>
              </a:rPr>
              <a:pPr fontAlgn="base">
                <a:spcBef>
                  <a:spcPct val="0"/>
                </a:spcBef>
                <a:spcAft>
                  <a:spcPct val="0"/>
                </a:spcAft>
              </a:pPr>
              <a:t>78</a:t>
            </a:fld>
            <a:endParaRPr lang="en-US">
              <a:ea typeface="ＭＳ Ｐゴシック" pitchFamily="84" charset="-128"/>
              <a:cs typeface="ＭＳ Ｐゴシック" pitchFamily="8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4" name="Placeholder 2"/>
          <p:cNvSpPr>
            <a:spLocks noGrp="1" noRot="1" noChangeAspect="1"/>
          </p:cNvSpPr>
          <p:nvPr>
            <p:ph type="sldImg"/>
          </p:nvPr>
        </p:nvSpPr>
        <p:spPr bwMode="auto">
          <a:noFill/>
          <a:ln>
            <a:solidFill>
              <a:srgbClr val="000000"/>
            </a:solidFill>
            <a:miter lim="800000"/>
            <a:headEnd/>
            <a:tailEnd/>
          </a:ln>
        </p:spPr>
      </p:sp>
      <p:sp>
        <p:nvSpPr>
          <p:cNvPr id="151555"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8" name="Placeholder 2"/>
          <p:cNvSpPr>
            <a:spLocks noGrp="1" noRot="1" noChangeAspect="1"/>
          </p:cNvSpPr>
          <p:nvPr>
            <p:ph type="sldImg"/>
          </p:nvPr>
        </p:nvSpPr>
        <p:spPr bwMode="auto">
          <a:noFill/>
          <a:ln>
            <a:solidFill>
              <a:srgbClr val="000000"/>
            </a:solidFill>
            <a:miter lim="800000"/>
            <a:headEnd/>
            <a:tailEnd/>
          </a:ln>
        </p:spPr>
      </p:sp>
      <p:sp>
        <p:nvSpPr>
          <p:cNvPr id="152579" name="Placeholder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10"/>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Rectangle 4"/>
          <p:cNvSpPr/>
          <p:nvPr userDrawn="1"/>
        </p:nvSpPr>
        <p:spPr>
          <a:xfrm>
            <a:off x="0" y="0"/>
            <a:ext cx="9144000" cy="6858000"/>
          </a:xfrm>
          <a:prstGeom prst="rect">
            <a:avLst/>
          </a:prstGeom>
          <a:gradFill>
            <a:gsLst>
              <a:gs pos="0">
                <a:schemeClr val="bg2">
                  <a:tint val="80000"/>
                  <a:satMod val="300000"/>
                  <a:alpha val="50000"/>
                </a:schemeClr>
              </a:gs>
              <a:gs pos="100000">
                <a:schemeClr val="bg2">
                  <a:lumMod val="50000"/>
                  <a:alpha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0" y="2895600"/>
            <a:ext cx="9144000" cy="1470025"/>
          </a:xfrm>
          <a:prstGeom prst="rect">
            <a:avLst/>
          </a:prstGeom>
        </p:spPr>
        <p:txBody>
          <a:bodyPr/>
          <a:lstStyle>
            <a:lvl1pPr algn="l">
              <a:defRPr b="0">
                <a:solidFill>
                  <a:schemeClr val="accent3">
                    <a:lumMod val="50000"/>
                  </a:schemeClr>
                </a:solidFill>
                <a:latin typeface="Helvetica LT Std UltCompressed"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2743200" y="4419600"/>
            <a:ext cx="6400800" cy="457200"/>
          </a:xfrm>
        </p:spPr>
        <p:txBody>
          <a:bodyPr>
            <a:noAutofit/>
          </a:bodyPr>
          <a:lstStyle>
            <a:lvl1pPr marL="0" indent="0" algn="r">
              <a:buNone/>
              <a:defRPr sz="3600" b="0">
                <a:solidFill>
                  <a:schemeClr val="accent3">
                    <a:lumMod val="50000"/>
                  </a:schemeClr>
                </a:solidFill>
                <a:effectLst/>
                <a:latin typeface="Helvetica LT Std UltCompressed"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425C3045-8E99-4F7F-BAE5-0CE4C4666F32}" type="datetime3">
              <a:rPr lang="en-US"/>
              <a:pPr>
                <a:defRPr/>
              </a:pPr>
              <a:t>January 7, 13</a:t>
            </a:fld>
            <a:endParaRPr lang="en-US"/>
          </a:p>
        </p:txBody>
      </p:sp>
      <p:sp>
        <p:nvSpPr>
          <p:cNvPr id="6" name="Footer Placeholder 5"/>
          <p:cNvSpPr>
            <a:spLocks noGrp="1"/>
          </p:cNvSpPr>
          <p:nvPr>
            <p:ph type="ftr" sz="quarter" idx="11"/>
          </p:nvPr>
        </p:nvSpPr>
        <p:spPr>
          <a:xfrm>
            <a:off x="3124200" y="6551613"/>
            <a:ext cx="2895600" cy="365125"/>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mtClean="0"/>
            </a:lvl1pPr>
          </a:lstStyle>
          <a:p>
            <a:pPr>
              <a:defRPr/>
            </a:pPr>
            <a:r>
              <a:rPr lang="en-US"/>
              <a:t>ONR Cellular and Propulsion Materials Review</a:t>
            </a: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F5DCCBCD-3F9C-458B-B94E-63A8E6413FF9}"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CDA2CF08-D470-4182-9F71-6F549EAC6135}" type="slidenum">
              <a:rPr lang="en-US"/>
              <a:pPr>
                <a:defRPr/>
              </a:pPr>
              <a:t>‹#›</a:t>
            </a:fld>
            <a:endParaRPr lang="en-US" dirty="0"/>
          </a:p>
        </p:txBody>
      </p:sp>
      <p:sp>
        <p:nvSpPr>
          <p:cNvPr id="5" name="Date Placeholder 3"/>
          <p:cNvSpPr>
            <a:spLocks noGrp="1"/>
          </p:cNvSpPr>
          <p:nvPr>
            <p:ph type="dt" sz="half" idx="11"/>
          </p:nvPr>
        </p:nvSpPr>
        <p:spPr/>
        <p:txBody>
          <a:bodyPr/>
          <a:lstStyle>
            <a:lvl1pPr>
              <a:defRPr/>
            </a:lvl1pPr>
          </a:lstStyle>
          <a:p>
            <a:pPr>
              <a:defRPr/>
            </a:pPr>
            <a:fld id="{015EBC00-5D0D-450A-8195-565B1ACFAD21}" type="datetime3">
              <a:rPr lang="en-US"/>
              <a:pPr>
                <a:defRPr/>
              </a:pPr>
              <a:t>January 7, 13</a:t>
            </a:fld>
            <a:endParaRPr lang="en-US" dirty="0"/>
          </a:p>
        </p:txBody>
      </p:sp>
      <p:sp>
        <p:nvSpPr>
          <p:cNvPr id="6" name="Footer Placeholder 4"/>
          <p:cNvSpPr>
            <a:spLocks noGrp="1"/>
          </p:cNvSpPr>
          <p:nvPr>
            <p:ph type="ftr" sz="quarter" idx="12"/>
          </p:nvPr>
        </p:nvSpPr>
        <p:spPr/>
        <p:txBody>
          <a:bodyPr/>
          <a:lstStyle>
            <a:lvl1pPr>
              <a:defRPr/>
            </a:lvl1pPr>
          </a:lstStyle>
          <a:p>
            <a:pPr>
              <a:defRPr/>
            </a:pPr>
            <a:r>
              <a:rPr lang="en-US"/>
              <a:t>ONR Cellular and Propulsion Materials Review</a:t>
            </a:r>
            <a:endParaRPr lang="en-US"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E4DCA9D-4F12-4EC9-92AC-7073DA7D5873}" type="datetime3">
              <a:rPr lang="en-US"/>
              <a:pPr>
                <a:defRPr/>
              </a:pPr>
              <a:t>January 7, 13</a:t>
            </a:fld>
            <a:endParaRPr lang="en-US"/>
          </a:p>
        </p:txBody>
      </p:sp>
      <p:sp>
        <p:nvSpPr>
          <p:cNvPr id="5" name="Footer Placeholder 4"/>
          <p:cNvSpPr>
            <a:spLocks noGrp="1"/>
          </p:cNvSpPr>
          <p:nvPr>
            <p:ph type="ftr" sz="quarter" idx="11"/>
          </p:nvPr>
        </p:nvSpPr>
        <p:spPr>
          <a:xfrm>
            <a:off x="3124200" y="6551613"/>
            <a:ext cx="2895600" cy="365125"/>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mtClean="0"/>
            </a:lvl1pPr>
          </a:lstStyle>
          <a:p>
            <a:pPr>
              <a:defRPr/>
            </a:pPr>
            <a:r>
              <a:rPr lang="en-US"/>
              <a:t>ONR Cellular and Propulsion Materials Review</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E8A237E-7164-4544-ACD2-C612643EC994}"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grpSp>
        <p:nvGrpSpPr>
          <p:cNvPr id="4" name="Group 10"/>
          <p:cNvGrpSpPr>
            <a:grpSpLocks/>
          </p:cNvGrpSpPr>
          <p:nvPr userDrawn="1"/>
        </p:nvGrpSpPr>
        <p:grpSpPr bwMode="auto">
          <a:xfrm>
            <a:off x="-1588" y="554038"/>
            <a:ext cx="9147176" cy="55562"/>
            <a:chOff x="-2380" y="6443133"/>
            <a:chExt cx="9146380" cy="418449"/>
          </a:xfrm>
        </p:grpSpPr>
        <p:sp>
          <p:nvSpPr>
            <p:cNvPr id="5" name="Freeform 4"/>
            <p:cNvSpPr/>
            <p:nvPr userDrawn="1"/>
          </p:nvSpPr>
          <p:spPr>
            <a:xfrm>
              <a:off x="-2380" y="6443133"/>
              <a:ext cx="3574740" cy="418449"/>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rgbClr val="F96A1B"/>
            </a:solidFill>
            <a:ln w="25400" cap="flat" cmpd="sng" algn="ctr">
              <a:noFill/>
              <a:prstDash val="solid"/>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kern="0">
                <a:solidFill>
                  <a:srgbClr val="FFFFFF"/>
                </a:solidFill>
                <a:latin typeface="Franklin Gothic Book"/>
              </a:endParaRPr>
            </a:p>
          </p:txBody>
        </p:sp>
        <p:sp>
          <p:nvSpPr>
            <p:cNvPr id="6" name="Freeform 5"/>
            <p:cNvSpPr/>
            <p:nvPr userDrawn="1"/>
          </p:nvSpPr>
          <p:spPr>
            <a:xfrm>
              <a:off x="-2380" y="6443133"/>
              <a:ext cx="9146380" cy="41844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rgbClr val="08A1D9">
                <a:alpha val="80000"/>
              </a:srgbClr>
            </a:solidFill>
            <a:ln w="25400" cap="flat" cmpd="sng" algn="ctr">
              <a:noFill/>
              <a:prstDash val="solid"/>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kern="0">
                <a:solidFill>
                  <a:srgbClr val="FFFFFF"/>
                </a:solidFill>
                <a:latin typeface="Franklin Gothic Book"/>
              </a:endParaRPr>
            </a:p>
          </p:txBody>
        </p:sp>
      </p:grpSp>
      <p:sp>
        <p:nvSpPr>
          <p:cNvPr id="3" name="Content Placeholder 2"/>
          <p:cNvSpPr>
            <a:spLocks noGrp="1"/>
          </p:cNvSpPr>
          <p:nvPr>
            <p:ph idx="1"/>
          </p:nvPr>
        </p:nvSpPr>
        <p:spPr>
          <a:xfrm>
            <a:off x="228600" y="914400"/>
            <a:ext cx="8686800" cy="5211763"/>
          </a:xfrm>
        </p:spPr>
        <p:txBody>
          <a:bodyPr/>
          <a:lstStyle>
            <a:lvl1pPr>
              <a:defRPr sz="2800"/>
            </a:lvl1pPr>
            <a:lvl2pPr>
              <a:defRPr sz="2400"/>
            </a:lvl2pPr>
            <a:lvl3pPr>
              <a:defRPr sz="22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0" y="-101367"/>
            <a:ext cx="9144000" cy="609600"/>
          </a:xfrm>
          <a:prstGeom prst="rect">
            <a:avLst/>
          </a:prstGeom>
        </p:spPr>
        <p:txBody>
          <a:bodyPr>
            <a:noAutofit/>
          </a:bodyPr>
          <a:lstStyle>
            <a:lvl1pPr algn="l">
              <a:defRPr sz="4400" b="0">
                <a:solidFill>
                  <a:schemeClr val="accent3">
                    <a:lumMod val="50000"/>
                  </a:schemeClr>
                </a:solidFill>
                <a:latin typeface="Helvetica LT Std UltCompressed" pitchFamily="34" charset="0"/>
              </a:defRPr>
            </a:lvl1pPr>
          </a:lstStyle>
          <a:p>
            <a:r>
              <a:rPr lang="en-US" dirty="0"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550B450F-0B2F-498A-92BB-D1EC2FBFA94E}" type="datetime3">
              <a:rPr lang="en-US"/>
              <a:pPr>
                <a:defRPr/>
              </a:pPr>
              <a:t>January 7, 13</a:t>
            </a:fld>
            <a:endParaRPr lang="en-US"/>
          </a:p>
        </p:txBody>
      </p:sp>
      <p:sp>
        <p:nvSpPr>
          <p:cNvPr id="8" name="Footer Placeholder 4"/>
          <p:cNvSpPr>
            <a:spLocks noGrp="1"/>
          </p:cNvSpPr>
          <p:nvPr>
            <p:ph type="ftr" sz="quarter" idx="11"/>
          </p:nvPr>
        </p:nvSpPr>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mtClean="0"/>
            </a:lvl1pPr>
          </a:lstStyle>
          <a:p>
            <a:pPr>
              <a:defRPr/>
            </a:pPr>
            <a:r>
              <a:rPr lang="en-US"/>
              <a:t>ONR Cellular and Propulsion Materials Review</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8FEE6E8C-FA92-4BC4-A5C1-8BE56CC8676E}"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BBEA758-3983-4D85-B92F-A6C04F41B9B4}" type="datetime3">
              <a:rPr lang="en-US"/>
              <a:pPr>
                <a:defRPr/>
              </a:pPr>
              <a:t>January 7, 13</a:t>
            </a:fld>
            <a:endParaRPr lang="en-US"/>
          </a:p>
        </p:txBody>
      </p:sp>
      <p:sp>
        <p:nvSpPr>
          <p:cNvPr id="5" name="Footer Placeholder 4"/>
          <p:cNvSpPr>
            <a:spLocks noGrp="1"/>
          </p:cNvSpPr>
          <p:nvPr>
            <p:ph type="ftr" sz="quarter" idx="11"/>
          </p:nvPr>
        </p:nvSpPr>
        <p:spPr>
          <a:xfrm>
            <a:off x="3124200" y="6559550"/>
            <a:ext cx="2895600" cy="365125"/>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mtClean="0"/>
            </a:lvl1pPr>
          </a:lstStyle>
          <a:p>
            <a:pPr>
              <a:defRPr/>
            </a:pPr>
            <a:r>
              <a:rPr lang="en-US"/>
              <a:t>ONR Cellular and Propulsion Materials Review</a:t>
            </a:r>
            <a:endParaRPr lang="en-US" dirty="0"/>
          </a:p>
        </p:txBody>
      </p:sp>
      <p:sp>
        <p:nvSpPr>
          <p:cNvPr id="6" name="Slide Number Placeholder 5"/>
          <p:cNvSpPr>
            <a:spLocks noGrp="1"/>
          </p:cNvSpPr>
          <p:nvPr>
            <p:ph type="sldNum" sz="quarter" idx="12"/>
          </p:nvPr>
        </p:nvSpPr>
        <p:spPr>
          <a:xfrm>
            <a:off x="6948488" y="6510338"/>
            <a:ext cx="2133600" cy="365125"/>
          </a:xfrm>
        </p:spPr>
        <p:txBody>
          <a:bodyPr/>
          <a:lstStyle>
            <a:lvl1pPr>
              <a:defRPr/>
            </a:lvl1pPr>
          </a:lstStyle>
          <a:p>
            <a:pPr>
              <a:defRPr/>
            </a:pPr>
            <a:fld id="{40D675FF-ADCC-4E75-A610-2BFFE3214D6E}" type="slidenum">
              <a:rPr lang="en-US"/>
              <a:pPr>
                <a:defRPr/>
              </a:pPr>
              <a:t>‹#›</a:t>
            </a:fld>
            <a:endParaRPr lang="en-US" dirty="0"/>
          </a:p>
        </p:txBody>
      </p:sp>
    </p:spTree>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C79DF0E2-64C7-42D7-89B4-F412B0B50039}" type="datetime3">
              <a:rPr lang="en-US"/>
              <a:pPr>
                <a:defRPr/>
              </a:pPr>
              <a:t>January 7, 13</a:t>
            </a:fld>
            <a:endParaRPr lang="en-US"/>
          </a:p>
        </p:txBody>
      </p:sp>
      <p:sp>
        <p:nvSpPr>
          <p:cNvPr id="6" name="Footer Placeholder 5"/>
          <p:cNvSpPr>
            <a:spLocks noGrp="1"/>
          </p:cNvSpPr>
          <p:nvPr>
            <p:ph type="ftr" sz="quarter" idx="11"/>
          </p:nvPr>
        </p:nvSpPr>
        <p:spPr>
          <a:xfrm>
            <a:off x="3124200" y="6535738"/>
            <a:ext cx="2895600" cy="365125"/>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mtClean="0"/>
            </a:lvl1pPr>
          </a:lstStyle>
          <a:p>
            <a:pPr>
              <a:defRPr/>
            </a:pPr>
            <a:r>
              <a:rPr lang="en-US"/>
              <a:t>ONR Cellular and Propulsion Materials Review</a:t>
            </a: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4C7C9F7A-83D1-45FC-8336-BDEC0FED36D4}"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B73436D3-D69A-4A6D-A36A-CFBF08052E65}" type="slidenum">
              <a:rPr lang="en-US"/>
              <a:pPr>
                <a:defRPr/>
              </a:pPr>
              <a:t>‹#›</a:t>
            </a:fld>
            <a:endParaRPr lang="en-US" dirty="0"/>
          </a:p>
        </p:txBody>
      </p:sp>
      <p:sp>
        <p:nvSpPr>
          <p:cNvPr id="8" name="Date Placeholder 3"/>
          <p:cNvSpPr>
            <a:spLocks noGrp="1"/>
          </p:cNvSpPr>
          <p:nvPr>
            <p:ph type="dt" sz="half" idx="11"/>
          </p:nvPr>
        </p:nvSpPr>
        <p:spPr/>
        <p:txBody>
          <a:bodyPr/>
          <a:lstStyle>
            <a:lvl1pPr>
              <a:defRPr/>
            </a:lvl1pPr>
          </a:lstStyle>
          <a:p>
            <a:pPr>
              <a:defRPr/>
            </a:pPr>
            <a:fld id="{EE7D4089-5717-4E6F-A287-715666F4DCB7}" type="datetime3">
              <a:rPr lang="en-US"/>
              <a:pPr>
                <a:defRPr/>
              </a:pPr>
              <a:t>January 7, 13</a:t>
            </a:fld>
            <a:endParaRPr lang="en-US" dirty="0"/>
          </a:p>
        </p:txBody>
      </p:sp>
      <p:sp>
        <p:nvSpPr>
          <p:cNvPr id="9" name="Footer Placeholder 4"/>
          <p:cNvSpPr>
            <a:spLocks noGrp="1"/>
          </p:cNvSpPr>
          <p:nvPr>
            <p:ph type="ftr" sz="quarter" idx="12"/>
          </p:nvPr>
        </p:nvSpPr>
        <p:spPr/>
        <p:txBody>
          <a:bodyPr/>
          <a:lstStyle>
            <a:lvl1pPr>
              <a:defRPr/>
            </a:lvl1pPr>
          </a:lstStyle>
          <a:p>
            <a:pPr>
              <a:defRPr/>
            </a:pPr>
            <a:r>
              <a:rPr lang="en-US"/>
              <a:t>ONR Cellular and Propulsion Materials Review</a:t>
            </a:r>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Only">
    <p:spTree>
      <p:nvGrpSpPr>
        <p:cNvPr id="1" name=""/>
        <p:cNvGrpSpPr/>
        <p:nvPr/>
      </p:nvGrpSpPr>
      <p:grpSpPr>
        <a:xfrm>
          <a:off x="0" y="0"/>
          <a:ext cx="0" cy="0"/>
          <a:chOff x="0" y="0"/>
          <a:chExt cx="0" cy="0"/>
        </a:xfrm>
      </p:grpSpPr>
      <p:grpSp>
        <p:nvGrpSpPr>
          <p:cNvPr id="3" name="Group 10"/>
          <p:cNvGrpSpPr>
            <a:grpSpLocks/>
          </p:cNvGrpSpPr>
          <p:nvPr userDrawn="1"/>
        </p:nvGrpSpPr>
        <p:grpSpPr bwMode="auto">
          <a:xfrm>
            <a:off x="-1588" y="554038"/>
            <a:ext cx="9147176" cy="55562"/>
            <a:chOff x="-2380" y="6443133"/>
            <a:chExt cx="9146380" cy="418449"/>
          </a:xfrm>
        </p:grpSpPr>
        <p:sp>
          <p:nvSpPr>
            <p:cNvPr id="4" name="Freeform 3"/>
            <p:cNvSpPr/>
            <p:nvPr userDrawn="1"/>
          </p:nvSpPr>
          <p:spPr>
            <a:xfrm>
              <a:off x="-2380" y="6443133"/>
              <a:ext cx="3574740" cy="418449"/>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rgbClr val="F96A1B"/>
            </a:solidFill>
            <a:ln w="25400" cap="flat" cmpd="sng" algn="ctr">
              <a:noFill/>
              <a:prstDash val="solid"/>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kern="0">
                <a:solidFill>
                  <a:srgbClr val="FFFFFF"/>
                </a:solidFill>
                <a:latin typeface="Franklin Gothic Book"/>
              </a:endParaRPr>
            </a:p>
          </p:txBody>
        </p:sp>
        <p:sp>
          <p:nvSpPr>
            <p:cNvPr id="5" name="Freeform 4"/>
            <p:cNvSpPr/>
            <p:nvPr userDrawn="1"/>
          </p:nvSpPr>
          <p:spPr>
            <a:xfrm>
              <a:off x="-2380" y="6443133"/>
              <a:ext cx="9146380" cy="41844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rgbClr val="08A1D9">
                <a:alpha val="80000"/>
              </a:srgbClr>
            </a:solidFill>
            <a:ln w="25400" cap="flat" cmpd="sng" algn="ctr">
              <a:noFill/>
              <a:prstDash val="solid"/>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endParaRPr lang="en-US" kern="0">
                <a:solidFill>
                  <a:srgbClr val="FFFFFF"/>
                </a:solidFill>
                <a:latin typeface="Franklin Gothic Book"/>
              </a:endParaRPr>
            </a:p>
          </p:txBody>
        </p:sp>
      </p:grpSp>
      <p:sp>
        <p:nvSpPr>
          <p:cNvPr id="2" name="Title 1"/>
          <p:cNvSpPr>
            <a:spLocks noGrp="1"/>
          </p:cNvSpPr>
          <p:nvPr>
            <p:ph type="title"/>
          </p:nvPr>
        </p:nvSpPr>
        <p:spPr>
          <a:xfrm>
            <a:off x="0" y="-101367"/>
            <a:ext cx="9144000" cy="609600"/>
          </a:xfrm>
          <a:prstGeom prst="rect">
            <a:avLst/>
          </a:prstGeom>
        </p:spPr>
        <p:txBody>
          <a:bodyPr>
            <a:noAutofit/>
          </a:bodyPr>
          <a:lstStyle>
            <a:lvl1pPr algn="l">
              <a:defRPr sz="4400" b="0">
                <a:solidFill>
                  <a:schemeClr val="accent3">
                    <a:lumMod val="50000"/>
                  </a:schemeClr>
                </a:solidFill>
                <a:latin typeface="Helvetica LT Std UltCompressed" pitchFamily="34" charset="0"/>
              </a:defRPr>
            </a:lvl1pPr>
          </a:lstStyle>
          <a:p>
            <a:r>
              <a:rPr lang="en-US" dirty="0" smtClean="0"/>
              <a:t>Click to edit Master title style</a:t>
            </a:r>
            <a:endParaRPr lang="en-US" dirty="0"/>
          </a:p>
        </p:txBody>
      </p:sp>
      <p:sp>
        <p:nvSpPr>
          <p:cNvPr id="6" name="Date Placeholder 2"/>
          <p:cNvSpPr>
            <a:spLocks noGrp="1"/>
          </p:cNvSpPr>
          <p:nvPr>
            <p:ph type="dt" sz="half" idx="10"/>
          </p:nvPr>
        </p:nvSpPr>
        <p:spPr>
          <a:xfrm>
            <a:off x="0" y="6492875"/>
            <a:ext cx="2133600" cy="365125"/>
          </a:xfrm>
        </p:spPr>
        <p:txBody>
          <a:bodyPr/>
          <a:lstStyle>
            <a:lvl1pPr>
              <a:defRPr sz="1200" b="0" baseline="0" smtClean="0">
                <a:solidFill>
                  <a:schemeClr val="accent2">
                    <a:lumMod val="20000"/>
                    <a:lumOff val="80000"/>
                  </a:schemeClr>
                </a:solidFill>
                <a:latin typeface="Candara" pitchFamily="34" charset="0"/>
              </a:defRPr>
            </a:lvl1pPr>
          </a:lstStyle>
          <a:p>
            <a:pPr>
              <a:defRPr/>
            </a:pPr>
            <a:fld id="{4DF76AEA-0F5C-44AD-98EB-77228ACDBD41}" type="datetime3">
              <a:rPr lang="en-US"/>
              <a:pPr>
                <a:defRPr/>
              </a:pPr>
              <a:t>January 7, 13</a:t>
            </a:fld>
            <a:endParaRPr lang="en-US" dirty="0"/>
          </a:p>
        </p:txBody>
      </p:sp>
      <p:sp>
        <p:nvSpPr>
          <p:cNvPr id="7" name="Footer Placeholder 3"/>
          <p:cNvSpPr>
            <a:spLocks noGrp="1"/>
          </p:cNvSpPr>
          <p:nvPr>
            <p:ph type="ftr" sz="quarter" idx="11"/>
          </p:nvPr>
        </p:nvSpPr>
        <p:spPr>
          <a:xfrm>
            <a:off x="3124200" y="6537325"/>
            <a:ext cx="2895600" cy="365125"/>
          </a:xfrm>
        </p:spPr>
        <p:txBody>
          <a:bodyPr/>
          <a:lstStyle>
            <a:lvl1pPr>
              <a:defRPr sz="1200" b="0" i="0" baseline="0" smtClean="0">
                <a:solidFill>
                  <a:schemeClr val="bg1"/>
                </a:solidFill>
                <a:latin typeface="+mn-lt"/>
              </a:defRPr>
            </a:lvl1pPr>
          </a:lstStyle>
          <a:p>
            <a:pPr>
              <a:defRPr/>
            </a:pPr>
            <a:r>
              <a:rPr lang="en-US"/>
              <a:t>ONR Cellular and Propulsion Materials Review</a:t>
            </a:r>
            <a:endParaRPr lang="en-US" dirty="0"/>
          </a:p>
        </p:txBody>
      </p:sp>
      <p:sp>
        <p:nvSpPr>
          <p:cNvPr id="8" name="Slide Number Placeholder 4"/>
          <p:cNvSpPr>
            <a:spLocks noGrp="1"/>
          </p:cNvSpPr>
          <p:nvPr>
            <p:ph type="sldNum" sz="quarter" idx="12"/>
          </p:nvPr>
        </p:nvSpPr>
        <p:spPr>
          <a:xfrm>
            <a:off x="6956425" y="6510338"/>
            <a:ext cx="2133600" cy="365125"/>
          </a:xfrm>
        </p:spPr>
        <p:txBody>
          <a:bodyPr/>
          <a:lstStyle>
            <a:lvl1pPr>
              <a:defRPr baseline="0" smtClean="0">
                <a:solidFill>
                  <a:schemeClr val="accent3">
                    <a:lumMod val="20000"/>
                    <a:lumOff val="80000"/>
                  </a:schemeClr>
                </a:solidFill>
              </a:defRPr>
            </a:lvl1pPr>
          </a:lstStyle>
          <a:p>
            <a:pPr>
              <a:defRPr/>
            </a:pPr>
            <a:fld id="{05530C0B-144F-424B-9948-674C6532188E}" type="slidenum">
              <a:rPr lang="en-US"/>
              <a:pPr>
                <a:defRPr/>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6DE00AC0-507D-420C-A0BC-579F21BF7F3A}" type="datetime3">
              <a:rPr lang="en-US"/>
              <a:pPr>
                <a:defRPr/>
              </a:pPr>
              <a:t>January 7, 13</a:t>
            </a:fld>
            <a:endParaRPr lang="en-US"/>
          </a:p>
        </p:txBody>
      </p:sp>
      <p:sp>
        <p:nvSpPr>
          <p:cNvPr id="3" name="Footer Placeholder 2"/>
          <p:cNvSpPr>
            <a:spLocks noGrp="1"/>
          </p:cNvSpPr>
          <p:nvPr>
            <p:ph type="ftr" sz="quarter" idx="11"/>
          </p:nvPr>
        </p:nvSpPr>
        <p:spPr>
          <a:xfrm>
            <a:off x="3124200" y="6551613"/>
            <a:ext cx="2895600" cy="365125"/>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mtClean="0"/>
            </a:lvl1pPr>
          </a:lstStyle>
          <a:p>
            <a:pPr>
              <a:defRPr/>
            </a:pPr>
            <a:r>
              <a:rPr lang="en-US"/>
              <a:t>ONR Cellular and Propulsion Materials Review</a:t>
            </a:r>
            <a:endParaRPr lang="en-US" dirty="0"/>
          </a:p>
        </p:txBody>
      </p:sp>
      <p:sp>
        <p:nvSpPr>
          <p:cNvPr id="4" name="Slide Number Placeholder 3"/>
          <p:cNvSpPr>
            <a:spLocks noGrp="1"/>
          </p:cNvSpPr>
          <p:nvPr>
            <p:ph type="sldNum" sz="quarter" idx="12"/>
          </p:nvPr>
        </p:nvSpPr>
        <p:spPr>
          <a:xfrm>
            <a:off x="6970713" y="6515100"/>
            <a:ext cx="2133600" cy="365125"/>
          </a:xfrm>
        </p:spPr>
        <p:txBody>
          <a:bodyPr/>
          <a:lstStyle>
            <a:lvl1pPr>
              <a:defRPr/>
            </a:lvl1pPr>
          </a:lstStyle>
          <a:p>
            <a:pPr>
              <a:defRPr/>
            </a:pPr>
            <a:fld id="{339780A1-EEFA-49E1-A1C1-5479DA576C66}" type="slidenum">
              <a:rPr lang="en-US"/>
              <a:pPr>
                <a:defRPr/>
              </a:pPr>
              <a:t>‹#›</a:t>
            </a:fld>
            <a:endParaRPr lang="en-US" dirty="0"/>
          </a:p>
        </p:txBody>
      </p:sp>
    </p:spTree>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7FAB810-2FB8-49CC-BA82-0440DB385133}" type="slidenum">
              <a:rPr lang="en-US"/>
              <a:pPr>
                <a:defRPr/>
              </a:pPr>
              <a:t>‹#›</a:t>
            </a:fld>
            <a:endParaRPr lang="en-US" dirty="0"/>
          </a:p>
        </p:txBody>
      </p:sp>
      <p:sp>
        <p:nvSpPr>
          <p:cNvPr id="6" name="Date Placeholder 3"/>
          <p:cNvSpPr>
            <a:spLocks noGrp="1"/>
          </p:cNvSpPr>
          <p:nvPr>
            <p:ph type="dt" sz="half" idx="11"/>
          </p:nvPr>
        </p:nvSpPr>
        <p:spPr/>
        <p:txBody>
          <a:bodyPr/>
          <a:lstStyle>
            <a:lvl1pPr>
              <a:defRPr/>
            </a:lvl1pPr>
          </a:lstStyle>
          <a:p>
            <a:pPr>
              <a:defRPr/>
            </a:pPr>
            <a:fld id="{0767350A-4D58-4557-B01A-3E363573785A}" type="datetime3">
              <a:rPr lang="en-US"/>
              <a:pPr>
                <a:defRPr/>
              </a:pPr>
              <a:t>January 7, 13</a:t>
            </a:fld>
            <a:endParaRPr lang="en-US" dirty="0"/>
          </a:p>
        </p:txBody>
      </p:sp>
      <p:sp>
        <p:nvSpPr>
          <p:cNvPr id="7" name="Footer Placeholder 4"/>
          <p:cNvSpPr>
            <a:spLocks noGrp="1"/>
          </p:cNvSpPr>
          <p:nvPr>
            <p:ph type="ftr" sz="quarter" idx="12"/>
          </p:nvPr>
        </p:nvSpPr>
        <p:spPr/>
        <p:txBody>
          <a:bodyPr/>
          <a:lstStyle>
            <a:lvl1pPr>
              <a:defRPr/>
            </a:lvl1pPr>
          </a:lstStyle>
          <a:p>
            <a:pPr>
              <a:defRPr/>
            </a:pPr>
            <a:r>
              <a:rPr lang="en-US"/>
              <a:t>ONR Cellular and Propulsion Materials Review</a:t>
            </a:r>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alpha val="0"/>
          </a:schemeClr>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6"/>
          <p:cNvSpPr/>
          <p:nvPr/>
        </p:nvSpPr>
        <p:spPr>
          <a:xfrm>
            <a:off x="0" y="6557963"/>
            <a:ext cx="3575050" cy="274637"/>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rgbClr val="F96A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Slide Number Placeholder 5"/>
          <p:cNvSpPr>
            <a:spLocks noGrp="1"/>
          </p:cNvSpPr>
          <p:nvPr>
            <p:ph type="sldNum" sz="quarter" idx="4"/>
          </p:nvPr>
        </p:nvSpPr>
        <p:spPr>
          <a:xfrm>
            <a:off x="6972300" y="6510338"/>
            <a:ext cx="2133600" cy="365125"/>
          </a:xfrm>
          <a:prstGeom prst="rect">
            <a:avLst/>
          </a:prstGeom>
        </p:spPr>
        <p:txBody>
          <a:bodyPr vert="horz" lIns="91440" tIns="45720" rIns="91440" bIns="45720" rtlCol="0" anchor="ctr"/>
          <a:lstStyle>
            <a:lvl1pPr algn="r" fontAlgn="auto">
              <a:spcBef>
                <a:spcPts val="0"/>
              </a:spcBef>
              <a:spcAft>
                <a:spcPts val="0"/>
              </a:spcAft>
              <a:defRPr sz="1200" b="1" baseline="0" smtClean="0">
                <a:solidFill>
                  <a:schemeClr val="accent3">
                    <a:lumMod val="20000"/>
                    <a:lumOff val="80000"/>
                  </a:schemeClr>
                </a:solidFill>
                <a:latin typeface="+mn-lt"/>
                <a:ea typeface="+mn-ea"/>
                <a:cs typeface="+mn-cs"/>
              </a:defRPr>
            </a:lvl1pPr>
          </a:lstStyle>
          <a:p>
            <a:pPr>
              <a:defRPr/>
            </a:pPr>
            <a:fld id="{BC59A2F4-0504-4B03-8F47-0094BAEE0570}" type="slidenum">
              <a:rPr lang="en-US"/>
              <a:pPr>
                <a:defRPr/>
              </a:pPr>
              <a:t>‹#›</a:t>
            </a:fld>
            <a:endParaRPr lang="en-US" dirty="0"/>
          </a:p>
        </p:txBody>
      </p:sp>
      <p:sp>
        <p:nvSpPr>
          <p:cNvPr id="9" name="Oval 8"/>
          <p:cNvSpPr>
            <a:spLocks noChangeAspect="1"/>
          </p:cNvSpPr>
          <p:nvPr/>
        </p:nvSpPr>
        <p:spPr>
          <a:xfrm>
            <a:off x="8793163" y="6557963"/>
            <a:ext cx="274637" cy="274637"/>
          </a:xfrm>
          <a:prstGeom prst="ellipse">
            <a:avLst/>
          </a:prstGeom>
          <a:noFill/>
          <a:ln>
            <a:solidFill>
              <a:srgbClr val="0070C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Freeform 7"/>
          <p:cNvSpPr/>
          <p:nvPr/>
        </p:nvSpPr>
        <p:spPr>
          <a:xfrm>
            <a:off x="-1588" y="6557963"/>
            <a:ext cx="9145588" cy="274637"/>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rgbClr val="08A1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Date Placeholder 3"/>
          <p:cNvSpPr>
            <a:spLocks noGrp="1"/>
          </p:cNvSpPr>
          <p:nvPr>
            <p:ph type="dt" sz="half" idx="2"/>
          </p:nvPr>
        </p:nvSpPr>
        <p:spPr>
          <a:xfrm>
            <a:off x="-76200" y="6492875"/>
            <a:ext cx="2133600" cy="365125"/>
          </a:xfrm>
          <a:prstGeom prst="rect">
            <a:avLst/>
          </a:prstGeom>
        </p:spPr>
        <p:txBody>
          <a:bodyPr vert="horz" lIns="91440" tIns="45720" rIns="91440" bIns="45720" rtlCol="0" anchor="ctr"/>
          <a:lstStyle>
            <a:lvl1pPr algn="l" fontAlgn="auto">
              <a:spcBef>
                <a:spcPts val="0"/>
              </a:spcBef>
              <a:spcAft>
                <a:spcPts val="0"/>
              </a:spcAft>
              <a:defRPr sz="1200" b="0" i="0" baseline="0" smtClean="0">
                <a:solidFill>
                  <a:schemeClr val="bg1"/>
                </a:solidFill>
                <a:latin typeface="Candara" pitchFamily="34" charset="0"/>
                <a:ea typeface="+mn-ea"/>
                <a:cs typeface="+mn-cs"/>
              </a:defRPr>
            </a:lvl1pPr>
          </a:lstStyle>
          <a:p>
            <a:pPr>
              <a:defRPr/>
            </a:pPr>
            <a:fld id="{BAF00E56-2706-48F4-93B4-D36260872DFE}" type="datetime3">
              <a:rPr lang="en-US"/>
              <a:pPr>
                <a:defRPr/>
              </a:pPr>
              <a:t>January 7, 13</a:t>
            </a:fld>
            <a:endParaRPr lang="en-US" dirty="0"/>
          </a:p>
        </p:txBody>
      </p:sp>
      <p:sp>
        <p:nvSpPr>
          <p:cNvPr id="10" name="Footer Placeholder 4"/>
          <p:cNvSpPr>
            <a:spLocks noGrp="1"/>
          </p:cNvSpPr>
          <p:nvPr>
            <p:ph type="ftr" sz="quarter" idx="3"/>
          </p:nvPr>
        </p:nvSpPr>
        <p:spPr>
          <a:xfrm>
            <a:off x="3124200" y="6543675"/>
            <a:ext cx="2895600" cy="365125"/>
          </a:xfrm>
          <a:prstGeom prst="rect">
            <a:avLst/>
          </a:prstGeo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z="1200" smtClean="0">
                <a:solidFill>
                  <a:srgbClr val="FFFFFF"/>
                </a:solidFill>
                <a:latin typeface="+mn-lt"/>
                <a:ea typeface="+mn-ea"/>
                <a:cs typeface="+mn-cs"/>
              </a:defRPr>
            </a:lvl1pPr>
          </a:lstStyle>
          <a:p>
            <a:pPr>
              <a:defRPr/>
            </a:pPr>
            <a:r>
              <a:rPr lang="en-US"/>
              <a:t>ONR Cellular and Propulsion Materials Review</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0" r:id="rId6"/>
    <p:sldLayoutId id="2147483666" r:id="rId7"/>
    <p:sldLayoutId id="2147483667" r:id="rId8"/>
    <p:sldLayoutId id="2147483659" r:id="rId9"/>
    <p:sldLayoutId id="2147483668" r:id="rId10"/>
    <p:sldLayoutId id="2147483658" r:id="rId11"/>
    <p:sldLayoutId id="2147483669" r:id="rId12"/>
  </p:sldLayoutIdLst>
  <p:transition/>
  <p:hf hdr="0" ftr="0"/>
  <p:txStyles>
    <p:titleStyle>
      <a:lvl1pPr algn="ctr" rtl="0" fontAlgn="base">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p:titleStyle>
    <p:bodyStyle>
      <a:lvl1pPr marL="342900" indent="-342900" algn="l" rtl="0" fontAlgn="base">
        <a:spcBef>
          <a:spcPct val="20000"/>
        </a:spcBef>
        <a:spcAft>
          <a:spcPct val="0"/>
        </a:spcAft>
        <a:buFont typeface="Arial" pitchFamily="84" charset="0"/>
        <a:buChar char="•"/>
        <a:defRPr sz="3200" b="1" kern="1200">
          <a:solidFill>
            <a:schemeClr val="tx1"/>
          </a:solidFill>
          <a:latin typeface="+mn-lt"/>
          <a:ea typeface="ＭＳ Ｐゴシック" pitchFamily="84" charset="-128"/>
          <a:cs typeface="ＭＳ Ｐゴシック" pitchFamily="84" charset="-128"/>
        </a:defRPr>
      </a:lvl1pPr>
      <a:lvl2pPr marL="742950" indent="-285750" algn="l" rtl="0" fontAlgn="base">
        <a:spcBef>
          <a:spcPct val="20000"/>
        </a:spcBef>
        <a:spcAft>
          <a:spcPct val="0"/>
        </a:spcAft>
        <a:buFont typeface="Arial" pitchFamily="84" charset="0"/>
        <a:buChar char="–"/>
        <a:defRPr sz="2800" b="1" kern="1200">
          <a:solidFill>
            <a:schemeClr val="tx1"/>
          </a:solidFill>
          <a:latin typeface="+mn-lt"/>
          <a:ea typeface="ＭＳ Ｐゴシック" pitchFamily="84" charset="-128"/>
          <a:cs typeface="+mn-cs"/>
        </a:defRPr>
      </a:lvl2pPr>
      <a:lvl3pPr marL="1143000" indent="-228600" algn="l" rtl="0" fontAlgn="base">
        <a:spcBef>
          <a:spcPct val="20000"/>
        </a:spcBef>
        <a:spcAft>
          <a:spcPct val="0"/>
        </a:spcAft>
        <a:buFont typeface="Arial" pitchFamily="84" charset="0"/>
        <a:buChar char="•"/>
        <a:defRPr sz="2400" b="1" kern="1200">
          <a:solidFill>
            <a:schemeClr val="tx1"/>
          </a:solidFill>
          <a:latin typeface="+mn-lt"/>
          <a:ea typeface="ＭＳ Ｐゴシック" pitchFamily="84" charset="-128"/>
          <a:cs typeface="+mn-cs"/>
        </a:defRPr>
      </a:lvl3pPr>
      <a:lvl4pPr marL="1600200" indent="-228600" algn="l" rtl="0" fontAlgn="base">
        <a:spcBef>
          <a:spcPct val="20000"/>
        </a:spcBef>
        <a:spcAft>
          <a:spcPct val="0"/>
        </a:spcAft>
        <a:buFont typeface="Arial" pitchFamily="84" charset="0"/>
        <a:buChar char="–"/>
        <a:defRPr sz="2000" b="1" kern="1200">
          <a:solidFill>
            <a:schemeClr val="tx1"/>
          </a:solidFill>
          <a:latin typeface="+mn-lt"/>
          <a:ea typeface="ＭＳ Ｐゴシック" pitchFamily="84" charset="-128"/>
          <a:cs typeface="+mn-cs"/>
        </a:defRPr>
      </a:lvl4pPr>
      <a:lvl5pPr marL="2057400" indent="-228600" algn="l" rtl="0" fontAlgn="base">
        <a:spcBef>
          <a:spcPct val="20000"/>
        </a:spcBef>
        <a:spcAft>
          <a:spcPct val="0"/>
        </a:spcAft>
        <a:buFont typeface="Arial" pitchFamily="84" charset="0"/>
        <a:buChar char="»"/>
        <a:defRPr sz="2000" b="1" kern="1200">
          <a:solidFill>
            <a:schemeClr val="tx1"/>
          </a:solidFill>
          <a:latin typeface="+mn-lt"/>
          <a:ea typeface="ＭＳ Ｐゴシック" pitchFamily="8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6" Type="http://schemas.openxmlformats.org/officeDocument/2006/relationships/image" Target="../media/image21.pn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8.jpeg"/><Relationship Id="rId5" Type="http://schemas.openxmlformats.org/officeDocument/2006/relationships/image" Target="../media/image20.png"/></Relationships>
</file>

<file path=ppt/slides/_rels/slide13.xml.rels><?xml version="1.0" encoding="UTF-8" standalone="yes"?>
<Relationships xmlns="http://schemas.openxmlformats.org/package/2006/relationships"><Relationship Id="rId4" Type="http://schemas.openxmlformats.org/officeDocument/2006/relationships/image" Target="../media/image23.png"/><Relationship Id="rId5" Type="http://schemas.openxmlformats.org/officeDocument/2006/relationships/image" Target="../media/image24.jpeg"/><Relationship Id="rId7"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2.png"/><Relationship Id="rId6" Type="http://schemas.openxmlformats.org/officeDocument/2006/relationships/image" Target="../media/image25.jpeg"/></Relationships>
</file>

<file path=ppt/slides/_rels/slide14.xml.rels><?xml version="1.0" encoding="UTF-8" standalone="yes"?>
<Relationships xmlns="http://schemas.openxmlformats.org/package/2006/relationships"><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7.png"/><Relationship Id="rId5"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4" Type="http://schemas.openxmlformats.org/officeDocument/2006/relationships/image" Target="../media/image31.png"/><Relationship Id="rId5" Type="http://schemas.openxmlformats.org/officeDocument/2006/relationships/image" Target="../media/image32.png"/><Relationship Id="rId7"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5.xml"/><Relationship Id="rId9" Type="http://schemas.openxmlformats.org/officeDocument/2006/relationships/image" Target="../media/image36.png"/><Relationship Id="rId3" Type="http://schemas.openxmlformats.org/officeDocument/2006/relationships/image" Target="../media/image30.png"/><Relationship Id="rId6"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2.jpeg"/><Relationship Id="rId4" Type="http://schemas.openxmlformats.org/officeDocument/2006/relationships/image" Target="../media/image38.jpeg"/><Relationship Id="rId10" Type="http://schemas.openxmlformats.org/officeDocument/2006/relationships/image" Target="../media/image43.png"/><Relationship Id="rId5" Type="http://schemas.openxmlformats.org/officeDocument/2006/relationships/image" Target="../media/image39.jpeg"/><Relationship Id="rId7" Type="http://schemas.openxmlformats.org/officeDocument/2006/relationships/image" Target="../media/image41.png"/><Relationship Id="rId1" Type="http://schemas.openxmlformats.org/officeDocument/2006/relationships/vmlDrawing" Target="../drawings/vmlDrawing1.vml"/><Relationship Id="rId2" Type="http://schemas.openxmlformats.org/officeDocument/2006/relationships/slideLayout" Target="../slideLayouts/slideLayout7.xml"/><Relationship Id="rId9" Type="http://schemas.openxmlformats.org/officeDocument/2006/relationships/oleObject" Target="../embeddings/oleObject1.bin"/><Relationship Id="rId3" Type="http://schemas.openxmlformats.org/officeDocument/2006/relationships/notesSlide" Target="../notesSlides/notesSlide17.xml"/><Relationship Id="rId6" Type="http://schemas.openxmlformats.org/officeDocument/2006/relationships/image" Target="../media/image40.jpeg"/></Relationships>
</file>

<file path=ppt/slides/_rels/slide18.xml.rels><?xml version="1.0" encoding="UTF-8" standalone="yes"?>
<Relationships xmlns="http://schemas.openxmlformats.org/package/2006/relationships"><Relationship Id="rId6" Type="http://schemas.openxmlformats.org/officeDocument/2006/relationships/image" Target="../media/image47.png"/><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4.png"/><Relationship Id="rId5"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3.jpeg"/><Relationship Id="rId4" Type="http://schemas.openxmlformats.org/officeDocument/2006/relationships/image" Target="../media/image49.jpeg"/><Relationship Id="rId5" Type="http://schemas.openxmlformats.org/officeDocument/2006/relationships/image" Target="../media/image50.jpeg"/><Relationship Id="rId7" Type="http://schemas.openxmlformats.org/officeDocument/2006/relationships/image" Target="../media/image52.jpeg"/><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8.png"/><Relationship Id="rId6" Type="http://schemas.openxmlformats.org/officeDocument/2006/relationships/image" Target="../media/image51.jpeg"/></Relationships>
</file>

<file path=ppt/slides/_rels/slide2.xml.rels><?xml version="1.0" encoding="UTF-8" standalone="yes"?>
<Relationships xmlns="http://schemas.openxmlformats.org/package/2006/relationships"><Relationship Id="rId4" Type="http://schemas.openxmlformats.org/officeDocument/2006/relationships/diagramLayout" Target="../diagrams/layout1.xml"/><Relationship Id="rId5" Type="http://schemas.openxmlformats.org/officeDocument/2006/relationships/diagramQuickStyle" Target="../diagrams/quickStyle1.xml"/><Relationship Id="rId7" Type="http://schemas.microsoft.com/office/2007/relationships/diagramDrawing" Target="../diagrams/drawing1.xml"/><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diagramData" Target="../diagrams/data1.xml"/><Relationship Id="rId6"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54.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bin"/><Relationship Id="rId4" Type="http://schemas.openxmlformats.org/officeDocument/2006/relationships/image" Target="../media/image56.jpeg"/><Relationship Id="rId5" Type="http://schemas.openxmlformats.org/officeDocument/2006/relationships/hyperlink" Target="http://www.crct.polymtl.ca/FACT/phase_diagram.php?xlabel=&amp;ylabel=&amp;maxx=&amp;minx=&amp;maxy=&amp;miny=&amp;calc=1&amp;file=Bi-Cu.jpg&amp;y=&amp;cat=&amp;dir=SGTE&amp;lang=&amp;type=&amp;coords=" TargetMode="External"/><Relationship Id="rId7" Type="http://schemas.openxmlformats.org/officeDocument/2006/relationships/image" Target="../media/image58.png"/><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notesSlide" Target="../notesSlides/notesSlide21.xml"/><Relationship Id="rId6" Type="http://schemas.openxmlformats.org/officeDocument/2006/relationships/image" Target="../media/image57.jpeg"/></Relationships>
</file>

<file path=ppt/slides/_rels/slide22.xml.rels><?xml version="1.0" encoding="UTF-8" standalone="yes"?>
<Relationships xmlns="http://schemas.openxmlformats.org/package/2006/relationships"><Relationship Id="rId8" Type="http://schemas.openxmlformats.org/officeDocument/2006/relationships/image" Target="../media/image64.jpeg"/><Relationship Id="rId4" Type="http://schemas.openxmlformats.org/officeDocument/2006/relationships/image" Target="../media/image60.png"/><Relationship Id="rId5" Type="http://schemas.openxmlformats.org/officeDocument/2006/relationships/image" Target="../media/image61.png"/><Relationship Id="rId7"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59.png"/><Relationship Id="rId6"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4" Type="http://schemas.openxmlformats.org/officeDocument/2006/relationships/image" Target="../media/image66.png"/><Relationship Id="rId5" Type="http://schemas.openxmlformats.org/officeDocument/2006/relationships/image" Target="../media/image67.png"/><Relationship Id="rId7"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65.png"/><Relationship Id="rId6" Type="http://schemas.openxmlformats.org/officeDocument/2006/relationships/image" Target="../media/image68.png"/></Relationships>
</file>

<file path=ppt/slides/_rels/slide24.xml.rels><?xml version="1.0" encoding="UTF-8" standalone="yes"?>
<Relationships xmlns="http://schemas.openxmlformats.org/package/2006/relationships"><Relationship Id="rId4" Type="http://schemas.openxmlformats.org/officeDocument/2006/relationships/image" Target="../media/image72.png"/><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71.png"/><Relationship Id="rId5"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microsoft.com/office/2007/relationships/diagramDrawing" Target="../diagrams/drawing3.xml"/><Relationship Id="rId4" Type="http://schemas.openxmlformats.org/officeDocument/2006/relationships/diagramData" Target="../diagrams/data3.xml"/><Relationship Id="rId5" Type="http://schemas.openxmlformats.org/officeDocument/2006/relationships/diagramLayout" Target="../diagrams/layout3.xml"/><Relationship Id="rId7" Type="http://schemas.openxmlformats.org/officeDocument/2006/relationships/diagramColors" Target="../diagrams/colors3.xml"/><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74.png"/><Relationship Id="rId6"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8" Type="http://schemas.openxmlformats.org/officeDocument/2006/relationships/image" Target="../media/image80.pdf"/><Relationship Id="rId4" Type="http://schemas.openxmlformats.org/officeDocument/2006/relationships/image" Target="../media/image76.png"/><Relationship Id="rId10" Type="http://schemas.openxmlformats.org/officeDocument/2006/relationships/image" Target="../media/image82.png"/><Relationship Id="rId5" Type="http://schemas.openxmlformats.org/officeDocument/2006/relationships/image" Target="../media/image77.png"/><Relationship Id="rId7"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26.xml"/><Relationship Id="rId9" Type="http://schemas.openxmlformats.org/officeDocument/2006/relationships/image" Target="../media/image81.png"/><Relationship Id="rId3" Type="http://schemas.openxmlformats.org/officeDocument/2006/relationships/image" Target="../media/image75.png"/><Relationship Id="rId6" Type="http://schemas.openxmlformats.org/officeDocument/2006/relationships/image" Target="../media/image78.pdf"/></Relationships>
</file>

<file path=ppt/slides/_rels/slide27.xml.rels><?xml version="1.0" encoding="UTF-8" standalone="yes"?>
<Relationships xmlns="http://schemas.openxmlformats.org/package/2006/relationships"><Relationship Id="rId4" Type="http://schemas.openxmlformats.org/officeDocument/2006/relationships/image" Target="../media/image84.png"/><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83.png"/><Relationship Id="rId5" Type="http://schemas.openxmlformats.org/officeDocument/2006/relationships/image" Target="../media/image82.png"/></Relationships>
</file>

<file path=ppt/slides/_rels/slide28.xml.rels><?xml version="1.0" encoding="UTF-8" standalone="yes"?>
<Relationships xmlns="http://schemas.openxmlformats.org/package/2006/relationships"><Relationship Id="rId4" Type="http://schemas.openxmlformats.org/officeDocument/2006/relationships/image" Target="../media/image86.png"/><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85.png"/><Relationship Id="rId5" Type="http://schemas.openxmlformats.org/officeDocument/2006/relationships/image" Target="../media/image87.png"/></Relationships>
</file>

<file path=ppt/slides/_rels/slide29.xml.rels><?xml version="1.0" encoding="UTF-8" standalone="yes"?>
<Relationships xmlns="http://schemas.openxmlformats.org/package/2006/relationships"><Relationship Id="rId6" Type="http://schemas.openxmlformats.org/officeDocument/2006/relationships/image" Target="../media/image91.png"/><Relationship Id="rId4" Type="http://schemas.openxmlformats.org/officeDocument/2006/relationships/image" Target="../media/image89.png"/><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88.png"/><Relationship Id="rId5" Type="http://schemas.openxmlformats.org/officeDocument/2006/relationships/image" Target="../media/image90.png"/></Relationships>
</file>

<file path=ppt/slides/_rels/slide3.xml.rels><?xml version="1.0" encoding="UTF-8" standalone="yes"?>
<Relationships xmlns="http://schemas.openxmlformats.org/package/2006/relationships"><Relationship Id="rId4" Type="http://schemas.openxmlformats.org/officeDocument/2006/relationships/diagramLayout" Target="../diagrams/layout2.xml"/><Relationship Id="rId5" Type="http://schemas.openxmlformats.org/officeDocument/2006/relationships/diagramQuickStyle" Target="../diagrams/quickStyle2.xml"/><Relationship Id="rId7" Type="http://schemas.microsoft.com/office/2007/relationships/diagramDrawing" Target="../diagrams/drawing2.xml"/><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diagramData" Target="../diagrams/data2.xml"/><Relationship Id="rId6" Type="http://schemas.openxmlformats.org/officeDocument/2006/relationships/diagramColors" Target="../diagrams/colors2.xml"/></Relationships>
</file>

<file path=ppt/slides/_rels/slide30.xml.rels><?xml version="1.0" encoding="UTF-8" standalone="yes"?>
<Relationships xmlns="http://schemas.openxmlformats.org/package/2006/relationships"><Relationship Id="rId4" Type="http://schemas.openxmlformats.org/officeDocument/2006/relationships/oleObject" Target="../embeddings/oleObject1.xls"/><Relationship Id="rId5" Type="http://schemas.openxmlformats.org/officeDocument/2006/relationships/image" Target="../media/image93.png"/><Relationship Id="rId7" Type="http://schemas.openxmlformats.org/officeDocument/2006/relationships/image" Target="../media/image95.tiff"/><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notesSlide" Target="../notesSlides/notesSlide30.xml"/><Relationship Id="rId6" Type="http://schemas.openxmlformats.org/officeDocument/2006/relationships/image" Target="../media/image9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01.png"/><Relationship Id="rId4" Type="http://schemas.openxmlformats.org/officeDocument/2006/relationships/image" Target="../media/image97.png"/><Relationship Id="rId5" Type="http://schemas.openxmlformats.org/officeDocument/2006/relationships/image" Target="../media/image98.png"/><Relationship Id="rId7" Type="http://schemas.openxmlformats.org/officeDocument/2006/relationships/image" Target="../media/image100.png"/><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96.png"/><Relationship Id="rId6" Type="http://schemas.openxmlformats.org/officeDocument/2006/relationships/image" Target="../media/image9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image" Target="../media/image10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4" Type="http://schemas.openxmlformats.org/officeDocument/2006/relationships/image" Target="../media/image104.png"/><Relationship Id="rId4" Type="http://schemas.openxmlformats.org/officeDocument/2006/relationships/diagramLayout" Target="../diagrams/layout4.xml"/><Relationship Id="rId7" Type="http://schemas.microsoft.com/office/2007/relationships/diagramDrawing" Target="../diagrams/drawing4.xml"/><Relationship Id="rId11" Type="http://schemas.openxmlformats.org/officeDocument/2006/relationships/diagramColors" Target="../diagrams/colors5.xml"/><Relationship Id="rId1" Type="http://schemas.openxmlformats.org/officeDocument/2006/relationships/slideLayout" Target="../slideLayouts/slideLayout7.xml"/><Relationship Id="rId6" Type="http://schemas.openxmlformats.org/officeDocument/2006/relationships/diagramColors" Target="../diagrams/colors4.xml"/><Relationship Id="rId8" Type="http://schemas.openxmlformats.org/officeDocument/2006/relationships/diagramData" Target="../diagrams/data5.xml"/><Relationship Id="rId13" Type="http://schemas.openxmlformats.org/officeDocument/2006/relationships/image" Target="../media/image103.pdf"/><Relationship Id="rId10" Type="http://schemas.openxmlformats.org/officeDocument/2006/relationships/diagramQuickStyle" Target="../diagrams/quickStyle5.xml"/><Relationship Id="rId5" Type="http://schemas.openxmlformats.org/officeDocument/2006/relationships/diagramQuickStyle" Target="../diagrams/quickStyle4.xml"/><Relationship Id="rId15" Type="http://schemas.openxmlformats.org/officeDocument/2006/relationships/image" Target="../media/image105.png"/><Relationship Id="rId12" Type="http://schemas.microsoft.com/office/2007/relationships/diagramDrawing" Target="../diagrams/drawing5.xml"/><Relationship Id="rId2" Type="http://schemas.openxmlformats.org/officeDocument/2006/relationships/notesSlide" Target="../notesSlides/notesSlide34.xml"/><Relationship Id="rId9" Type="http://schemas.openxmlformats.org/officeDocument/2006/relationships/diagramLayout" Target="../diagrams/layout5.xml"/><Relationship Id="rId3" Type="http://schemas.openxmlformats.org/officeDocument/2006/relationships/diagramData" Target="../diagrams/data4.xml"/></Relationships>
</file>

<file path=ppt/slides/_rels/slide35.xml.rels><?xml version="1.0" encoding="UTF-8" standalone="yes"?>
<Relationships xmlns="http://schemas.openxmlformats.org/package/2006/relationships"><Relationship Id="rId4" Type="http://schemas.openxmlformats.org/officeDocument/2006/relationships/image" Target="../media/image107.png"/><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06.png"/></Relationships>
</file>

<file path=ppt/slides/_rels/slide36.xml.rels><?xml version="1.0" encoding="UTF-8" standalone="yes"?>
<Relationships xmlns="http://schemas.openxmlformats.org/package/2006/relationships"><Relationship Id="rId4" Type="http://schemas.openxmlformats.org/officeDocument/2006/relationships/image" Target="../media/image109.jpeg"/><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08.jpeg"/><Relationship Id="rId5" Type="http://schemas.openxmlformats.org/officeDocument/2006/relationships/image" Target="../media/image110.jpeg"/></Relationships>
</file>

<file path=ppt/slides/_rels/slide37.xml.rels><?xml version="1.0" encoding="UTF-8" standalone="yes"?>
<Relationships xmlns="http://schemas.openxmlformats.org/package/2006/relationships"><Relationship Id="rId6" Type="http://schemas.openxmlformats.org/officeDocument/2006/relationships/image" Target="../media/image114.png"/><Relationship Id="rId4" Type="http://schemas.openxmlformats.org/officeDocument/2006/relationships/image" Target="../media/image112.png"/><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11.png"/><Relationship Id="rId5" Type="http://schemas.openxmlformats.org/officeDocument/2006/relationships/image" Target="../media/image11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3" Type="http://schemas.openxmlformats.org/officeDocument/2006/relationships/image" Target="../media/image11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4" Type="http://schemas.openxmlformats.org/officeDocument/2006/relationships/image" Target="../media/image117.jpeg"/><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16.jpeg"/></Relationships>
</file>

<file path=ppt/slides/_rels/slide4.xml.rels><?xml version="1.0" encoding="UTF-8" standalone="yes"?>
<Relationships xmlns="http://schemas.openxmlformats.org/package/2006/relationships"><Relationship Id="rId4" Type="http://schemas.openxmlformats.org/officeDocument/2006/relationships/image" Target="../media/image3.jpeg"/><Relationship Id="rId5" Type="http://schemas.openxmlformats.org/officeDocument/2006/relationships/image" Target="../media/image4.jpeg"/><Relationship Id="rId7" Type="http://schemas.openxmlformats.org/officeDocument/2006/relationships/image" Target="../media/image6.jpeg"/><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2.jpeg"/><Relationship Id="rId6" Type="http://schemas.openxmlformats.org/officeDocument/2006/relationships/image" Target="../media/image5.jpeg"/></Relationships>
</file>

<file path=ppt/slides/_rels/slide40.xml.rels><?xml version="1.0" encoding="UTF-8" standalone="yes"?>
<Relationships xmlns="http://schemas.openxmlformats.org/package/2006/relationships"><Relationship Id="rId4" Type="http://schemas.openxmlformats.org/officeDocument/2006/relationships/image" Target="../media/image119.png"/><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118.jpeg"/><Relationship Id="rId5" Type="http://schemas.openxmlformats.org/officeDocument/2006/relationships/image" Target="../media/image120.png"/></Relationships>
</file>

<file path=ppt/slides/_rels/slide41.xml.rels><?xml version="1.0" encoding="UTF-8" standalone="yes"?>
<Relationships xmlns="http://schemas.openxmlformats.org/package/2006/relationships"><Relationship Id="rId6" Type="http://schemas.openxmlformats.org/officeDocument/2006/relationships/image" Target="../media/image124.png"/><Relationship Id="rId4" Type="http://schemas.openxmlformats.org/officeDocument/2006/relationships/image" Target="../media/image122.png"/><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21.png"/><Relationship Id="rId5" Type="http://schemas.openxmlformats.org/officeDocument/2006/relationships/image" Target="../media/image123.jpeg"/></Relationships>
</file>

<file path=ppt/slides/_rels/slide42.xml.rels><?xml version="1.0" encoding="UTF-8" standalone="yes"?>
<Relationships xmlns="http://schemas.openxmlformats.org/package/2006/relationships"><Relationship Id="rId4" Type="http://schemas.openxmlformats.org/officeDocument/2006/relationships/image" Target="../media/image126.png"/><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125.png"/></Relationships>
</file>

<file path=ppt/slides/_rels/slide43.xml.rels><?xml version="1.0" encoding="UTF-8" standalone="yes"?>
<Relationships xmlns="http://schemas.openxmlformats.org/package/2006/relationships"><Relationship Id="rId4" Type="http://schemas.openxmlformats.org/officeDocument/2006/relationships/image" Target="../media/image128.jpeg"/><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127.png"/><Relationship Id="rId5" Type="http://schemas.openxmlformats.org/officeDocument/2006/relationships/image" Target="../media/image129.png"/></Relationships>
</file>

<file path=ppt/slides/_rels/slide44.xml.rels><?xml version="1.0" encoding="UTF-8" standalone="yes"?>
<Relationships xmlns="http://schemas.openxmlformats.org/package/2006/relationships"><Relationship Id="rId4" Type="http://schemas.openxmlformats.org/officeDocument/2006/relationships/image" Target="../media/image131.png"/><Relationship Id="rId5" Type="http://schemas.openxmlformats.org/officeDocument/2006/relationships/image" Target="../media/image132.png"/><Relationship Id="rId7" Type="http://schemas.openxmlformats.org/officeDocument/2006/relationships/image" Target="../media/image134.png"/><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130.png"/><Relationship Id="rId6" Type="http://schemas.openxmlformats.org/officeDocument/2006/relationships/image" Target="../media/image13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3" Type="http://schemas.openxmlformats.org/officeDocument/2006/relationships/image" Target="../media/image13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6" Type="http://schemas.openxmlformats.org/officeDocument/2006/relationships/image" Target="../media/image139.jpeg"/><Relationship Id="rId4" Type="http://schemas.openxmlformats.org/officeDocument/2006/relationships/image" Target="../media/image137.png"/><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136.jpeg"/><Relationship Id="rId5" Type="http://schemas.openxmlformats.org/officeDocument/2006/relationships/image" Target="../media/image138.png"/></Relationships>
</file>

<file path=ppt/slides/_rels/slide5.xml.rels><?xml version="1.0" encoding="UTF-8" standalone="yes"?>
<Relationships xmlns="http://schemas.openxmlformats.org/package/2006/relationships"><Relationship Id="rId4" Type="http://schemas.openxmlformats.org/officeDocument/2006/relationships/image" Target="../media/image8.jpeg"/><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7.jpeg"/><Relationship Id="rId5" Type="http://schemas.openxmlformats.org/officeDocument/2006/relationships/image" Target="../media/image9.jpeg"/></Relationships>
</file>

<file path=ppt/slides/_rels/slide50.xml.rels><?xml version="1.0" encoding="UTF-8" standalone="yes"?>
<Relationships xmlns="http://schemas.openxmlformats.org/package/2006/relationships"><Relationship Id="rId4" Type="http://schemas.openxmlformats.org/officeDocument/2006/relationships/image" Target="../media/image128.jpeg"/><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127.png"/><Relationship Id="rId5" Type="http://schemas.openxmlformats.org/officeDocument/2006/relationships/image" Target="../media/image140.png"/></Relationships>
</file>

<file path=ppt/slides/_rels/slide51.xml.rels><?xml version="1.0" encoding="UTF-8" standalone="yes"?>
<Relationships xmlns="http://schemas.openxmlformats.org/package/2006/relationships"><Relationship Id="rId4" Type="http://schemas.openxmlformats.org/officeDocument/2006/relationships/image" Target="../media/image131.png"/><Relationship Id="rId5" Type="http://schemas.openxmlformats.org/officeDocument/2006/relationships/image" Target="../media/image132.png"/><Relationship Id="rId7" Type="http://schemas.openxmlformats.org/officeDocument/2006/relationships/image" Target="../media/image134.png"/><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130.png"/><Relationship Id="rId6" Type="http://schemas.openxmlformats.org/officeDocument/2006/relationships/image" Target="../media/image133.png"/></Relationships>
</file>

<file path=ppt/slides/_rels/slide52.xml.rels><?xml version="1.0" encoding="UTF-8" standalone="yes"?>
<Relationships xmlns="http://schemas.openxmlformats.org/package/2006/relationships"><Relationship Id="rId4" Type="http://schemas.openxmlformats.org/officeDocument/2006/relationships/image" Target="../media/image141.png"/><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12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3" Type="http://schemas.openxmlformats.org/officeDocument/2006/relationships/image" Target="../media/image14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148.jpeg"/><Relationship Id="rId4" Type="http://schemas.openxmlformats.org/officeDocument/2006/relationships/image" Target="../media/image144.jpeg"/><Relationship Id="rId10" Type="http://schemas.openxmlformats.org/officeDocument/2006/relationships/image" Target="../media/image150.jpeg"/><Relationship Id="rId5" Type="http://schemas.openxmlformats.org/officeDocument/2006/relationships/image" Target="../media/image145.jpeg"/><Relationship Id="rId7" Type="http://schemas.openxmlformats.org/officeDocument/2006/relationships/image" Target="../media/image147.jpeg"/><Relationship Id="rId1" Type="http://schemas.openxmlformats.org/officeDocument/2006/relationships/slideLayout" Target="../slideLayouts/slideLayout7.xml"/><Relationship Id="rId2" Type="http://schemas.openxmlformats.org/officeDocument/2006/relationships/notesSlide" Target="../notesSlides/notesSlide54.xml"/><Relationship Id="rId9" Type="http://schemas.openxmlformats.org/officeDocument/2006/relationships/image" Target="../media/image149.jpeg"/><Relationship Id="rId3" Type="http://schemas.openxmlformats.org/officeDocument/2006/relationships/image" Target="../media/image143.png"/><Relationship Id="rId6" Type="http://schemas.openxmlformats.org/officeDocument/2006/relationships/image" Target="../media/image146.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4" Type="http://schemas.openxmlformats.org/officeDocument/2006/relationships/image" Target="../media/image152.png"/><Relationship Id="rId5" Type="http://schemas.openxmlformats.org/officeDocument/2006/relationships/image" Target="../media/image153.png"/><Relationship Id="rId7" Type="http://schemas.openxmlformats.org/officeDocument/2006/relationships/image" Target="../media/image155.png"/><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51.png"/><Relationship Id="rId6" Type="http://schemas.openxmlformats.org/officeDocument/2006/relationships/image" Target="../media/image15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3" Type="http://schemas.openxmlformats.org/officeDocument/2006/relationships/image" Target="../media/image15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4" Type="http://schemas.openxmlformats.org/officeDocument/2006/relationships/image" Target="../media/image158.jpeg"/><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157.png"/><Relationship Id="rId5" Type="http://schemas.openxmlformats.org/officeDocument/2006/relationships/image" Target="../media/image159.png"/></Relationships>
</file>

<file path=ppt/slides/_rels/slide6.xml.rels><?xml version="1.0" encoding="UTF-8" standalone="yes"?>
<Relationships xmlns="http://schemas.openxmlformats.org/package/2006/relationships"><Relationship Id="rId6" Type="http://schemas.openxmlformats.org/officeDocument/2006/relationships/image" Target="../media/image13.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0.png"/><Relationship Id="rId5"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3" Type="http://schemas.openxmlformats.org/officeDocument/2006/relationships/image" Target="../media/image16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4" Type="http://schemas.openxmlformats.org/officeDocument/2006/relationships/image" Target="../media/image162.png"/><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161.png"/><Relationship Id="rId5" Type="http://schemas.openxmlformats.org/officeDocument/2006/relationships/image" Target="../media/image163.png"/></Relationships>
</file>

<file path=ppt/slides/_rels/slide63.xml.rels><?xml version="1.0" encoding="UTF-8" standalone="yes"?>
<Relationships xmlns="http://schemas.openxmlformats.org/package/2006/relationships"><Relationship Id="rId4" Type="http://schemas.openxmlformats.org/officeDocument/2006/relationships/image" Target="../media/image165.png"/><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164.png"/><Relationship Id="rId5" Type="http://schemas.openxmlformats.org/officeDocument/2006/relationships/image" Target="../media/image166.png"/></Relationships>
</file>

<file path=ppt/slides/_rels/slide64.xml.rels><?xml version="1.0" encoding="UTF-8" standalone="yes"?>
<Relationships xmlns="http://schemas.openxmlformats.org/package/2006/relationships"><Relationship Id="rId6" Type="http://schemas.openxmlformats.org/officeDocument/2006/relationships/image" Target="../media/image170.jpeg"/><Relationship Id="rId4" Type="http://schemas.openxmlformats.org/officeDocument/2006/relationships/image" Target="../media/image168.png"/><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167.pdf"/><Relationship Id="rId5" Type="http://schemas.openxmlformats.org/officeDocument/2006/relationships/image" Target="../media/image169.jpeg"/></Relationships>
</file>

<file path=ppt/slides/_rels/slide65.xml.rels><?xml version="1.0" encoding="UTF-8" standalone="yes"?>
<Relationships xmlns="http://schemas.openxmlformats.org/package/2006/relationships"><Relationship Id="rId4" Type="http://schemas.openxmlformats.org/officeDocument/2006/relationships/image" Target="../media/image172.png"/><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71.jpeg"/></Relationships>
</file>

<file path=ppt/slides/_rels/slide66.xml.rels><?xml version="1.0" encoding="UTF-8" standalone="yes"?>
<Relationships xmlns="http://schemas.openxmlformats.org/package/2006/relationships"><Relationship Id="rId4" Type="http://schemas.openxmlformats.org/officeDocument/2006/relationships/image" Target="../media/image174.png"/><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73.png"/></Relationships>
</file>

<file path=ppt/slides/_rels/slide67.xml.rels><?xml version="1.0" encoding="UTF-8" standalone="yes"?>
<Relationships xmlns="http://schemas.openxmlformats.org/package/2006/relationships"><Relationship Id="rId4" Type="http://schemas.openxmlformats.org/officeDocument/2006/relationships/image" Target="../media/image176.png"/><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175.jpeg"/><Relationship Id="rId5" Type="http://schemas.openxmlformats.org/officeDocument/2006/relationships/image" Target="../media/image177.png"/></Relationships>
</file>

<file path=ppt/slides/_rels/slide68.xml.rels><?xml version="1.0" encoding="UTF-8" standalone="yes"?>
<Relationships xmlns="http://schemas.openxmlformats.org/package/2006/relationships"><Relationship Id="rId4" Type="http://schemas.openxmlformats.org/officeDocument/2006/relationships/image" Target="../media/image179.jpeg"/><Relationship Id="rId5" Type="http://schemas.openxmlformats.org/officeDocument/2006/relationships/image" Target="../media/image180.png"/><Relationship Id="rId7" Type="http://schemas.openxmlformats.org/officeDocument/2006/relationships/image" Target="../media/image182.jpeg"/><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178.jpeg"/><Relationship Id="rId6" Type="http://schemas.openxmlformats.org/officeDocument/2006/relationships/image" Target="../media/image181.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3" Type="http://schemas.openxmlformats.org/officeDocument/2006/relationships/image" Target="../media/image18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4" Type="http://schemas.openxmlformats.org/officeDocument/2006/relationships/image" Target="../media/image15.png"/><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3" Type="http://schemas.openxmlformats.org/officeDocument/2006/relationships/chart" Target="../charts/chart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4" Type="http://schemas.openxmlformats.org/officeDocument/2006/relationships/image" Target="../media/image185.jpeg"/><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184.jpeg"/><Relationship Id="rId5" Type="http://schemas.openxmlformats.org/officeDocument/2006/relationships/image" Target="../media/image186.png"/></Relationships>
</file>

<file path=ppt/slides/_rels/slide72.xml.rels><?xml version="1.0" encoding="UTF-8" standalone="yes"?>
<Relationships xmlns="http://schemas.openxmlformats.org/package/2006/relationships"><Relationship Id="rId4" Type="http://schemas.openxmlformats.org/officeDocument/2006/relationships/image" Target="../media/image187.png"/><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115.png"/></Relationships>
</file>

<file path=ppt/slides/_rels/slide73.xml.rels><?xml version="1.0" encoding="UTF-8" standalone="yes"?>
<Relationships xmlns="http://schemas.openxmlformats.org/package/2006/relationships"><Relationship Id="rId4" Type="http://schemas.openxmlformats.org/officeDocument/2006/relationships/image" Target="../media/image107.png"/><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10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3" Type="http://schemas.openxmlformats.org/officeDocument/2006/relationships/image" Target="../media/image188.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3" Type="http://schemas.openxmlformats.org/officeDocument/2006/relationships/image" Target="../media/image18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3" Type="http://schemas.openxmlformats.org/officeDocument/2006/relationships/image" Target="../media/image19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3" Type="http://schemas.openxmlformats.org/officeDocument/2006/relationships/image" Target="../media/image19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ctrTitle"/>
          </p:nvPr>
        </p:nvSpPr>
        <p:spPr>
          <a:xfrm>
            <a:off x="304800" y="2286000"/>
            <a:ext cx="8534400" cy="2308225"/>
          </a:xfrm>
        </p:spPr>
        <p:txBody>
          <a:bodyPr>
            <a:normAutofit/>
          </a:bodyPr>
          <a:lstStyle/>
          <a:p>
            <a:pPr fontAlgn="auto">
              <a:spcAft>
                <a:spcPts val="0"/>
              </a:spcAft>
              <a:defRPr/>
            </a:pPr>
            <a:r>
              <a:rPr lang="en-US" sz="5400" dirty="0" smtClean="0">
                <a:ea typeface="+mj-ea"/>
                <a:cs typeface="+mj-cs"/>
              </a:rPr>
              <a:t>Tailoring of Atomic-Scale Interphase Complexions</a:t>
            </a:r>
            <a:br>
              <a:rPr lang="en-US" sz="5400" dirty="0" smtClean="0">
                <a:ea typeface="+mj-ea"/>
                <a:cs typeface="+mj-cs"/>
              </a:rPr>
            </a:br>
            <a:r>
              <a:rPr lang="en-US" sz="5400" dirty="0" smtClean="0">
                <a:ea typeface="+mj-ea"/>
                <a:cs typeface="+mj-cs"/>
              </a:rPr>
              <a:t>for Mechanism-Informed Material Design </a:t>
            </a:r>
            <a:endParaRPr lang="en-US" sz="5400" dirty="0">
              <a:ea typeface="+mj-ea"/>
              <a:cs typeface="+mj-cs"/>
            </a:endParaRPr>
          </a:p>
        </p:txBody>
      </p:sp>
      <p:sp>
        <p:nvSpPr>
          <p:cNvPr id="12" name="Subtitle 11"/>
          <p:cNvSpPr>
            <a:spLocks noGrp="1"/>
          </p:cNvSpPr>
          <p:nvPr>
            <p:ph type="subTitle" idx="1"/>
          </p:nvPr>
        </p:nvSpPr>
        <p:spPr>
          <a:xfrm>
            <a:off x="2895600" y="4648200"/>
            <a:ext cx="5943600" cy="762000"/>
          </a:xfrm>
        </p:spPr>
        <p:txBody>
          <a:bodyPr rtlCol="0">
            <a:normAutofit/>
          </a:bodyPr>
          <a:lstStyle/>
          <a:p>
            <a:pPr fontAlgn="auto">
              <a:spcAft>
                <a:spcPts val="0"/>
              </a:spcAft>
              <a:buFont typeface="Arial" pitchFamily="34" charset="0"/>
              <a:buNone/>
              <a:defRPr/>
            </a:pPr>
            <a:r>
              <a:rPr lang="en-US" sz="3200" dirty="0" smtClean="0">
                <a:ea typeface="+mn-ea"/>
                <a:cs typeface="+mn-cs"/>
              </a:rPr>
              <a:t>Martin P. Harmer</a:t>
            </a:r>
            <a:endParaRPr lang="en-US" sz="3200" dirty="0">
              <a:ea typeface="+mn-ea"/>
              <a:cs typeface="+mn-cs"/>
            </a:endParaRPr>
          </a:p>
        </p:txBody>
      </p:sp>
      <p:sp>
        <p:nvSpPr>
          <p:cNvPr id="16387" name="TextBox 12"/>
          <p:cNvSpPr txBox="1">
            <a:spLocks noChangeArrowheads="1"/>
          </p:cNvSpPr>
          <p:nvPr/>
        </p:nvSpPr>
        <p:spPr bwMode="auto">
          <a:xfrm>
            <a:off x="-15875" y="228600"/>
            <a:ext cx="9169400" cy="1920875"/>
          </a:xfrm>
          <a:prstGeom prst="rect">
            <a:avLst/>
          </a:prstGeom>
          <a:noFill/>
          <a:ln w="9525">
            <a:noFill/>
            <a:miter lim="800000"/>
            <a:headEnd/>
            <a:tailEnd/>
          </a:ln>
        </p:spPr>
        <p:txBody>
          <a:bodyPr>
            <a:prstTxWarp prst="textNoShape">
              <a:avLst/>
            </a:prstTxWarp>
            <a:spAutoFit/>
          </a:bodyPr>
          <a:lstStyle/>
          <a:p>
            <a:pPr algn="ctr"/>
            <a:r>
              <a:rPr lang="en-US">
                <a:solidFill>
                  <a:schemeClr val="bg1"/>
                </a:solidFill>
                <a:latin typeface="Segoe UI Semibold" charset="0"/>
                <a:cs typeface="Adobe Fan Heiti Std B" charset="0"/>
              </a:rPr>
              <a:t>Office of Naval Research Multidisciplinary </a:t>
            </a:r>
            <a:r>
              <a:rPr lang="en-US">
                <a:solidFill>
                  <a:schemeClr val="bg1"/>
                </a:solidFill>
                <a:latin typeface="Segoe UI Semibold" charset="0"/>
                <a:cs typeface="Adobe Fan Heiti Std B" charset="0"/>
              </a:rPr>
              <a:t>University </a:t>
            </a:r>
            <a:r>
              <a:rPr lang="en-US">
                <a:solidFill>
                  <a:schemeClr val="bg1"/>
                </a:solidFill>
                <a:latin typeface="Segoe UI Semibold" charset="0"/>
                <a:cs typeface="Adobe Fan Heiti Std B" charset="0"/>
              </a:rPr>
              <a:t>Research Initiative Project</a:t>
            </a:r>
          </a:p>
          <a:p>
            <a:pPr algn="ctr"/>
            <a:r>
              <a:rPr lang="en-US">
                <a:solidFill>
                  <a:schemeClr val="bg1"/>
                </a:solidFill>
                <a:latin typeface="Segoe UI Semibold" charset="0"/>
                <a:cs typeface="Adobe Fan Heiti Std B" charset="0"/>
              </a:rPr>
              <a:t> Review Meeting, Tuesday, December 18, 2012</a:t>
            </a:r>
          </a:p>
          <a:p>
            <a:pPr algn="ctr"/>
            <a:r>
              <a:rPr lang="en-US">
                <a:solidFill>
                  <a:schemeClr val="bg1"/>
                </a:solidFill>
                <a:latin typeface="Segoe UI Semibold" charset="0"/>
                <a:cs typeface="Adobe Fan Heiti Std B" charset="0"/>
              </a:rPr>
              <a:t>ONR Topic Chief</a:t>
            </a:r>
            <a:r>
              <a:rPr lang="en-US">
                <a:solidFill>
                  <a:schemeClr val="bg1"/>
                </a:solidFill>
                <a:latin typeface="Segoe UI Semibold" charset="0"/>
                <a:cs typeface="Adobe Fan Heiti Std B" charset="0"/>
              </a:rPr>
              <a:t>: David </a:t>
            </a:r>
            <a:r>
              <a:rPr lang="en-US">
                <a:solidFill>
                  <a:schemeClr val="bg1"/>
                </a:solidFill>
                <a:latin typeface="Segoe UI Semibold" charset="0"/>
                <a:cs typeface="Adobe Fan Heiti Std B" charset="0"/>
              </a:rPr>
              <a:t>Shifler</a:t>
            </a:r>
          </a:p>
          <a:p>
            <a:pPr algn="ctr"/>
            <a:endParaRPr lang="en-US" sz="2200">
              <a:solidFill>
                <a:schemeClr val="bg1"/>
              </a:solidFill>
              <a:latin typeface="Segoe UI Semibold" charset="0"/>
              <a:cs typeface="Adobe Fan Heiti Std B" charset="0"/>
            </a:endParaRPr>
          </a:p>
          <a:p>
            <a:pPr algn="ctr"/>
            <a:endParaRPr lang="en-US" sz="2200">
              <a:solidFill>
                <a:schemeClr val="bg1"/>
              </a:solidFill>
              <a:latin typeface="Segoe UI Semibold" charset="0"/>
              <a:cs typeface="Adobe Fan Heiti Std B" charset="0"/>
            </a:endParaRPr>
          </a:p>
          <a:p>
            <a:pPr algn="ctr"/>
            <a:endParaRPr lang="en-US" sz="2200">
              <a:solidFill>
                <a:schemeClr val="bg1"/>
              </a:solidFill>
              <a:latin typeface="Segoe UI Semibold" charset="0"/>
              <a:cs typeface="Adobe Fan Heiti Std B" charset="0"/>
            </a:endParaRPr>
          </a:p>
        </p:txBody>
      </p:sp>
      <p:sp>
        <p:nvSpPr>
          <p:cNvPr id="16388" name="TextBox 1"/>
          <p:cNvSpPr txBox="1">
            <a:spLocks noChangeArrowheads="1"/>
          </p:cNvSpPr>
          <p:nvPr/>
        </p:nvSpPr>
        <p:spPr bwMode="auto">
          <a:xfrm>
            <a:off x="1552575" y="5681663"/>
            <a:ext cx="6019800" cy="923925"/>
          </a:xfrm>
          <a:prstGeom prst="rect">
            <a:avLst/>
          </a:prstGeom>
          <a:noFill/>
          <a:ln w="9525">
            <a:noFill/>
            <a:miter lim="800000"/>
            <a:headEnd/>
            <a:tailEnd/>
          </a:ln>
        </p:spPr>
        <p:txBody>
          <a:bodyPr>
            <a:prstTxWarp prst="textNoShape">
              <a:avLst/>
            </a:prstTxWarp>
          </a:bodyPr>
          <a:lstStyle/>
          <a:p>
            <a:pPr algn="ctr"/>
            <a:r>
              <a:rPr lang="en-US" sz="3600">
                <a:solidFill>
                  <a:srgbClr val="04516D"/>
                </a:solidFill>
                <a:latin typeface="Helvetica LT Std UltCompressed" charset="0"/>
              </a:rPr>
              <a:t>18th Month Program Review</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73D9E53F-B420-4609-9F10-1526BBF264E0}"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4D814F8E-2DA8-47FA-A2E8-CE8762F96AD5}" type="slidenum">
              <a:rPr lang="en-US"/>
              <a:pPr>
                <a:defRPr/>
              </a:pPr>
              <a:t>10</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Publications: </a:t>
            </a:r>
            <a:r>
              <a:rPr lang="en-US" dirty="0">
                <a:ea typeface="+mj-ea"/>
                <a:cs typeface="+mj-cs"/>
              </a:rPr>
              <a:t>Recently Published, or in Press</a:t>
            </a:r>
            <a:br>
              <a:rPr lang="en-US" dirty="0">
                <a:ea typeface="+mj-ea"/>
                <a:cs typeface="+mj-cs"/>
              </a:rPr>
            </a:br>
            <a:endParaRPr lang="en-US" dirty="0">
              <a:ea typeface="+mj-ea"/>
              <a:cs typeface="+mj-cs"/>
            </a:endParaRPr>
          </a:p>
        </p:txBody>
      </p:sp>
      <p:sp>
        <p:nvSpPr>
          <p:cNvPr id="27652" name="Rectangle 4"/>
          <p:cNvSpPr>
            <a:spLocks noChangeArrowheads="1"/>
          </p:cNvSpPr>
          <p:nvPr/>
        </p:nvSpPr>
        <p:spPr bwMode="auto">
          <a:xfrm>
            <a:off x="0" y="609600"/>
            <a:ext cx="9144000" cy="5810250"/>
          </a:xfrm>
          <a:prstGeom prst="rect">
            <a:avLst/>
          </a:prstGeom>
          <a:noFill/>
          <a:ln w="9525">
            <a:noFill/>
            <a:miter lim="800000"/>
            <a:headEnd/>
            <a:tailEnd/>
          </a:ln>
        </p:spPr>
        <p:txBody>
          <a:bodyPr>
            <a:prstTxWarp prst="textNoShape">
              <a:avLst/>
            </a:prstTxWarp>
            <a:spAutoFit/>
          </a:bodyPr>
          <a:lstStyle/>
          <a:p>
            <a:pPr marL="342900" indent="-342900">
              <a:spcAft>
                <a:spcPts val="1200"/>
              </a:spcAft>
              <a:buFont typeface="Calibri" pitchFamily="84" charset="0"/>
              <a:buAutoNum type="arabicPeriod"/>
            </a:pPr>
            <a:r>
              <a:rPr lang="en-US" sz="1200">
                <a:latin typeface="Adobe Fan Heiti Std B" charset="0"/>
                <a:ea typeface="Adobe Fan Heiti Std B" charset="0"/>
                <a:cs typeface="Adobe Fan Heiti Std B" charset="0"/>
              </a:rPr>
              <a:t>X</a:t>
            </a:r>
            <a:r>
              <a:rPr lang="en-US" sz="1200">
                <a:latin typeface="Adobe Fan Heiti Std B" charset="0"/>
                <a:ea typeface="Adobe Fan Heiti Std B" charset="0"/>
                <a:cs typeface="Adobe Fan Heiti Std B" charset="0"/>
              </a:rPr>
              <a:t>. Yuan,  X. Song,  H. Chien, J. Li, G.S. Rohrer, </a:t>
            </a:r>
            <a:r>
              <a:rPr lang="en-US" sz="1200">
                <a:latin typeface="Adobe Fan Heiti Std B" charset="0"/>
                <a:ea typeface="Adobe Fan Heiti Std B" charset="0"/>
                <a:cs typeface="Adobe Fan Heiti Std B" charset="0"/>
              </a:rPr>
              <a:t>"</a:t>
            </a:r>
            <a:r>
              <a:rPr lang="en-US" sz="1400">
                <a:solidFill>
                  <a:srgbClr val="C00000"/>
                </a:solidFill>
                <a:latin typeface="Adobe Fan Heiti Std B" charset="0"/>
                <a:ea typeface="Adobe Fan Heiti Std B" charset="0"/>
                <a:cs typeface="Adobe Fan Heiti Std B" charset="0"/>
              </a:rPr>
              <a:t>Effect </a:t>
            </a:r>
            <a:r>
              <a:rPr lang="en-US" sz="1400">
                <a:solidFill>
                  <a:srgbClr val="C00000"/>
                </a:solidFill>
                <a:latin typeface="Adobe Fan Heiti Std B" charset="0"/>
                <a:ea typeface="Adobe Fan Heiti Std B" charset="0"/>
                <a:cs typeface="Adobe Fan Heiti Std B" charset="0"/>
              </a:rPr>
              <a:t>of Densification Mechanism on the Sigma-2 Grain Boundary Plane Distribution in WC-Co Composites</a:t>
            </a:r>
            <a:r>
              <a:rPr lang="en-US" sz="1200">
                <a:latin typeface="Adobe Fan Heiti Std B" charset="0"/>
                <a:ea typeface="Adobe Fan Heiti Std B" charset="0"/>
                <a:cs typeface="Adobe Fan Heiti Std B" charset="0"/>
              </a:rPr>
              <a:t>,," Materials Letters 92 (2013) 86–89. </a:t>
            </a:r>
            <a:endParaRPr lang="en-US" sz="1200">
              <a:latin typeface="Adobe Fan Heiti Std B" charset="0"/>
              <a:ea typeface="Adobe Fan Heiti Std B" charset="0"/>
              <a:cs typeface="Adobe Fan Heiti Std B" charset="0"/>
            </a:endParaRPr>
          </a:p>
          <a:p>
            <a:pPr marL="342900" indent="-342900">
              <a:spcAft>
                <a:spcPts val="1200"/>
              </a:spcAft>
              <a:buFont typeface="Calibri" pitchFamily="84" charset="0"/>
              <a:buAutoNum type="arabicPeriod"/>
            </a:pPr>
            <a:r>
              <a:rPr lang="en-US" sz="1200">
                <a:latin typeface="Adobe Fan Heiti Std B" charset="0"/>
                <a:ea typeface="Adobe Fan Heiti Std B" charset="0"/>
                <a:cs typeface="Adobe Fan Heiti Std B" charset="0"/>
              </a:rPr>
              <a:t>H</a:t>
            </a:r>
            <a:r>
              <a:rPr lang="en-US" sz="1200">
                <a:latin typeface="Adobe Fan Heiti Std B" charset="0"/>
                <a:ea typeface="Adobe Fan Heiti Std B" charset="0"/>
                <a:cs typeface="Adobe Fan Heiti Std B" charset="0"/>
              </a:rPr>
              <a:t>. Beladi and G.S. Rohrer, "</a:t>
            </a:r>
            <a:r>
              <a:rPr lang="en-US" sz="1400">
                <a:solidFill>
                  <a:srgbClr val="C00000"/>
                </a:solidFill>
                <a:latin typeface="Adobe Fan Heiti Std B" charset="0"/>
                <a:ea typeface="Adobe Fan Heiti Std B" charset="0"/>
                <a:cs typeface="Adobe Fan Heiti Std B" charset="0"/>
              </a:rPr>
              <a:t>The Distribution of Grain Boundary Planes in IF Steel</a:t>
            </a:r>
            <a:r>
              <a:rPr lang="en-US" sz="1200">
                <a:latin typeface="Adobe Fan Heiti Std B" charset="0"/>
                <a:ea typeface="Adobe Fan Heiti Std B" charset="0"/>
                <a:cs typeface="Adobe Fan Heiti Std B" charset="0"/>
              </a:rPr>
              <a:t>," Metallurgical and Materials Transactions A (2012</a:t>
            </a:r>
            <a:r>
              <a:rPr lang="en-US" sz="1200">
                <a:latin typeface="Adobe Fan Heiti Std B" charset="0"/>
                <a:ea typeface="Adobe Fan Heiti Std B" charset="0"/>
                <a:cs typeface="Adobe Fan Heiti Std B" charset="0"/>
              </a:rPr>
              <a:t>), </a:t>
            </a:r>
            <a:r>
              <a:rPr lang="en-US" sz="1200">
                <a:latin typeface="Adobe Fan Heiti Std B" charset="0"/>
                <a:ea typeface="Adobe Fan Heiti Std B" charset="0"/>
                <a:cs typeface="Adobe Fan Heiti Std B" charset="0"/>
              </a:rPr>
              <a:t>DOI: 10.1007/s11661-012-1393-0</a:t>
            </a:r>
            <a:r>
              <a:rPr lang="en-US" sz="1200">
                <a:latin typeface="Adobe Fan Heiti Std B" charset="0"/>
                <a:ea typeface="Adobe Fan Heiti Std B" charset="0"/>
                <a:cs typeface="Adobe Fan Heiti Std B" charset="0"/>
              </a:rPr>
              <a:t>.</a:t>
            </a:r>
          </a:p>
          <a:p>
            <a:pPr marL="342900" indent="-342900">
              <a:spcAft>
                <a:spcPts val="1200"/>
              </a:spcAft>
              <a:buFont typeface="Calibri" pitchFamily="84" charset="0"/>
              <a:buAutoNum type="arabicPeriod"/>
            </a:pPr>
            <a:r>
              <a:rPr lang="en-US" sz="1200">
                <a:latin typeface="Adobe Fan Heiti Std B" charset="0"/>
                <a:ea typeface="Adobe Fan Heiti Std B" charset="0"/>
                <a:cs typeface="Adobe Fan Heiti Std B" charset="0"/>
              </a:rPr>
              <a:t>H</a:t>
            </a:r>
            <a:r>
              <a:rPr lang="en-US" sz="1200">
                <a:latin typeface="Adobe Fan Heiti Std B" charset="0"/>
                <a:ea typeface="Adobe Fan Heiti Std B" charset="0"/>
                <a:cs typeface="Adobe Fan Heiti Std B" charset="0"/>
              </a:rPr>
              <a:t>. Beladi and G.S. Rohrer, "</a:t>
            </a:r>
            <a:r>
              <a:rPr lang="en-US" sz="1400">
                <a:solidFill>
                  <a:srgbClr val="C00000"/>
                </a:solidFill>
                <a:latin typeface="Adobe Fan Heiti Std B" charset="0"/>
                <a:ea typeface="Adobe Fan Heiti Std B" charset="0"/>
                <a:cs typeface="Adobe Fan Heiti Std B" charset="0"/>
              </a:rPr>
              <a:t>The Relative Grain Boundary Area and Energy Distributions in a Ferritic Steel Determined from Three Dimensional Electron Backscatter Diffraction Maps</a:t>
            </a:r>
            <a:r>
              <a:rPr lang="en-US" sz="1200">
                <a:latin typeface="Adobe Fan Heiti Std B" charset="0"/>
                <a:ea typeface="Adobe Fan Heiti Std B" charset="0"/>
                <a:cs typeface="Adobe Fan Heiti Std B" charset="0"/>
              </a:rPr>
              <a:t>," Acta Materialia (2012), accepted for publication</a:t>
            </a:r>
            <a:r>
              <a:rPr lang="en-US" sz="1200">
                <a:latin typeface="Adobe Fan Heiti Std B" charset="0"/>
                <a:ea typeface="Adobe Fan Heiti Std B" charset="0"/>
                <a:cs typeface="Adobe Fan Heiti Std B" charset="0"/>
              </a:rPr>
              <a:t>.</a:t>
            </a:r>
          </a:p>
          <a:p>
            <a:pPr marL="342900" indent="-342900">
              <a:spcAft>
                <a:spcPts val="1200"/>
              </a:spcAft>
              <a:buFont typeface="Calibri" pitchFamily="84" charset="0"/>
              <a:buAutoNum type="arabicPeriod"/>
            </a:pPr>
            <a:r>
              <a:rPr lang="en-US" sz="1200">
                <a:latin typeface="Adobe Fan Heiti Std B" charset="0"/>
                <a:ea typeface="Adobe Fan Heiti Std B" charset="0"/>
                <a:cs typeface="Adobe Fan Heiti Std B" charset="0"/>
              </a:rPr>
              <a:t>S.A</a:t>
            </a:r>
            <a:r>
              <a:rPr lang="en-US" sz="1200">
                <a:latin typeface="Adobe Fan Heiti Std B" charset="0"/>
                <a:ea typeface="Adobe Fan Heiti Std B" charset="0"/>
                <a:cs typeface="Adobe Fan Heiti Std B" charset="0"/>
              </a:rPr>
              <a:t>. Bojarski, J. Knighting, S. Ma, W. Lenthe, M.P. Harmer, G.S. Rohrer, </a:t>
            </a:r>
            <a:r>
              <a:rPr lang="en-US" sz="1200">
                <a:latin typeface="Adobe Fan Heiti Std B" charset="0"/>
                <a:ea typeface="Adobe Fan Heiti Std B" charset="0"/>
                <a:cs typeface="Adobe Fan Heiti Std B" charset="0"/>
              </a:rPr>
              <a:t>“</a:t>
            </a:r>
            <a:r>
              <a:rPr lang="en-US" sz="1400">
                <a:solidFill>
                  <a:srgbClr val="C00000"/>
                </a:solidFill>
                <a:latin typeface="Adobe Fan Heiti Std B" charset="0"/>
                <a:ea typeface="Adobe Fan Heiti Std B" charset="0"/>
                <a:cs typeface="Adobe Fan Heiti Std B" charset="0"/>
              </a:rPr>
              <a:t>The </a:t>
            </a:r>
            <a:r>
              <a:rPr lang="en-US" sz="1400">
                <a:solidFill>
                  <a:srgbClr val="C00000"/>
                </a:solidFill>
                <a:latin typeface="Adobe Fan Heiti Std B" charset="0"/>
                <a:ea typeface="Adobe Fan Heiti Std B" charset="0"/>
                <a:cs typeface="Adobe Fan Heiti Std B" charset="0"/>
              </a:rPr>
              <a:t>Relationship Between Grain Boundary Energy, Grain Boundary Complexion Transitions, and Grain Size in Ca-doped </a:t>
            </a:r>
            <a:r>
              <a:rPr lang="en-US" sz="1400">
                <a:solidFill>
                  <a:srgbClr val="C00000"/>
                </a:solidFill>
                <a:latin typeface="Adobe Fan Heiti Std B" charset="0"/>
                <a:ea typeface="Adobe Fan Heiti Std B" charset="0"/>
                <a:cs typeface="Adobe Fan Heiti Std B" charset="0"/>
              </a:rPr>
              <a:t>Yttria</a:t>
            </a:r>
            <a:r>
              <a:rPr lang="en-US" sz="1200">
                <a:latin typeface="Adobe Fan Heiti Std B" charset="0"/>
                <a:ea typeface="Adobe Fan Heiti Std B" charset="0"/>
                <a:cs typeface="Adobe Fan Heiti Std B" charset="0"/>
              </a:rPr>
              <a:t>,” Proceeding </a:t>
            </a:r>
            <a:r>
              <a:rPr lang="en-US" sz="1200">
                <a:latin typeface="Adobe Fan Heiti Std B" charset="0"/>
                <a:ea typeface="Adobe Fan Heiti Std B" charset="0"/>
                <a:cs typeface="Adobe Fan Heiti Std B" charset="0"/>
              </a:rPr>
              <a:t>of the International Conference on Recrystallization and Grain Growth, 2012, accepted for publication</a:t>
            </a:r>
            <a:r>
              <a:rPr lang="en-US" sz="1200">
                <a:latin typeface="Adobe Fan Heiti Std B" charset="0"/>
                <a:ea typeface="Adobe Fan Heiti Std B" charset="0"/>
                <a:cs typeface="Adobe Fan Heiti Std B" charset="0"/>
              </a:rPr>
              <a:t>.</a:t>
            </a:r>
          </a:p>
          <a:p>
            <a:pPr marL="342900" indent="-342900">
              <a:spcAft>
                <a:spcPts val="1200"/>
              </a:spcAft>
              <a:buFont typeface="Calibri" pitchFamily="84" charset="0"/>
              <a:buAutoNum type="arabicPeriod"/>
            </a:pPr>
            <a:r>
              <a:rPr lang="en-US" sz="1200">
                <a:latin typeface="Adobe Fan Heiti Std B" charset="0"/>
                <a:ea typeface="Adobe Fan Heiti Std B" charset="0"/>
                <a:cs typeface="Adobe Fan Heiti Std B" charset="0"/>
              </a:rPr>
              <a:t>S</a:t>
            </a:r>
            <a:r>
              <a:rPr lang="en-US" sz="1200">
                <a:latin typeface="Adobe Fan Heiti Std B" charset="0"/>
                <a:ea typeface="Adobe Fan Heiti Std B" charset="0"/>
                <a:cs typeface="Adobe Fan Heiti Std B" charset="0"/>
              </a:rPr>
              <a:t>. Curiotto, H. Chien, H. Meltzman, S. Labat, P.Wynblatt, G.S. Rohrer, W.D. Kaplan, D. Chatain, "</a:t>
            </a:r>
            <a:r>
              <a:rPr lang="en-US" sz="1400">
                <a:solidFill>
                  <a:srgbClr val="C00000"/>
                </a:solidFill>
                <a:latin typeface="Adobe Fan Heiti Std B" charset="0"/>
                <a:ea typeface="Adobe Fan Heiti Std B" charset="0"/>
                <a:cs typeface="Adobe Fan Heiti Std B" charset="0"/>
              </a:rPr>
              <a:t>Copper crystals on the (11-20) </a:t>
            </a:r>
            <a:r>
              <a:rPr lang="en-US" sz="1400">
                <a:solidFill>
                  <a:srgbClr val="C00000"/>
                </a:solidFill>
                <a:latin typeface="Adobe Fan Heiti Std B" charset="0"/>
                <a:ea typeface="Adobe Fan Heiti Std B" charset="0"/>
                <a:cs typeface="Adobe Fan Heiti Std B" charset="0"/>
              </a:rPr>
              <a:t>Sapphire Plane</a:t>
            </a:r>
            <a:r>
              <a:rPr lang="en-US" sz="1400">
                <a:solidFill>
                  <a:srgbClr val="C00000"/>
                </a:solidFill>
                <a:latin typeface="Adobe Fan Heiti Std B" charset="0"/>
                <a:ea typeface="Adobe Fan Heiti Std B" charset="0"/>
                <a:cs typeface="Adobe Fan Heiti Std B" charset="0"/>
              </a:rPr>
              <a:t>: </a:t>
            </a:r>
            <a:r>
              <a:rPr lang="en-US" sz="1400">
                <a:solidFill>
                  <a:srgbClr val="C00000"/>
                </a:solidFill>
                <a:latin typeface="Adobe Fan Heiti Std B" charset="0"/>
                <a:ea typeface="Adobe Fan Heiti Std B" charset="0"/>
                <a:cs typeface="Adobe Fan Heiti Std B" charset="0"/>
              </a:rPr>
              <a:t>Orientation Relationships</a:t>
            </a:r>
            <a:r>
              <a:rPr lang="en-US" sz="1400">
                <a:solidFill>
                  <a:srgbClr val="C00000"/>
                </a:solidFill>
                <a:latin typeface="Adobe Fan Heiti Std B" charset="0"/>
                <a:ea typeface="Adobe Fan Heiti Std B" charset="0"/>
                <a:cs typeface="Adobe Fan Heiti Std B" charset="0"/>
              </a:rPr>
              <a:t>, </a:t>
            </a:r>
            <a:r>
              <a:rPr lang="en-US" sz="1400">
                <a:solidFill>
                  <a:srgbClr val="C00000"/>
                </a:solidFill>
                <a:latin typeface="Adobe Fan Heiti Std B" charset="0"/>
                <a:ea typeface="Adobe Fan Heiti Std B" charset="0"/>
                <a:cs typeface="Adobe Fan Heiti Std B" charset="0"/>
              </a:rPr>
              <a:t>Triple Line Ridges </a:t>
            </a:r>
            <a:r>
              <a:rPr lang="en-US" sz="1400">
                <a:solidFill>
                  <a:srgbClr val="C00000"/>
                </a:solidFill>
                <a:latin typeface="Adobe Fan Heiti Std B" charset="0"/>
                <a:ea typeface="Adobe Fan Heiti Std B" charset="0"/>
                <a:cs typeface="Adobe Fan Heiti Std B" charset="0"/>
              </a:rPr>
              <a:t>and </a:t>
            </a:r>
            <a:r>
              <a:rPr lang="en-US" sz="1400">
                <a:solidFill>
                  <a:srgbClr val="C00000"/>
                </a:solidFill>
                <a:latin typeface="Adobe Fan Heiti Std B" charset="0"/>
                <a:ea typeface="Adobe Fan Heiti Std B" charset="0"/>
                <a:cs typeface="Adobe Fan Heiti Std B" charset="0"/>
              </a:rPr>
              <a:t>Interface Shape Equilibrium</a:t>
            </a:r>
            <a:r>
              <a:rPr lang="en-US" sz="1200">
                <a:latin typeface="Adobe Fan Heiti Std B" charset="0"/>
                <a:ea typeface="Adobe Fan Heiti Std B" charset="0"/>
                <a:cs typeface="Adobe Fan Heiti Std B" charset="0"/>
              </a:rPr>
              <a:t>," Journal of Materials Science (2012), accepted for publication. </a:t>
            </a:r>
            <a:endParaRPr lang="en-US" sz="1200">
              <a:latin typeface="Adobe Fan Heiti Std B" charset="0"/>
              <a:ea typeface="Adobe Fan Heiti Std B" charset="0"/>
              <a:cs typeface="Adobe Fan Heiti Std B" charset="0"/>
            </a:endParaRPr>
          </a:p>
          <a:p>
            <a:pPr marL="342900" indent="-342900">
              <a:spcAft>
                <a:spcPts val="1200"/>
              </a:spcAft>
              <a:buFont typeface="Calibri" pitchFamily="84" charset="0"/>
              <a:buAutoNum type="arabicPeriod"/>
            </a:pPr>
            <a:r>
              <a:rPr lang="en-US" sz="1200">
                <a:latin typeface="Adobe Fan Heiti Std B" charset="0"/>
                <a:ea typeface="Adobe Fan Heiti Std B" charset="0"/>
                <a:cs typeface="Adobe Fan Heiti Std B" charset="0"/>
              </a:rPr>
              <a:t>A</a:t>
            </a:r>
            <a:r>
              <a:rPr lang="en-US" sz="1200">
                <a:latin typeface="Adobe Fan Heiti Std B" charset="0"/>
                <a:ea typeface="Adobe Fan Heiti Std B" charset="0"/>
                <a:cs typeface="Adobe Fan Heiti Std B" charset="0"/>
              </a:rPr>
              <a:t>. Kundu, K. M. Asl, J. Luo,  and M.P. Harmer, </a:t>
            </a:r>
            <a:r>
              <a:rPr lang="en-US" sz="1400">
                <a:latin typeface="Adobe Fan Heiti Std B" charset="0"/>
                <a:ea typeface="Adobe Fan Heiti Std B" charset="0"/>
                <a:cs typeface="Adobe Fan Heiti Std B" charset="0"/>
              </a:rPr>
              <a:t>"</a:t>
            </a:r>
            <a:r>
              <a:rPr lang="en-US" sz="1400">
                <a:solidFill>
                  <a:srgbClr val="C00000"/>
                </a:solidFill>
                <a:latin typeface="Adobe Fan Heiti Std B" charset="0"/>
                <a:ea typeface="Adobe Fan Heiti Std B" charset="0"/>
                <a:cs typeface="Adobe Fan Heiti Std B" charset="0"/>
              </a:rPr>
              <a:t>Identification </a:t>
            </a:r>
            <a:r>
              <a:rPr lang="en-US" sz="1400">
                <a:solidFill>
                  <a:srgbClr val="C00000"/>
                </a:solidFill>
                <a:latin typeface="Adobe Fan Heiti Std B" charset="0"/>
                <a:ea typeface="Adobe Fan Heiti Std B" charset="0"/>
                <a:cs typeface="Adobe Fan Heiti Std B" charset="0"/>
              </a:rPr>
              <a:t>of a Bilayer Grain Boundary Complexion in Bi-doped Cu</a:t>
            </a:r>
            <a:r>
              <a:rPr lang="en-US" sz="1200">
                <a:latin typeface="Adobe Fan Heiti Std B" charset="0"/>
                <a:ea typeface="Adobe Fan Heiti Std B" charset="0"/>
                <a:cs typeface="Adobe Fan Heiti Std B" charset="0"/>
              </a:rPr>
              <a:t>," Scripta Materialia, (DOI: </a:t>
            </a:r>
            <a:r>
              <a:rPr lang="en-US" sz="1200">
                <a:latin typeface="Adobe Fan Heiti Std B" charset="0"/>
                <a:ea typeface="Adobe Fan Heiti Std B" charset="0"/>
                <a:cs typeface="Adobe Fan Heiti Std B" charset="0"/>
              </a:rPr>
              <a:t>0.1016/j.scriptamat.2012.1010.1012</a:t>
            </a:r>
            <a:r>
              <a:rPr lang="en-US" sz="1200">
                <a:latin typeface="Adobe Fan Heiti Std B" charset="0"/>
                <a:ea typeface="Adobe Fan Heiti Std B" charset="0"/>
                <a:cs typeface="Adobe Fan Heiti Std B" charset="0"/>
              </a:rPr>
              <a:t>), (2012</a:t>
            </a:r>
            <a:r>
              <a:rPr lang="en-US" sz="1200">
                <a:latin typeface="Adobe Fan Heiti Std B" charset="0"/>
                <a:ea typeface="Adobe Fan Heiti Std B" charset="0"/>
                <a:cs typeface="Adobe Fan Heiti Std B" charset="0"/>
              </a:rPr>
              <a:t>).</a:t>
            </a:r>
          </a:p>
          <a:p>
            <a:pPr marL="342900" indent="-342900">
              <a:spcAft>
                <a:spcPts val="1200"/>
              </a:spcAft>
              <a:buFont typeface="Calibri" pitchFamily="84" charset="0"/>
              <a:buAutoNum type="arabicPeriod"/>
            </a:pPr>
            <a:r>
              <a:rPr lang="en-US" sz="1200">
                <a:latin typeface="Adobe Fan Heiti Std B" charset="0"/>
                <a:ea typeface="Adobe Fan Heiti Std B" charset="0"/>
                <a:cs typeface="Adobe Fan Heiti Std B" charset="0"/>
              </a:rPr>
              <a:t>J</a:t>
            </a:r>
            <a:r>
              <a:rPr lang="en-US" sz="1200">
                <a:latin typeface="Adobe Fan Heiti Std B" charset="0"/>
                <a:ea typeface="Adobe Fan Heiti Std B" charset="0"/>
                <a:cs typeface="Adobe Fan Heiti Std B" charset="0"/>
              </a:rPr>
              <a:t>. Luo, </a:t>
            </a:r>
            <a:r>
              <a:rPr lang="en-US" sz="1400">
                <a:latin typeface="Adobe Fan Heiti Std B" charset="0"/>
                <a:ea typeface="Adobe Fan Heiti Std B" charset="0"/>
                <a:cs typeface="Adobe Fan Heiti Std B" charset="0"/>
              </a:rPr>
              <a:t>"</a:t>
            </a:r>
            <a:r>
              <a:rPr lang="en-US" sz="1400">
                <a:solidFill>
                  <a:srgbClr val="C00000"/>
                </a:solidFill>
                <a:latin typeface="Adobe Fan Heiti Std B" charset="0"/>
                <a:ea typeface="Adobe Fan Heiti Std B" charset="0"/>
                <a:cs typeface="Adobe Fan Heiti Std B" charset="0"/>
              </a:rPr>
              <a:t>Developing </a:t>
            </a:r>
            <a:r>
              <a:rPr lang="en-US" sz="1400">
                <a:solidFill>
                  <a:srgbClr val="C00000"/>
                </a:solidFill>
                <a:latin typeface="Adobe Fan Heiti Std B" charset="0"/>
                <a:ea typeface="Adobe Fan Heiti Std B" charset="0"/>
                <a:cs typeface="Adobe Fan Heiti Std B" charset="0"/>
              </a:rPr>
              <a:t>Interfacial Phase Diagrams for Applications in Activated Sintering and Beyond: Current Status and Future Directions</a:t>
            </a:r>
            <a:r>
              <a:rPr lang="en-US" sz="1200">
                <a:latin typeface="Adobe Fan Heiti Std B" charset="0"/>
                <a:ea typeface="Adobe Fan Heiti Std B" charset="0"/>
                <a:cs typeface="Adobe Fan Heiti Std B" charset="0"/>
              </a:rPr>
              <a:t>, " Journal of American Ceramic Society , 95 [8] 2358–2371 (2012).</a:t>
            </a:r>
          </a:p>
          <a:p>
            <a:pPr marL="342900" indent="-342900">
              <a:spcAft>
                <a:spcPts val="1200"/>
              </a:spcAft>
              <a:buFont typeface="Calibri" pitchFamily="84" charset="0"/>
              <a:buAutoNum type="arabicPeriod"/>
            </a:pPr>
            <a:r>
              <a:rPr lang="en-US" sz="1200">
                <a:latin typeface="Adobe Fan Heiti Std B" charset="0"/>
                <a:ea typeface="Adobe Fan Heiti Std B" charset="0"/>
                <a:cs typeface="Adobe Fan Heiti Std B" charset="0"/>
              </a:rPr>
              <a:t>J. Luo, H. Cheng, K. Meshinchi Asl, C..J. Kiely, and M. P. Harmer, </a:t>
            </a:r>
            <a:r>
              <a:rPr lang="en-US" sz="1400">
                <a:latin typeface="Adobe Fan Heiti Std B" charset="0"/>
                <a:ea typeface="Adobe Fan Heiti Std B" charset="0"/>
                <a:cs typeface="Adobe Fan Heiti Std B" charset="0"/>
              </a:rPr>
              <a:t>"</a:t>
            </a:r>
            <a:r>
              <a:rPr lang="en-US" sz="1400">
                <a:solidFill>
                  <a:srgbClr val="C00000"/>
                </a:solidFill>
                <a:latin typeface="Adobe Fan Heiti Std B" charset="0"/>
                <a:ea typeface="Adobe Fan Heiti Std B" charset="0"/>
                <a:cs typeface="Adobe Fan Heiti Std B" charset="0"/>
              </a:rPr>
              <a:t>The Role of a Bilayer Interfacial Phase on Liquid Metal </a:t>
            </a:r>
            <a:r>
              <a:rPr lang="en-US" sz="1400">
                <a:solidFill>
                  <a:srgbClr val="C00000"/>
                </a:solidFill>
                <a:latin typeface="Adobe Fan Heiti Std B" charset="0"/>
                <a:ea typeface="Adobe Fan Heiti Std B" charset="0"/>
                <a:cs typeface="Adobe Fan Heiti Std B" charset="0"/>
              </a:rPr>
              <a:t>E</a:t>
            </a:r>
            <a:r>
              <a:rPr lang="en-US" sz="1400">
                <a:solidFill>
                  <a:srgbClr val="C00000"/>
                </a:solidFill>
                <a:latin typeface="Adobe Fan Heiti Std B" charset="0"/>
                <a:ea typeface="Adobe Fan Heiti Std B" charset="0"/>
                <a:cs typeface="Adobe Fan Heiti Std B" charset="0"/>
              </a:rPr>
              <a:t>mbrittlement</a:t>
            </a:r>
            <a:r>
              <a:rPr lang="en-US" sz="1200">
                <a:latin typeface="Adobe Fan Heiti Std B" charset="0"/>
                <a:ea typeface="Adobe Fan Heiti Std B" charset="0"/>
                <a:cs typeface="Adobe Fan Heiti Std B" charset="0"/>
              </a:rPr>
              <a:t>,"</a:t>
            </a:r>
            <a:r>
              <a:rPr lang="en-US" sz="1200">
                <a:latin typeface="Adobe Fan Heiti Std B" charset="0"/>
                <a:ea typeface="Adobe Fan Heiti Std B" charset="0"/>
                <a:cs typeface="Adobe Fan Heiti Std B" charset="0"/>
              </a:rPr>
              <a:t> </a:t>
            </a:r>
            <a:r>
              <a:rPr lang="en-US" sz="1200" i="1">
                <a:latin typeface="Adobe Fan Heiti Std B" charset="0"/>
                <a:ea typeface="Adobe Fan Heiti Std B" charset="0"/>
                <a:cs typeface="Adobe Fan Heiti Std B" charset="0"/>
              </a:rPr>
              <a:t>Science</a:t>
            </a:r>
            <a:r>
              <a:rPr lang="en-US" sz="1200">
                <a:latin typeface="Adobe Fan Heiti Std B" charset="0"/>
                <a:ea typeface="Adobe Fan Heiti Std B" charset="0"/>
                <a:cs typeface="Adobe Fan Heiti Std B" charset="0"/>
              </a:rPr>
              <a:t> 333 (6050) (September 23, 2011): 1730-3.</a:t>
            </a:r>
          </a:p>
          <a:p>
            <a:pPr marL="342900" indent="-342900">
              <a:spcAft>
                <a:spcPts val="1200"/>
              </a:spcAft>
              <a:buFont typeface="Calibri" pitchFamily="84" charset="0"/>
              <a:buAutoNum type="arabicPeriod"/>
            </a:pPr>
            <a:r>
              <a:rPr lang="en-US" sz="1200">
                <a:latin typeface="Adobe Fan Heiti Std B" charset="0"/>
                <a:ea typeface="Adobe Fan Heiti Std B" charset="0"/>
                <a:cs typeface="Adobe Fan Heiti Std B" charset="0"/>
              </a:rPr>
              <a:t>S. Ma, P.R. Cantwell, T.J. Pennycook, N. Zhou, M. P. Oxley, D.N. Leonard, S.J. Pennycook, J.Luo, M.P. Harmer, "</a:t>
            </a:r>
            <a:r>
              <a:rPr lang="en-US" sz="1400">
                <a:solidFill>
                  <a:srgbClr val="C00000"/>
                </a:solidFill>
                <a:latin typeface="Adobe Fan Heiti Std B" charset="0"/>
                <a:ea typeface="Adobe Fan Heiti Std B" charset="0"/>
                <a:cs typeface="Adobe Fan Heiti Std B" charset="0"/>
              </a:rPr>
              <a:t>Grain </a:t>
            </a:r>
            <a:r>
              <a:rPr lang="en-US" sz="1400">
                <a:solidFill>
                  <a:srgbClr val="C00000"/>
                </a:solidFill>
                <a:latin typeface="Adobe Fan Heiti Std B" charset="0"/>
                <a:ea typeface="Adobe Fan Heiti Std B" charset="0"/>
                <a:cs typeface="Adobe Fan Heiti Std B" charset="0"/>
              </a:rPr>
              <a:t>Boundary Complexion Transitions </a:t>
            </a:r>
            <a:r>
              <a:rPr lang="en-US" sz="1400">
                <a:solidFill>
                  <a:srgbClr val="C00000"/>
                </a:solidFill>
                <a:latin typeface="Adobe Fan Heiti Std B" charset="0"/>
                <a:ea typeface="Adobe Fan Heiti Std B" charset="0"/>
                <a:cs typeface="Adobe Fan Heiti Std B" charset="0"/>
              </a:rPr>
              <a:t>in WO</a:t>
            </a:r>
            <a:r>
              <a:rPr lang="en-US" sz="1400" baseline="-25000">
                <a:solidFill>
                  <a:srgbClr val="C00000"/>
                </a:solidFill>
                <a:latin typeface="Adobe Fan Heiti Std B" charset="0"/>
                <a:ea typeface="Adobe Fan Heiti Std B" charset="0"/>
                <a:cs typeface="Adobe Fan Heiti Std B" charset="0"/>
              </a:rPr>
              <a:t>3</a:t>
            </a:r>
            <a:r>
              <a:rPr lang="en-US" sz="1400">
                <a:solidFill>
                  <a:srgbClr val="C00000"/>
                </a:solidFill>
                <a:latin typeface="Adobe Fan Heiti Std B" charset="0"/>
                <a:ea typeface="Adobe Fan Heiti Std B" charset="0"/>
                <a:cs typeface="Adobe Fan Heiti Std B" charset="0"/>
              </a:rPr>
              <a:t>- and CuO-doped TiO</a:t>
            </a:r>
            <a:r>
              <a:rPr lang="en-US" sz="1400" baseline="-25000">
                <a:solidFill>
                  <a:srgbClr val="C00000"/>
                </a:solidFill>
                <a:latin typeface="Adobe Fan Heiti Std B" charset="0"/>
                <a:ea typeface="Adobe Fan Heiti Std B" charset="0"/>
                <a:cs typeface="Adobe Fan Heiti Std B" charset="0"/>
              </a:rPr>
              <a:t>2</a:t>
            </a:r>
            <a:r>
              <a:rPr lang="en-US" sz="1400">
                <a:solidFill>
                  <a:srgbClr val="C00000"/>
                </a:solidFill>
                <a:latin typeface="Adobe Fan Heiti Std B" charset="0"/>
                <a:ea typeface="Adobe Fan Heiti Std B" charset="0"/>
                <a:cs typeface="Adobe Fan Heiti Std B" charset="0"/>
              </a:rPr>
              <a:t> </a:t>
            </a:r>
            <a:r>
              <a:rPr lang="en-US" sz="1400">
                <a:solidFill>
                  <a:srgbClr val="C00000"/>
                </a:solidFill>
                <a:latin typeface="Adobe Fan Heiti Std B" charset="0"/>
                <a:ea typeface="Adobe Fan Heiti Std B" charset="0"/>
                <a:cs typeface="Adobe Fan Heiti Std B" charset="0"/>
              </a:rPr>
              <a:t>Bicrystals</a:t>
            </a:r>
            <a:r>
              <a:rPr lang="en-US" sz="1200">
                <a:latin typeface="Adobe Fan Heiti Std B" charset="0"/>
                <a:ea typeface="Adobe Fan Heiti Std B" charset="0"/>
                <a:cs typeface="Adobe Fan Heiti Std B" charset="0"/>
              </a:rPr>
              <a:t>," Acta Materialia, (2012), in press.  </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8B6D7ED3-F816-42A9-A9C3-30D93C68F85D}"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A62DEFFB-2453-45B8-9F50-D6FF994094C2}" type="slidenum">
              <a:rPr lang="en-US"/>
              <a:pPr>
                <a:defRPr/>
              </a:pPr>
              <a:t>11</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err="1">
                <a:ea typeface="+mj-ea"/>
                <a:cs typeface="+mj-cs"/>
              </a:rPr>
              <a:t>Publications:Submitted</a:t>
            </a:r>
            <a:r>
              <a:rPr lang="en-US" dirty="0">
                <a:ea typeface="+mj-ea"/>
                <a:cs typeface="+mj-cs"/>
              </a:rPr>
              <a:t>, Under Review, or in Preparation</a:t>
            </a:r>
            <a:br>
              <a:rPr lang="en-US" dirty="0">
                <a:ea typeface="+mj-ea"/>
                <a:cs typeface="+mj-cs"/>
              </a:rPr>
            </a:br>
            <a:endParaRPr lang="en-US" dirty="0">
              <a:ea typeface="+mj-ea"/>
              <a:cs typeface="+mj-cs"/>
            </a:endParaRPr>
          </a:p>
        </p:txBody>
      </p:sp>
      <p:sp>
        <p:nvSpPr>
          <p:cNvPr id="28676" name="Rectangle 5"/>
          <p:cNvSpPr>
            <a:spLocks noChangeArrowheads="1"/>
          </p:cNvSpPr>
          <p:nvPr/>
        </p:nvSpPr>
        <p:spPr bwMode="auto">
          <a:xfrm>
            <a:off x="0" y="762000"/>
            <a:ext cx="9144000" cy="5632450"/>
          </a:xfrm>
          <a:prstGeom prst="rect">
            <a:avLst/>
          </a:prstGeom>
          <a:noFill/>
          <a:ln w="9525">
            <a:noFill/>
            <a:miter lim="800000"/>
            <a:headEnd/>
            <a:tailEnd/>
          </a:ln>
        </p:spPr>
        <p:txBody>
          <a:bodyPr>
            <a:prstTxWarp prst="textNoShape">
              <a:avLst/>
            </a:prstTxWarp>
            <a:spAutoFit/>
          </a:bodyPr>
          <a:lstStyle/>
          <a:p>
            <a:pPr marL="342900" indent="-342900">
              <a:spcAft>
                <a:spcPts val="1200"/>
              </a:spcAft>
              <a:buFont typeface="Calibri" pitchFamily="84" charset="0"/>
              <a:buAutoNum type="arabicPeriod"/>
            </a:pPr>
            <a:r>
              <a:rPr lang="en-US" b="1">
                <a:solidFill>
                  <a:srgbClr val="0070C0"/>
                </a:solidFill>
                <a:latin typeface="Adobe Fan Heiti Std B" charset="0"/>
                <a:ea typeface="Adobe Fan Heiti Std B" charset="0"/>
                <a:cs typeface="Adobe Fan Heiti Std B" charset="0"/>
              </a:rPr>
              <a:t>Patrick </a:t>
            </a:r>
            <a:r>
              <a:rPr lang="en-US" b="1">
                <a:solidFill>
                  <a:srgbClr val="0070C0"/>
                </a:solidFill>
                <a:latin typeface="Adobe Fan Heiti Std B" charset="0"/>
                <a:ea typeface="Adobe Fan Heiti Std B" charset="0"/>
                <a:cs typeface="Adobe Fan Heiti Std B" charset="0"/>
              </a:rPr>
              <a:t>R. Cantwell, Ming Tang, Shen J. Dillon Jian Luo, Gregory S. Rohrer and Martin P. Harmer, </a:t>
            </a:r>
            <a:r>
              <a:rPr lang="en-US">
                <a:solidFill>
                  <a:srgbClr val="0070C0"/>
                </a:solidFill>
                <a:latin typeface="Adobe Fan Heiti Std B" charset="0"/>
                <a:ea typeface="Adobe Fan Heiti Std B" charset="0"/>
                <a:cs typeface="Adobe Fan Heiti Std B" charset="0"/>
              </a:rPr>
              <a:t>"</a:t>
            </a:r>
            <a:r>
              <a:rPr lang="en-US" b="1">
                <a:solidFill>
                  <a:srgbClr val="C00000"/>
                </a:solidFill>
                <a:latin typeface="Adobe Fan Heiti Std B" charset="0"/>
                <a:ea typeface="Adobe Fan Heiti Std B" charset="0"/>
                <a:cs typeface="Adobe Fan Heiti Std B" charset="0"/>
              </a:rPr>
              <a:t>Grain </a:t>
            </a:r>
            <a:r>
              <a:rPr lang="en-US" b="1">
                <a:solidFill>
                  <a:srgbClr val="C00000"/>
                </a:solidFill>
                <a:latin typeface="Adobe Fan Heiti Std B" charset="0"/>
                <a:ea typeface="Adobe Fan Heiti Std B" charset="0"/>
                <a:cs typeface="Adobe Fan Heiti Std B" charset="0"/>
              </a:rPr>
              <a:t>Boundary Complexions Overview</a:t>
            </a:r>
            <a:r>
              <a:rPr lang="en-US" b="1">
                <a:solidFill>
                  <a:srgbClr val="0070C0"/>
                </a:solidFill>
                <a:latin typeface="Adobe Fan Heiti Std B" charset="0"/>
                <a:ea typeface="Adobe Fan Heiti Std B" charset="0"/>
                <a:cs typeface="Adobe Fan Heiti Std B" charset="0"/>
              </a:rPr>
              <a:t>,</a:t>
            </a:r>
            <a:r>
              <a:rPr lang="en-US">
                <a:solidFill>
                  <a:srgbClr val="0070C0"/>
                </a:solidFill>
                <a:latin typeface="Adobe Fan Heiti Std B" charset="0"/>
                <a:ea typeface="Adobe Fan Heiti Std B" charset="0"/>
                <a:cs typeface="Adobe Fan Heiti Std B" charset="0"/>
              </a:rPr>
              <a:t>"</a:t>
            </a:r>
            <a:r>
              <a:rPr lang="en-US" b="1">
                <a:solidFill>
                  <a:srgbClr val="0070C0"/>
                </a:solidFill>
                <a:latin typeface="Adobe Fan Heiti Std B" charset="0"/>
                <a:ea typeface="Adobe Fan Heiti Std B" charset="0"/>
                <a:cs typeface="Adobe Fan Heiti Std B" charset="0"/>
              </a:rPr>
              <a:t> </a:t>
            </a:r>
            <a:r>
              <a:rPr lang="en-US" b="1">
                <a:solidFill>
                  <a:srgbClr val="0070C0"/>
                </a:solidFill>
                <a:latin typeface="Adobe Fan Heiti Std B" charset="0"/>
                <a:ea typeface="Adobe Fan Heiti Std B" charset="0"/>
                <a:cs typeface="Adobe Fan Heiti Std B" charset="0"/>
              </a:rPr>
              <a:t>for Acta Materialia, in preparation.   Anticipated publication date March 2013</a:t>
            </a:r>
            <a:r>
              <a:rPr lang="en-US" b="1">
                <a:solidFill>
                  <a:srgbClr val="0070C0"/>
                </a:solidFill>
                <a:latin typeface="Adobe Fan Heiti Std B" charset="0"/>
                <a:ea typeface="Adobe Fan Heiti Std B" charset="0"/>
                <a:cs typeface="Adobe Fan Heiti Std B" charset="0"/>
              </a:rPr>
              <a:t>.</a:t>
            </a:r>
          </a:p>
          <a:p>
            <a:pPr marL="342900" indent="-342900">
              <a:spcAft>
                <a:spcPts val="1200"/>
              </a:spcAft>
              <a:buFont typeface="Calibri" pitchFamily="84" charset="0"/>
              <a:buAutoNum type="arabicPeriod"/>
            </a:pPr>
            <a:endParaRPr lang="en-US" b="1">
              <a:solidFill>
                <a:srgbClr val="0070C0"/>
              </a:solidFill>
              <a:latin typeface="Adobe Fan Heiti Std B" charset="0"/>
              <a:ea typeface="Adobe Fan Heiti Std B" charset="0"/>
              <a:cs typeface="Adobe Fan Heiti Std B" charset="0"/>
            </a:endParaRPr>
          </a:p>
          <a:p>
            <a:pPr marL="342900" indent="-342900">
              <a:spcAft>
                <a:spcPts val="1200"/>
              </a:spcAft>
              <a:buFont typeface="Calibri" pitchFamily="84" charset="0"/>
              <a:buAutoNum type="arabicPeriod"/>
            </a:pPr>
            <a:r>
              <a:rPr lang="en-US" sz="1200">
                <a:latin typeface="Adobe Fan Heiti Std B" charset="0"/>
                <a:ea typeface="Adobe Fan Heiti Std B" charset="0"/>
                <a:cs typeface="Adobe Fan Heiti Std B" charset="0"/>
              </a:rPr>
              <a:t>R. M. Feenstra, N. Srivastava, M. Widom, Bogdan Diaconescu, Taisuke Ohta, G. L. Kellogg, J. T. Robinson, I. V. Vlassiouk, "</a:t>
            </a:r>
            <a:r>
              <a:rPr lang="en-US" sz="1400">
                <a:solidFill>
                  <a:srgbClr val="C00000"/>
                </a:solidFill>
                <a:latin typeface="Adobe Fan Heiti Std B" charset="0"/>
                <a:ea typeface="Adobe Fan Heiti Std B" charset="0"/>
                <a:cs typeface="Adobe Fan Heiti Std B" charset="0"/>
              </a:rPr>
              <a:t>Low-energy Electron Reflectivity from Graphene</a:t>
            </a:r>
            <a:r>
              <a:rPr lang="en-US" sz="1200">
                <a:latin typeface="Adobe Fan Heiti Std B" charset="0"/>
                <a:ea typeface="Adobe Fan Heiti Std B" charset="0"/>
                <a:cs typeface="Adobe Fan Heiti Std B" charset="0"/>
              </a:rPr>
              <a:t>," submitted to Phys. Rev. B (Nov. 2012) This is about methods for counting surface layers using LEEM reflectivity. Although the paper specifies graphene, the method is general (e.g. can be used for Bi on Ni).</a:t>
            </a:r>
          </a:p>
          <a:p>
            <a:pPr marL="342900" indent="-342900">
              <a:spcAft>
                <a:spcPts val="1200"/>
              </a:spcAft>
              <a:buFont typeface="Calibri" pitchFamily="84" charset="0"/>
              <a:buAutoNum type="arabicPeriod"/>
            </a:pPr>
            <a:r>
              <a:rPr lang="en-US" sz="1200">
                <a:latin typeface="Adobe Fan Heiti Std B" charset="0"/>
                <a:ea typeface="Adobe Fan Heiti Std B" charset="0"/>
                <a:cs typeface="Adobe Fan Heiti Std B" charset="0"/>
              </a:rPr>
              <a:t>Q. Gao and M. Widom, "</a:t>
            </a:r>
            <a:r>
              <a:rPr lang="en-US" sz="1400">
                <a:solidFill>
                  <a:srgbClr val="C00000"/>
                </a:solidFill>
                <a:latin typeface="Adobe Fan Heiti Std B" charset="0"/>
                <a:ea typeface="Adobe Fan Heiti Std B" charset="0"/>
                <a:cs typeface="Adobe Fan Heiti Std B" charset="0"/>
              </a:rPr>
              <a:t>First principles study of Bi thin films on the Ni(111) surface</a:t>
            </a:r>
            <a:r>
              <a:rPr lang="en-US" sz="1200">
                <a:latin typeface="Adobe Fan Heiti Std B" charset="0"/>
                <a:ea typeface="Adobe Fan Heiti Std B" charset="0"/>
                <a:cs typeface="Adobe Fan Heiti Std B" charset="0"/>
              </a:rPr>
              <a:t>," in preparation.</a:t>
            </a:r>
          </a:p>
          <a:p>
            <a:pPr marL="342900" indent="-342900">
              <a:spcAft>
                <a:spcPts val="1200"/>
              </a:spcAft>
              <a:buFont typeface="Calibri" pitchFamily="84" charset="0"/>
              <a:buAutoNum type="arabicPeriod"/>
            </a:pPr>
            <a:r>
              <a:rPr lang="en-US" sz="1200">
                <a:latin typeface="Adobe Fan Heiti Std B" charset="0"/>
                <a:ea typeface="Adobe Fan Heiti Std B" charset="0"/>
                <a:cs typeface="Adobe Fan Heiti Std B" charset="0"/>
              </a:rPr>
              <a:t>Tai, Kaiping and Shen J. </a:t>
            </a:r>
            <a:r>
              <a:rPr lang="en-US" sz="1200">
                <a:latin typeface="Adobe Fan Heiti Std B" charset="0"/>
                <a:ea typeface="Adobe Fan Heiti Std B" charset="0"/>
                <a:cs typeface="Adobe Fan Heiti Std B" charset="0"/>
              </a:rPr>
              <a:t>Dillon, "</a:t>
            </a:r>
            <a:r>
              <a:rPr lang="en-US" sz="1400">
                <a:solidFill>
                  <a:srgbClr val="C00000"/>
                </a:solidFill>
                <a:latin typeface="Adobe Fan Heiti Std B" charset="0"/>
                <a:ea typeface="Adobe Fan Heiti Std B" charset="0"/>
                <a:cs typeface="Adobe Fan Heiti Std B" charset="0"/>
              </a:rPr>
              <a:t>Scaling </a:t>
            </a:r>
            <a:r>
              <a:rPr lang="en-US" sz="1400">
                <a:solidFill>
                  <a:srgbClr val="C00000"/>
                </a:solidFill>
                <a:latin typeface="Adobe Fan Heiti Std B" charset="0"/>
                <a:ea typeface="Adobe Fan Heiti Std B" charset="0"/>
                <a:cs typeface="Adobe Fan Heiti Std B" charset="0"/>
              </a:rPr>
              <a:t>effects on Grain Boundary Diffusivity; Au in Cu</a:t>
            </a:r>
            <a:r>
              <a:rPr lang="en-US" sz="1400">
                <a:solidFill>
                  <a:srgbClr val="C00000"/>
                </a:solidFill>
                <a:latin typeface="Adobe Fan Heiti Std B" charset="0"/>
                <a:ea typeface="Adobe Fan Heiti Std B" charset="0"/>
                <a:cs typeface="Adobe Fan Heiti Std B" charset="0"/>
              </a:rPr>
              <a:t>,</a:t>
            </a:r>
            <a:r>
              <a:rPr lang="en-US" sz="1200">
                <a:latin typeface="Adobe Fan Heiti Std B" charset="0"/>
                <a:ea typeface="Adobe Fan Heiti Std B" charset="0"/>
                <a:cs typeface="Adobe Fan Heiti Std B" charset="0"/>
              </a:rPr>
              <a:t>" </a:t>
            </a:r>
            <a:r>
              <a:rPr lang="en-US" sz="1200">
                <a:latin typeface="Adobe Fan Heiti Std B" charset="0"/>
                <a:ea typeface="Adobe Fan Heiti Std B" charset="0"/>
                <a:cs typeface="Adobe Fan Heiti Std B" charset="0"/>
              </a:rPr>
              <a:t>Submitted (Acta Mater).</a:t>
            </a:r>
          </a:p>
          <a:p>
            <a:pPr marL="342900" indent="-342900">
              <a:spcAft>
                <a:spcPts val="1200"/>
              </a:spcAft>
              <a:buFont typeface="Calibri" pitchFamily="84" charset="0"/>
              <a:buAutoNum type="arabicPeriod"/>
            </a:pPr>
            <a:r>
              <a:rPr lang="en-US" sz="1200">
                <a:latin typeface="Adobe Fan Heiti Std B" charset="0"/>
                <a:ea typeface="Adobe Fan Heiti Std B" charset="0"/>
                <a:cs typeface="Adobe Fan Heiti Std B" charset="0"/>
              </a:rPr>
              <a:t>Tai, Kaiping,  Abigail Lawrence, Martin P. Harmer and Shen J. </a:t>
            </a:r>
            <a:r>
              <a:rPr lang="en-US" sz="1200">
                <a:latin typeface="Adobe Fan Heiti Std B" charset="0"/>
                <a:ea typeface="Adobe Fan Heiti Std B" charset="0"/>
                <a:cs typeface="Adobe Fan Heiti Std B" charset="0"/>
              </a:rPr>
              <a:t>Dillon, "</a:t>
            </a:r>
            <a:r>
              <a:rPr lang="en-US" sz="1400">
                <a:solidFill>
                  <a:srgbClr val="C00000"/>
                </a:solidFill>
                <a:latin typeface="Adobe Fan Heiti Std B" charset="0"/>
                <a:ea typeface="Adobe Fan Heiti Std B" charset="0"/>
                <a:cs typeface="Adobe Fan Heiti Std B" charset="0"/>
              </a:rPr>
              <a:t>Misorientation Dependence of Al</a:t>
            </a:r>
            <a:r>
              <a:rPr lang="en-US" sz="1400" baseline="-25000">
                <a:solidFill>
                  <a:srgbClr val="C00000"/>
                </a:solidFill>
                <a:latin typeface="Adobe Fan Heiti Std B" charset="0"/>
                <a:ea typeface="Adobe Fan Heiti Std B" charset="0"/>
                <a:cs typeface="Adobe Fan Heiti Std B" charset="0"/>
              </a:rPr>
              <a:t>2</a:t>
            </a:r>
            <a:r>
              <a:rPr lang="en-US" sz="1400">
                <a:solidFill>
                  <a:srgbClr val="C00000"/>
                </a:solidFill>
                <a:latin typeface="Adobe Fan Heiti Std B" charset="0"/>
                <a:ea typeface="Adobe Fan Heiti Std B" charset="0"/>
                <a:cs typeface="Adobe Fan Heiti Std B" charset="0"/>
              </a:rPr>
              <a:t>O</a:t>
            </a:r>
            <a:r>
              <a:rPr lang="en-US" sz="1400" baseline="-25000">
                <a:solidFill>
                  <a:srgbClr val="C00000"/>
                </a:solidFill>
                <a:latin typeface="Adobe Fan Heiti Std B" charset="0"/>
                <a:ea typeface="Adobe Fan Heiti Std B" charset="0"/>
                <a:cs typeface="Adobe Fan Heiti Std B" charset="0"/>
              </a:rPr>
              <a:t>3</a:t>
            </a:r>
            <a:r>
              <a:rPr lang="en-US" sz="1400">
                <a:solidFill>
                  <a:srgbClr val="C00000"/>
                </a:solidFill>
                <a:latin typeface="Adobe Fan Heiti Std B" charset="0"/>
                <a:ea typeface="Adobe Fan Heiti Std B" charset="0"/>
                <a:cs typeface="Adobe Fan Heiti Std B" charset="0"/>
              </a:rPr>
              <a:t> Grain Boundary Thermal Resistance,</a:t>
            </a:r>
            <a:r>
              <a:rPr lang="en-US" sz="1200">
                <a:latin typeface="Adobe Fan Heiti Std B" charset="0"/>
                <a:ea typeface="Adobe Fan Heiti Std B" charset="0"/>
                <a:cs typeface="Adobe Fan Heiti Std B" charset="0"/>
              </a:rPr>
              <a:t>" </a:t>
            </a:r>
            <a:r>
              <a:rPr lang="en-US" sz="1200">
                <a:latin typeface="Adobe Fan Heiti Std B" charset="0"/>
                <a:ea typeface="Adobe Fan Heiti Std B" charset="0"/>
                <a:cs typeface="Adobe Fan Heiti Std B" charset="0"/>
              </a:rPr>
              <a:t> Submitted </a:t>
            </a:r>
            <a:r>
              <a:rPr lang="en-US" sz="1200">
                <a:latin typeface="Adobe Fan Heiti Std B" charset="0"/>
                <a:ea typeface="Adobe Fan Heiti Std B" charset="0"/>
                <a:cs typeface="Adobe Fan Heiti Std B" charset="0"/>
              </a:rPr>
              <a:t>to Applied Physics Letters</a:t>
            </a:r>
            <a:endParaRPr lang="en-US" sz="1200">
              <a:latin typeface="Adobe Fan Heiti Std B" charset="0"/>
              <a:ea typeface="Adobe Fan Heiti Std B" charset="0"/>
              <a:cs typeface="Adobe Fan Heiti Std B" charset="0"/>
            </a:endParaRPr>
          </a:p>
          <a:p>
            <a:pPr marL="342900" indent="-342900">
              <a:spcAft>
                <a:spcPts val="1200"/>
              </a:spcAft>
              <a:buFont typeface="Calibri" pitchFamily="84" charset="0"/>
              <a:buAutoNum type="arabicPeriod"/>
            </a:pPr>
            <a:r>
              <a:rPr lang="en-US" sz="1200">
                <a:latin typeface="Adobe Fan Heiti Std B" charset="0"/>
                <a:ea typeface="Adobe Fan Heiti Std B" charset="0"/>
                <a:cs typeface="Adobe Fan Heiti Std B" charset="0"/>
              </a:rPr>
              <a:t>Chang-You Lin, Michael Widom, and Robert F. Sekerka, "</a:t>
            </a:r>
            <a:r>
              <a:rPr lang="en-US" sz="1400">
                <a:solidFill>
                  <a:srgbClr val="C00000"/>
                </a:solidFill>
                <a:latin typeface="Adobe Fan Heiti Std B" charset="0"/>
                <a:ea typeface="Adobe Fan Heiti Std B" charset="0"/>
                <a:cs typeface="Adobe Fan Heiti Std B" charset="0"/>
              </a:rPr>
              <a:t>On the Mapping of Physical Space to the Gibbs Triangle for a Mean-field Density Functional Theory of a Three-phase Contact Line</a:t>
            </a:r>
            <a:r>
              <a:rPr lang="en-US" sz="1200">
                <a:latin typeface="Adobe Fan Heiti Std B" charset="0"/>
                <a:ea typeface="Adobe Fan Heiti Std B" charset="0"/>
                <a:cs typeface="Adobe Fan Heiti Std B" charset="0"/>
              </a:rPr>
              <a:t>," </a:t>
            </a:r>
            <a:r>
              <a:rPr lang="en-US" sz="1200">
                <a:latin typeface="Adobe Fan Heiti Std B" charset="0"/>
                <a:ea typeface="Adobe Fan Heiti Std B" charset="0"/>
                <a:cs typeface="Adobe Fan Heiti Std B" charset="0"/>
              </a:rPr>
              <a:t>to be submitted to Phys. Rev. E (Dec. 2012). This is about the thermodynamics of line tension at interfaces of three phases.</a:t>
            </a:r>
          </a:p>
          <a:p>
            <a:pPr marL="342900" indent="-342900">
              <a:spcAft>
                <a:spcPts val="1200"/>
              </a:spcAft>
              <a:buFont typeface="Calibri" pitchFamily="84" charset="0"/>
              <a:buAutoNum type="arabicPeriod"/>
            </a:pPr>
            <a:r>
              <a:rPr lang="en-US" sz="1200">
                <a:latin typeface="Adobe Fan Heiti Std B" charset="0"/>
                <a:ea typeface="Adobe Fan Heiti Std B" charset="0"/>
                <a:cs typeface="Adobe Fan Heiti Std B" charset="0"/>
              </a:rPr>
              <a:t>Zhiyang Yu, Qian Wu, Jeffrey M. Rickman, Helen M. Chan, Martin P. Harmer, </a:t>
            </a:r>
            <a:r>
              <a:rPr lang="en-US" sz="1200">
                <a:latin typeface="Adobe Fan Heiti Std B" charset="0"/>
                <a:ea typeface="Adobe Fan Heiti Std B" charset="0"/>
                <a:cs typeface="Adobe Fan Heiti Std B" charset="0"/>
              </a:rPr>
              <a:t>"</a:t>
            </a:r>
            <a:r>
              <a:rPr lang="en-US" sz="1400">
                <a:solidFill>
                  <a:srgbClr val="C00000"/>
                </a:solidFill>
                <a:latin typeface="Adobe Fan Heiti Std B" charset="0"/>
                <a:ea typeface="Adobe Fan Heiti Std B" charset="0"/>
                <a:cs typeface="Adobe Fan Heiti Std B" charset="0"/>
              </a:rPr>
              <a:t>Atomic </a:t>
            </a:r>
            <a:r>
              <a:rPr lang="en-US" sz="1400">
                <a:solidFill>
                  <a:srgbClr val="C00000"/>
                </a:solidFill>
                <a:latin typeface="Adobe Fan Heiti Std B" charset="0"/>
                <a:ea typeface="Adobe Fan Heiti Std B" charset="0"/>
                <a:cs typeface="Adobe Fan Heiti Std B" charset="0"/>
              </a:rPr>
              <a:t>- resolution observation of Hf-doped alumina grain boundaries</a:t>
            </a:r>
            <a:r>
              <a:rPr lang="en-US" sz="1200">
                <a:latin typeface="Adobe Fan Heiti Std B" charset="0"/>
                <a:ea typeface="Adobe Fan Heiti Std B" charset="0"/>
                <a:cs typeface="Adobe Fan Heiti Std B" charset="0"/>
              </a:rPr>
              <a:t>," </a:t>
            </a:r>
            <a:r>
              <a:rPr lang="en-US" sz="1200">
                <a:latin typeface="Adobe Fan Heiti Std B" charset="0"/>
                <a:ea typeface="Adobe Fan Heiti Std B" charset="0"/>
                <a:cs typeface="Adobe Fan Heiti Std B" charset="0"/>
              </a:rPr>
              <a:t>Scripta Materialia, under review 2012</a:t>
            </a:r>
            <a:r>
              <a:rPr lang="en-US" sz="1200">
                <a:latin typeface="Adobe Fan Heiti Std B" charset="0"/>
                <a:ea typeface="Adobe Fan Heiti Std B" charset="0"/>
                <a:cs typeface="Adobe Fan Heiti Std B" charset="0"/>
              </a:rPr>
              <a:t>.</a:t>
            </a:r>
          </a:p>
          <a:p>
            <a:pPr marL="342900" indent="-342900">
              <a:spcAft>
                <a:spcPts val="1200"/>
              </a:spcAft>
              <a:buFont typeface="Calibri" pitchFamily="84" charset="0"/>
              <a:buAutoNum type="arabicPeriod"/>
            </a:pPr>
            <a:r>
              <a:rPr lang="en-US" sz="1200">
                <a:latin typeface="Adobe Fan Heiti Std B" charset="0"/>
                <a:ea typeface="Adobe Fan Heiti Std B" charset="0"/>
                <a:cs typeface="Adobe Fan Heiti Std B" charset="0"/>
              </a:rPr>
              <a:t>W. Cao, A. Kundu, Z.Yu, M.P. Harmer, and R. P. </a:t>
            </a:r>
            <a:r>
              <a:rPr lang="en-US" sz="1200">
                <a:latin typeface="Adobe Fan Heiti Std B" charset="0"/>
                <a:ea typeface="Adobe Fan Heiti Std B" charset="0"/>
                <a:cs typeface="Adobe Fan Heiti Std B" charset="0"/>
              </a:rPr>
              <a:t>Vinci, </a:t>
            </a:r>
            <a:r>
              <a:rPr lang="en-US" sz="1400">
                <a:latin typeface="Adobe Fan Heiti Std B" charset="0"/>
                <a:ea typeface="Adobe Fan Heiti Std B" charset="0"/>
                <a:cs typeface="Adobe Fan Heiti Std B" charset="0"/>
              </a:rPr>
              <a:t>" </a:t>
            </a:r>
            <a:r>
              <a:rPr lang="en-US" sz="1400">
                <a:solidFill>
                  <a:srgbClr val="C00000"/>
                </a:solidFill>
                <a:latin typeface="Adobe Fan Heiti Std B" charset="0"/>
                <a:ea typeface="Adobe Fan Heiti Std B" charset="0"/>
                <a:cs typeface="Adobe Fan Heiti Std B" charset="0"/>
              </a:rPr>
              <a:t>Direct correlations between fracture toughness and grain boundary segregation behavior in Magnesium Aluminate Spinels,</a:t>
            </a:r>
            <a:r>
              <a:rPr lang="en-US" sz="1200">
                <a:latin typeface="Adobe Fan Heiti Std B" charset="0"/>
                <a:ea typeface="Adobe Fan Heiti Std B" charset="0"/>
                <a:cs typeface="Adobe Fan Heiti Std B" charset="0"/>
              </a:rPr>
              <a:t>"  to be submitted to Applied Physics Letters</a:t>
            </a:r>
            <a:endParaRPr lang="en-US" sz="1200">
              <a:latin typeface="Adobe Fan Heiti Std B" charset="0"/>
              <a:ea typeface="Adobe Fan Heiti Std B" charset="0"/>
              <a:cs typeface="Adobe Fan Heiti Std B"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FDB60726-CFF5-4185-9A3E-DD7794D5A692}"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52DD5ED8-A173-45A6-B738-18C340128DC1}" type="slidenum">
              <a:rPr lang="en-US"/>
              <a:pPr>
                <a:defRPr/>
              </a:pPr>
              <a:t>12</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Awards</a:t>
            </a:r>
            <a:endParaRPr lang="en-US" dirty="0">
              <a:ea typeface="+mj-ea"/>
              <a:cs typeface="+mj-cs"/>
            </a:endParaRPr>
          </a:p>
        </p:txBody>
      </p:sp>
      <p:pic>
        <p:nvPicPr>
          <p:cNvPr id="29700" name="Picture 2" descr="https://muri.cc.lehigh.edu/sites/muri.cc.lehigh.edu/files/u7/Qian%20Wu-Lehigh-ceramgraphic-add%20ONR.jpg"/>
          <p:cNvPicPr>
            <a:picLocks noChangeAspect="1" noChangeArrowheads="1"/>
          </p:cNvPicPr>
          <p:nvPr/>
        </p:nvPicPr>
        <p:blipFill>
          <a:blip r:embed="rId3"/>
          <a:srcRect l="4745" t="2698" r="4745" b="2966"/>
          <a:stretch>
            <a:fillRect/>
          </a:stretch>
        </p:blipFill>
        <p:spPr bwMode="auto">
          <a:xfrm>
            <a:off x="6350" y="1103313"/>
            <a:ext cx="4965700" cy="4002087"/>
          </a:xfrm>
          <a:prstGeom prst="rect">
            <a:avLst/>
          </a:prstGeom>
          <a:noFill/>
          <a:ln w="9525">
            <a:noFill/>
            <a:miter lim="800000"/>
            <a:headEnd/>
            <a:tailEnd/>
          </a:ln>
        </p:spPr>
      </p:pic>
      <p:sp>
        <p:nvSpPr>
          <p:cNvPr id="29701" name="Rectangle 4"/>
          <p:cNvSpPr>
            <a:spLocks noChangeArrowheads="1"/>
          </p:cNvSpPr>
          <p:nvPr/>
        </p:nvSpPr>
        <p:spPr bwMode="auto">
          <a:xfrm>
            <a:off x="0" y="6030913"/>
            <a:ext cx="9144000" cy="336550"/>
          </a:xfrm>
          <a:prstGeom prst="rect">
            <a:avLst/>
          </a:prstGeom>
          <a:noFill/>
          <a:ln w="9525">
            <a:noFill/>
            <a:miter lim="800000"/>
            <a:headEnd/>
            <a:tailEnd/>
          </a:ln>
        </p:spPr>
        <p:txBody>
          <a:bodyPr>
            <a:prstTxWarp prst="textNoShape">
              <a:avLst/>
            </a:prstTxWarp>
            <a:spAutoFit/>
          </a:bodyPr>
          <a:lstStyle/>
          <a:p>
            <a:pPr algn="ctr"/>
            <a:r>
              <a:rPr lang="en-US" sz="1600">
                <a:latin typeface="Adobe Fan Heiti Std B" charset="0"/>
                <a:ea typeface="Adobe Fan Heiti Std B" charset="0"/>
                <a:cs typeface="Adobe Fan Heiti Std B" charset="0"/>
              </a:rPr>
              <a:t>TEM category in the Ceramographic Awards at the MS &amp; T conference in Pittsburgh, Oct. 2012</a:t>
            </a:r>
          </a:p>
        </p:txBody>
      </p:sp>
      <p:pic>
        <p:nvPicPr>
          <p:cNvPr id="29702" name="Picture 2" descr="https://muri.cc.lehigh.edu/sites/muri.cc.lehigh.edu/files/u7/Slide1.jpg"/>
          <p:cNvPicPr>
            <a:picLocks noChangeAspect="1" noChangeArrowheads="1"/>
          </p:cNvPicPr>
          <p:nvPr/>
        </p:nvPicPr>
        <p:blipFill>
          <a:blip r:embed="rId4"/>
          <a:srcRect/>
          <a:stretch>
            <a:fillRect/>
          </a:stretch>
        </p:blipFill>
        <p:spPr bwMode="auto">
          <a:xfrm>
            <a:off x="5105400" y="715963"/>
            <a:ext cx="4000500" cy="3200400"/>
          </a:xfrm>
          <a:prstGeom prst="rect">
            <a:avLst/>
          </a:prstGeom>
          <a:noFill/>
          <a:ln w="9525">
            <a:noFill/>
            <a:miter lim="800000"/>
            <a:headEnd/>
            <a:tailEnd/>
          </a:ln>
        </p:spPr>
      </p:pic>
      <p:pic>
        <p:nvPicPr>
          <p:cNvPr id="29703" name="Picture 4" descr="http://www.teamusa.org/%7E/media/USA_Canoe_Kayak/Images/Misc/awards%20pic.jpg"/>
          <p:cNvPicPr>
            <a:picLocks noChangeAspect="1" noChangeArrowheads="1"/>
          </p:cNvPicPr>
          <p:nvPr/>
        </p:nvPicPr>
        <p:blipFill>
          <a:blip r:embed="rId5"/>
          <a:srcRect r="66325"/>
          <a:stretch>
            <a:fillRect/>
          </a:stretch>
        </p:blipFill>
        <p:spPr bwMode="auto">
          <a:xfrm>
            <a:off x="4191000" y="4089400"/>
            <a:ext cx="1025525" cy="2012950"/>
          </a:xfrm>
          <a:prstGeom prst="rect">
            <a:avLst/>
          </a:prstGeom>
          <a:noFill/>
          <a:ln w="9525">
            <a:noFill/>
            <a:miter lim="800000"/>
            <a:headEnd/>
            <a:tailEnd/>
          </a:ln>
        </p:spPr>
      </p:pic>
      <p:pic>
        <p:nvPicPr>
          <p:cNvPr id="29704" name="Picture 6" descr="http://www.teamusa.org/%7E/media/USA_Canoe_Kayak/Images/Misc/awards%20pic.jpg"/>
          <p:cNvPicPr>
            <a:picLocks noChangeAspect="1" noChangeArrowheads="1"/>
          </p:cNvPicPr>
          <p:nvPr/>
        </p:nvPicPr>
        <p:blipFill>
          <a:blip r:embed="rId6"/>
          <a:srcRect l="67171"/>
          <a:stretch>
            <a:fillRect/>
          </a:stretch>
        </p:blipFill>
        <p:spPr bwMode="auto">
          <a:xfrm>
            <a:off x="8242300" y="3246438"/>
            <a:ext cx="863600" cy="1736725"/>
          </a:xfrm>
          <a:prstGeom prst="rect">
            <a:avLst/>
          </a:prstGeom>
          <a:noFill/>
          <a:ln w="9525">
            <a:noFill/>
            <a:miter lim="800000"/>
            <a:headEnd/>
            <a:tailEnd/>
          </a:ln>
        </p:spPr>
      </p:pic>
      <p:sp>
        <p:nvSpPr>
          <p:cNvPr id="29705" name="TextBox 8"/>
          <p:cNvSpPr txBox="1">
            <a:spLocks noChangeArrowheads="1"/>
          </p:cNvSpPr>
          <p:nvPr/>
        </p:nvSpPr>
        <p:spPr bwMode="auto">
          <a:xfrm>
            <a:off x="4384675" y="4343400"/>
            <a:ext cx="644525" cy="457200"/>
          </a:xfrm>
          <a:prstGeom prst="rect">
            <a:avLst/>
          </a:prstGeom>
          <a:noFill/>
          <a:ln w="9525">
            <a:noFill/>
            <a:miter lim="800000"/>
            <a:headEnd/>
            <a:tailEnd/>
          </a:ln>
        </p:spPr>
        <p:txBody>
          <a:bodyPr>
            <a:prstTxWarp prst="textNoShape">
              <a:avLst/>
            </a:prstTxWarp>
            <a:spAutoFit/>
          </a:bodyPr>
          <a:lstStyle/>
          <a:p>
            <a:r>
              <a:rPr lang="en-US" sz="2400">
                <a:latin typeface="Adobe Fan Heiti Std B" charset="0"/>
                <a:ea typeface="Adobe Fan Heiti Std B" charset="0"/>
                <a:cs typeface="Adobe Fan Heiti Std B" charset="0"/>
              </a:rPr>
              <a:t>1</a:t>
            </a:r>
            <a:r>
              <a:rPr lang="en-US" sz="2400" baseline="30000">
                <a:latin typeface="Adobe Fan Heiti Std B" charset="0"/>
                <a:ea typeface="Adobe Fan Heiti Std B" charset="0"/>
                <a:cs typeface="Adobe Fan Heiti Std B" charset="0"/>
              </a:rPr>
              <a:t>st</a:t>
            </a:r>
            <a:endParaRPr lang="en-US" baseline="30000">
              <a:latin typeface="Calibri" pitchFamily="84" charset="0"/>
            </a:endParaRPr>
          </a:p>
        </p:txBody>
      </p:sp>
      <p:sp>
        <p:nvSpPr>
          <p:cNvPr id="29706" name="TextBox 14"/>
          <p:cNvSpPr txBox="1">
            <a:spLocks noChangeArrowheads="1"/>
          </p:cNvSpPr>
          <p:nvPr/>
        </p:nvSpPr>
        <p:spPr bwMode="auto">
          <a:xfrm>
            <a:off x="8448675" y="3454400"/>
            <a:ext cx="642938" cy="457200"/>
          </a:xfrm>
          <a:prstGeom prst="rect">
            <a:avLst/>
          </a:prstGeom>
          <a:noFill/>
          <a:ln w="9525">
            <a:noFill/>
            <a:miter lim="800000"/>
            <a:headEnd/>
            <a:tailEnd/>
          </a:ln>
        </p:spPr>
        <p:txBody>
          <a:bodyPr>
            <a:prstTxWarp prst="textNoShape">
              <a:avLst/>
            </a:prstTxWarp>
            <a:spAutoFit/>
          </a:bodyPr>
          <a:lstStyle/>
          <a:p>
            <a:r>
              <a:rPr lang="en-US" sz="2400">
                <a:latin typeface="Adobe Fan Heiti Std B" charset="0"/>
                <a:ea typeface="Adobe Fan Heiti Std B" charset="0"/>
                <a:cs typeface="Adobe Fan Heiti Std B" charset="0"/>
              </a:rPr>
              <a:t>2</a:t>
            </a:r>
            <a:r>
              <a:rPr lang="en-US" sz="2400" baseline="30000">
                <a:latin typeface="Adobe Fan Heiti Std B" charset="0"/>
                <a:ea typeface="Adobe Fan Heiti Std B" charset="0"/>
                <a:cs typeface="Adobe Fan Heiti Std B" charset="0"/>
              </a:rPr>
              <a:t>nd</a:t>
            </a:r>
            <a:endParaRPr lang="en-US" baseline="30000">
              <a:latin typeface="Calibri" pitchFamily="84"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1" name="Picture 12"/>
          <p:cNvPicPr>
            <a:picLocks noChangeAspect="1"/>
          </p:cNvPicPr>
          <p:nvPr/>
        </p:nvPicPr>
        <p:blipFill>
          <a:blip r:embed="rId3"/>
          <a:srcRect/>
          <a:stretch>
            <a:fillRect/>
          </a:stretch>
        </p:blipFill>
        <p:spPr bwMode="auto">
          <a:xfrm>
            <a:off x="0" y="838200"/>
            <a:ext cx="4724400" cy="3973513"/>
          </a:xfrm>
          <a:prstGeom prst="rect">
            <a:avLst/>
          </a:prstGeom>
          <a:noFill/>
          <a:ln w="9525">
            <a:noFill/>
            <a:miter lim="800000"/>
            <a:headEnd/>
            <a:tailEnd/>
          </a:ln>
        </p:spPr>
      </p:pic>
      <p:sp>
        <p:nvSpPr>
          <p:cNvPr id="2" name="Date Placeholder 1"/>
          <p:cNvSpPr>
            <a:spLocks noGrp="1"/>
          </p:cNvSpPr>
          <p:nvPr>
            <p:ph type="dt" sz="quarter" idx="10"/>
          </p:nvPr>
        </p:nvSpPr>
        <p:spPr/>
        <p:txBody>
          <a:bodyPr/>
          <a:lstStyle/>
          <a:p>
            <a:pPr>
              <a:defRPr/>
            </a:pPr>
            <a:fld id="{95E8EB03-5142-42CE-9BF1-FAB42701F77D}"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9FCD8D04-E037-480D-A207-FB5D7981B13B}" type="slidenum">
              <a:rPr lang="en-US"/>
              <a:pPr>
                <a:defRPr/>
              </a:pPr>
              <a:t>13</a:t>
            </a:fld>
            <a:endParaRPr lang="en-US" dirty="0"/>
          </a:p>
        </p:txBody>
      </p:sp>
      <p:sp>
        <p:nvSpPr>
          <p:cNvPr id="4" name="Title 3"/>
          <p:cNvSpPr>
            <a:spLocks noGrp="1"/>
          </p:cNvSpPr>
          <p:nvPr>
            <p:ph type="title"/>
          </p:nvPr>
        </p:nvSpPr>
        <p:spPr>
          <a:xfrm>
            <a:off x="0" y="-133350"/>
            <a:ext cx="9144000" cy="609600"/>
          </a:xfrm>
        </p:spPr>
        <p:txBody>
          <a:bodyPr/>
          <a:lstStyle/>
          <a:p>
            <a:pPr fontAlgn="auto">
              <a:spcAft>
                <a:spcPts val="0"/>
              </a:spcAft>
              <a:defRPr/>
            </a:pPr>
            <a:r>
              <a:rPr lang="en-US" dirty="0" smtClean="0">
                <a:ea typeface="+mj-ea"/>
                <a:cs typeface="+mj-cs"/>
              </a:rPr>
              <a:t>Leveraging the MURI: Additive Manufacturing</a:t>
            </a:r>
            <a:endParaRPr lang="en-US" dirty="0">
              <a:ea typeface="+mj-ea"/>
              <a:cs typeface="+mj-cs"/>
            </a:endParaRPr>
          </a:p>
        </p:txBody>
      </p:sp>
      <p:pic>
        <p:nvPicPr>
          <p:cNvPr id="30725" name="Picture 4"/>
          <p:cNvPicPr>
            <a:picLocks noChangeAspect="1"/>
          </p:cNvPicPr>
          <p:nvPr/>
        </p:nvPicPr>
        <p:blipFill>
          <a:blip r:embed="rId4"/>
          <a:srcRect r="82317"/>
          <a:stretch>
            <a:fillRect/>
          </a:stretch>
        </p:blipFill>
        <p:spPr bwMode="auto">
          <a:xfrm>
            <a:off x="136525" y="4956175"/>
            <a:ext cx="1920875" cy="1143000"/>
          </a:xfrm>
          <a:prstGeom prst="rect">
            <a:avLst/>
          </a:prstGeom>
          <a:noFill/>
          <a:ln w="9525">
            <a:noFill/>
            <a:miter lim="800000"/>
            <a:headEnd/>
            <a:tailEnd/>
          </a:ln>
        </p:spPr>
      </p:pic>
      <p:pic>
        <p:nvPicPr>
          <p:cNvPr id="30726" name="Picture 8" descr="A0292.jpeg"/>
          <p:cNvPicPr>
            <a:picLocks noChangeAspect="1"/>
          </p:cNvPicPr>
          <p:nvPr/>
        </p:nvPicPr>
        <p:blipFill>
          <a:blip r:embed="rId5"/>
          <a:srcRect/>
          <a:stretch>
            <a:fillRect/>
          </a:stretch>
        </p:blipFill>
        <p:spPr bwMode="auto">
          <a:xfrm>
            <a:off x="4659313" y="838200"/>
            <a:ext cx="4508500" cy="3005138"/>
          </a:xfrm>
          <a:prstGeom prst="rect">
            <a:avLst/>
          </a:prstGeom>
          <a:noFill/>
          <a:ln w="9525">
            <a:noFill/>
            <a:miter lim="800000"/>
            <a:headEnd/>
            <a:tailEnd/>
          </a:ln>
        </p:spPr>
      </p:pic>
      <p:pic>
        <p:nvPicPr>
          <p:cNvPr id="30727" name="Picture 9" descr="B0128.jpeg"/>
          <p:cNvPicPr>
            <a:picLocks noChangeAspect="1"/>
          </p:cNvPicPr>
          <p:nvPr/>
        </p:nvPicPr>
        <p:blipFill>
          <a:blip r:embed="rId6"/>
          <a:srcRect/>
          <a:stretch>
            <a:fillRect/>
          </a:stretch>
        </p:blipFill>
        <p:spPr bwMode="auto">
          <a:xfrm>
            <a:off x="4659313" y="3567113"/>
            <a:ext cx="4495800" cy="2997200"/>
          </a:xfrm>
          <a:prstGeom prst="rect">
            <a:avLst/>
          </a:prstGeom>
          <a:noFill/>
          <a:ln w="9525">
            <a:noFill/>
            <a:miter lim="800000"/>
            <a:headEnd/>
            <a:tailEnd/>
          </a:ln>
        </p:spPr>
      </p:pic>
      <p:grpSp>
        <p:nvGrpSpPr>
          <p:cNvPr id="30728" name="Group 11"/>
          <p:cNvGrpSpPr>
            <a:grpSpLocks/>
          </p:cNvGrpSpPr>
          <p:nvPr/>
        </p:nvGrpSpPr>
        <p:grpSpPr bwMode="auto">
          <a:xfrm>
            <a:off x="2209800" y="4953000"/>
            <a:ext cx="2133600" cy="1168400"/>
            <a:chOff x="228600" y="1977449"/>
            <a:chExt cx="2133600" cy="1168481"/>
          </a:xfrm>
        </p:grpSpPr>
        <p:pic>
          <p:nvPicPr>
            <p:cNvPr id="30730" name="Picture 6"/>
            <p:cNvPicPr>
              <a:picLocks noChangeAspect="1"/>
            </p:cNvPicPr>
            <p:nvPr/>
          </p:nvPicPr>
          <p:blipFill>
            <a:blip r:embed="rId7"/>
            <a:srcRect l="2" r="52010"/>
            <a:stretch>
              <a:fillRect/>
            </a:stretch>
          </p:blipFill>
          <p:spPr bwMode="auto">
            <a:xfrm>
              <a:off x="228600" y="1977449"/>
              <a:ext cx="2133600" cy="630151"/>
            </a:xfrm>
            <a:prstGeom prst="rect">
              <a:avLst/>
            </a:prstGeom>
            <a:noFill/>
            <a:ln w="9525">
              <a:noFill/>
              <a:miter lim="800000"/>
              <a:headEnd/>
              <a:tailEnd/>
            </a:ln>
          </p:spPr>
        </p:pic>
        <p:pic>
          <p:nvPicPr>
            <p:cNvPr id="30731" name="Picture 10"/>
            <p:cNvPicPr>
              <a:picLocks noChangeAspect="1"/>
            </p:cNvPicPr>
            <p:nvPr/>
          </p:nvPicPr>
          <p:blipFill>
            <a:blip r:embed="rId7"/>
            <a:srcRect l="47125"/>
            <a:stretch>
              <a:fillRect/>
            </a:stretch>
          </p:blipFill>
          <p:spPr bwMode="auto">
            <a:xfrm>
              <a:off x="228600" y="2574000"/>
              <a:ext cx="2133600" cy="571930"/>
            </a:xfrm>
            <a:prstGeom prst="rect">
              <a:avLst/>
            </a:prstGeom>
            <a:noFill/>
            <a:ln w="9525">
              <a:noFill/>
              <a:miter lim="800000"/>
              <a:headEnd/>
              <a:tailEnd/>
            </a:ln>
          </p:spPr>
        </p:pic>
      </p:grpSp>
      <p:sp>
        <p:nvSpPr>
          <p:cNvPr id="30729" name="Rectangle 13"/>
          <p:cNvSpPr>
            <a:spLocks noChangeArrowheads="1"/>
          </p:cNvSpPr>
          <p:nvPr/>
        </p:nvSpPr>
        <p:spPr bwMode="auto">
          <a:xfrm>
            <a:off x="0" y="6172200"/>
            <a:ext cx="4648200" cy="396875"/>
          </a:xfrm>
          <a:prstGeom prst="rect">
            <a:avLst/>
          </a:prstGeom>
          <a:noFill/>
          <a:ln w="9525">
            <a:noFill/>
            <a:miter lim="800000"/>
            <a:headEnd/>
            <a:tailEnd/>
          </a:ln>
        </p:spPr>
        <p:txBody>
          <a:bodyPr>
            <a:prstTxWarp prst="textNoShape">
              <a:avLst/>
            </a:prstTxWarp>
            <a:spAutoFit/>
          </a:bodyPr>
          <a:lstStyle/>
          <a:p>
            <a:r>
              <a:rPr lang="en-US" sz="1000" b="1">
                <a:ea typeface="Arial" pitchFamily="84" charset="0"/>
                <a:cs typeface="Arial" pitchFamily="84" charset="0"/>
              </a:rPr>
              <a:t>http://namii.org/2012/12/04/pennsylvania-governor-tom-corbett-announces-ramp-award-winners-at-namii-special-event/</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Rounded Rectangle 14"/>
          <p:cNvSpPr/>
          <p:nvPr/>
        </p:nvSpPr>
        <p:spPr>
          <a:xfrm>
            <a:off x="152400" y="3733800"/>
            <a:ext cx="3810000" cy="2590800"/>
          </a:xfrm>
          <a:prstGeom prst="roundRect">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2" name="Date Placeholder 1"/>
          <p:cNvSpPr>
            <a:spLocks noGrp="1"/>
          </p:cNvSpPr>
          <p:nvPr>
            <p:ph type="dt" sz="quarter" idx="10"/>
          </p:nvPr>
        </p:nvSpPr>
        <p:spPr/>
        <p:txBody>
          <a:bodyPr/>
          <a:lstStyle/>
          <a:p>
            <a:pPr>
              <a:defRPr/>
            </a:pPr>
            <a:fld id="{95E8EB03-5142-42CE-9BF1-FAB42701F77D}"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A8DB5074-D3CC-4B21-8C89-65B519EE6949}" type="slidenum">
              <a:rPr lang="en-US"/>
              <a:pPr>
                <a:defRPr/>
              </a:pPr>
              <a:t>14</a:t>
            </a:fld>
            <a:endParaRPr lang="en-US" dirty="0"/>
          </a:p>
        </p:txBody>
      </p:sp>
      <p:sp>
        <p:nvSpPr>
          <p:cNvPr id="6" name="Title 3"/>
          <p:cNvSpPr>
            <a:spLocks noGrp="1"/>
          </p:cNvSpPr>
          <p:nvPr>
            <p:ph type="title"/>
          </p:nvPr>
        </p:nvSpPr>
        <p:spPr>
          <a:xfrm>
            <a:off x="0" y="-133350"/>
            <a:ext cx="9144000" cy="609600"/>
          </a:xfrm>
        </p:spPr>
        <p:txBody>
          <a:bodyPr/>
          <a:lstStyle/>
          <a:p>
            <a:pPr fontAlgn="auto">
              <a:spcAft>
                <a:spcPts val="0"/>
              </a:spcAft>
              <a:defRPr/>
            </a:pPr>
            <a:r>
              <a:rPr lang="en-US" dirty="0" smtClean="0">
                <a:ea typeface="+mj-ea"/>
                <a:cs typeface="+mj-cs"/>
              </a:rPr>
              <a:t>Leveraging the MURI: Additive Manufacturing</a:t>
            </a:r>
            <a:endParaRPr lang="en-US" dirty="0">
              <a:ea typeface="+mj-ea"/>
              <a:cs typeface="+mj-cs"/>
            </a:endParaRPr>
          </a:p>
        </p:txBody>
      </p:sp>
      <p:pic>
        <p:nvPicPr>
          <p:cNvPr id="7" name="Picture 6"/>
          <p:cNvPicPr>
            <a:picLocks noChangeAspect="1"/>
          </p:cNvPicPr>
          <p:nvPr/>
        </p:nvPicPr>
        <p:blipFill>
          <a:blip r:embed="rId3"/>
          <a:stretch>
            <a:fillRect/>
          </a:stretch>
        </p:blipFill>
        <p:spPr>
          <a:xfrm>
            <a:off x="4534895" y="1905000"/>
            <a:ext cx="4456705" cy="4495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2774" name="Rectangle 9"/>
          <p:cNvSpPr>
            <a:spLocks noChangeArrowheads="1"/>
          </p:cNvSpPr>
          <p:nvPr/>
        </p:nvSpPr>
        <p:spPr bwMode="auto">
          <a:xfrm>
            <a:off x="152400" y="838200"/>
            <a:ext cx="8458200" cy="1006475"/>
          </a:xfrm>
          <a:prstGeom prst="rect">
            <a:avLst/>
          </a:prstGeom>
          <a:noFill/>
          <a:ln w="9525">
            <a:noFill/>
            <a:miter lim="800000"/>
            <a:headEnd/>
            <a:tailEnd/>
          </a:ln>
        </p:spPr>
        <p:txBody>
          <a:bodyPr>
            <a:prstTxWarp prst="textNoShape">
              <a:avLst/>
            </a:prstTxWarp>
            <a:spAutoFit/>
          </a:bodyPr>
          <a:lstStyle/>
          <a:p>
            <a:r>
              <a:rPr lang="en-US" sz="2000" b="1">
                <a:latin typeface="Calibri" pitchFamily="84" charset="0"/>
              </a:rPr>
              <a:t>2013 DURIP</a:t>
            </a:r>
          </a:p>
          <a:p>
            <a:r>
              <a:rPr lang="en-US" sz="2000" b="1">
                <a:latin typeface="Calibri" pitchFamily="84" charset="0"/>
              </a:rPr>
              <a:t>“A Powder Bed Additive Manufacturing System for Direct Laser Sintering”</a:t>
            </a:r>
          </a:p>
          <a:p>
            <a:r>
              <a:rPr lang="en-US" sz="2000" b="1">
                <a:latin typeface="Calibri" pitchFamily="84" charset="0"/>
              </a:rPr>
              <a:t> </a:t>
            </a:r>
            <a:endParaRPr lang="en-US" sz="2000">
              <a:latin typeface="Calibri" pitchFamily="84" charset="0"/>
            </a:endParaRPr>
          </a:p>
        </p:txBody>
      </p:sp>
      <p:pic>
        <p:nvPicPr>
          <p:cNvPr id="32775" name="Picture 10" descr="PhenixSystemsLogo.png"/>
          <p:cNvPicPr>
            <a:picLocks noChangeAspect="1"/>
          </p:cNvPicPr>
          <p:nvPr/>
        </p:nvPicPr>
        <p:blipFill>
          <a:blip r:embed="rId4"/>
          <a:srcRect/>
          <a:stretch>
            <a:fillRect/>
          </a:stretch>
        </p:blipFill>
        <p:spPr bwMode="auto">
          <a:xfrm>
            <a:off x="457200" y="3962400"/>
            <a:ext cx="1306513" cy="1295400"/>
          </a:xfrm>
          <a:prstGeom prst="rect">
            <a:avLst/>
          </a:prstGeom>
          <a:noFill/>
          <a:ln w="9525">
            <a:noFill/>
            <a:miter lim="800000"/>
            <a:headEnd/>
            <a:tailEnd/>
          </a:ln>
        </p:spPr>
      </p:pic>
      <p:sp>
        <p:nvSpPr>
          <p:cNvPr id="32776" name="Rectangle 12"/>
          <p:cNvSpPr>
            <a:spLocks noChangeArrowheads="1"/>
          </p:cNvSpPr>
          <p:nvPr/>
        </p:nvSpPr>
        <p:spPr bwMode="auto">
          <a:xfrm>
            <a:off x="152400" y="1674813"/>
            <a:ext cx="3810000" cy="1739900"/>
          </a:xfrm>
          <a:prstGeom prst="rect">
            <a:avLst/>
          </a:prstGeom>
          <a:noFill/>
          <a:ln w="9525">
            <a:noFill/>
            <a:miter lim="800000"/>
            <a:headEnd/>
            <a:tailEnd/>
          </a:ln>
        </p:spPr>
        <p:txBody>
          <a:bodyPr>
            <a:prstTxWarp prst="textNoShape">
              <a:avLst/>
            </a:prstTxWarp>
            <a:spAutoFit/>
          </a:bodyPr>
          <a:lstStyle/>
          <a:p>
            <a:pPr marL="285750" indent="-285750">
              <a:buFont typeface="Wingdings" pitchFamily="84" charset="2"/>
              <a:buChar char="§"/>
            </a:pPr>
            <a:r>
              <a:rPr lang="en-US">
                <a:latin typeface="Calibri" pitchFamily="84" charset="0"/>
              </a:rPr>
              <a:t>Phenix Systems PXS Additive Manufacturing System</a:t>
            </a:r>
          </a:p>
          <a:p>
            <a:pPr marL="285750" indent="-285750">
              <a:buFont typeface="Wingdings" pitchFamily="84" charset="2"/>
              <a:buChar char="§"/>
            </a:pPr>
            <a:r>
              <a:rPr lang="en-US">
                <a:latin typeface="Calibri" pitchFamily="84" charset="0"/>
              </a:rPr>
              <a:t>Collaboration with GE to increase speed of DLS  ceramics </a:t>
            </a:r>
          </a:p>
          <a:p>
            <a:pPr marL="285750" indent="-285750">
              <a:buFont typeface="Wingdings" pitchFamily="84" charset="2"/>
              <a:buChar char="§"/>
            </a:pPr>
            <a:r>
              <a:rPr lang="en-US">
                <a:latin typeface="Calibri" pitchFamily="84" charset="0"/>
              </a:rPr>
              <a:t>Complexions engineering may hold the key to DLS of ceramics</a:t>
            </a:r>
          </a:p>
        </p:txBody>
      </p:sp>
      <p:sp>
        <p:nvSpPr>
          <p:cNvPr id="32777" name="Rectangle 13"/>
          <p:cNvSpPr>
            <a:spLocks noChangeArrowheads="1"/>
          </p:cNvSpPr>
          <p:nvPr/>
        </p:nvSpPr>
        <p:spPr bwMode="auto">
          <a:xfrm>
            <a:off x="152400" y="5421313"/>
            <a:ext cx="2065338" cy="366712"/>
          </a:xfrm>
          <a:prstGeom prst="rect">
            <a:avLst/>
          </a:prstGeom>
          <a:noFill/>
          <a:ln w="9525">
            <a:noFill/>
            <a:miter lim="800000"/>
            <a:headEnd/>
            <a:tailEnd/>
          </a:ln>
        </p:spPr>
        <p:txBody>
          <a:bodyPr wrap="none">
            <a:prstTxWarp prst="textNoShape">
              <a:avLst/>
            </a:prstTxWarp>
            <a:spAutoFit/>
          </a:bodyPr>
          <a:lstStyle/>
          <a:p>
            <a:r>
              <a:rPr lang="en-US" b="1">
                <a:latin typeface="Calibri" pitchFamily="84" charset="0"/>
              </a:rPr>
              <a:t>Phenix Systems PXS</a:t>
            </a:r>
          </a:p>
        </p:txBody>
      </p:sp>
      <p:pic>
        <p:nvPicPr>
          <p:cNvPr id="32778" name="Picture 15" descr="pxs_3 copy.png"/>
          <p:cNvPicPr>
            <a:picLocks noChangeAspect="1"/>
          </p:cNvPicPr>
          <p:nvPr/>
        </p:nvPicPr>
        <p:blipFill>
          <a:blip r:embed="rId5"/>
          <a:srcRect/>
          <a:stretch>
            <a:fillRect/>
          </a:stretch>
        </p:blipFill>
        <p:spPr bwMode="auto">
          <a:xfrm>
            <a:off x="2057400" y="3619500"/>
            <a:ext cx="1752600" cy="2635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Rounded Rectangle 16"/>
          <p:cNvSpPr/>
          <p:nvPr/>
        </p:nvSpPr>
        <p:spPr>
          <a:xfrm>
            <a:off x="533400" y="914400"/>
            <a:ext cx="3810000" cy="1676400"/>
          </a:xfrm>
          <a:prstGeom prst="roundRect">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2" name="Date Placeholder 1"/>
          <p:cNvSpPr>
            <a:spLocks noGrp="1"/>
          </p:cNvSpPr>
          <p:nvPr>
            <p:ph type="dt" sz="quarter" idx="10"/>
          </p:nvPr>
        </p:nvSpPr>
        <p:spPr/>
        <p:txBody>
          <a:bodyPr/>
          <a:lstStyle/>
          <a:p>
            <a:pPr>
              <a:defRPr/>
            </a:pPr>
            <a:fld id="{95E8EB03-5142-42CE-9BF1-FAB42701F77D}"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86A68720-49C0-43EF-BBB4-E65F38742C4E}" type="slidenum">
              <a:rPr lang="en-US"/>
              <a:pPr>
                <a:defRPr/>
              </a:pPr>
              <a:t>15</a:t>
            </a:fld>
            <a:endParaRPr lang="en-US" dirty="0"/>
          </a:p>
        </p:txBody>
      </p:sp>
      <p:sp>
        <p:nvSpPr>
          <p:cNvPr id="5" name="Title 3"/>
          <p:cNvSpPr>
            <a:spLocks noGrp="1"/>
          </p:cNvSpPr>
          <p:nvPr>
            <p:ph type="title"/>
          </p:nvPr>
        </p:nvSpPr>
        <p:spPr>
          <a:xfrm>
            <a:off x="0" y="-127000"/>
            <a:ext cx="9144000" cy="609600"/>
          </a:xfrm>
        </p:spPr>
        <p:txBody>
          <a:bodyPr/>
          <a:lstStyle/>
          <a:p>
            <a:pPr fontAlgn="auto">
              <a:spcAft>
                <a:spcPts val="0"/>
              </a:spcAft>
              <a:defRPr/>
            </a:pPr>
            <a:r>
              <a:rPr lang="en-US" dirty="0" smtClean="0">
                <a:ea typeface="+mj-ea"/>
                <a:cs typeface="+mj-cs"/>
              </a:rPr>
              <a:t>Leveraging the MURI: Partnerships</a:t>
            </a:r>
            <a:endParaRPr lang="en-US" dirty="0">
              <a:ea typeface="+mj-ea"/>
              <a:cs typeface="+mj-cs"/>
            </a:endParaRPr>
          </a:p>
        </p:txBody>
      </p:sp>
      <p:pic>
        <p:nvPicPr>
          <p:cNvPr id="34821" name="Picture 6"/>
          <p:cNvPicPr>
            <a:picLocks noChangeAspect="1"/>
          </p:cNvPicPr>
          <p:nvPr/>
        </p:nvPicPr>
        <p:blipFill>
          <a:blip r:embed="rId3"/>
          <a:srcRect/>
          <a:stretch>
            <a:fillRect/>
          </a:stretch>
        </p:blipFill>
        <p:spPr bwMode="auto">
          <a:xfrm>
            <a:off x="609600" y="1143000"/>
            <a:ext cx="990600" cy="982663"/>
          </a:xfrm>
          <a:prstGeom prst="rect">
            <a:avLst/>
          </a:prstGeom>
          <a:noFill/>
          <a:ln w="9525">
            <a:noFill/>
            <a:miter lim="800000"/>
            <a:headEnd/>
            <a:tailEnd/>
          </a:ln>
        </p:spPr>
      </p:pic>
      <p:sp>
        <p:nvSpPr>
          <p:cNvPr id="34822" name="Rectangle 7"/>
          <p:cNvSpPr>
            <a:spLocks noChangeArrowheads="1"/>
          </p:cNvSpPr>
          <p:nvPr/>
        </p:nvSpPr>
        <p:spPr bwMode="auto">
          <a:xfrm>
            <a:off x="1828800" y="1100138"/>
            <a:ext cx="2362200" cy="1250950"/>
          </a:xfrm>
          <a:prstGeom prst="rect">
            <a:avLst/>
          </a:prstGeom>
          <a:noFill/>
          <a:ln w="9525">
            <a:noFill/>
            <a:miter lim="800000"/>
            <a:headEnd/>
            <a:tailEnd/>
          </a:ln>
        </p:spPr>
        <p:txBody>
          <a:bodyPr>
            <a:prstTxWarp prst="textNoShape">
              <a:avLst/>
            </a:prstTxWarp>
            <a:spAutoFit/>
          </a:bodyPr>
          <a:lstStyle/>
          <a:p>
            <a:r>
              <a:rPr lang="en-US" sz="2000" b="1">
                <a:latin typeface="Calibri" pitchFamily="84" charset="0"/>
              </a:rPr>
              <a:t>U.S. Army ARDEC</a:t>
            </a:r>
          </a:p>
          <a:p>
            <a:endParaRPr lang="en-US" sz="2000" b="1">
              <a:latin typeface="Calibri" pitchFamily="84" charset="0"/>
            </a:endParaRPr>
          </a:p>
          <a:p>
            <a:r>
              <a:rPr lang="en-US">
                <a:latin typeface="Calibri" pitchFamily="84" charset="0"/>
              </a:rPr>
              <a:t>Nanocrystalline W for penetrators</a:t>
            </a:r>
          </a:p>
        </p:txBody>
      </p:sp>
      <p:pic>
        <p:nvPicPr>
          <p:cNvPr id="34823" name="Picture 13"/>
          <p:cNvPicPr>
            <a:picLocks noChangeAspect="1"/>
          </p:cNvPicPr>
          <p:nvPr/>
        </p:nvPicPr>
        <p:blipFill>
          <a:blip r:embed="rId4"/>
          <a:srcRect/>
          <a:stretch>
            <a:fillRect/>
          </a:stretch>
        </p:blipFill>
        <p:spPr bwMode="auto">
          <a:xfrm>
            <a:off x="4648200" y="3568700"/>
            <a:ext cx="12700" cy="12700"/>
          </a:xfrm>
          <a:prstGeom prst="rect">
            <a:avLst/>
          </a:prstGeom>
          <a:noFill/>
          <a:ln w="9525">
            <a:noFill/>
            <a:miter lim="800000"/>
            <a:headEnd/>
            <a:tailEnd/>
          </a:ln>
        </p:spPr>
      </p:pic>
      <p:pic>
        <p:nvPicPr>
          <p:cNvPr id="34824" name="Picture 14"/>
          <p:cNvPicPr>
            <a:picLocks noChangeAspect="1"/>
          </p:cNvPicPr>
          <p:nvPr/>
        </p:nvPicPr>
        <p:blipFill>
          <a:blip r:embed="rId4"/>
          <a:srcRect/>
          <a:stretch>
            <a:fillRect/>
          </a:stretch>
        </p:blipFill>
        <p:spPr bwMode="auto">
          <a:xfrm>
            <a:off x="4648200" y="3568700"/>
            <a:ext cx="12700" cy="12700"/>
          </a:xfrm>
          <a:prstGeom prst="rect">
            <a:avLst/>
          </a:prstGeom>
          <a:noFill/>
          <a:ln w="9525">
            <a:noFill/>
            <a:miter lim="800000"/>
            <a:headEnd/>
            <a:tailEnd/>
          </a:ln>
        </p:spPr>
      </p:pic>
      <p:sp>
        <p:nvSpPr>
          <p:cNvPr id="19" name="Rounded Rectangle 18"/>
          <p:cNvSpPr/>
          <p:nvPr/>
        </p:nvSpPr>
        <p:spPr>
          <a:xfrm>
            <a:off x="533400" y="2819400"/>
            <a:ext cx="3810000" cy="1676400"/>
          </a:xfrm>
          <a:prstGeom prst="roundRect">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34826" name="Rectangle 19"/>
          <p:cNvSpPr>
            <a:spLocks noChangeArrowheads="1"/>
          </p:cNvSpPr>
          <p:nvPr/>
        </p:nvSpPr>
        <p:spPr bwMode="auto">
          <a:xfrm>
            <a:off x="1828800" y="3005138"/>
            <a:ext cx="2438400" cy="1250950"/>
          </a:xfrm>
          <a:prstGeom prst="rect">
            <a:avLst/>
          </a:prstGeom>
          <a:noFill/>
          <a:ln w="9525">
            <a:noFill/>
            <a:miter lim="800000"/>
            <a:headEnd/>
            <a:tailEnd/>
          </a:ln>
        </p:spPr>
        <p:txBody>
          <a:bodyPr>
            <a:prstTxWarp prst="textNoShape">
              <a:avLst/>
            </a:prstTxWarp>
            <a:spAutoFit/>
          </a:bodyPr>
          <a:lstStyle/>
          <a:p>
            <a:r>
              <a:rPr lang="en-US" sz="2000" b="1">
                <a:latin typeface="Calibri" pitchFamily="84" charset="0"/>
              </a:rPr>
              <a:t>Almatis</a:t>
            </a:r>
          </a:p>
          <a:p>
            <a:endParaRPr lang="en-US" sz="2000" b="1">
              <a:latin typeface="Calibri" pitchFamily="84" charset="0"/>
            </a:endParaRPr>
          </a:p>
          <a:p>
            <a:r>
              <a:rPr lang="en-US">
                <a:latin typeface="Calibri" pitchFamily="84" charset="0"/>
              </a:rPr>
              <a:t>Al</a:t>
            </a:r>
            <a:r>
              <a:rPr lang="en-US" baseline="-25000">
                <a:latin typeface="Calibri" pitchFamily="84" charset="0"/>
              </a:rPr>
              <a:t>2</a:t>
            </a:r>
            <a:r>
              <a:rPr lang="en-US">
                <a:latin typeface="Calibri" pitchFamily="84" charset="0"/>
              </a:rPr>
              <a:t>O</a:t>
            </a:r>
            <a:r>
              <a:rPr lang="en-US" baseline="-25000">
                <a:latin typeface="Calibri" pitchFamily="84" charset="0"/>
              </a:rPr>
              <a:t>3</a:t>
            </a:r>
            <a:r>
              <a:rPr lang="en-US">
                <a:latin typeface="Calibri" pitchFamily="84" charset="0"/>
              </a:rPr>
              <a:t> powder development </a:t>
            </a:r>
          </a:p>
        </p:txBody>
      </p:sp>
      <p:pic>
        <p:nvPicPr>
          <p:cNvPr id="34827" name="Picture 20"/>
          <p:cNvPicPr>
            <a:picLocks noChangeAspect="1"/>
          </p:cNvPicPr>
          <p:nvPr/>
        </p:nvPicPr>
        <p:blipFill>
          <a:blip r:embed="rId5"/>
          <a:srcRect/>
          <a:stretch>
            <a:fillRect/>
          </a:stretch>
        </p:blipFill>
        <p:spPr bwMode="auto">
          <a:xfrm>
            <a:off x="685800" y="3238500"/>
            <a:ext cx="1066800" cy="800100"/>
          </a:xfrm>
          <a:prstGeom prst="rect">
            <a:avLst/>
          </a:prstGeom>
          <a:noFill/>
          <a:ln w="9525">
            <a:noFill/>
            <a:miter lim="800000"/>
            <a:headEnd/>
            <a:tailEnd/>
          </a:ln>
        </p:spPr>
      </p:pic>
      <p:sp>
        <p:nvSpPr>
          <p:cNvPr id="22" name="Rounded Rectangle 21"/>
          <p:cNvSpPr/>
          <p:nvPr/>
        </p:nvSpPr>
        <p:spPr>
          <a:xfrm>
            <a:off x="533400" y="4724400"/>
            <a:ext cx="3810000" cy="1676400"/>
          </a:xfrm>
          <a:prstGeom prst="roundRect">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34829" name="Rectangle 22"/>
          <p:cNvSpPr>
            <a:spLocks noChangeArrowheads="1"/>
          </p:cNvSpPr>
          <p:nvPr/>
        </p:nvSpPr>
        <p:spPr bwMode="auto">
          <a:xfrm>
            <a:off x="609600" y="5526088"/>
            <a:ext cx="3581400" cy="641350"/>
          </a:xfrm>
          <a:prstGeom prst="rect">
            <a:avLst/>
          </a:prstGeom>
          <a:noFill/>
          <a:ln w="9525">
            <a:noFill/>
            <a:miter lim="800000"/>
            <a:headEnd/>
            <a:tailEnd/>
          </a:ln>
        </p:spPr>
        <p:txBody>
          <a:bodyPr>
            <a:prstTxWarp prst="textNoShape">
              <a:avLst/>
            </a:prstTxWarp>
            <a:spAutoFit/>
          </a:bodyPr>
          <a:lstStyle/>
          <a:p>
            <a:r>
              <a:rPr lang="en-US">
                <a:latin typeface="Calibri" pitchFamily="84" charset="0"/>
              </a:rPr>
              <a:t>Advanced cutting tool and coating manufacturing</a:t>
            </a:r>
          </a:p>
        </p:txBody>
      </p:sp>
      <p:pic>
        <p:nvPicPr>
          <p:cNvPr id="34830" name="Picture 23"/>
          <p:cNvPicPr>
            <a:picLocks noChangeAspect="1"/>
          </p:cNvPicPr>
          <p:nvPr/>
        </p:nvPicPr>
        <p:blipFill>
          <a:blip r:embed="rId6"/>
          <a:srcRect/>
          <a:stretch>
            <a:fillRect/>
          </a:stretch>
        </p:blipFill>
        <p:spPr bwMode="auto">
          <a:xfrm>
            <a:off x="685800" y="4876800"/>
            <a:ext cx="2209800" cy="538163"/>
          </a:xfrm>
          <a:prstGeom prst="rect">
            <a:avLst/>
          </a:prstGeom>
          <a:noFill/>
          <a:ln w="9525">
            <a:noFill/>
            <a:miter lim="800000"/>
            <a:headEnd/>
            <a:tailEnd/>
          </a:ln>
        </p:spPr>
      </p:pic>
      <p:sp>
        <p:nvSpPr>
          <p:cNvPr id="25" name="Rounded Rectangle 24"/>
          <p:cNvSpPr/>
          <p:nvPr/>
        </p:nvSpPr>
        <p:spPr>
          <a:xfrm>
            <a:off x="4737100" y="914400"/>
            <a:ext cx="3810000" cy="1676400"/>
          </a:xfrm>
          <a:prstGeom prst="roundRect">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34832" name="Rectangle 25"/>
          <p:cNvSpPr>
            <a:spLocks noChangeArrowheads="1"/>
          </p:cNvSpPr>
          <p:nvPr/>
        </p:nvSpPr>
        <p:spPr bwMode="auto">
          <a:xfrm>
            <a:off x="4800600" y="1760538"/>
            <a:ext cx="3810000" cy="671512"/>
          </a:xfrm>
          <a:prstGeom prst="rect">
            <a:avLst/>
          </a:prstGeom>
          <a:noFill/>
          <a:ln w="9525">
            <a:noFill/>
            <a:miter lim="800000"/>
            <a:headEnd/>
            <a:tailEnd/>
          </a:ln>
        </p:spPr>
        <p:txBody>
          <a:bodyPr>
            <a:prstTxWarp prst="textNoShape">
              <a:avLst/>
            </a:prstTxWarp>
            <a:spAutoFit/>
          </a:bodyPr>
          <a:lstStyle/>
          <a:p>
            <a:r>
              <a:rPr lang="en-US" sz="2000" b="1">
                <a:latin typeface="Calibri" pitchFamily="84" charset="0"/>
              </a:rPr>
              <a:t>Paramount Industries</a:t>
            </a:r>
          </a:p>
          <a:p>
            <a:r>
              <a:rPr lang="en-US">
                <a:latin typeface="Calibri" pitchFamily="84" charset="0"/>
              </a:rPr>
              <a:t>Additive manufacturing (RAMP/NAMII)</a:t>
            </a:r>
          </a:p>
        </p:txBody>
      </p:sp>
      <p:pic>
        <p:nvPicPr>
          <p:cNvPr id="34833" name="Picture 26"/>
          <p:cNvPicPr>
            <a:picLocks noChangeAspect="1"/>
          </p:cNvPicPr>
          <p:nvPr/>
        </p:nvPicPr>
        <p:blipFill>
          <a:blip r:embed="rId7"/>
          <a:srcRect/>
          <a:stretch>
            <a:fillRect/>
          </a:stretch>
        </p:blipFill>
        <p:spPr bwMode="auto">
          <a:xfrm>
            <a:off x="4965700" y="990600"/>
            <a:ext cx="2362200" cy="736600"/>
          </a:xfrm>
          <a:prstGeom prst="rect">
            <a:avLst/>
          </a:prstGeom>
          <a:noFill/>
          <a:ln w="9525">
            <a:noFill/>
            <a:miter lim="800000"/>
            <a:headEnd/>
            <a:tailEnd/>
          </a:ln>
        </p:spPr>
      </p:pic>
      <p:sp>
        <p:nvSpPr>
          <p:cNvPr id="28" name="Rounded Rectangle 27"/>
          <p:cNvSpPr/>
          <p:nvPr/>
        </p:nvSpPr>
        <p:spPr>
          <a:xfrm>
            <a:off x="4737100" y="2819400"/>
            <a:ext cx="3810000" cy="1676400"/>
          </a:xfrm>
          <a:prstGeom prst="roundRect">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34835" name="Rectangle 28"/>
          <p:cNvSpPr>
            <a:spLocks noChangeArrowheads="1"/>
          </p:cNvSpPr>
          <p:nvPr/>
        </p:nvSpPr>
        <p:spPr bwMode="auto">
          <a:xfrm>
            <a:off x="5956300" y="3048000"/>
            <a:ext cx="2438400" cy="1250950"/>
          </a:xfrm>
          <a:prstGeom prst="rect">
            <a:avLst/>
          </a:prstGeom>
          <a:noFill/>
          <a:ln w="9525">
            <a:noFill/>
            <a:miter lim="800000"/>
            <a:headEnd/>
            <a:tailEnd/>
          </a:ln>
        </p:spPr>
        <p:txBody>
          <a:bodyPr>
            <a:prstTxWarp prst="textNoShape">
              <a:avLst/>
            </a:prstTxWarp>
            <a:spAutoFit/>
          </a:bodyPr>
          <a:lstStyle/>
          <a:p>
            <a:r>
              <a:rPr lang="en-US" sz="2000" b="1">
                <a:latin typeface="Calibri" pitchFamily="84" charset="0"/>
              </a:rPr>
              <a:t>General Electric</a:t>
            </a:r>
          </a:p>
          <a:p>
            <a:endParaRPr lang="en-US" sz="2000" b="1">
              <a:latin typeface="Calibri" pitchFamily="84" charset="0"/>
            </a:endParaRPr>
          </a:p>
          <a:p>
            <a:r>
              <a:rPr lang="en-US">
                <a:latin typeface="Calibri" pitchFamily="84" charset="0"/>
              </a:rPr>
              <a:t>Additive Manufacturing (DURIP, possibly NAMII)</a:t>
            </a:r>
          </a:p>
        </p:txBody>
      </p:sp>
      <p:pic>
        <p:nvPicPr>
          <p:cNvPr id="34836" name="Picture 29"/>
          <p:cNvPicPr>
            <a:picLocks noChangeAspect="1"/>
          </p:cNvPicPr>
          <p:nvPr/>
        </p:nvPicPr>
        <p:blipFill>
          <a:blip r:embed="rId8"/>
          <a:srcRect/>
          <a:stretch>
            <a:fillRect/>
          </a:stretch>
        </p:blipFill>
        <p:spPr bwMode="auto">
          <a:xfrm>
            <a:off x="4813300" y="3200400"/>
            <a:ext cx="990600" cy="925513"/>
          </a:xfrm>
          <a:prstGeom prst="rect">
            <a:avLst/>
          </a:prstGeom>
          <a:noFill/>
          <a:ln w="9525">
            <a:noFill/>
            <a:miter lim="800000"/>
            <a:headEnd/>
            <a:tailEnd/>
          </a:ln>
        </p:spPr>
      </p:pic>
      <p:sp>
        <p:nvSpPr>
          <p:cNvPr id="31" name="Rounded Rectangle 30"/>
          <p:cNvSpPr/>
          <p:nvPr/>
        </p:nvSpPr>
        <p:spPr>
          <a:xfrm>
            <a:off x="4737100" y="4724400"/>
            <a:ext cx="3810000" cy="1676400"/>
          </a:xfrm>
          <a:prstGeom prst="roundRect">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34838" name="Rectangle 31"/>
          <p:cNvSpPr>
            <a:spLocks noChangeArrowheads="1"/>
          </p:cNvSpPr>
          <p:nvPr/>
        </p:nvSpPr>
        <p:spPr bwMode="auto">
          <a:xfrm>
            <a:off x="4965700" y="5715000"/>
            <a:ext cx="3352800" cy="366713"/>
          </a:xfrm>
          <a:prstGeom prst="rect">
            <a:avLst/>
          </a:prstGeom>
          <a:noFill/>
          <a:ln w="9525">
            <a:noFill/>
            <a:miter lim="800000"/>
            <a:headEnd/>
            <a:tailEnd/>
          </a:ln>
        </p:spPr>
        <p:txBody>
          <a:bodyPr>
            <a:prstTxWarp prst="textNoShape">
              <a:avLst/>
            </a:prstTxWarp>
            <a:spAutoFit/>
          </a:bodyPr>
          <a:lstStyle/>
          <a:p>
            <a:r>
              <a:rPr lang="en-US">
                <a:latin typeface="Calibri" pitchFamily="84" charset="0"/>
              </a:rPr>
              <a:t>Advanced alloy development</a:t>
            </a:r>
          </a:p>
        </p:txBody>
      </p:sp>
      <p:pic>
        <p:nvPicPr>
          <p:cNvPr id="34839" name="Picture 32"/>
          <p:cNvPicPr>
            <a:picLocks noChangeAspect="1"/>
          </p:cNvPicPr>
          <p:nvPr/>
        </p:nvPicPr>
        <p:blipFill>
          <a:blip r:embed="rId9"/>
          <a:srcRect/>
          <a:stretch>
            <a:fillRect/>
          </a:stretch>
        </p:blipFill>
        <p:spPr bwMode="auto">
          <a:xfrm>
            <a:off x="4965700" y="4876800"/>
            <a:ext cx="3276600" cy="901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fld id="{E9EFBB53-642E-4921-9675-9601991DB33A}" type="datetime3">
              <a:rPr lang="en-US"/>
              <a:pPr>
                <a:defRPr/>
              </a:pPr>
              <a:t>January 7, 13</a:t>
            </a:fld>
            <a:endParaRPr lang="en-US"/>
          </a:p>
        </p:txBody>
      </p:sp>
      <p:sp>
        <p:nvSpPr>
          <p:cNvPr id="6" name="Title 5"/>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Materials Systems and Rationale</a:t>
            </a:r>
            <a:endParaRPr lang="en-US" dirty="0">
              <a:ea typeface="+mj-ea"/>
              <a:cs typeface="+mj-cs"/>
            </a:endParaRPr>
          </a:p>
        </p:txBody>
      </p:sp>
      <p:graphicFrame>
        <p:nvGraphicFramePr>
          <p:cNvPr id="14" name="Table 13"/>
          <p:cNvGraphicFramePr>
            <a:graphicFrameLocks noGrp="1"/>
          </p:cNvGraphicFramePr>
          <p:nvPr/>
        </p:nvGraphicFramePr>
        <p:xfrm>
          <a:off x="152400" y="762000"/>
          <a:ext cx="8839200" cy="5114925"/>
        </p:xfrm>
        <a:graphic>
          <a:graphicData uri="http://schemas.openxmlformats.org/drawingml/2006/table">
            <a:tbl>
              <a:tblPr firstRow="1" bandRow="1">
                <a:tableStyleId>{69CF1AB2-1976-4502-BF36-3FF5EA218861}</a:tableStyleId>
              </a:tblPr>
              <a:tblGrid>
                <a:gridCol w="1600200"/>
                <a:gridCol w="1676400"/>
                <a:gridCol w="5562601"/>
              </a:tblGrid>
              <a:tr h="370840">
                <a:tc rowSpan="5">
                  <a:txBody>
                    <a:bodyPr/>
                    <a:lstStyle/>
                    <a:p>
                      <a:r>
                        <a:rPr lang="en-US" sz="1800" b="0" dirty="0" smtClean="0">
                          <a:solidFill>
                            <a:schemeClr val="accent3">
                              <a:lumMod val="50000"/>
                            </a:schemeClr>
                          </a:solidFill>
                          <a:latin typeface="Adobe Fan Heiti Std B" pitchFamily="34" charset="-128"/>
                          <a:ea typeface="Adobe Fan Heiti Std B" pitchFamily="34" charset="-128"/>
                        </a:rPr>
                        <a:t>Binary Metal Alloys</a:t>
                      </a:r>
                      <a:endParaRPr lang="en-US" sz="1800" b="0" dirty="0">
                        <a:solidFill>
                          <a:schemeClr val="accent3">
                            <a:lumMod val="50000"/>
                          </a:schemeClr>
                        </a:solidFill>
                        <a:latin typeface="Adobe Fan Heiti Std B" pitchFamily="34" charset="-128"/>
                        <a:ea typeface="Adobe Fan Heiti Std B" pitchFamily="34" charset="-128"/>
                      </a:endParaRPr>
                    </a:p>
                  </a:txBody>
                  <a:tcPr>
                    <a:lnB w="12700" cap="flat" cmpd="sng" algn="ctr">
                      <a:solidFill>
                        <a:schemeClr val="accent1">
                          <a:lumMod val="60000"/>
                          <a:lumOff val="40000"/>
                        </a:schemeClr>
                      </a:solidFill>
                      <a:prstDash val="solid"/>
                      <a:round/>
                      <a:headEnd type="none" w="med" len="med"/>
                      <a:tailEnd type="none" w="med" len="med"/>
                    </a:lnB>
                  </a:tcPr>
                </a:tc>
                <a:tc>
                  <a:txBody>
                    <a:bodyPr/>
                    <a:lstStyle/>
                    <a:p>
                      <a:r>
                        <a:rPr lang="en-US" sz="1800" b="0" u="sng" dirty="0" smtClean="0">
                          <a:solidFill>
                            <a:schemeClr val="accent3">
                              <a:lumMod val="50000"/>
                            </a:schemeClr>
                          </a:solidFill>
                          <a:latin typeface="Adobe Fan Heiti Std B" pitchFamily="34" charset="-128"/>
                          <a:ea typeface="Adobe Fan Heiti Std B" pitchFamily="34" charset="-128"/>
                        </a:rPr>
                        <a:t>Ni</a:t>
                      </a:r>
                      <a:r>
                        <a:rPr lang="en-US" sz="1800" b="0" dirty="0" smtClean="0">
                          <a:solidFill>
                            <a:schemeClr val="accent3">
                              <a:lumMod val="50000"/>
                            </a:schemeClr>
                          </a:solidFill>
                          <a:latin typeface="Adobe Fan Heiti Std B" pitchFamily="34" charset="-128"/>
                          <a:ea typeface="Adobe Fan Heiti Std B" pitchFamily="34" charset="-128"/>
                        </a:rPr>
                        <a:t>-Bi </a:t>
                      </a:r>
                      <a:endParaRPr lang="en-US" sz="1800" b="0" dirty="0">
                        <a:solidFill>
                          <a:schemeClr val="accent3">
                            <a:lumMod val="50000"/>
                          </a:schemeClr>
                        </a:solidFill>
                        <a:latin typeface="Adobe Fan Heiti Std B" pitchFamily="34" charset="-128"/>
                        <a:ea typeface="Adobe Fan Heiti Std B" pitchFamily="34" charset="-128"/>
                      </a:endParaRPr>
                    </a:p>
                  </a:txBody>
                  <a:tcPr/>
                </a:tc>
                <a:tc rowSpan="3">
                  <a:txBody>
                    <a:bodyPr/>
                    <a:lstStyle/>
                    <a:p>
                      <a:r>
                        <a:rPr lang="en-US" sz="1800" b="0" dirty="0" smtClean="0">
                          <a:solidFill>
                            <a:schemeClr val="accent3">
                              <a:lumMod val="50000"/>
                            </a:schemeClr>
                          </a:solidFill>
                          <a:latin typeface="Adobe Fan Heiti Std B" pitchFamily="34" charset="-128"/>
                          <a:ea typeface="Adobe Fan Heiti Std B" pitchFamily="34" charset="-128"/>
                        </a:rPr>
                        <a:t>Model systems</a:t>
                      </a:r>
                      <a:r>
                        <a:rPr lang="en-US" sz="1800" b="0" baseline="0" dirty="0" smtClean="0">
                          <a:solidFill>
                            <a:schemeClr val="accent3">
                              <a:lumMod val="50000"/>
                            </a:schemeClr>
                          </a:solidFill>
                          <a:latin typeface="Adobe Fan Heiti Std B" pitchFamily="34" charset="-128"/>
                          <a:ea typeface="Adobe Fan Heiti Std B" pitchFamily="34" charset="-128"/>
                        </a:rPr>
                        <a:t> (Liquid metal </a:t>
                      </a:r>
                      <a:r>
                        <a:rPr lang="en-US" sz="1800" b="0" baseline="0" dirty="0" err="1" smtClean="0">
                          <a:solidFill>
                            <a:schemeClr val="accent3">
                              <a:lumMod val="50000"/>
                            </a:schemeClr>
                          </a:solidFill>
                          <a:latin typeface="Adobe Fan Heiti Std B" pitchFamily="34" charset="-128"/>
                          <a:ea typeface="Adobe Fan Heiti Std B" pitchFamily="34" charset="-128"/>
                        </a:rPr>
                        <a:t>embrittlement</a:t>
                      </a:r>
                      <a:r>
                        <a:rPr lang="en-US" sz="1800" b="0" baseline="0" dirty="0" smtClean="0">
                          <a:solidFill>
                            <a:schemeClr val="accent3">
                              <a:lumMod val="50000"/>
                            </a:schemeClr>
                          </a:solidFill>
                          <a:latin typeface="Adobe Fan Heiti Std B" pitchFamily="34" charset="-128"/>
                          <a:ea typeface="Adobe Fan Heiti Std B" pitchFamily="34" charset="-128"/>
                        </a:rPr>
                        <a:t>, Establishing theoretical framework)</a:t>
                      </a:r>
                      <a:endParaRPr lang="en-US" sz="1800" b="0" dirty="0">
                        <a:solidFill>
                          <a:schemeClr val="accent3">
                            <a:lumMod val="50000"/>
                          </a:schemeClr>
                        </a:solidFill>
                        <a:latin typeface="Adobe Fan Heiti Std B" pitchFamily="34" charset="-128"/>
                        <a:ea typeface="Adobe Fan Heiti Std B" pitchFamily="34" charset="-128"/>
                      </a:endParaRPr>
                    </a:p>
                  </a:txBody>
                  <a:tcPr/>
                </a:tc>
              </a:tr>
              <a:tr h="370840">
                <a:tc vMerge="1">
                  <a:txBody>
                    <a:bodyPr/>
                    <a:lstStyle/>
                    <a:p>
                      <a:endParaRPr lang="en-US" sz="2000" b="0" dirty="0">
                        <a:solidFill>
                          <a:schemeClr val="accent3">
                            <a:lumMod val="50000"/>
                          </a:schemeClr>
                        </a:solidFill>
                      </a:endParaRPr>
                    </a:p>
                  </a:txBody>
                  <a:tcPr/>
                </a:tc>
                <a:tc>
                  <a:txBody>
                    <a:bodyPr/>
                    <a:lstStyle/>
                    <a:p>
                      <a:r>
                        <a:rPr lang="en-US" sz="1800" b="0" u="sng" dirty="0" smtClean="0">
                          <a:solidFill>
                            <a:schemeClr val="accent3">
                              <a:lumMod val="50000"/>
                            </a:schemeClr>
                          </a:solidFill>
                          <a:latin typeface="Adobe Fan Heiti Std B" pitchFamily="34" charset="-128"/>
                          <a:ea typeface="Adobe Fan Heiti Std B" pitchFamily="34" charset="-128"/>
                        </a:rPr>
                        <a:t>Cu</a:t>
                      </a:r>
                      <a:r>
                        <a:rPr lang="en-US" sz="1800" b="0" dirty="0" smtClean="0">
                          <a:solidFill>
                            <a:schemeClr val="accent3">
                              <a:lumMod val="50000"/>
                            </a:schemeClr>
                          </a:solidFill>
                          <a:latin typeface="Adobe Fan Heiti Std B" pitchFamily="34" charset="-128"/>
                          <a:ea typeface="Adobe Fan Heiti Std B" pitchFamily="34" charset="-128"/>
                        </a:rPr>
                        <a:t>-Bi</a:t>
                      </a:r>
                      <a:endParaRPr lang="en-US" sz="1800" b="0" dirty="0">
                        <a:solidFill>
                          <a:schemeClr val="accent3">
                            <a:lumMod val="50000"/>
                          </a:schemeClr>
                        </a:solidFill>
                        <a:latin typeface="Adobe Fan Heiti Std B" pitchFamily="34" charset="-128"/>
                        <a:ea typeface="Adobe Fan Heiti Std B" pitchFamily="34" charset="-128"/>
                      </a:endParaRPr>
                    </a:p>
                  </a:txBody>
                  <a:tcPr/>
                </a:tc>
                <a:tc vMerge="1">
                  <a:txBody>
                    <a:bodyPr/>
                    <a:lstStyle/>
                    <a:p>
                      <a:endParaRPr lang="en-US"/>
                    </a:p>
                  </a:txBody>
                  <a:tcPr/>
                </a:tc>
              </a:tr>
              <a:tr h="3708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b="0" dirty="0" smtClean="0">
                        <a:solidFill>
                          <a:schemeClr val="accent3">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u="sng" dirty="0" smtClean="0">
                          <a:solidFill>
                            <a:schemeClr val="accent3">
                              <a:lumMod val="50000"/>
                            </a:schemeClr>
                          </a:solidFill>
                          <a:latin typeface="Adobe Fan Heiti Std B" pitchFamily="34" charset="-128"/>
                          <a:ea typeface="Adobe Fan Heiti Std B" pitchFamily="34" charset="-128"/>
                        </a:rPr>
                        <a:t>Fe</a:t>
                      </a:r>
                      <a:r>
                        <a:rPr lang="en-US" sz="1800" b="0" dirty="0" smtClean="0">
                          <a:solidFill>
                            <a:schemeClr val="accent3">
                              <a:lumMod val="50000"/>
                            </a:schemeClr>
                          </a:solidFill>
                          <a:latin typeface="Adobe Fan Heiti Std B" pitchFamily="34" charset="-128"/>
                          <a:ea typeface="Adobe Fan Heiti Std B" pitchFamily="34" charset="-128"/>
                        </a:rPr>
                        <a:t>-Bi</a:t>
                      </a:r>
                    </a:p>
                  </a:txBody>
                  <a:tcPr/>
                </a:tc>
                <a:tc vMerge="1">
                  <a:txBody>
                    <a:bodyPr/>
                    <a:lstStyle/>
                    <a:p>
                      <a:endParaRPr lang="en-US"/>
                    </a:p>
                  </a:txBody>
                  <a:tcPr/>
                </a:tc>
              </a:tr>
              <a:tr h="37084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b="0" dirty="0" smtClean="0">
                        <a:solidFill>
                          <a:schemeClr val="accent3">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u="sng" dirty="0" smtClean="0">
                          <a:solidFill>
                            <a:schemeClr val="accent3">
                              <a:lumMod val="50000"/>
                            </a:schemeClr>
                          </a:solidFill>
                          <a:latin typeface="Adobe Fan Heiti Std B" pitchFamily="34" charset="-128"/>
                          <a:ea typeface="Adobe Fan Heiti Std B" pitchFamily="34" charset="-128"/>
                        </a:rPr>
                        <a:t>Ni</a:t>
                      </a:r>
                      <a:r>
                        <a:rPr lang="en-US" sz="1800" b="0" dirty="0" smtClean="0">
                          <a:solidFill>
                            <a:schemeClr val="accent3">
                              <a:lumMod val="50000"/>
                            </a:schemeClr>
                          </a:solidFill>
                          <a:latin typeface="Adobe Fan Heiti Std B" pitchFamily="34" charset="-128"/>
                          <a:ea typeface="Adobe Fan Heiti Std B" pitchFamily="34" charset="-128"/>
                        </a:rPr>
                        <a:t>-W, </a:t>
                      </a:r>
                      <a:r>
                        <a:rPr lang="en-US" sz="1800" b="0" u="sng" dirty="0" smtClean="0">
                          <a:solidFill>
                            <a:schemeClr val="accent3">
                              <a:lumMod val="50000"/>
                            </a:schemeClr>
                          </a:solidFill>
                          <a:latin typeface="Adobe Fan Heiti Std B" pitchFamily="34" charset="-128"/>
                          <a:ea typeface="Adobe Fan Heiti Std B" pitchFamily="34" charset="-128"/>
                        </a:rPr>
                        <a:t>Ni</a:t>
                      </a:r>
                      <a:r>
                        <a:rPr lang="en-US" sz="1800" b="0" dirty="0" smtClean="0">
                          <a:solidFill>
                            <a:schemeClr val="accent3">
                              <a:lumMod val="50000"/>
                            </a:schemeClr>
                          </a:solidFill>
                          <a:latin typeface="Adobe Fan Heiti Std B" pitchFamily="34" charset="-128"/>
                          <a:ea typeface="Adobe Fan Heiti Std B" pitchFamily="34" charset="-128"/>
                        </a:rPr>
                        <a:t>-Ti</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accent3">
                              <a:lumMod val="50000"/>
                            </a:schemeClr>
                          </a:solidFill>
                          <a:latin typeface="Adobe Fan Heiti Std B" pitchFamily="34" charset="-128"/>
                          <a:ea typeface="Adobe Fan Heiti Std B" pitchFamily="34" charset="-128"/>
                        </a:rPr>
                        <a:t>Nano-grained high strength nickel alloys</a:t>
                      </a:r>
                      <a:r>
                        <a:rPr lang="en-US" sz="1800" b="0" baseline="30000" dirty="0" smtClean="0">
                          <a:solidFill>
                            <a:schemeClr val="accent3">
                              <a:lumMod val="50000"/>
                            </a:schemeClr>
                          </a:solidFill>
                          <a:latin typeface="Adobe Fan Heiti Std B" pitchFamily="34" charset="-128"/>
                          <a:ea typeface="Adobe Fan Heiti Std B" pitchFamily="34" charset="-128"/>
                        </a:rPr>
                        <a:t>*</a:t>
                      </a:r>
                      <a:endParaRPr lang="en-US" sz="1800" b="0" baseline="30000" dirty="0">
                        <a:solidFill>
                          <a:schemeClr val="accent3">
                            <a:lumMod val="50000"/>
                          </a:schemeClr>
                        </a:solidFill>
                        <a:latin typeface="Adobe Fan Heiti Std B" pitchFamily="34" charset="-128"/>
                        <a:ea typeface="Adobe Fan Heiti Std B" pitchFamily="34" charset="-128"/>
                      </a:endParaRPr>
                    </a:p>
                  </a:txBody>
                  <a:tcPr/>
                </a:tc>
              </a:tr>
              <a:tr h="370840">
                <a:tc vMerge="1">
                  <a:txBody>
                    <a:bodyPr/>
                    <a:lstStyle/>
                    <a:p>
                      <a:endParaRPr lang="en-US" sz="2000" b="0" dirty="0">
                        <a:solidFill>
                          <a:schemeClr val="accent3">
                            <a:lumMod val="50000"/>
                          </a:schemeClr>
                        </a:solidFill>
                      </a:endParaRPr>
                    </a:p>
                  </a:txBody>
                  <a:tcPr>
                    <a:lnB w="12700" cap="flat" cmpd="sng" algn="ctr">
                      <a:solidFill>
                        <a:schemeClr val="accent1">
                          <a:lumMod val="60000"/>
                          <a:lumOff val="40000"/>
                        </a:schemeClr>
                      </a:solidFill>
                      <a:prstDash val="solid"/>
                      <a:round/>
                      <a:headEnd type="none" w="med" len="med"/>
                      <a:tailEnd type="none" w="med" len="med"/>
                    </a:lnB>
                  </a:tcPr>
                </a:tc>
                <a:tc>
                  <a:txBody>
                    <a:bodyPr/>
                    <a:lstStyle/>
                    <a:p>
                      <a:r>
                        <a:rPr lang="en-US" sz="1800" b="0" u="sng" dirty="0" smtClean="0">
                          <a:solidFill>
                            <a:schemeClr val="accent3">
                              <a:lumMod val="50000"/>
                            </a:schemeClr>
                          </a:solidFill>
                          <a:latin typeface="Adobe Fan Heiti Std B" pitchFamily="34" charset="-128"/>
                          <a:ea typeface="Adobe Fan Heiti Std B" pitchFamily="34" charset="-128"/>
                        </a:rPr>
                        <a:t>Al</a:t>
                      </a:r>
                      <a:r>
                        <a:rPr lang="en-US" sz="1800" b="0" dirty="0" smtClean="0">
                          <a:solidFill>
                            <a:schemeClr val="accent3">
                              <a:lumMod val="50000"/>
                            </a:schemeClr>
                          </a:solidFill>
                          <a:latin typeface="Adobe Fan Heiti Std B" pitchFamily="34" charset="-128"/>
                          <a:ea typeface="Adobe Fan Heiti Std B" pitchFamily="34" charset="-128"/>
                        </a:rPr>
                        <a:t>-Mg/(X)</a:t>
                      </a:r>
                      <a:endParaRPr lang="en-US" sz="1800" b="0" dirty="0">
                        <a:solidFill>
                          <a:schemeClr val="accent3">
                            <a:lumMod val="50000"/>
                          </a:schemeClr>
                        </a:solidFill>
                        <a:latin typeface="Adobe Fan Heiti Std B" pitchFamily="34" charset="-128"/>
                        <a:ea typeface="Adobe Fan Heiti Std B" pitchFamily="34" charset="-128"/>
                      </a:endParaRPr>
                    </a:p>
                  </a:txBody>
                  <a:tcPr>
                    <a:lnB w="12700" cap="flat" cmpd="sng" algn="ctr">
                      <a:solidFill>
                        <a:schemeClr val="accent1">
                          <a:lumMod val="60000"/>
                          <a:lumOff val="40000"/>
                        </a:schemeClr>
                      </a:solidFill>
                      <a:prstDash val="solid"/>
                      <a:round/>
                      <a:headEnd type="none" w="med" len="med"/>
                      <a:tailEnd type="none" w="med" len="med"/>
                    </a:lnB>
                  </a:tcPr>
                </a:tc>
                <a:tc>
                  <a:txBody>
                    <a:bodyPr/>
                    <a:lstStyle/>
                    <a:p>
                      <a:r>
                        <a:rPr lang="en-US" sz="1800" b="0" dirty="0" smtClean="0">
                          <a:solidFill>
                            <a:schemeClr val="accent3">
                              <a:lumMod val="50000"/>
                            </a:schemeClr>
                          </a:solidFill>
                          <a:latin typeface="Adobe Fan Heiti Std B" pitchFamily="34" charset="-128"/>
                          <a:ea typeface="Adobe Fan Heiti Std B" pitchFamily="34" charset="-128"/>
                        </a:rPr>
                        <a:t>High strength, corrosion resistance, </a:t>
                      </a:r>
                      <a:r>
                        <a:rPr lang="en-US" sz="1800" b="0" dirty="0" err="1" smtClean="0">
                          <a:solidFill>
                            <a:schemeClr val="accent3">
                              <a:lumMod val="50000"/>
                            </a:schemeClr>
                          </a:solidFill>
                          <a:latin typeface="Adobe Fan Heiti Std B" pitchFamily="34" charset="-128"/>
                          <a:ea typeface="Adobe Fan Heiti Std B" pitchFamily="34" charset="-128"/>
                        </a:rPr>
                        <a:t>weldable</a:t>
                      </a:r>
                      <a:r>
                        <a:rPr lang="en-US" sz="1800" b="0" dirty="0" smtClean="0">
                          <a:solidFill>
                            <a:schemeClr val="accent3">
                              <a:lumMod val="50000"/>
                            </a:schemeClr>
                          </a:solidFill>
                          <a:latin typeface="Adobe Fan Heiti Std B" pitchFamily="34" charset="-128"/>
                          <a:ea typeface="Adobe Fan Heiti Std B" pitchFamily="34" charset="-128"/>
                        </a:rPr>
                        <a:t> alloy</a:t>
                      </a:r>
                      <a:endParaRPr lang="en-US" sz="1800" b="0" dirty="0">
                        <a:solidFill>
                          <a:schemeClr val="accent3">
                            <a:lumMod val="50000"/>
                          </a:schemeClr>
                        </a:solidFill>
                        <a:latin typeface="Adobe Fan Heiti Std B" pitchFamily="34" charset="-128"/>
                        <a:ea typeface="Adobe Fan Heiti Std B" pitchFamily="34" charset="-128"/>
                      </a:endParaRPr>
                    </a:p>
                  </a:txBody>
                  <a:tcPr>
                    <a:lnB w="12700" cap="flat" cmpd="sng" algn="ctr">
                      <a:solidFill>
                        <a:schemeClr val="accent1">
                          <a:lumMod val="60000"/>
                          <a:lumOff val="40000"/>
                        </a:schemeClr>
                      </a:solidFill>
                      <a:prstDash val="solid"/>
                      <a:round/>
                      <a:headEnd type="none" w="med" len="med"/>
                      <a:tailEnd type="none" w="med" len="med"/>
                    </a:lnB>
                  </a:tcPr>
                </a:tc>
              </a:tr>
              <a:tr h="152400">
                <a:tc>
                  <a:txBody>
                    <a:bodyPr/>
                    <a:lstStyle/>
                    <a:p>
                      <a:endParaRPr lang="en-US" sz="500" b="0" dirty="0">
                        <a:solidFill>
                          <a:schemeClr val="accent3">
                            <a:lumMod val="50000"/>
                          </a:schemeClr>
                        </a:solidFill>
                        <a:latin typeface="Adobe Fan Heiti Std B" pitchFamily="34" charset="-128"/>
                        <a:ea typeface="Adobe Fan Heiti Std B" pitchFamily="34" charset="-128"/>
                      </a:endParaRPr>
                    </a:p>
                  </a:txBody>
                  <a:tcP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500" b="0" dirty="0">
                        <a:solidFill>
                          <a:schemeClr val="accent3">
                            <a:lumMod val="50000"/>
                          </a:schemeClr>
                        </a:solidFill>
                        <a:latin typeface="Adobe Fan Heiti Std B" pitchFamily="34" charset="-128"/>
                        <a:ea typeface="Adobe Fan Heiti Std B" pitchFamily="34" charset="-128"/>
                      </a:endParaRPr>
                    </a:p>
                  </a:txBody>
                  <a:tcP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500" dirty="0">
                        <a:latin typeface="Adobe Fan Heiti Std B" pitchFamily="34" charset="-128"/>
                        <a:ea typeface="Adobe Fan Heiti Std B" pitchFamily="34" charset="-128"/>
                      </a:endParaRPr>
                    </a:p>
                  </a:txBody>
                  <a:tcPr>
                    <a:lnL w="12700" cmpd="sng">
                      <a:noFill/>
                    </a:lnL>
                    <a:lnR w="12700" cmpd="sng">
                      <a:noFill/>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rowSpan="2">
                  <a:txBody>
                    <a:bodyPr/>
                    <a:lstStyle/>
                    <a:p>
                      <a:r>
                        <a:rPr lang="en-US" sz="1800" b="0" dirty="0" smtClean="0">
                          <a:solidFill>
                            <a:schemeClr val="accent3">
                              <a:lumMod val="50000"/>
                            </a:schemeClr>
                          </a:solidFill>
                          <a:latin typeface="Adobe Fan Heiti Std B" pitchFamily="34" charset="-128"/>
                          <a:ea typeface="Adobe Fan Heiti Std B" pitchFamily="34" charset="-128"/>
                        </a:rPr>
                        <a:t>Metal - </a:t>
                      </a:r>
                      <a:r>
                        <a:rPr lang="en-US" sz="1800" b="0" baseline="0" dirty="0" smtClean="0">
                          <a:solidFill>
                            <a:schemeClr val="accent3">
                              <a:lumMod val="50000"/>
                            </a:schemeClr>
                          </a:solidFill>
                          <a:latin typeface="Adobe Fan Heiti Std B" pitchFamily="34" charset="-128"/>
                          <a:ea typeface="Adobe Fan Heiti Std B" pitchFamily="34" charset="-128"/>
                        </a:rPr>
                        <a:t>Ceramics</a:t>
                      </a:r>
                      <a:endParaRPr lang="en-US" sz="1800" b="0" dirty="0">
                        <a:solidFill>
                          <a:schemeClr val="accent3">
                            <a:lumMod val="50000"/>
                          </a:schemeClr>
                        </a:solidFill>
                        <a:latin typeface="Adobe Fan Heiti Std B" pitchFamily="34" charset="-128"/>
                        <a:ea typeface="Adobe Fan Heiti Std B" pitchFamily="34" charset="-128"/>
                      </a:endParaRPr>
                    </a:p>
                  </a:txBody>
                  <a:tcP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r>
                        <a:rPr lang="en-US" sz="1800" b="0" u="sng" dirty="0" smtClean="0">
                          <a:solidFill>
                            <a:schemeClr val="accent3">
                              <a:lumMod val="50000"/>
                            </a:schemeClr>
                          </a:solidFill>
                          <a:latin typeface="Adobe Fan Heiti Std B" pitchFamily="34" charset="-128"/>
                          <a:ea typeface="Adobe Fan Heiti Std B" pitchFamily="34" charset="-128"/>
                        </a:rPr>
                        <a:t>Al</a:t>
                      </a:r>
                      <a:r>
                        <a:rPr lang="en-US" sz="1800" b="0" u="sng" baseline="-25000" dirty="0" smtClean="0">
                          <a:solidFill>
                            <a:schemeClr val="accent3">
                              <a:lumMod val="50000"/>
                            </a:schemeClr>
                          </a:solidFill>
                          <a:latin typeface="Adobe Fan Heiti Std B" pitchFamily="34" charset="-128"/>
                          <a:ea typeface="Adobe Fan Heiti Std B" pitchFamily="34" charset="-128"/>
                        </a:rPr>
                        <a:t>2</a:t>
                      </a:r>
                      <a:r>
                        <a:rPr lang="en-US" sz="1800" b="0" u="sng" dirty="0" smtClean="0">
                          <a:solidFill>
                            <a:schemeClr val="accent3">
                              <a:lumMod val="50000"/>
                            </a:schemeClr>
                          </a:solidFill>
                          <a:latin typeface="Adobe Fan Heiti Std B" pitchFamily="34" charset="-128"/>
                          <a:ea typeface="Adobe Fan Heiti Std B" pitchFamily="34" charset="-128"/>
                        </a:rPr>
                        <a:t>O</a:t>
                      </a:r>
                      <a:r>
                        <a:rPr lang="en-US" sz="1800" b="0" u="sng" baseline="-25000" dirty="0" smtClean="0">
                          <a:solidFill>
                            <a:schemeClr val="accent3">
                              <a:lumMod val="50000"/>
                            </a:schemeClr>
                          </a:solidFill>
                          <a:latin typeface="Adobe Fan Heiti Std B" pitchFamily="34" charset="-128"/>
                          <a:ea typeface="Adobe Fan Heiti Std B" pitchFamily="34" charset="-128"/>
                        </a:rPr>
                        <a:t>3</a:t>
                      </a:r>
                      <a:r>
                        <a:rPr lang="en-US" sz="1800" b="0" dirty="0" smtClean="0">
                          <a:solidFill>
                            <a:schemeClr val="accent3">
                              <a:lumMod val="50000"/>
                            </a:schemeClr>
                          </a:solidFill>
                          <a:latin typeface="Adobe Fan Heiti Std B" pitchFamily="34" charset="-128"/>
                          <a:ea typeface="Adobe Fan Heiti Std B" pitchFamily="34" charset="-128"/>
                        </a:rPr>
                        <a:t>-Cu/Ti</a:t>
                      </a:r>
                      <a:endParaRPr lang="en-US" sz="1800" b="0" dirty="0">
                        <a:solidFill>
                          <a:schemeClr val="accent3">
                            <a:lumMod val="50000"/>
                          </a:schemeClr>
                        </a:solidFill>
                        <a:latin typeface="Adobe Fan Heiti Std B" pitchFamily="34" charset="-128"/>
                        <a:ea typeface="Adobe Fan Heiti Std B" pitchFamily="34" charset="-128"/>
                      </a:endParaRPr>
                    </a:p>
                  </a:txBody>
                  <a:tcPr>
                    <a:lnT w="12700" cap="flat" cmpd="sng" algn="ctr">
                      <a:solidFill>
                        <a:schemeClr val="accent1">
                          <a:lumMod val="60000"/>
                          <a:lumOff val="40000"/>
                        </a:schemeClr>
                      </a:solidFill>
                      <a:prstDash val="solid"/>
                      <a:round/>
                      <a:headEnd type="none" w="med" len="med"/>
                      <a:tailEnd type="none" w="med" len="med"/>
                    </a:lnT>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accent3">
                              <a:lumMod val="50000"/>
                            </a:schemeClr>
                          </a:solidFill>
                          <a:latin typeface="Adobe Fan Heiti Std B" pitchFamily="34" charset="-128"/>
                          <a:ea typeface="Adobe Fan Heiti Std B" pitchFamily="34" charset="-128"/>
                        </a:rPr>
                        <a:t>High Strength and toughened, conducting ceramics, metal-complexionized</a:t>
                      </a:r>
                      <a:r>
                        <a:rPr lang="en-US" sz="1800" b="0" baseline="0" dirty="0" smtClean="0">
                          <a:solidFill>
                            <a:schemeClr val="accent3">
                              <a:lumMod val="50000"/>
                            </a:schemeClr>
                          </a:solidFill>
                          <a:latin typeface="Adobe Fan Heiti Std B" pitchFamily="34" charset="-128"/>
                          <a:ea typeface="Adobe Fan Heiti Std B" pitchFamily="34" charset="-128"/>
                        </a:rPr>
                        <a:t> ceramics</a:t>
                      </a:r>
                      <a:endParaRPr lang="en-US" sz="1800" b="0" dirty="0">
                        <a:solidFill>
                          <a:schemeClr val="accent3">
                            <a:lumMod val="50000"/>
                          </a:schemeClr>
                        </a:solidFill>
                        <a:latin typeface="Adobe Fan Heiti Std B" pitchFamily="34" charset="-128"/>
                        <a:ea typeface="Adobe Fan Heiti Std B" pitchFamily="34" charset="-128"/>
                      </a:endParaRPr>
                    </a:p>
                  </a:txBody>
                  <a:tcP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r>
              <a:tr h="304800">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b="0" dirty="0" smtClean="0">
                        <a:solidFill>
                          <a:schemeClr val="accent3">
                            <a:lumMod val="50000"/>
                          </a:schemeClr>
                        </a:solidFill>
                      </a:endParaRPr>
                    </a:p>
                  </a:txBody>
                  <a:tcPr>
                    <a:lnB w="12700" cap="flat" cmpd="sng" algn="ctr">
                      <a:solidFill>
                        <a:schemeClr val="accent1">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u="sng" dirty="0" smtClean="0">
                          <a:solidFill>
                            <a:schemeClr val="accent3">
                              <a:lumMod val="50000"/>
                            </a:schemeClr>
                          </a:solidFill>
                          <a:latin typeface="Adobe Fan Heiti Std B" pitchFamily="34" charset="-128"/>
                          <a:ea typeface="Adobe Fan Heiti Std B" pitchFamily="34" charset="-128"/>
                        </a:rPr>
                        <a:t>Al</a:t>
                      </a:r>
                      <a:r>
                        <a:rPr lang="en-US" sz="1800" b="0" u="sng" baseline="-25000" dirty="0" smtClean="0">
                          <a:solidFill>
                            <a:schemeClr val="accent3">
                              <a:lumMod val="50000"/>
                            </a:schemeClr>
                          </a:solidFill>
                          <a:latin typeface="Adobe Fan Heiti Std B" pitchFamily="34" charset="-128"/>
                          <a:ea typeface="Adobe Fan Heiti Std B" pitchFamily="34" charset="-128"/>
                        </a:rPr>
                        <a:t>2</a:t>
                      </a:r>
                      <a:r>
                        <a:rPr lang="en-US" sz="1800" b="0" u="sng" dirty="0" smtClean="0">
                          <a:solidFill>
                            <a:schemeClr val="accent3">
                              <a:lumMod val="50000"/>
                            </a:schemeClr>
                          </a:solidFill>
                          <a:latin typeface="Adobe Fan Heiti Std B" pitchFamily="34" charset="-128"/>
                          <a:ea typeface="Adobe Fan Heiti Std B" pitchFamily="34" charset="-128"/>
                        </a:rPr>
                        <a:t>O</a:t>
                      </a:r>
                      <a:r>
                        <a:rPr lang="en-US" sz="1800" b="0" u="sng" baseline="-25000" dirty="0" smtClean="0">
                          <a:solidFill>
                            <a:schemeClr val="accent3">
                              <a:lumMod val="50000"/>
                            </a:schemeClr>
                          </a:solidFill>
                          <a:latin typeface="Adobe Fan Heiti Std B" pitchFamily="34" charset="-128"/>
                          <a:ea typeface="Adobe Fan Heiti Std B" pitchFamily="34" charset="-128"/>
                        </a:rPr>
                        <a:t>3</a:t>
                      </a:r>
                      <a:r>
                        <a:rPr lang="en-US" sz="1800" b="0" dirty="0" smtClean="0">
                          <a:solidFill>
                            <a:schemeClr val="accent3">
                              <a:lumMod val="50000"/>
                            </a:schemeClr>
                          </a:solidFill>
                          <a:latin typeface="Adobe Fan Heiti Std B" pitchFamily="34" charset="-128"/>
                          <a:ea typeface="Adobe Fan Heiti Std B" pitchFamily="34" charset="-128"/>
                        </a:rPr>
                        <a:t>-Cu/</a:t>
                      </a:r>
                      <a:r>
                        <a:rPr lang="en-US" sz="1800" b="0" dirty="0" err="1" smtClean="0">
                          <a:solidFill>
                            <a:schemeClr val="accent3">
                              <a:lumMod val="50000"/>
                            </a:schemeClr>
                          </a:solidFill>
                          <a:latin typeface="Adobe Fan Heiti Std B" pitchFamily="34" charset="-128"/>
                          <a:ea typeface="Adobe Fan Heiti Std B" pitchFamily="34" charset="-128"/>
                        </a:rPr>
                        <a:t>AgO</a:t>
                      </a:r>
                      <a:endParaRPr lang="en-US" sz="1800" b="0" dirty="0" smtClean="0">
                        <a:solidFill>
                          <a:schemeClr val="accent3">
                            <a:lumMod val="50000"/>
                          </a:schemeClr>
                        </a:solidFill>
                        <a:latin typeface="Adobe Fan Heiti Std B" pitchFamily="34" charset="-128"/>
                        <a:ea typeface="Adobe Fan Heiti Std B" pitchFamily="34" charset="-128"/>
                      </a:endParaRPr>
                    </a:p>
                  </a:txBody>
                  <a:tcPr>
                    <a:lnB w="12700" cap="flat" cmpd="sng" algn="ctr">
                      <a:solidFill>
                        <a:schemeClr val="accent1">
                          <a:lumMod val="60000"/>
                          <a:lumOff val="40000"/>
                        </a:schemeClr>
                      </a:solidFill>
                      <a:prstDash val="solid"/>
                      <a:round/>
                      <a:headEnd type="none" w="med" len="med"/>
                      <a:tailEnd type="none" w="med" len="med"/>
                    </a:lnB>
                  </a:tcPr>
                </a:tc>
                <a:tc vMerge="1">
                  <a:txBody>
                    <a:bodyPr/>
                    <a:lstStyle/>
                    <a:p>
                      <a:endParaRPr lang="en-US"/>
                    </a:p>
                  </a:txBody>
                  <a:tcPr/>
                </a:tc>
              </a:tr>
              <a:tr h="137160">
                <a:tc>
                  <a:txBody>
                    <a:bodyPr/>
                    <a:lstStyle/>
                    <a:p>
                      <a:endParaRPr lang="en-US" sz="500" b="0" dirty="0">
                        <a:solidFill>
                          <a:schemeClr val="accent3">
                            <a:lumMod val="50000"/>
                          </a:schemeClr>
                        </a:solidFill>
                        <a:latin typeface="Adobe Fan Heiti Std B" pitchFamily="34" charset="-128"/>
                        <a:ea typeface="Adobe Fan Heiti Std B" pitchFamily="34" charset="-128"/>
                      </a:endParaRPr>
                    </a:p>
                  </a:txBody>
                  <a:tcP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500" b="0" dirty="0" smtClean="0">
                        <a:solidFill>
                          <a:schemeClr val="accent3">
                            <a:lumMod val="50000"/>
                          </a:schemeClr>
                        </a:solidFill>
                        <a:latin typeface="Adobe Fan Heiti Std B" pitchFamily="34" charset="-128"/>
                        <a:ea typeface="Adobe Fan Heiti Std B" pitchFamily="34" charset="-128"/>
                      </a:endParaRPr>
                    </a:p>
                  </a:txBody>
                  <a:tcP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endParaRPr lang="en-US" sz="500" dirty="0">
                        <a:latin typeface="Adobe Fan Heiti Std B" pitchFamily="34" charset="-128"/>
                        <a:ea typeface="Adobe Fan Heiti Std B" pitchFamily="34" charset="-128"/>
                      </a:endParaRPr>
                    </a:p>
                  </a:txBody>
                  <a:tcP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r>
              <a:tr h="1280160">
                <a:tc>
                  <a:txBody>
                    <a:bodyPr/>
                    <a:lstStyle/>
                    <a:p>
                      <a:r>
                        <a:rPr lang="en-US" sz="1800" b="0" dirty="0" smtClean="0">
                          <a:solidFill>
                            <a:schemeClr val="accent3">
                              <a:lumMod val="50000"/>
                            </a:schemeClr>
                          </a:solidFill>
                          <a:latin typeface="Adobe Fan Heiti Std B" pitchFamily="34" charset="-128"/>
                          <a:ea typeface="Adobe Fan Heiti Std B" pitchFamily="34" charset="-128"/>
                        </a:rPr>
                        <a:t>Alumina</a:t>
                      </a:r>
                      <a:endParaRPr lang="en-US" sz="1800" b="0" dirty="0">
                        <a:solidFill>
                          <a:schemeClr val="accent3">
                            <a:lumMod val="50000"/>
                          </a:schemeClr>
                        </a:solidFill>
                        <a:latin typeface="Adobe Fan Heiti Std B" pitchFamily="34" charset="-128"/>
                        <a:ea typeface="Adobe Fan Heiti Std B" pitchFamily="34" charset="-128"/>
                      </a:endParaRPr>
                    </a:p>
                  </a:txBody>
                  <a:tcP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u="sng" dirty="0" smtClean="0">
                          <a:solidFill>
                            <a:schemeClr val="accent3">
                              <a:lumMod val="50000"/>
                            </a:schemeClr>
                          </a:solidFill>
                          <a:latin typeface="Adobe Fan Heiti Std B" pitchFamily="34" charset="-128"/>
                          <a:ea typeface="Adobe Fan Heiti Std B" pitchFamily="34" charset="-128"/>
                        </a:rPr>
                        <a:t>Al</a:t>
                      </a:r>
                      <a:r>
                        <a:rPr lang="en-US" sz="1800" b="0" u="sng" baseline="-25000" dirty="0" smtClean="0">
                          <a:solidFill>
                            <a:schemeClr val="accent3">
                              <a:lumMod val="50000"/>
                            </a:schemeClr>
                          </a:solidFill>
                          <a:latin typeface="Adobe Fan Heiti Std B" pitchFamily="34" charset="-128"/>
                          <a:ea typeface="Adobe Fan Heiti Std B" pitchFamily="34" charset="-128"/>
                        </a:rPr>
                        <a:t>2</a:t>
                      </a:r>
                      <a:r>
                        <a:rPr lang="en-US" sz="1800" b="0" u="sng" dirty="0" smtClean="0">
                          <a:solidFill>
                            <a:schemeClr val="accent3">
                              <a:lumMod val="50000"/>
                            </a:schemeClr>
                          </a:solidFill>
                          <a:latin typeface="Adobe Fan Heiti Std B" pitchFamily="34" charset="-128"/>
                          <a:ea typeface="Adobe Fan Heiti Std B" pitchFamily="34" charset="-128"/>
                        </a:rPr>
                        <a:t>O</a:t>
                      </a:r>
                      <a:r>
                        <a:rPr lang="en-US" sz="1800" b="0" u="sng" baseline="-25000" dirty="0" smtClean="0">
                          <a:solidFill>
                            <a:schemeClr val="accent3">
                              <a:lumMod val="50000"/>
                            </a:schemeClr>
                          </a:solidFill>
                          <a:latin typeface="Adobe Fan Heiti Std B" pitchFamily="34" charset="-128"/>
                          <a:ea typeface="Adobe Fan Heiti Std B" pitchFamily="34" charset="-128"/>
                        </a:rPr>
                        <a:t>3</a:t>
                      </a:r>
                      <a:r>
                        <a:rPr lang="en-US" sz="1800" b="0" dirty="0" smtClean="0">
                          <a:solidFill>
                            <a:schemeClr val="accent3">
                              <a:lumMod val="50000"/>
                            </a:schemeClr>
                          </a:solidFill>
                          <a:latin typeface="Adobe Fan Heiti Std B" pitchFamily="34" charset="-128"/>
                          <a:ea typeface="Adobe Fan Heiti Std B" pitchFamily="34" charset="-128"/>
                        </a:rPr>
                        <a:t>-CaO</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u="sng" dirty="0" smtClean="0">
                          <a:solidFill>
                            <a:schemeClr val="accent3">
                              <a:lumMod val="50000"/>
                            </a:schemeClr>
                          </a:solidFill>
                          <a:latin typeface="Adobe Fan Heiti Std B" pitchFamily="34" charset="-128"/>
                          <a:ea typeface="Adobe Fan Heiti Std B" pitchFamily="34" charset="-128"/>
                        </a:rPr>
                        <a:t>Al</a:t>
                      </a:r>
                      <a:r>
                        <a:rPr lang="en-US" sz="1800" b="0" u="sng" baseline="-25000" dirty="0" smtClean="0">
                          <a:solidFill>
                            <a:schemeClr val="accent3">
                              <a:lumMod val="50000"/>
                            </a:schemeClr>
                          </a:solidFill>
                          <a:latin typeface="Adobe Fan Heiti Std B" pitchFamily="34" charset="-128"/>
                          <a:ea typeface="Adobe Fan Heiti Std B" pitchFamily="34" charset="-128"/>
                        </a:rPr>
                        <a:t>2</a:t>
                      </a:r>
                      <a:r>
                        <a:rPr lang="en-US" sz="1800" b="0" u="sng" dirty="0" smtClean="0">
                          <a:solidFill>
                            <a:schemeClr val="accent3">
                              <a:lumMod val="50000"/>
                            </a:schemeClr>
                          </a:solidFill>
                          <a:latin typeface="Adobe Fan Heiti Std B" pitchFamily="34" charset="-128"/>
                          <a:ea typeface="Adobe Fan Heiti Std B" pitchFamily="34" charset="-128"/>
                        </a:rPr>
                        <a:t>O</a:t>
                      </a:r>
                      <a:r>
                        <a:rPr lang="en-US" sz="1800" b="0" u="sng" baseline="-25000" dirty="0" smtClean="0">
                          <a:solidFill>
                            <a:schemeClr val="accent3">
                              <a:lumMod val="50000"/>
                            </a:schemeClr>
                          </a:solidFill>
                          <a:latin typeface="Adobe Fan Heiti Std B" pitchFamily="34" charset="-128"/>
                          <a:ea typeface="Adobe Fan Heiti Std B" pitchFamily="34" charset="-128"/>
                        </a:rPr>
                        <a:t>3</a:t>
                      </a:r>
                      <a:r>
                        <a:rPr lang="en-US" sz="1800" b="0" dirty="0" smtClean="0">
                          <a:solidFill>
                            <a:schemeClr val="accent3">
                              <a:lumMod val="50000"/>
                            </a:schemeClr>
                          </a:solidFill>
                          <a:latin typeface="Adobe Fan Heiti Std B" pitchFamily="34" charset="-128"/>
                          <a:ea typeface="Adobe Fan Heiti Std B" pitchFamily="34" charset="-128"/>
                        </a:rPr>
                        <a:t>-Y</a:t>
                      </a:r>
                      <a:r>
                        <a:rPr lang="en-US" sz="1800" b="0" baseline="-25000" dirty="0" smtClean="0">
                          <a:solidFill>
                            <a:schemeClr val="accent3">
                              <a:lumMod val="50000"/>
                            </a:schemeClr>
                          </a:solidFill>
                          <a:latin typeface="Adobe Fan Heiti Std B" pitchFamily="34" charset="-128"/>
                          <a:ea typeface="Adobe Fan Heiti Std B" pitchFamily="34" charset="-128"/>
                        </a:rPr>
                        <a:t>2</a:t>
                      </a:r>
                      <a:r>
                        <a:rPr lang="en-US" sz="1800" b="0" dirty="0" smtClean="0">
                          <a:solidFill>
                            <a:schemeClr val="accent3">
                              <a:lumMod val="50000"/>
                            </a:schemeClr>
                          </a:solidFill>
                          <a:latin typeface="Adobe Fan Heiti Std B" pitchFamily="34" charset="-128"/>
                          <a:ea typeface="Adobe Fan Heiti Std B" pitchFamily="34" charset="-128"/>
                        </a:rPr>
                        <a:t>O</a:t>
                      </a:r>
                      <a:r>
                        <a:rPr lang="en-US" sz="1800" b="0" baseline="-25000" dirty="0" smtClean="0">
                          <a:solidFill>
                            <a:schemeClr val="accent3">
                              <a:lumMod val="50000"/>
                            </a:schemeClr>
                          </a:solidFill>
                          <a:latin typeface="Adobe Fan Heiti Std B" pitchFamily="34" charset="-128"/>
                          <a:ea typeface="Adobe Fan Heiti Std B" pitchFamily="34" charset="-128"/>
                        </a:rPr>
                        <a:t>3</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u="sng" dirty="0" smtClean="0">
                          <a:solidFill>
                            <a:schemeClr val="accent3">
                              <a:lumMod val="50000"/>
                            </a:schemeClr>
                          </a:solidFill>
                          <a:latin typeface="Adobe Fan Heiti Std B" pitchFamily="34" charset="-128"/>
                          <a:ea typeface="Adobe Fan Heiti Std B" pitchFamily="34" charset="-128"/>
                        </a:rPr>
                        <a:t>Al</a:t>
                      </a:r>
                      <a:r>
                        <a:rPr lang="en-US" sz="1800" b="0" u="sng" baseline="-25000" dirty="0" smtClean="0">
                          <a:solidFill>
                            <a:schemeClr val="accent3">
                              <a:lumMod val="50000"/>
                            </a:schemeClr>
                          </a:solidFill>
                          <a:latin typeface="Adobe Fan Heiti Std B" pitchFamily="34" charset="-128"/>
                          <a:ea typeface="Adobe Fan Heiti Std B" pitchFamily="34" charset="-128"/>
                        </a:rPr>
                        <a:t>2</a:t>
                      </a:r>
                      <a:r>
                        <a:rPr lang="en-US" sz="1800" b="0" u="sng" dirty="0" smtClean="0">
                          <a:solidFill>
                            <a:schemeClr val="accent3">
                              <a:lumMod val="50000"/>
                            </a:schemeClr>
                          </a:solidFill>
                          <a:latin typeface="Adobe Fan Heiti Std B" pitchFamily="34" charset="-128"/>
                          <a:ea typeface="Adobe Fan Heiti Std B" pitchFamily="34" charset="-128"/>
                        </a:rPr>
                        <a:t>O</a:t>
                      </a:r>
                      <a:r>
                        <a:rPr lang="en-US" sz="1800" b="0" u="sng" baseline="-25000" dirty="0" smtClean="0">
                          <a:solidFill>
                            <a:schemeClr val="accent3">
                              <a:lumMod val="50000"/>
                            </a:schemeClr>
                          </a:solidFill>
                          <a:latin typeface="Adobe Fan Heiti Std B" pitchFamily="34" charset="-128"/>
                          <a:ea typeface="Adobe Fan Heiti Std B" pitchFamily="34" charset="-128"/>
                        </a:rPr>
                        <a:t>3</a:t>
                      </a:r>
                      <a:r>
                        <a:rPr lang="en-US" sz="1800" b="0" dirty="0" smtClean="0">
                          <a:solidFill>
                            <a:schemeClr val="accent3">
                              <a:lumMod val="50000"/>
                            </a:schemeClr>
                          </a:solidFill>
                          <a:latin typeface="Adobe Fan Heiti Std B" pitchFamily="34" charset="-128"/>
                          <a:ea typeface="Adobe Fan Heiti Std B" pitchFamily="34" charset="-128"/>
                        </a:rPr>
                        <a:t>-In</a:t>
                      </a:r>
                      <a:r>
                        <a:rPr lang="en-US" sz="1800" b="0" baseline="-25000" dirty="0" smtClean="0">
                          <a:solidFill>
                            <a:schemeClr val="accent3">
                              <a:lumMod val="50000"/>
                            </a:schemeClr>
                          </a:solidFill>
                          <a:latin typeface="Adobe Fan Heiti Std B" pitchFamily="34" charset="-128"/>
                          <a:ea typeface="Adobe Fan Heiti Std B" pitchFamily="34" charset="-128"/>
                        </a:rPr>
                        <a:t>2</a:t>
                      </a:r>
                      <a:r>
                        <a:rPr lang="en-US" sz="1800" b="0" dirty="0" smtClean="0">
                          <a:solidFill>
                            <a:schemeClr val="accent3">
                              <a:lumMod val="50000"/>
                            </a:schemeClr>
                          </a:solidFill>
                          <a:latin typeface="Adobe Fan Heiti Std B" pitchFamily="34" charset="-128"/>
                          <a:ea typeface="Adobe Fan Heiti Std B" pitchFamily="34" charset="-128"/>
                        </a:rPr>
                        <a:t>O</a:t>
                      </a:r>
                      <a:r>
                        <a:rPr lang="en-US" sz="1800" b="0" baseline="-25000" dirty="0" smtClean="0">
                          <a:solidFill>
                            <a:schemeClr val="accent3">
                              <a:lumMod val="50000"/>
                            </a:schemeClr>
                          </a:solidFill>
                          <a:latin typeface="Adobe Fan Heiti Std B" pitchFamily="34" charset="-128"/>
                          <a:ea typeface="Adobe Fan Heiti Std B" pitchFamily="34" charset="-128"/>
                        </a:rPr>
                        <a:t>3</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u="sng" dirty="0" smtClean="0">
                          <a:solidFill>
                            <a:schemeClr val="accent3">
                              <a:lumMod val="50000"/>
                            </a:schemeClr>
                          </a:solidFill>
                          <a:latin typeface="Adobe Fan Heiti Std B" pitchFamily="34" charset="-128"/>
                          <a:ea typeface="Adobe Fan Heiti Std B" pitchFamily="34" charset="-128"/>
                        </a:rPr>
                        <a:t>Al</a:t>
                      </a:r>
                      <a:r>
                        <a:rPr lang="en-US" sz="1800" b="0" u="sng" baseline="-25000" dirty="0" smtClean="0">
                          <a:solidFill>
                            <a:schemeClr val="accent3">
                              <a:lumMod val="50000"/>
                            </a:schemeClr>
                          </a:solidFill>
                          <a:latin typeface="Adobe Fan Heiti Std B" pitchFamily="34" charset="-128"/>
                          <a:ea typeface="Adobe Fan Heiti Std B" pitchFamily="34" charset="-128"/>
                        </a:rPr>
                        <a:t>2</a:t>
                      </a:r>
                      <a:r>
                        <a:rPr lang="en-US" sz="1800" b="0" u="sng" dirty="0" smtClean="0">
                          <a:solidFill>
                            <a:schemeClr val="accent3">
                              <a:lumMod val="50000"/>
                            </a:schemeClr>
                          </a:solidFill>
                          <a:latin typeface="Adobe Fan Heiti Std B" pitchFamily="34" charset="-128"/>
                          <a:ea typeface="Adobe Fan Heiti Std B" pitchFamily="34" charset="-128"/>
                        </a:rPr>
                        <a:t>O</a:t>
                      </a:r>
                      <a:r>
                        <a:rPr lang="en-US" sz="1800" b="0" u="sng" baseline="-25000" dirty="0" smtClean="0">
                          <a:solidFill>
                            <a:schemeClr val="accent3">
                              <a:lumMod val="50000"/>
                            </a:schemeClr>
                          </a:solidFill>
                          <a:latin typeface="Adobe Fan Heiti Std B" pitchFamily="34" charset="-128"/>
                          <a:ea typeface="Adobe Fan Heiti Std B" pitchFamily="34" charset="-128"/>
                        </a:rPr>
                        <a:t>3</a:t>
                      </a:r>
                      <a:r>
                        <a:rPr lang="en-US" sz="1800" b="0" dirty="0" smtClean="0">
                          <a:solidFill>
                            <a:schemeClr val="accent3">
                              <a:lumMod val="50000"/>
                            </a:schemeClr>
                          </a:solidFill>
                          <a:latin typeface="Adobe Fan Heiti Std B" pitchFamily="34" charset="-128"/>
                          <a:ea typeface="Adobe Fan Heiti Std B" pitchFamily="34" charset="-128"/>
                        </a:rPr>
                        <a:t>-Fe</a:t>
                      </a:r>
                      <a:r>
                        <a:rPr lang="en-US" sz="1800" b="0" baseline="-25000" dirty="0" smtClean="0">
                          <a:solidFill>
                            <a:schemeClr val="accent3">
                              <a:lumMod val="50000"/>
                            </a:schemeClr>
                          </a:solidFill>
                          <a:latin typeface="Adobe Fan Heiti Std B" pitchFamily="34" charset="-128"/>
                          <a:ea typeface="Adobe Fan Heiti Std B" pitchFamily="34" charset="-128"/>
                        </a:rPr>
                        <a:t>2</a:t>
                      </a:r>
                      <a:r>
                        <a:rPr lang="en-US" sz="1800" b="0" dirty="0" smtClean="0">
                          <a:solidFill>
                            <a:schemeClr val="accent3">
                              <a:lumMod val="50000"/>
                            </a:schemeClr>
                          </a:solidFill>
                          <a:latin typeface="Adobe Fan Heiti Std B" pitchFamily="34" charset="-128"/>
                          <a:ea typeface="Adobe Fan Heiti Std B" pitchFamily="34" charset="-128"/>
                        </a:rPr>
                        <a:t>O</a:t>
                      </a:r>
                      <a:r>
                        <a:rPr lang="en-US" sz="1800" b="0" baseline="-25000" dirty="0" smtClean="0">
                          <a:solidFill>
                            <a:schemeClr val="accent3">
                              <a:lumMod val="50000"/>
                            </a:schemeClr>
                          </a:solidFill>
                          <a:latin typeface="Adobe Fan Heiti Std B" pitchFamily="34" charset="-128"/>
                          <a:ea typeface="Adobe Fan Heiti Std B" pitchFamily="34" charset="-128"/>
                        </a:rPr>
                        <a:t>3</a:t>
                      </a:r>
                    </a:p>
                  </a:txBody>
                  <a:tcP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r>
                        <a:rPr lang="en-US" sz="1800" dirty="0" smtClean="0">
                          <a:solidFill>
                            <a:schemeClr val="accent3">
                              <a:lumMod val="50000"/>
                            </a:schemeClr>
                          </a:solidFill>
                          <a:latin typeface="Adobe Fan Heiti Std B" pitchFamily="34" charset="-128"/>
                          <a:ea typeface="Adobe Fan Heiti Std B" pitchFamily="34" charset="-128"/>
                        </a:rPr>
                        <a:t>Model systems</a:t>
                      </a:r>
                      <a:r>
                        <a:rPr lang="en-US" sz="1800" baseline="0" dirty="0" smtClean="0">
                          <a:solidFill>
                            <a:schemeClr val="accent3">
                              <a:lumMod val="50000"/>
                            </a:schemeClr>
                          </a:solidFill>
                          <a:latin typeface="Adobe Fan Heiti Std B" pitchFamily="34" charset="-128"/>
                          <a:ea typeface="Adobe Fan Heiti Std B" pitchFamily="34" charset="-128"/>
                        </a:rPr>
                        <a:t> for establishing theoretical framework</a:t>
                      </a:r>
                      <a:endParaRPr lang="en-US" sz="1800" dirty="0">
                        <a:solidFill>
                          <a:schemeClr val="accent3">
                            <a:lumMod val="50000"/>
                          </a:schemeClr>
                        </a:solidFill>
                        <a:latin typeface="Adobe Fan Heiti Std B" pitchFamily="34" charset="-128"/>
                        <a:ea typeface="Adobe Fan Heiti Std B" pitchFamily="34" charset="-128"/>
                      </a:endParaRPr>
                    </a:p>
                  </a:txBody>
                  <a:tcP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r>
              <a:tr h="152400">
                <a:tc>
                  <a:txBody>
                    <a:bodyPr/>
                    <a:lstStyle/>
                    <a:p>
                      <a:endParaRPr lang="en-US" sz="500" b="0" dirty="0">
                        <a:solidFill>
                          <a:schemeClr val="accent3">
                            <a:lumMod val="50000"/>
                          </a:schemeClr>
                        </a:solidFill>
                        <a:latin typeface="Adobe Fan Heiti Std B" pitchFamily="34" charset="-128"/>
                        <a:ea typeface="Adobe Fan Heiti Std B" pitchFamily="34"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gridSpan="2">
                  <a:txBody>
                    <a:bodyPr/>
                    <a:lstStyle/>
                    <a:p>
                      <a:endParaRPr lang="en-US" sz="500" b="0" dirty="0">
                        <a:solidFill>
                          <a:schemeClr val="accent3">
                            <a:lumMod val="50000"/>
                          </a:schemeClr>
                        </a:solidFill>
                        <a:latin typeface="Adobe Fan Heiti Std B" pitchFamily="34" charset="-128"/>
                        <a:ea typeface="Adobe Fan Heiti Std B" pitchFamily="34"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tc hMerge="1">
                  <a:txBody>
                    <a:bodyPr/>
                    <a:lstStyle/>
                    <a:p>
                      <a:endParaRPr lang="en-US"/>
                    </a:p>
                  </a:txBody>
                  <a:tcPr/>
                </a:tc>
              </a:tr>
              <a:tr h="370840">
                <a:tc rowSpan="2">
                  <a:txBody>
                    <a:bodyPr/>
                    <a:lstStyle/>
                    <a:p>
                      <a:r>
                        <a:rPr lang="en-US" sz="1800" b="0" dirty="0" smtClean="0">
                          <a:solidFill>
                            <a:schemeClr val="accent3">
                              <a:lumMod val="50000"/>
                            </a:schemeClr>
                          </a:solidFill>
                          <a:latin typeface="Adobe Fan Heiti Std B" pitchFamily="34" charset="-128"/>
                          <a:ea typeface="Adobe Fan Heiti Std B" pitchFamily="34" charset="-128"/>
                        </a:rPr>
                        <a:t>Exploratory Materials</a:t>
                      </a:r>
                      <a:endParaRPr lang="en-US" sz="1800" b="0" dirty="0">
                        <a:solidFill>
                          <a:schemeClr val="accent3">
                            <a:lumMod val="50000"/>
                          </a:schemeClr>
                        </a:solidFill>
                        <a:latin typeface="Adobe Fan Heiti Std B" pitchFamily="34" charset="-128"/>
                        <a:ea typeface="Adobe Fan Heiti Std B" pitchFamily="34" charset="-128"/>
                      </a:endParaRPr>
                    </a:p>
                  </a:txBody>
                  <a:tcPr>
                    <a:lnT w="12700" cap="flat" cmpd="sng" algn="ctr">
                      <a:solidFill>
                        <a:schemeClr val="accent1">
                          <a:lumMod val="60000"/>
                          <a:lumOff val="40000"/>
                        </a:schemeClr>
                      </a:solidFill>
                      <a:prstDash val="solid"/>
                      <a:round/>
                      <a:headEnd type="none" w="med" len="med"/>
                      <a:tailEnd type="none" w="med" len="med"/>
                    </a:lnT>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u="sng" dirty="0" smtClean="0">
                          <a:solidFill>
                            <a:schemeClr val="accent3">
                              <a:lumMod val="50000"/>
                            </a:schemeClr>
                          </a:solidFill>
                          <a:latin typeface="Adobe Fan Heiti Std B" pitchFamily="34" charset="-128"/>
                          <a:ea typeface="Adobe Fan Heiti Std B" pitchFamily="34" charset="-128"/>
                        </a:rPr>
                        <a:t>WC</a:t>
                      </a:r>
                      <a:r>
                        <a:rPr lang="en-US" sz="1800" b="0" dirty="0" smtClean="0">
                          <a:solidFill>
                            <a:schemeClr val="accent3">
                              <a:lumMod val="50000"/>
                            </a:schemeClr>
                          </a:solidFill>
                          <a:latin typeface="Adobe Fan Heiti Std B" pitchFamily="34" charset="-128"/>
                          <a:ea typeface="Adobe Fan Heiti Std B" pitchFamily="34" charset="-128"/>
                        </a:rPr>
                        <a:t>-M</a:t>
                      </a:r>
                    </a:p>
                  </a:txBody>
                  <a:tcP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accent3">
                              <a:lumMod val="50000"/>
                            </a:schemeClr>
                          </a:solidFill>
                          <a:latin typeface="Adobe Fan Heiti Std B" pitchFamily="34" charset="-128"/>
                          <a:ea typeface="Adobe Fan Heiti Std B" pitchFamily="34" charset="-128"/>
                        </a:rPr>
                        <a:t>Stronger</a:t>
                      </a:r>
                      <a:r>
                        <a:rPr lang="en-US" sz="1800" b="0" baseline="0" dirty="0" smtClean="0">
                          <a:solidFill>
                            <a:schemeClr val="accent3">
                              <a:lumMod val="50000"/>
                            </a:schemeClr>
                          </a:solidFill>
                          <a:latin typeface="Adobe Fan Heiti Std B" pitchFamily="34" charset="-128"/>
                          <a:ea typeface="Adobe Fan Heiti Std B" pitchFamily="34" charset="-128"/>
                        </a:rPr>
                        <a:t> and tougher carbide composites</a:t>
                      </a:r>
                      <a:endParaRPr lang="en-US" sz="1800" b="0" dirty="0">
                        <a:solidFill>
                          <a:schemeClr val="accent3">
                            <a:lumMod val="50000"/>
                          </a:schemeClr>
                        </a:solidFill>
                        <a:latin typeface="Adobe Fan Heiti Std B" pitchFamily="34" charset="-128"/>
                        <a:ea typeface="Adobe Fan Heiti Std B" pitchFamily="34" charset="-128"/>
                      </a:endParaRPr>
                    </a:p>
                  </a:txBody>
                  <a:tcP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r>
              <a:tr h="370840">
                <a:tc vMerge="1">
                  <a:txBody>
                    <a:bodyPr/>
                    <a:lstStyle/>
                    <a:p>
                      <a:endParaRPr lang="en-US" sz="2000" b="0" dirty="0">
                        <a:solidFill>
                          <a:schemeClr val="accent3">
                            <a:lumMod val="50000"/>
                          </a:schemeClr>
                        </a:solidFill>
                      </a:endParaRPr>
                    </a:p>
                  </a:txBody>
                  <a:tcPr/>
                </a:tc>
                <a:tc>
                  <a:txBody>
                    <a:bodyPr/>
                    <a:lstStyle/>
                    <a:p>
                      <a:r>
                        <a:rPr lang="en-US" sz="1800" b="0" dirty="0" smtClean="0">
                          <a:solidFill>
                            <a:schemeClr val="accent3">
                              <a:lumMod val="50000"/>
                            </a:schemeClr>
                          </a:solidFill>
                          <a:latin typeface="Adobe Fan Heiti Std B" pitchFamily="34" charset="-128"/>
                          <a:ea typeface="Adobe Fan Heiti Std B" pitchFamily="34" charset="-128"/>
                        </a:rPr>
                        <a:t>YBZ</a:t>
                      </a:r>
                      <a:endParaRPr lang="en-US" sz="1800" b="0" dirty="0">
                        <a:solidFill>
                          <a:schemeClr val="accent3">
                            <a:lumMod val="50000"/>
                          </a:schemeClr>
                        </a:solidFill>
                        <a:latin typeface="Adobe Fan Heiti Std B" pitchFamily="34" charset="-128"/>
                        <a:ea typeface="Adobe Fan Heiti Std B" pitchFamily="34" charset="-128"/>
                      </a:endParaRPr>
                    </a:p>
                  </a:txBody>
                  <a:tcPr>
                    <a:lnT w="12700" cap="flat" cmpd="sng" algn="ctr">
                      <a:solidFill>
                        <a:schemeClr val="accent1">
                          <a:lumMod val="60000"/>
                          <a:lumOff val="40000"/>
                        </a:schemeClr>
                      </a:solidFill>
                      <a:prstDash val="solid"/>
                      <a:round/>
                      <a:headEnd type="none" w="med" len="med"/>
                      <a:tailEnd type="none" w="med" len="med"/>
                    </a:lnT>
                  </a:tcPr>
                </a:tc>
                <a:tc>
                  <a:txBody>
                    <a:bodyPr/>
                    <a:lstStyle/>
                    <a:p>
                      <a:r>
                        <a:rPr lang="en-US" sz="1800" b="0" dirty="0" smtClean="0">
                          <a:solidFill>
                            <a:schemeClr val="accent3">
                              <a:lumMod val="50000"/>
                            </a:schemeClr>
                          </a:solidFill>
                          <a:latin typeface="Adobe Fan Heiti Std B" pitchFamily="34" charset="-128"/>
                          <a:ea typeface="Adobe Fan Heiti Std B" pitchFamily="34" charset="-128"/>
                        </a:rPr>
                        <a:t>Proton Conductor</a:t>
                      </a:r>
                      <a:endParaRPr lang="en-US" sz="1800" b="0" dirty="0">
                        <a:solidFill>
                          <a:schemeClr val="accent3">
                            <a:lumMod val="50000"/>
                          </a:schemeClr>
                        </a:solidFill>
                        <a:latin typeface="Adobe Fan Heiti Std B" pitchFamily="34" charset="-128"/>
                        <a:ea typeface="Adobe Fan Heiti Std B" pitchFamily="34" charset="-128"/>
                      </a:endParaRPr>
                    </a:p>
                  </a:txBody>
                  <a:tcPr>
                    <a:lnT w="12700" cap="flat" cmpd="sng" algn="ctr">
                      <a:solidFill>
                        <a:schemeClr val="accent1">
                          <a:lumMod val="60000"/>
                          <a:lumOff val="40000"/>
                        </a:schemeClr>
                      </a:solidFill>
                      <a:prstDash val="solid"/>
                      <a:round/>
                      <a:headEnd type="none" w="med" len="med"/>
                      <a:tailEnd type="none" w="med" len="med"/>
                    </a:lnT>
                  </a:tcPr>
                </a:tc>
              </a:tr>
            </a:tbl>
          </a:graphicData>
        </a:graphic>
      </p:graphicFrame>
      <p:sp>
        <p:nvSpPr>
          <p:cNvPr id="16" name="Rectangle 15"/>
          <p:cNvSpPr/>
          <p:nvPr/>
        </p:nvSpPr>
        <p:spPr>
          <a:xfrm>
            <a:off x="4800600" y="6172200"/>
            <a:ext cx="4138613" cy="366713"/>
          </a:xfrm>
          <a:prstGeom prst="rect">
            <a:avLst/>
          </a:prstGeom>
        </p:spPr>
        <p:txBody>
          <a:bodyPr wrap="none">
            <a:spAutoFit/>
          </a:bodyPr>
          <a:lstStyle/>
          <a:p>
            <a:pPr fontAlgn="auto">
              <a:spcBef>
                <a:spcPts val="0"/>
              </a:spcBef>
              <a:spcAft>
                <a:spcPts val="0"/>
              </a:spcAft>
              <a:defRPr/>
            </a:pPr>
            <a:r>
              <a:rPr lang="en-US" i="1" baseline="30000" dirty="0">
                <a:solidFill>
                  <a:schemeClr val="accent3">
                    <a:lumMod val="50000"/>
                  </a:schemeClr>
                </a:solidFill>
                <a:latin typeface="+mn-lt"/>
                <a:ea typeface="+mn-ea"/>
                <a:cs typeface="+mn-cs"/>
              </a:rPr>
              <a:t>* </a:t>
            </a:r>
            <a:r>
              <a:rPr lang="en-US" i="1" dirty="0">
                <a:solidFill>
                  <a:schemeClr val="accent3">
                    <a:lumMod val="50000"/>
                  </a:schemeClr>
                </a:solidFill>
                <a:latin typeface="+mn-lt"/>
                <a:ea typeface="+mn-ea"/>
                <a:cs typeface="+mn-cs"/>
              </a:rPr>
              <a:t>Christopher </a:t>
            </a:r>
            <a:r>
              <a:rPr lang="en-US" i="1" dirty="0" err="1">
                <a:solidFill>
                  <a:schemeClr val="accent3">
                    <a:lumMod val="50000"/>
                  </a:schemeClr>
                </a:solidFill>
                <a:latin typeface="+mn-lt"/>
                <a:ea typeface="+mn-ea"/>
                <a:cs typeface="+mn-cs"/>
              </a:rPr>
              <a:t>Schuh’s</a:t>
            </a:r>
            <a:r>
              <a:rPr lang="en-US" i="1" dirty="0">
                <a:solidFill>
                  <a:schemeClr val="accent3">
                    <a:lumMod val="50000"/>
                  </a:schemeClr>
                </a:solidFill>
                <a:latin typeface="+mn-lt"/>
                <a:ea typeface="+mn-ea"/>
                <a:cs typeface="+mn-cs"/>
              </a:rPr>
              <a:t> research work at MIT</a:t>
            </a:r>
            <a:endParaRPr lang="en-US" i="1" dirty="0">
              <a:solidFill>
                <a:schemeClr val="accent3">
                  <a:lumMod val="50000"/>
                </a:schemeClr>
              </a:solidFill>
              <a:latin typeface="+mn-lt"/>
              <a:ea typeface="+mn-ea"/>
              <a:cs typeface="+mn-cs"/>
            </a:endParaRPr>
          </a:p>
        </p:txBody>
      </p:sp>
      <p:sp>
        <p:nvSpPr>
          <p:cNvPr id="2" name="Slide Number Placeholder 1"/>
          <p:cNvSpPr>
            <a:spLocks noGrp="1"/>
          </p:cNvSpPr>
          <p:nvPr>
            <p:ph type="sldNum" sz="quarter" idx="12"/>
          </p:nvPr>
        </p:nvSpPr>
        <p:spPr/>
        <p:txBody>
          <a:bodyPr/>
          <a:lstStyle/>
          <a:p>
            <a:pPr>
              <a:defRPr/>
            </a:pPr>
            <a:fld id="{5CC7CC1F-FFA3-4EDE-A009-85F2240E5C52}" type="slidenum">
              <a:rPr lang="en-US"/>
              <a:pPr>
                <a:defRPr/>
              </a:pPr>
              <a:t>16</a:t>
            </a:fld>
            <a:endParaRPr lang="en-US"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40668D43-6F3F-487B-B1B1-B5CBB7E880CC}"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47B23326-443B-49AA-AAC0-F164D91188E0}" type="slidenum">
              <a:rPr lang="en-US"/>
              <a:pPr>
                <a:defRPr/>
              </a:pPr>
              <a:t>17</a:t>
            </a:fld>
            <a:endParaRPr lang="en-US" dirty="0"/>
          </a:p>
        </p:txBody>
      </p:sp>
      <p:sp>
        <p:nvSpPr>
          <p:cNvPr id="23" name="Title 22"/>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Liquid Metal </a:t>
            </a:r>
            <a:r>
              <a:rPr lang="en-US" dirty="0" err="1" smtClean="0">
                <a:ea typeface="+mj-ea"/>
                <a:cs typeface="+mj-cs"/>
              </a:rPr>
              <a:t>Embrittlement</a:t>
            </a:r>
            <a:r>
              <a:rPr lang="en-US" dirty="0" smtClean="0">
                <a:ea typeface="+mj-ea"/>
                <a:cs typeface="+mj-cs"/>
              </a:rPr>
              <a:t>: </a:t>
            </a:r>
            <a:r>
              <a:rPr lang="en-US" u="sng" dirty="0" smtClean="0">
                <a:ea typeface="+mj-ea"/>
                <a:cs typeface="+mj-cs"/>
              </a:rPr>
              <a:t>Ni</a:t>
            </a:r>
            <a:r>
              <a:rPr lang="en-US" dirty="0" smtClean="0">
                <a:ea typeface="+mj-ea"/>
                <a:cs typeface="+mj-cs"/>
              </a:rPr>
              <a:t>-Bi</a:t>
            </a:r>
            <a:endParaRPr lang="en-US" dirty="0">
              <a:ea typeface="+mj-ea"/>
              <a:cs typeface="+mj-cs"/>
            </a:endParaRPr>
          </a:p>
        </p:txBody>
      </p:sp>
      <p:pic>
        <p:nvPicPr>
          <p:cNvPr id="6175" name="Picture 4"/>
          <p:cNvPicPr>
            <a:picLocks noChangeAspect="1" noChangeArrowheads="1"/>
          </p:cNvPicPr>
          <p:nvPr/>
        </p:nvPicPr>
        <p:blipFill>
          <a:blip r:embed="rId4"/>
          <a:srcRect/>
          <a:stretch>
            <a:fillRect/>
          </a:stretch>
        </p:blipFill>
        <p:spPr bwMode="auto">
          <a:xfrm>
            <a:off x="247650" y="3352800"/>
            <a:ext cx="2298700" cy="1828800"/>
          </a:xfrm>
          <a:prstGeom prst="rect">
            <a:avLst/>
          </a:prstGeom>
          <a:noFill/>
          <a:ln w="9525">
            <a:noFill/>
            <a:miter lim="800000"/>
            <a:headEnd/>
            <a:tailEnd/>
          </a:ln>
        </p:spPr>
      </p:pic>
      <p:sp>
        <p:nvSpPr>
          <p:cNvPr id="6176" name="TextBox 18"/>
          <p:cNvSpPr txBox="1">
            <a:spLocks noChangeArrowheads="1"/>
          </p:cNvSpPr>
          <p:nvPr/>
        </p:nvSpPr>
        <p:spPr bwMode="auto">
          <a:xfrm>
            <a:off x="152400" y="2546350"/>
            <a:ext cx="5943600" cy="752475"/>
          </a:xfrm>
          <a:prstGeom prst="rect">
            <a:avLst/>
          </a:prstGeom>
          <a:noFill/>
          <a:ln w="9525">
            <a:noFill/>
            <a:miter lim="800000"/>
            <a:headEnd/>
            <a:tailEnd/>
          </a:ln>
        </p:spPr>
        <p:txBody>
          <a:bodyPr>
            <a:prstTxWarp prst="textNoShape">
              <a:avLst/>
            </a:prstTxWarp>
            <a:spAutoFit/>
          </a:bodyPr>
          <a:lstStyle/>
          <a:p>
            <a:pPr>
              <a:lnSpc>
                <a:spcPct val="120000"/>
              </a:lnSpc>
              <a:tabLst>
                <a:tab pos="1601788" algn="l"/>
              </a:tabLst>
            </a:pPr>
            <a:r>
              <a:rPr lang="en-US" b="1">
                <a:latin typeface="Adobe Fan Heiti Std B" charset="0"/>
                <a:ea typeface="Adobe Fan Heiti Std B" charset="0"/>
                <a:cs typeface="Adobe Fan Heiti Std B" charset="0"/>
              </a:rPr>
              <a:t>Strong </a:t>
            </a:r>
            <a:r>
              <a:rPr lang="en-US" b="1">
                <a:solidFill>
                  <a:srgbClr val="0000FF"/>
                </a:solidFill>
                <a:latin typeface="Adobe Fan Heiti Std B" charset="0"/>
                <a:ea typeface="Adobe Fan Heiti Std B" charset="0"/>
                <a:cs typeface="Adobe Fan Heiti Std B" charset="0"/>
              </a:rPr>
              <a:t>Ni</a:t>
            </a:r>
            <a:r>
              <a:rPr lang="en-US" b="1">
                <a:latin typeface="Adobe Fan Heiti Std B" charset="0"/>
                <a:ea typeface="Adobe Fan Heiti Std B" charset="0"/>
                <a:cs typeface="Adobe Fan Heiti Std B" charset="0"/>
              </a:rPr>
              <a:t>-</a:t>
            </a:r>
            <a:r>
              <a:rPr lang="en-US" b="1">
                <a:solidFill>
                  <a:srgbClr val="FF0000"/>
                </a:solidFill>
                <a:latin typeface="Adobe Fan Heiti Std B" charset="0"/>
                <a:ea typeface="Adobe Fan Heiti Std B" charset="0"/>
                <a:cs typeface="Adobe Fan Heiti Std B" charset="0"/>
              </a:rPr>
              <a:t>Bi</a:t>
            </a:r>
            <a:r>
              <a:rPr lang="en-US" b="1">
                <a:latin typeface="Adobe Fan Heiti Std B" charset="0"/>
                <a:ea typeface="Adobe Fan Heiti Std B" charset="0"/>
                <a:cs typeface="Adobe Fan Heiti Std B" charset="0"/>
              </a:rPr>
              <a:t>:	½|E</a:t>
            </a:r>
            <a:r>
              <a:rPr lang="en-US" b="1" baseline="-25000">
                <a:solidFill>
                  <a:srgbClr val="0000FF"/>
                </a:solidFill>
                <a:latin typeface="Adobe Fan Heiti Std B" charset="0"/>
                <a:ea typeface="Adobe Fan Heiti Std B" charset="0"/>
                <a:cs typeface="Adobe Fan Heiti Std B" charset="0"/>
              </a:rPr>
              <a:t>Ni</a:t>
            </a:r>
            <a:r>
              <a:rPr lang="en-US" b="1" baseline="-25000">
                <a:latin typeface="Adobe Fan Heiti Std B" charset="0"/>
                <a:ea typeface="Adobe Fan Heiti Std B" charset="0"/>
                <a:cs typeface="Adobe Fan Heiti Std B" charset="0"/>
              </a:rPr>
              <a:t>-</a:t>
            </a:r>
            <a:r>
              <a:rPr lang="en-US" b="1" baseline="-25000">
                <a:solidFill>
                  <a:srgbClr val="0000FF"/>
                </a:solidFill>
                <a:latin typeface="Adobe Fan Heiti Std B" charset="0"/>
                <a:ea typeface="Adobe Fan Heiti Std B" charset="0"/>
                <a:cs typeface="Adobe Fan Heiti Std B" charset="0"/>
              </a:rPr>
              <a:t>Ni</a:t>
            </a:r>
            <a:r>
              <a:rPr lang="en-US" b="1">
                <a:latin typeface="Adobe Fan Heiti Std B" charset="0"/>
                <a:ea typeface="Adobe Fan Heiti Std B" charset="0"/>
                <a:cs typeface="Adobe Fan Heiti Std B" charset="0"/>
              </a:rPr>
              <a:t>| + ½|E</a:t>
            </a:r>
            <a:r>
              <a:rPr lang="en-US" b="1" baseline="-25000">
                <a:solidFill>
                  <a:srgbClr val="FF0000"/>
                </a:solidFill>
                <a:latin typeface="Adobe Fan Heiti Std B" charset="0"/>
                <a:ea typeface="Adobe Fan Heiti Std B" charset="0"/>
                <a:cs typeface="Adobe Fan Heiti Std B" charset="0"/>
              </a:rPr>
              <a:t>Bi</a:t>
            </a:r>
            <a:r>
              <a:rPr lang="en-US" b="1" baseline="-25000">
                <a:latin typeface="Adobe Fan Heiti Std B" charset="0"/>
                <a:ea typeface="Adobe Fan Heiti Std B" charset="0"/>
                <a:cs typeface="Adobe Fan Heiti Std B" charset="0"/>
              </a:rPr>
              <a:t>-</a:t>
            </a:r>
            <a:r>
              <a:rPr lang="en-US" b="1" baseline="-25000">
                <a:solidFill>
                  <a:srgbClr val="FF0000"/>
                </a:solidFill>
                <a:latin typeface="Adobe Fan Heiti Std B" charset="0"/>
                <a:ea typeface="Adobe Fan Heiti Std B" charset="0"/>
                <a:cs typeface="Adobe Fan Heiti Std B" charset="0"/>
              </a:rPr>
              <a:t>Bi</a:t>
            </a:r>
            <a:r>
              <a:rPr lang="en-US" b="1">
                <a:latin typeface="Adobe Fan Heiti Std B" charset="0"/>
                <a:ea typeface="Adobe Fan Heiti Std B" charset="0"/>
                <a:cs typeface="Adobe Fan Heiti Std B" charset="0"/>
              </a:rPr>
              <a:t>| &lt; |E</a:t>
            </a:r>
            <a:r>
              <a:rPr lang="en-US" b="1" baseline="-25000">
                <a:solidFill>
                  <a:srgbClr val="0000FF"/>
                </a:solidFill>
                <a:latin typeface="Adobe Fan Heiti Std B" charset="0"/>
                <a:ea typeface="Adobe Fan Heiti Std B" charset="0"/>
                <a:cs typeface="Adobe Fan Heiti Std B" charset="0"/>
              </a:rPr>
              <a:t>Ni</a:t>
            </a:r>
            <a:r>
              <a:rPr lang="en-US" b="1" baseline="-25000">
                <a:latin typeface="Adobe Fan Heiti Std B" charset="0"/>
                <a:ea typeface="Adobe Fan Heiti Std B" charset="0"/>
                <a:cs typeface="Adobe Fan Heiti Std B" charset="0"/>
              </a:rPr>
              <a:t>-</a:t>
            </a:r>
            <a:r>
              <a:rPr lang="en-US" b="1" baseline="-25000">
                <a:solidFill>
                  <a:srgbClr val="FF0000"/>
                </a:solidFill>
                <a:latin typeface="Adobe Fan Heiti Std B" charset="0"/>
                <a:ea typeface="Adobe Fan Heiti Std B" charset="0"/>
                <a:cs typeface="Adobe Fan Heiti Std B" charset="0"/>
              </a:rPr>
              <a:t>Bi</a:t>
            </a:r>
            <a:r>
              <a:rPr lang="en-US" b="1">
                <a:latin typeface="Adobe Fan Heiti Std B" charset="0"/>
                <a:ea typeface="Adobe Fan Heiti Std B" charset="0"/>
                <a:cs typeface="Adobe Fan Heiti Std B" charset="0"/>
              </a:rPr>
              <a:t>| </a:t>
            </a:r>
          </a:p>
          <a:p>
            <a:pPr>
              <a:lnSpc>
                <a:spcPct val="120000"/>
              </a:lnSpc>
              <a:tabLst>
                <a:tab pos="1601788" algn="l"/>
              </a:tabLst>
            </a:pPr>
            <a:r>
              <a:rPr lang="en-US" b="1">
                <a:latin typeface="Adobe Fan Heiti Std B" charset="0"/>
                <a:ea typeface="Adobe Fan Heiti Std B" charset="0"/>
                <a:cs typeface="Adobe Fan Heiti Std B" charset="0"/>
              </a:rPr>
              <a:t>Weak </a:t>
            </a:r>
            <a:r>
              <a:rPr lang="en-US" b="1">
                <a:solidFill>
                  <a:srgbClr val="FF0000"/>
                </a:solidFill>
                <a:latin typeface="Adobe Fan Heiti Std B" charset="0"/>
                <a:ea typeface="Adobe Fan Heiti Std B" charset="0"/>
                <a:cs typeface="Adobe Fan Heiti Std B" charset="0"/>
              </a:rPr>
              <a:t>Bi</a:t>
            </a:r>
            <a:r>
              <a:rPr lang="en-US" b="1">
                <a:latin typeface="Adobe Fan Heiti Std B" charset="0"/>
                <a:ea typeface="Adobe Fan Heiti Std B" charset="0"/>
                <a:cs typeface="Adobe Fan Heiti Std B" charset="0"/>
              </a:rPr>
              <a:t>-</a:t>
            </a:r>
            <a:r>
              <a:rPr lang="en-US" b="1">
                <a:solidFill>
                  <a:srgbClr val="FF0000"/>
                </a:solidFill>
                <a:latin typeface="Adobe Fan Heiti Std B" charset="0"/>
                <a:ea typeface="Adobe Fan Heiti Std B" charset="0"/>
                <a:cs typeface="Adobe Fan Heiti Std B" charset="0"/>
              </a:rPr>
              <a:t>Bi</a:t>
            </a:r>
            <a:r>
              <a:rPr lang="en-US" b="1">
                <a:latin typeface="Adobe Fan Heiti Std B" charset="0"/>
                <a:ea typeface="Adobe Fan Heiti Std B" charset="0"/>
                <a:cs typeface="Adobe Fan Heiti Std B" charset="0"/>
              </a:rPr>
              <a:t>:	|E</a:t>
            </a:r>
            <a:r>
              <a:rPr lang="en-US" b="1" baseline="-25000">
                <a:solidFill>
                  <a:srgbClr val="FF0000"/>
                </a:solidFill>
                <a:latin typeface="Adobe Fan Heiti Std B" charset="0"/>
                <a:ea typeface="Adobe Fan Heiti Std B" charset="0"/>
                <a:cs typeface="Adobe Fan Heiti Std B" charset="0"/>
              </a:rPr>
              <a:t>Bi</a:t>
            </a:r>
            <a:r>
              <a:rPr lang="en-US" b="1" baseline="-25000">
                <a:latin typeface="Adobe Fan Heiti Std B" charset="0"/>
                <a:ea typeface="Adobe Fan Heiti Std B" charset="0"/>
                <a:cs typeface="Adobe Fan Heiti Std B" charset="0"/>
              </a:rPr>
              <a:t>-</a:t>
            </a:r>
            <a:r>
              <a:rPr lang="en-US" b="1" baseline="-25000">
                <a:solidFill>
                  <a:srgbClr val="FF0000"/>
                </a:solidFill>
                <a:latin typeface="Adobe Fan Heiti Std B" charset="0"/>
                <a:ea typeface="Adobe Fan Heiti Std B" charset="0"/>
                <a:cs typeface="Adobe Fan Heiti Std B" charset="0"/>
              </a:rPr>
              <a:t>Bi</a:t>
            </a:r>
            <a:r>
              <a:rPr lang="en-US" b="1">
                <a:latin typeface="Adobe Fan Heiti Std B" charset="0"/>
                <a:ea typeface="Adobe Fan Heiti Std B" charset="0"/>
                <a:cs typeface="Adobe Fan Heiti Std B" charset="0"/>
              </a:rPr>
              <a:t>| &lt;&lt; |E</a:t>
            </a:r>
            <a:r>
              <a:rPr lang="en-US" b="1" baseline="-25000">
                <a:solidFill>
                  <a:srgbClr val="0000FF"/>
                </a:solidFill>
                <a:latin typeface="Adobe Fan Heiti Std B" charset="0"/>
                <a:ea typeface="Adobe Fan Heiti Std B" charset="0"/>
                <a:cs typeface="Adobe Fan Heiti Std B" charset="0"/>
              </a:rPr>
              <a:t>Ni</a:t>
            </a:r>
            <a:r>
              <a:rPr lang="en-US" b="1" baseline="-25000">
                <a:latin typeface="Adobe Fan Heiti Std B" charset="0"/>
                <a:ea typeface="Adobe Fan Heiti Std B" charset="0"/>
                <a:cs typeface="Adobe Fan Heiti Std B" charset="0"/>
              </a:rPr>
              <a:t>-</a:t>
            </a:r>
            <a:r>
              <a:rPr lang="en-US" b="1" baseline="-25000">
                <a:solidFill>
                  <a:srgbClr val="0000FF"/>
                </a:solidFill>
                <a:latin typeface="Adobe Fan Heiti Std B" charset="0"/>
                <a:ea typeface="Adobe Fan Heiti Std B" charset="0"/>
                <a:cs typeface="Adobe Fan Heiti Std B" charset="0"/>
              </a:rPr>
              <a:t>Ni</a:t>
            </a:r>
            <a:r>
              <a:rPr lang="en-US" b="1">
                <a:latin typeface="Adobe Fan Heiti Std B" charset="0"/>
                <a:ea typeface="Adobe Fan Heiti Std B" charset="0"/>
                <a:cs typeface="Adobe Fan Heiti Std B" charset="0"/>
              </a:rPr>
              <a:t>| </a:t>
            </a:r>
          </a:p>
        </p:txBody>
      </p:sp>
      <p:pic>
        <p:nvPicPr>
          <p:cNvPr id="6177" name="Picture 42"/>
          <p:cNvPicPr>
            <a:picLocks noChangeAspect="1" noChangeArrowheads="1"/>
          </p:cNvPicPr>
          <p:nvPr/>
        </p:nvPicPr>
        <p:blipFill>
          <a:blip r:embed="rId5"/>
          <a:srcRect/>
          <a:stretch>
            <a:fillRect/>
          </a:stretch>
        </p:blipFill>
        <p:spPr bwMode="auto">
          <a:xfrm>
            <a:off x="2286000" y="762000"/>
            <a:ext cx="2874963" cy="1703388"/>
          </a:xfrm>
          <a:prstGeom prst="rect">
            <a:avLst/>
          </a:prstGeom>
          <a:noFill/>
          <a:ln w="9525">
            <a:noFill/>
            <a:miter lim="800000"/>
            <a:headEnd/>
            <a:tailEnd/>
          </a:ln>
        </p:spPr>
      </p:pic>
      <p:pic>
        <p:nvPicPr>
          <p:cNvPr id="6178" name="Picture 4"/>
          <p:cNvPicPr>
            <a:picLocks noChangeAspect="1" noChangeArrowheads="1"/>
          </p:cNvPicPr>
          <p:nvPr/>
        </p:nvPicPr>
        <p:blipFill>
          <a:blip r:embed="rId6"/>
          <a:srcRect r="3909" b="8977"/>
          <a:stretch>
            <a:fillRect/>
          </a:stretch>
        </p:blipFill>
        <p:spPr bwMode="auto">
          <a:xfrm>
            <a:off x="5160963" y="762000"/>
            <a:ext cx="3698875" cy="1700213"/>
          </a:xfrm>
          <a:prstGeom prst="rect">
            <a:avLst/>
          </a:prstGeom>
          <a:noFill/>
          <a:ln w="9525">
            <a:noFill/>
            <a:miter lim="800000"/>
            <a:headEnd/>
            <a:tailEnd/>
          </a:ln>
        </p:spPr>
      </p:pic>
      <p:pic>
        <p:nvPicPr>
          <p:cNvPr id="6179" name="Picture 25"/>
          <p:cNvPicPr>
            <a:picLocks noChangeAspect="1"/>
          </p:cNvPicPr>
          <p:nvPr/>
        </p:nvPicPr>
        <p:blipFill>
          <a:blip r:embed="rId7"/>
          <a:srcRect/>
          <a:stretch>
            <a:fillRect/>
          </a:stretch>
        </p:blipFill>
        <p:spPr bwMode="auto">
          <a:xfrm>
            <a:off x="266700" y="762000"/>
            <a:ext cx="1800225" cy="1728788"/>
          </a:xfrm>
          <a:prstGeom prst="rect">
            <a:avLst/>
          </a:prstGeom>
          <a:noFill/>
          <a:ln w="9525">
            <a:noFill/>
            <a:miter lim="800000"/>
            <a:headEnd/>
            <a:tailEnd/>
          </a:ln>
        </p:spPr>
      </p:pic>
      <p:sp>
        <p:nvSpPr>
          <p:cNvPr id="28" name="TextBox 27"/>
          <p:cNvSpPr txBox="1"/>
          <p:nvPr/>
        </p:nvSpPr>
        <p:spPr>
          <a:xfrm>
            <a:off x="0" y="5435600"/>
            <a:ext cx="9144000" cy="1108075"/>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fontAlgn="auto">
              <a:lnSpc>
                <a:spcPct val="120000"/>
              </a:lnSpc>
              <a:spcBef>
                <a:spcPts val="0"/>
              </a:spcBef>
              <a:spcAft>
                <a:spcPts val="0"/>
              </a:spcAft>
              <a:tabLst>
                <a:tab pos="1601788" algn="l"/>
              </a:tabLst>
              <a:defRPr/>
            </a:pPr>
            <a:r>
              <a:rPr lang="en-US" dirty="0">
                <a:latin typeface="Adobe Fan Heiti Std B" pitchFamily="34" charset="-128"/>
                <a:ea typeface="Adobe Fan Heiti Std B" pitchFamily="34" charset="-128"/>
              </a:rPr>
              <a:t>Sample Preparation/Thermodynamic </a:t>
            </a:r>
            <a:r>
              <a:rPr lang="en-US" dirty="0" err="1">
                <a:latin typeface="Adobe Fan Heiti Std B" pitchFamily="34" charset="-128"/>
                <a:ea typeface="Adobe Fan Heiti Std B" pitchFamily="34" charset="-128"/>
              </a:rPr>
              <a:t>Modelling</a:t>
            </a:r>
            <a:r>
              <a:rPr lang="en-US" dirty="0">
                <a:latin typeface="Adobe Fan Heiti Std B" pitchFamily="34" charset="-128"/>
                <a:ea typeface="Adobe Fan Heiti Std B" pitchFamily="34" charset="-128"/>
              </a:rPr>
              <a:t>: </a:t>
            </a:r>
            <a:r>
              <a:rPr lang="en-US" dirty="0">
                <a:solidFill>
                  <a:srgbClr val="FF0000"/>
                </a:solidFill>
                <a:latin typeface="Adobe Fan Heiti Std B" pitchFamily="34" charset="-128"/>
                <a:ea typeface="Adobe Fan Heiti Std B" pitchFamily="34" charset="-128"/>
              </a:rPr>
              <a:t>Clemson University</a:t>
            </a:r>
            <a:r>
              <a:rPr lang="en-US" dirty="0">
                <a:latin typeface="Adobe Fan Heiti Std B" pitchFamily="34" charset="-128"/>
                <a:ea typeface="Adobe Fan Heiti Std B" pitchFamily="34" charset="-128"/>
              </a:rPr>
              <a:t> </a:t>
            </a:r>
          </a:p>
          <a:p>
            <a:pPr fontAlgn="auto">
              <a:lnSpc>
                <a:spcPct val="120000"/>
              </a:lnSpc>
              <a:spcBef>
                <a:spcPts val="0"/>
              </a:spcBef>
              <a:spcAft>
                <a:spcPts val="0"/>
              </a:spcAft>
              <a:tabLst>
                <a:tab pos="1601788" algn="l"/>
              </a:tabLst>
              <a:defRPr/>
            </a:pPr>
            <a:r>
              <a:rPr lang="en-US" dirty="0">
                <a:latin typeface="Adobe Fan Heiti Std B" pitchFamily="34" charset="-128"/>
                <a:ea typeface="Adobe Fan Heiti Std B" pitchFamily="34" charset="-128"/>
              </a:rPr>
              <a:t>Electron Microscopy: </a:t>
            </a:r>
            <a:r>
              <a:rPr lang="en-US" dirty="0">
                <a:solidFill>
                  <a:srgbClr val="FF0000"/>
                </a:solidFill>
                <a:latin typeface="Adobe Fan Heiti Std B" pitchFamily="34" charset="-128"/>
                <a:ea typeface="Adobe Fan Heiti Std B" pitchFamily="34" charset="-128"/>
              </a:rPr>
              <a:t>Lehigh University</a:t>
            </a:r>
          </a:p>
          <a:p>
            <a:pPr fontAlgn="auto">
              <a:lnSpc>
                <a:spcPct val="120000"/>
              </a:lnSpc>
              <a:spcBef>
                <a:spcPts val="0"/>
              </a:spcBef>
              <a:spcAft>
                <a:spcPts val="0"/>
              </a:spcAft>
              <a:tabLst>
                <a:tab pos="1601788" algn="l"/>
              </a:tabLst>
              <a:defRPr/>
            </a:pPr>
            <a:r>
              <a:rPr lang="en-US" dirty="0">
                <a:solidFill>
                  <a:schemeClr val="bg1"/>
                </a:solidFill>
                <a:latin typeface="Adobe Fan Heiti Std B" pitchFamily="34" charset="-128"/>
                <a:ea typeface="Adobe Fan Heiti Std B" pitchFamily="34" charset="-128"/>
              </a:rPr>
              <a:t>AFM: </a:t>
            </a:r>
            <a:r>
              <a:rPr lang="en-US" dirty="0">
                <a:solidFill>
                  <a:srgbClr val="FF0000"/>
                </a:solidFill>
                <a:latin typeface="Adobe Fan Heiti Std B" pitchFamily="34" charset="-128"/>
                <a:ea typeface="Adobe Fan Heiti Std B" pitchFamily="34" charset="-128"/>
              </a:rPr>
              <a:t>Carnegie Mellon University</a:t>
            </a:r>
          </a:p>
        </p:txBody>
      </p:sp>
      <p:grpSp>
        <p:nvGrpSpPr>
          <p:cNvPr id="6181" name="Group 19"/>
          <p:cNvGrpSpPr>
            <a:grpSpLocks/>
          </p:cNvGrpSpPr>
          <p:nvPr/>
        </p:nvGrpSpPr>
        <p:grpSpPr bwMode="auto">
          <a:xfrm>
            <a:off x="4038600" y="3048000"/>
            <a:ext cx="5211763" cy="2011363"/>
            <a:chOff x="3962400" y="3628202"/>
            <a:chExt cx="5211804" cy="2010598"/>
          </a:xfrm>
        </p:grpSpPr>
        <p:sp>
          <p:nvSpPr>
            <p:cNvPr id="6182" name="Rectangle 31"/>
            <p:cNvSpPr>
              <a:spLocks noChangeArrowheads="1"/>
            </p:cNvSpPr>
            <p:nvPr/>
          </p:nvSpPr>
          <p:spPr bwMode="auto">
            <a:xfrm>
              <a:off x="3962400" y="3628202"/>
              <a:ext cx="5029200" cy="2010598"/>
            </a:xfrm>
            <a:prstGeom prst="rect">
              <a:avLst/>
            </a:prstGeom>
            <a:solidFill>
              <a:srgbClr val="CCFFFF"/>
            </a:solidFill>
            <a:ln w="38100">
              <a:solidFill>
                <a:srgbClr val="FFC000"/>
              </a:solidFill>
              <a:round/>
              <a:headEnd type="triangle" w="med" len="med"/>
              <a:tailEnd/>
            </a:ln>
          </p:spPr>
          <p:txBody>
            <a:bodyPr>
              <a:prstTxWarp prst="textNoShape">
                <a:avLst/>
              </a:prstTxWarp>
            </a:bodyPr>
            <a:lstStyle/>
            <a:p>
              <a:pPr algn="ctr" defTabSz="849313"/>
              <a:endParaRPr lang="en-US" sz="1900" b="1">
                <a:latin typeface="Times New Roman" pitchFamily="84" charset="0"/>
              </a:endParaRPr>
            </a:p>
          </p:txBody>
        </p:sp>
        <p:pic>
          <p:nvPicPr>
            <p:cNvPr id="6183" name="Picture 7"/>
            <p:cNvPicPr>
              <a:picLocks noChangeAspect="1" noChangeArrowheads="1"/>
            </p:cNvPicPr>
            <p:nvPr/>
          </p:nvPicPr>
          <p:blipFill>
            <a:blip r:embed="rId8"/>
            <a:srcRect/>
            <a:stretch>
              <a:fillRect/>
            </a:stretch>
          </p:blipFill>
          <p:spPr bwMode="auto">
            <a:xfrm>
              <a:off x="4038600" y="4703483"/>
              <a:ext cx="2679849" cy="818403"/>
            </a:xfrm>
            <a:prstGeom prst="rect">
              <a:avLst/>
            </a:prstGeom>
            <a:noFill/>
            <a:ln w="9525">
              <a:noFill/>
              <a:miter lim="800000"/>
              <a:headEnd/>
              <a:tailEnd/>
            </a:ln>
          </p:spPr>
        </p:pic>
        <p:grpSp>
          <p:nvGrpSpPr>
            <p:cNvPr id="6184" name="Group 33"/>
            <p:cNvGrpSpPr>
              <a:grpSpLocks/>
            </p:cNvGrpSpPr>
            <p:nvPr/>
          </p:nvGrpSpPr>
          <p:grpSpPr bwMode="auto">
            <a:xfrm>
              <a:off x="4051842" y="3689072"/>
              <a:ext cx="2699478" cy="871818"/>
              <a:chOff x="3733800" y="4608121"/>
              <a:chExt cx="2699478" cy="871818"/>
            </a:xfrm>
          </p:grpSpPr>
          <p:sp>
            <p:nvSpPr>
              <p:cNvPr id="6187" name="Oval 34"/>
              <p:cNvSpPr>
                <a:spLocks noChangeArrowheads="1"/>
              </p:cNvSpPr>
              <p:nvPr/>
            </p:nvSpPr>
            <p:spPr bwMode="auto">
              <a:xfrm>
                <a:off x="5943600" y="4608121"/>
                <a:ext cx="182880" cy="505247"/>
              </a:xfrm>
              <a:prstGeom prst="ellipse">
                <a:avLst/>
              </a:prstGeom>
              <a:solidFill>
                <a:srgbClr val="FFFFCC"/>
              </a:solidFill>
              <a:ln w="28575" cap="rnd">
                <a:solidFill>
                  <a:srgbClr val="FFC000"/>
                </a:solidFill>
                <a:prstDash val="sysDash"/>
                <a:round/>
                <a:headEnd type="triangle" w="med" len="med"/>
                <a:tailEnd/>
              </a:ln>
            </p:spPr>
            <p:txBody>
              <a:bodyPr>
                <a:prstTxWarp prst="textNoShape">
                  <a:avLst/>
                </a:prstTxWarp>
              </a:bodyPr>
              <a:lstStyle/>
              <a:p>
                <a:pPr algn="ctr" defTabSz="849313"/>
                <a:endParaRPr lang="en-US" sz="1900" b="1">
                  <a:latin typeface="Times New Roman" pitchFamily="84" charset="0"/>
                </a:endParaRPr>
              </a:p>
            </p:txBody>
          </p:sp>
          <p:graphicFrame>
            <p:nvGraphicFramePr>
              <p:cNvPr id="6170" name="Object 26"/>
              <p:cNvGraphicFramePr>
                <a:graphicFrameLocks noChangeAspect="1"/>
              </p:cNvGraphicFramePr>
              <p:nvPr/>
            </p:nvGraphicFramePr>
            <p:xfrm>
              <a:off x="3733800" y="4657206"/>
              <a:ext cx="2406836" cy="415978"/>
            </p:xfrm>
            <a:graphic>
              <a:graphicData uri="http://schemas.openxmlformats.org/presentationml/2006/ole">
                <p:oleObj spid="_x0000_s6170" name="Equation" r:id="rId9" imgW="1459866" imgH="253890" progId="">
                  <p:embed/>
                </p:oleObj>
              </a:graphicData>
            </a:graphic>
          </p:graphicFrame>
          <p:sp>
            <p:nvSpPr>
              <p:cNvPr id="37" name="TextBox 36"/>
              <p:cNvSpPr txBox="1"/>
              <p:nvPr/>
            </p:nvSpPr>
            <p:spPr>
              <a:xfrm>
                <a:off x="4707917" y="5013792"/>
                <a:ext cx="1719807" cy="461665"/>
              </a:xfrm>
              <a:prstGeom prst="rect">
                <a:avLst/>
              </a:prstGeom>
              <a:solidFill>
                <a:srgbClr val="FFFFCC"/>
              </a:solidFill>
              <a:ln w="28575">
                <a:noFill/>
              </a:ln>
              <a:effectLst>
                <a:softEdge rad="63500"/>
              </a:effectLst>
            </p:spPr>
            <p:txBody>
              <a:bodyPr>
                <a:spAutoFit/>
              </a:bodyPr>
              <a:lstStyle/>
              <a:p>
                <a:pPr fontAlgn="auto">
                  <a:spcBef>
                    <a:spcPts val="0"/>
                  </a:spcBef>
                  <a:spcAft>
                    <a:spcPts val="0"/>
                  </a:spcAft>
                  <a:defRPr/>
                </a:pPr>
                <a:r>
                  <a:rPr lang="en-US" sz="1200" dirty="0">
                    <a:solidFill>
                      <a:srgbClr val="7030A0"/>
                    </a:solidFill>
                    <a:effectLst>
                      <a:outerShdw blurRad="38100" dist="38100" dir="2700000" algn="tl">
                        <a:srgbClr val="000000">
                          <a:alpha val="43137"/>
                        </a:srgbClr>
                      </a:outerShdw>
                    </a:effectLst>
                    <a:latin typeface="+mn-lt"/>
                    <a:ea typeface="+mn-ea"/>
                    <a:cs typeface="+mn-cs"/>
                  </a:rPr>
                  <a:t>2 adsorbed Bi layers are weakly bonded  </a:t>
                </a:r>
                <a:endParaRPr lang="en-US" sz="1200" dirty="0">
                  <a:solidFill>
                    <a:srgbClr val="7030A0"/>
                  </a:solidFill>
                  <a:effectLst>
                    <a:outerShdw blurRad="38100" dist="38100" dir="2700000" algn="tl">
                      <a:srgbClr val="000000">
                        <a:alpha val="43137"/>
                      </a:srgbClr>
                    </a:outerShdw>
                  </a:effectLst>
                  <a:latin typeface="+mn-lt"/>
                  <a:ea typeface="+mn-ea"/>
                  <a:cs typeface="+mn-cs"/>
                </a:endParaRPr>
              </a:p>
            </p:txBody>
          </p:sp>
        </p:grpSp>
        <p:pic>
          <p:nvPicPr>
            <p:cNvPr id="6185" name="Picture 3" descr="IncaTemp8"/>
            <p:cNvPicPr>
              <a:picLocks noChangeAspect="1" noChangeArrowheads="1"/>
            </p:cNvPicPr>
            <p:nvPr/>
          </p:nvPicPr>
          <p:blipFill>
            <a:blip r:embed="rId10"/>
            <a:srcRect t="2711" r="8685" b="6889"/>
            <a:stretch>
              <a:fillRect/>
            </a:stretch>
          </p:blipFill>
          <p:spPr bwMode="auto">
            <a:xfrm>
              <a:off x="6781800" y="3750379"/>
              <a:ext cx="2135926" cy="1710202"/>
            </a:xfrm>
            <a:prstGeom prst="rect">
              <a:avLst/>
            </a:prstGeom>
            <a:noFill/>
            <a:ln w="9525">
              <a:noFill/>
              <a:miter lim="800000"/>
              <a:headEnd/>
              <a:tailEnd/>
            </a:ln>
          </p:spPr>
        </p:pic>
        <p:sp>
          <p:nvSpPr>
            <p:cNvPr id="39" name="TextBox 38"/>
            <p:cNvSpPr txBox="1"/>
            <p:nvPr/>
          </p:nvSpPr>
          <p:spPr>
            <a:xfrm>
              <a:off x="8220108" y="4188377"/>
              <a:ext cx="954096" cy="580804"/>
            </a:xfrm>
            <a:prstGeom prst="rect">
              <a:avLst/>
            </a:prstGeom>
            <a:noFill/>
          </p:spPr>
          <p:txBody>
            <a:bodyPr>
              <a:spAutoFit/>
            </a:bodyPr>
            <a:lstStyle/>
            <a:p>
              <a:pPr fontAlgn="auto">
                <a:spcBef>
                  <a:spcPts val="0"/>
                </a:spcBef>
                <a:spcAft>
                  <a:spcPts val="0"/>
                </a:spcAft>
                <a:defRPr/>
              </a:pPr>
              <a:r>
                <a:rPr lang="en-US" sz="1600" dirty="0">
                  <a:solidFill>
                    <a:srgbClr val="FF0000"/>
                  </a:solidFill>
                  <a:effectLst>
                    <a:outerShdw blurRad="38100" dist="38100" dir="2700000" algn="tl">
                      <a:srgbClr val="000000">
                        <a:alpha val="43137"/>
                      </a:srgbClr>
                    </a:outerShdw>
                  </a:effectLst>
                  <a:latin typeface="Candara" pitchFamily="34" charset="0"/>
                  <a:ea typeface="+mn-ea"/>
                  <a:cs typeface="+mn-cs"/>
                </a:rPr>
                <a:t>Deep </a:t>
              </a:r>
              <a:r>
                <a:rPr lang="en-US" sz="1600" dirty="0">
                  <a:solidFill>
                    <a:srgbClr val="FF0000"/>
                  </a:solidFill>
                  <a:effectLst>
                    <a:outerShdw blurRad="38100" dist="38100" dir="2700000" algn="tl">
                      <a:srgbClr val="000000">
                        <a:alpha val="43137"/>
                      </a:srgbClr>
                    </a:outerShdw>
                  </a:effectLst>
                  <a:latin typeface="Candara" pitchFamily="34" charset="0"/>
                  <a:ea typeface="+mn-ea"/>
                  <a:cs typeface="+mn-cs"/>
                </a:rPr>
                <a:t>G</a:t>
              </a:r>
              <a:r>
                <a:rPr lang="en-US" sz="1600" dirty="0">
                  <a:solidFill>
                    <a:srgbClr val="FF0000"/>
                  </a:solidFill>
                  <a:effectLst>
                    <a:outerShdw blurRad="38100" dist="38100" dir="2700000" algn="tl">
                      <a:srgbClr val="000000">
                        <a:alpha val="43137"/>
                      </a:srgbClr>
                    </a:outerShdw>
                  </a:effectLst>
                  <a:latin typeface="Candara" pitchFamily="34" charset="0"/>
                  <a:ea typeface="+mn-ea"/>
                  <a:cs typeface="+mn-cs"/>
                </a:rPr>
                <a:t>roove</a:t>
              </a:r>
            </a:p>
          </p:txBody>
        </p:sp>
      </p:gr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D05D553D-CBE8-47BD-80FF-B2D757E12C0C}"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B51893BF-BA23-4BB4-9E49-1F2F41CE1F2F}" type="slidenum">
              <a:rPr lang="en-US"/>
              <a:pPr>
                <a:defRPr/>
              </a:pPr>
              <a:t>18</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First Principles Calculation</a:t>
            </a:r>
            <a:endParaRPr lang="en-US" dirty="0">
              <a:ea typeface="+mj-ea"/>
              <a:cs typeface="+mj-cs"/>
            </a:endParaRPr>
          </a:p>
        </p:txBody>
      </p:sp>
      <p:grpSp>
        <p:nvGrpSpPr>
          <p:cNvPr id="12" name="Group 11"/>
          <p:cNvGrpSpPr>
            <a:grpSpLocks/>
          </p:cNvGrpSpPr>
          <p:nvPr/>
        </p:nvGrpSpPr>
        <p:grpSpPr bwMode="auto">
          <a:xfrm>
            <a:off x="0" y="701675"/>
            <a:ext cx="5699125" cy="4022725"/>
            <a:chOff x="0" y="701040"/>
            <a:chExt cx="5698848" cy="4023360"/>
          </a:xfrm>
        </p:grpSpPr>
        <p:pic>
          <p:nvPicPr>
            <p:cNvPr id="39946" name="Picture 6"/>
            <p:cNvPicPr>
              <a:picLocks noChangeAspect="1" noChangeArrowheads="1"/>
            </p:cNvPicPr>
            <p:nvPr/>
          </p:nvPicPr>
          <p:blipFill>
            <a:blip r:embed="rId3"/>
            <a:srcRect/>
            <a:stretch>
              <a:fillRect/>
            </a:stretch>
          </p:blipFill>
          <p:spPr bwMode="auto">
            <a:xfrm>
              <a:off x="0" y="701040"/>
              <a:ext cx="5698848" cy="4023360"/>
            </a:xfrm>
            <a:prstGeom prst="rect">
              <a:avLst/>
            </a:prstGeom>
            <a:noFill/>
            <a:ln w="9525">
              <a:noFill/>
              <a:miter lim="800000"/>
              <a:headEnd/>
              <a:tailEnd/>
            </a:ln>
          </p:spPr>
        </p:pic>
        <p:pic>
          <p:nvPicPr>
            <p:cNvPr id="39947" name="Picture 5"/>
            <p:cNvPicPr>
              <a:picLocks noChangeAspect="1" noChangeArrowheads="1"/>
            </p:cNvPicPr>
            <p:nvPr/>
          </p:nvPicPr>
          <p:blipFill>
            <a:blip r:embed="rId4"/>
            <a:srcRect/>
            <a:stretch>
              <a:fillRect/>
            </a:stretch>
          </p:blipFill>
          <p:spPr bwMode="auto">
            <a:xfrm>
              <a:off x="762000" y="2316020"/>
              <a:ext cx="2893025" cy="1828800"/>
            </a:xfrm>
            <a:prstGeom prst="rect">
              <a:avLst/>
            </a:prstGeom>
            <a:noFill/>
            <a:ln w="9525">
              <a:noFill/>
              <a:miter lim="800000"/>
              <a:headEnd/>
              <a:tailEnd/>
            </a:ln>
          </p:spPr>
        </p:pic>
      </p:grpSp>
      <p:sp>
        <p:nvSpPr>
          <p:cNvPr id="8" name="TextBox 7"/>
          <p:cNvSpPr txBox="1"/>
          <p:nvPr/>
        </p:nvSpPr>
        <p:spPr>
          <a:xfrm>
            <a:off x="0" y="6051550"/>
            <a:ext cx="9144000" cy="447675"/>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fontAlgn="auto">
              <a:lnSpc>
                <a:spcPct val="120000"/>
              </a:lnSpc>
              <a:spcBef>
                <a:spcPts val="0"/>
              </a:spcBef>
              <a:spcAft>
                <a:spcPts val="0"/>
              </a:spcAft>
              <a:tabLst>
                <a:tab pos="1601788" algn="l"/>
              </a:tabLst>
              <a:defRPr/>
            </a:pPr>
            <a:r>
              <a:rPr lang="en-US" dirty="0">
                <a:latin typeface="Adobe Fan Heiti Std B" pitchFamily="34" charset="-128"/>
                <a:ea typeface="Adobe Fan Heiti Std B" pitchFamily="34" charset="-128"/>
              </a:rPr>
              <a:t>Bismuth Films on Ni (111) Surface: </a:t>
            </a:r>
            <a:r>
              <a:rPr lang="en-US" dirty="0">
                <a:solidFill>
                  <a:srgbClr val="FF0000"/>
                </a:solidFill>
                <a:latin typeface="Adobe Fan Heiti Std B" pitchFamily="34" charset="-128"/>
                <a:ea typeface="Adobe Fan Heiti Std B" pitchFamily="34" charset="-128"/>
              </a:rPr>
              <a:t>Carnegie Mellon University</a:t>
            </a:r>
          </a:p>
        </p:txBody>
      </p:sp>
      <p:grpSp>
        <p:nvGrpSpPr>
          <p:cNvPr id="11" name="Group 10"/>
          <p:cNvGrpSpPr>
            <a:grpSpLocks/>
          </p:cNvGrpSpPr>
          <p:nvPr/>
        </p:nvGrpSpPr>
        <p:grpSpPr bwMode="auto">
          <a:xfrm>
            <a:off x="3352800" y="1951038"/>
            <a:ext cx="5572125" cy="3946525"/>
            <a:chOff x="3352800" y="1950720"/>
            <a:chExt cx="5572509" cy="3947160"/>
          </a:xfrm>
        </p:grpSpPr>
        <p:pic>
          <p:nvPicPr>
            <p:cNvPr id="39944" name="Picture 9"/>
            <p:cNvPicPr>
              <a:picLocks noChangeAspect="1" noChangeArrowheads="1"/>
            </p:cNvPicPr>
            <p:nvPr/>
          </p:nvPicPr>
          <p:blipFill>
            <a:blip r:embed="rId5"/>
            <a:srcRect/>
            <a:stretch>
              <a:fillRect/>
            </a:stretch>
          </p:blipFill>
          <p:spPr bwMode="auto">
            <a:xfrm>
              <a:off x="3352800" y="2057400"/>
              <a:ext cx="5572509" cy="3840480"/>
            </a:xfrm>
            <a:prstGeom prst="rect">
              <a:avLst/>
            </a:prstGeom>
            <a:noFill/>
            <a:ln w="9525">
              <a:noFill/>
              <a:miter lim="800000"/>
              <a:headEnd/>
              <a:tailEnd/>
            </a:ln>
          </p:spPr>
        </p:pic>
        <p:pic>
          <p:nvPicPr>
            <p:cNvPr id="39945" name="Picture 8"/>
            <p:cNvPicPr>
              <a:picLocks noChangeAspect="1" noChangeArrowheads="1"/>
            </p:cNvPicPr>
            <p:nvPr/>
          </p:nvPicPr>
          <p:blipFill>
            <a:blip r:embed="rId6"/>
            <a:srcRect/>
            <a:stretch>
              <a:fillRect/>
            </a:stretch>
          </p:blipFill>
          <p:spPr bwMode="auto">
            <a:xfrm>
              <a:off x="5257800" y="1950720"/>
              <a:ext cx="2071421" cy="2011680"/>
            </a:xfrm>
            <a:prstGeom prst="rect">
              <a:avLst/>
            </a:prstGeom>
            <a:noFill/>
            <a:ln w="9525">
              <a:noFill/>
              <a:miter lim="800000"/>
              <a:headEnd/>
              <a:tailEnd/>
            </a:ln>
          </p:spPr>
        </p:pic>
      </p:grpSp>
      <p:sp>
        <p:nvSpPr>
          <p:cNvPr id="13" name="TextBox 12"/>
          <p:cNvSpPr txBox="1"/>
          <p:nvPr/>
        </p:nvSpPr>
        <p:spPr>
          <a:xfrm>
            <a:off x="0" y="6057900"/>
            <a:ext cx="9144000" cy="447675"/>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fontAlgn="auto">
              <a:lnSpc>
                <a:spcPct val="120000"/>
              </a:lnSpc>
              <a:spcBef>
                <a:spcPts val="0"/>
              </a:spcBef>
              <a:spcAft>
                <a:spcPts val="0"/>
              </a:spcAft>
              <a:tabLst>
                <a:tab pos="1601788" algn="l"/>
              </a:tabLst>
              <a:defRPr/>
            </a:pPr>
            <a:r>
              <a:rPr lang="en-US" dirty="0">
                <a:latin typeface="Adobe Fan Heiti Std B" pitchFamily="34" charset="-128"/>
                <a:ea typeface="Adobe Fan Heiti Std B" pitchFamily="34" charset="-128"/>
              </a:rPr>
              <a:t>Bismuth Films in Bulk Nickel: </a:t>
            </a:r>
            <a:r>
              <a:rPr lang="en-US" dirty="0">
                <a:solidFill>
                  <a:srgbClr val="FF0000"/>
                </a:solidFill>
                <a:latin typeface="Adobe Fan Heiti Std B" pitchFamily="34" charset="-128"/>
                <a:ea typeface="Adobe Fan Heiti Std B" pitchFamily="34" charset="-128"/>
              </a:rPr>
              <a:t>Carnegie Mellon University</a:t>
            </a:r>
          </a:p>
        </p:txBody>
      </p:sp>
    </p:spTree>
  </p:cSld>
  <p:clrMapOvr>
    <a:masterClrMapping/>
  </p:clrMapOvr>
  <mc:AlternateContent>
    <mc:Choice xmlns:mp="http://schemas.microsoft.com/office/mac/powerpoint/2008/main" Requires="mp">
      <mp:transition spd="slow">
        <mp:cube/>
      </m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C21DA97D-E62B-4AC5-ABA9-166B15AAE1FB}"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EC5073E3-B43B-4E0D-89FB-6A78E768D064}" type="slidenum">
              <a:rPr lang="en-US"/>
              <a:pPr>
                <a:defRPr/>
              </a:pPr>
              <a:t>19</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a:ea typeface="+mj-ea"/>
                <a:cs typeface="+mj-cs"/>
              </a:rPr>
              <a:t>Atomic Level </a:t>
            </a:r>
            <a:r>
              <a:rPr lang="en-US" dirty="0" err="1">
                <a:ea typeface="+mj-ea"/>
                <a:cs typeface="+mj-cs"/>
              </a:rPr>
              <a:t>Modelling</a:t>
            </a:r>
            <a:r>
              <a:rPr lang="en-US" dirty="0">
                <a:ea typeface="+mj-ea"/>
                <a:cs typeface="+mj-cs"/>
              </a:rPr>
              <a:t> &amp; Simulations</a:t>
            </a:r>
            <a:br>
              <a:rPr lang="en-US" dirty="0">
                <a:ea typeface="+mj-ea"/>
                <a:cs typeface="+mj-cs"/>
              </a:rPr>
            </a:br>
            <a:endParaRPr lang="en-US" dirty="0">
              <a:ea typeface="+mj-ea"/>
              <a:cs typeface="+mj-cs"/>
            </a:endParaRPr>
          </a:p>
        </p:txBody>
      </p:sp>
      <p:pic>
        <p:nvPicPr>
          <p:cNvPr id="40964" name="Picture 6"/>
          <p:cNvPicPr>
            <a:picLocks noChangeAspect="1"/>
          </p:cNvPicPr>
          <p:nvPr/>
        </p:nvPicPr>
        <p:blipFill>
          <a:blip r:embed="rId3"/>
          <a:srcRect/>
          <a:stretch>
            <a:fillRect/>
          </a:stretch>
        </p:blipFill>
        <p:spPr bwMode="auto">
          <a:xfrm rot="-300689">
            <a:off x="223838" y="1031875"/>
            <a:ext cx="3200400" cy="2551113"/>
          </a:xfrm>
          <a:prstGeom prst="rect">
            <a:avLst/>
          </a:prstGeom>
          <a:noFill/>
          <a:ln w="9525">
            <a:noFill/>
            <a:miter lim="800000"/>
            <a:headEnd/>
            <a:tailEnd/>
          </a:ln>
        </p:spPr>
      </p:pic>
      <p:pic>
        <p:nvPicPr>
          <p:cNvPr id="40965" name="Picture 7" descr="sigma5seg.jpg"/>
          <p:cNvPicPr>
            <a:picLocks noChangeAspect="1"/>
          </p:cNvPicPr>
          <p:nvPr/>
        </p:nvPicPr>
        <p:blipFill>
          <a:blip r:embed="rId4"/>
          <a:srcRect/>
          <a:stretch>
            <a:fillRect/>
          </a:stretch>
        </p:blipFill>
        <p:spPr bwMode="auto">
          <a:xfrm>
            <a:off x="133350" y="3535363"/>
            <a:ext cx="3200400" cy="2649537"/>
          </a:xfrm>
          <a:prstGeom prst="rect">
            <a:avLst/>
          </a:prstGeom>
          <a:noFill/>
          <a:ln w="9525">
            <a:noFill/>
            <a:miter lim="800000"/>
            <a:headEnd/>
            <a:tailEnd/>
          </a:ln>
        </p:spPr>
      </p:pic>
      <p:sp>
        <p:nvSpPr>
          <p:cNvPr id="40966" name="Rectangle 5"/>
          <p:cNvSpPr>
            <a:spLocks noChangeArrowheads="1"/>
          </p:cNvSpPr>
          <p:nvPr/>
        </p:nvSpPr>
        <p:spPr bwMode="auto">
          <a:xfrm>
            <a:off x="0" y="620713"/>
            <a:ext cx="5410200" cy="366712"/>
          </a:xfrm>
          <a:prstGeom prst="rect">
            <a:avLst/>
          </a:prstGeom>
          <a:noFill/>
          <a:ln w="9525">
            <a:noFill/>
            <a:miter lim="800000"/>
            <a:headEnd/>
            <a:tailEnd/>
          </a:ln>
        </p:spPr>
        <p:txBody>
          <a:bodyPr>
            <a:prstTxWarp prst="textNoShape">
              <a:avLst/>
            </a:prstTxWarp>
            <a:spAutoFit/>
          </a:bodyPr>
          <a:lstStyle/>
          <a:p>
            <a:r>
              <a:rPr lang="en-US" b="1">
                <a:solidFill>
                  <a:schemeClr val="tx2"/>
                </a:solidFill>
                <a:latin typeface="Symbol" pitchFamily="84" charset="2"/>
                <a:cs typeface="Adobe Fan Heiti Std B" charset="0"/>
              </a:rPr>
              <a:t>S</a:t>
            </a:r>
            <a:r>
              <a:rPr lang="en-US" b="1">
                <a:solidFill>
                  <a:schemeClr val="tx2"/>
                </a:solidFill>
                <a:latin typeface="Adobe Fan Heiti Std B" charset="0"/>
                <a:cs typeface="Adobe Fan Heiti Std B" charset="0"/>
              </a:rPr>
              <a:t>5 Grain Boundary (Ni) 36.9</a:t>
            </a:r>
            <a:r>
              <a:rPr lang="en-US" b="1" baseline="30000">
                <a:solidFill>
                  <a:schemeClr val="tx2"/>
                </a:solidFill>
                <a:latin typeface="Adobe Fan Heiti Std B" charset="0"/>
                <a:cs typeface="Adobe Fan Heiti Std B" charset="0"/>
              </a:rPr>
              <a:t>0</a:t>
            </a:r>
            <a:r>
              <a:rPr lang="en-US" b="1">
                <a:solidFill>
                  <a:schemeClr val="tx2"/>
                </a:solidFill>
                <a:latin typeface="Adobe Fan Heiti Std B" charset="0"/>
                <a:cs typeface="Adobe Fan Heiti Std B" charset="0"/>
              </a:rPr>
              <a:t> twist boundary</a:t>
            </a:r>
            <a:endParaRPr lang="en-US">
              <a:latin typeface="Adobe Fan Heiti Std B" charset="0"/>
              <a:ea typeface="Adobe Fan Heiti Std B" charset="0"/>
              <a:cs typeface="Adobe Fan Heiti Std B" charset="0"/>
            </a:endParaRPr>
          </a:p>
        </p:txBody>
      </p:sp>
      <p:pic>
        <p:nvPicPr>
          <p:cNvPr id="40967" name="Picture 10" descr="bifrac1pt8.jpg"/>
          <p:cNvPicPr>
            <a:picLocks noChangeAspect="1"/>
          </p:cNvPicPr>
          <p:nvPr/>
        </p:nvPicPr>
        <p:blipFill>
          <a:blip r:embed="rId5"/>
          <a:srcRect/>
          <a:stretch>
            <a:fillRect/>
          </a:stretch>
        </p:blipFill>
        <p:spPr bwMode="auto">
          <a:xfrm>
            <a:off x="4529138" y="1411288"/>
            <a:ext cx="3319462" cy="2193925"/>
          </a:xfrm>
          <a:prstGeom prst="rect">
            <a:avLst/>
          </a:prstGeom>
          <a:noFill/>
          <a:ln w="9525">
            <a:noFill/>
            <a:miter lim="800000"/>
            <a:headEnd/>
            <a:tailEnd/>
          </a:ln>
        </p:spPr>
      </p:pic>
      <p:pic>
        <p:nvPicPr>
          <p:cNvPr id="40968" name="Picture 13" descr="nibirdf.jpg"/>
          <p:cNvPicPr>
            <a:picLocks noChangeAspect="1"/>
          </p:cNvPicPr>
          <p:nvPr/>
        </p:nvPicPr>
        <p:blipFill>
          <a:blip r:embed="rId6"/>
          <a:srcRect/>
          <a:stretch>
            <a:fillRect/>
          </a:stretch>
        </p:blipFill>
        <p:spPr bwMode="auto">
          <a:xfrm>
            <a:off x="4572000" y="3684588"/>
            <a:ext cx="3590925" cy="2522537"/>
          </a:xfrm>
          <a:prstGeom prst="rect">
            <a:avLst/>
          </a:prstGeom>
          <a:noFill/>
          <a:ln w="9525">
            <a:noFill/>
            <a:miter lim="800000"/>
            <a:headEnd/>
            <a:tailEnd/>
          </a:ln>
        </p:spPr>
      </p:pic>
      <p:pic>
        <p:nvPicPr>
          <p:cNvPr id="40969" name="Picture 9" descr="biatbound.jpg"/>
          <p:cNvPicPr>
            <a:picLocks noChangeAspect="1"/>
          </p:cNvPicPr>
          <p:nvPr/>
        </p:nvPicPr>
        <p:blipFill>
          <a:blip r:embed="rId7"/>
          <a:srcRect/>
          <a:stretch>
            <a:fillRect/>
          </a:stretch>
        </p:blipFill>
        <p:spPr bwMode="auto">
          <a:xfrm>
            <a:off x="4894263" y="685800"/>
            <a:ext cx="1189037" cy="1881188"/>
          </a:xfrm>
          <a:prstGeom prst="rect">
            <a:avLst/>
          </a:prstGeom>
          <a:noFill/>
          <a:ln w="9525">
            <a:noFill/>
            <a:miter lim="800000"/>
            <a:headEnd/>
            <a:tailEnd/>
          </a:ln>
        </p:spPr>
      </p:pic>
      <p:pic>
        <p:nvPicPr>
          <p:cNvPr id="40970" name="Picture 8" descr="coordmu1pt8.jpg"/>
          <p:cNvPicPr>
            <a:picLocks noChangeAspect="1"/>
          </p:cNvPicPr>
          <p:nvPr/>
        </p:nvPicPr>
        <p:blipFill>
          <a:blip r:embed="rId8"/>
          <a:srcRect/>
          <a:stretch>
            <a:fillRect/>
          </a:stretch>
        </p:blipFill>
        <p:spPr bwMode="auto">
          <a:xfrm>
            <a:off x="6724650" y="3810000"/>
            <a:ext cx="1390650" cy="1371600"/>
          </a:xfrm>
          <a:prstGeom prst="rect">
            <a:avLst/>
          </a:prstGeom>
          <a:noFill/>
          <a:ln w="9525">
            <a:noFill/>
            <a:miter lim="800000"/>
            <a:headEnd/>
            <a:tailEnd/>
          </a:ln>
        </p:spPr>
      </p:pic>
      <p:sp>
        <p:nvSpPr>
          <p:cNvPr id="5" name="TextBox 4"/>
          <p:cNvSpPr txBox="1"/>
          <p:nvPr/>
        </p:nvSpPr>
        <p:spPr>
          <a:xfrm>
            <a:off x="0" y="6051550"/>
            <a:ext cx="9144000" cy="447675"/>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fontAlgn="auto">
              <a:lnSpc>
                <a:spcPct val="120000"/>
              </a:lnSpc>
              <a:spcBef>
                <a:spcPts val="0"/>
              </a:spcBef>
              <a:spcAft>
                <a:spcPts val="0"/>
              </a:spcAft>
              <a:tabLst>
                <a:tab pos="1601788" algn="l"/>
              </a:tabLst>
              <a:defRPr/>
            </a:pPr>
            <a:r>
              <a:rPr lang="en-US" dirty="0">
                <a:latin typeface="Adobe Fan Heiti Std B" pitchFamily="34" charset="-128"/>
                <a:ea typeface="Adobe Fan Heiti Std B" pitchFamily="34" charset="-128"/>
              </a:rPr>
              <a:t>Grain Boundary </a:t>
            </a:r>
            <a:r>
              <a:rPr lang="en-US" dirty="0" err="1">
                <a:latin typeface="Adobe Fan Heiti Std B" pitchFamily="34" charset="-128"/>
                <a:ea typeface="Adobe Fan Heiti Std B" pitchFamily="34" charset="-128"/>
              </a:rPr>
              <a:t>Modelling</a:t>
            </a:r>
            <a:r>
              <a:rPr lang="en-US" dirty="0">
                <a:latin typeface="Adobe Fan Heiti Std B" pitchFamily="34" charset="-128"/>
                <a:ea typeface="Adobe Fan Heiti Std B" pitchFamily="34" charset="-128"/>
              </a:rPr>
              <a:t>: </a:t>
            </a:r>
            <a:r>
              <a:rPr lang="en-US" dirty="0">
                <a:solidFill>
                  <a:srgbClr val="FF0000"/>
                </a:solidFill>
                <a:latin typeface="Adobe Fan Heiti Std B" pitchFamily="34" charset="-128"/>
                <a:ea typeface="Adobe Fan Heiti Std B" pitchFamily="34" charset="-128"/>
              </a:rPr>
              <a:t>Lehigh  University</a:t>
            </a:r>
          </a:p>
        </p:txBody>
      </p:sp>
      <p:sp>
        <p:nvSpPr>
          <p:cNvPr id="40972" name="Rectangle 11"/>
          <p:cNvSpPr>
            <a:spLocks noChangeArrowheads="1"/>
          </p:cNvSpPr>
          <p:nvPr/>
        </p:nvSpPr>
        <p:spPr bwMode="auto">
          <a:xfrm>
            <a:off x="4902200" y="3751263"/>
            <a:ext cx="1465263" cy="641350"/>
          </a:xfrm>
          <a:prstGeom prst="rect">
            <a:avLst/>
          </a:prstGeom>
          <a:noFill/>
          <a:ln w="9525">
            <a:noFill/>
            <a:miter lim="800000"/>
            <a:headEnd/>
            <a:tailEnd/>
          </a:ln>
        </p:spPr>
        <p:txBody>
          <a:bodyPr>
            <a:prstTxWarp prst="textNoShape">
              <a:avLst/>
            </a:prstTxWarp>
            <a:spAutoFit/>
          </a:bodyPr>
          <a:lstStyle/>
          <a:p>
            <a:r>
              <a:rPr lang="en-US" b="1">
                <a:solidFill>
                  <a:schemeClr val="tx2"/>
                </a:solidFill>
                <a:latin typeface="Symbol" pitchFamily="84" charset="2"/>
                <a:cs typeface="Adobe Fan Heiti Std B" charset="0"/>
              </a:rPr>
              <a:t>S5 </a:t>
            </a:r>
            <a:r>
              <a:rPr lang="en-US" b="1">
                <a:solidFill>
                  <a:schemeClr val="tx2"/>
                </a:solidFill>
                <a:latin typeface="Adobe Fan Heiti Std B" charset="0"/>
                <a:cs typeface="Adobe Fan Heiti Std B" charset="0"/>
              </a:rPr>
              <a:t>GB plane</a:t>
            </a:r>
          </a:p>
        </p:txBody>
      </p:sp>
    </p:spTree>
  </p:cSld>
  <p:clrMapOvr>
    <a:masterClrMapping/>
  </p:clrMapOvr>
  <mc:AlternateContent>
    <mc:Choice xmlns:mp="http://schemas.microsoft.com/office/mac/powerpoint/2008/main" Requires="mp">
      <mp:transition spd="slow">
        <mp:cube/>
      </mp:transition>
    </mc:Choice>
    <mc:Fallback>
      <p:transition spd="slow">
        <p:cover/>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Box 9"/>
          <p:cNvSpPr txBox="1"/>
          <p:nvPr/>
        </p:nvSpPr>
        <p:spPr>
          <a:xfrm>
            <a:off x="-10562" y="-685800"/>
            <a:ext cx="9144000" cy="2862322"/>
          </a:xfrm>
          <a:prstGeom prst="rect">
            <a:avLst/>
          </a:prstGeom>
          <a:noFill/>
          <a:ln>
            <a:noFill/>
          </a:ln>
        </p:spPr>
        <p:txBody>
          <a:bodyPr>
            <a:spAutoFit/>
          </a:bodyPr>
          <a:lstStyle/>
          <a:p>
            <a:pPr fontAlgn="auto">
              <a:spcBef>
                <a:spcPts val="0"/>
              </a:spcBef>
              <a:spcAft>
                <a:spcPts val="0"/>
              </a:spcAft>
              <a:defRPr/>
            </a:pPr>
            <a:r>
              <a:rPr lang="en-US" sz="17800" b="1" spc="600" dirty="0">
                <a:ln>
                  <a:solidFill>
                    <a:srgbClr val="D9F7FB"/>
                  </a:solidFill>
                </a:ln>
                <a:noFill/>
                <a:latin typeface="Candara" pitchFamily="34" charset="0"/>
                <a:ea typeface="+mn-ea"/>
                <a:cs typeface="+mn-cs"/>
              </a:rPr>
              <a:t>AGENDA</a:t>
            </a:r>
            <a:endParaRPr lang="en-US" sz="17800" b="1" spc="600" dirty="0">
              <a:ln>
                <a:solidFill>
                  <a:srgbClr val="D9F7FB"/>
                </a:solidFill>
              </a:ln>
              <a:noFill/>
              <a:latin typeface="Candara" pitchFamily="34" charset="0"/>
              <a:ea typeface="+mn-ea"/>
              <a:cs typeface="+mn-cs"/>
            </a:endParaRPr>
          </a:p>
        </p:txBody>
      </p:sp>
      <p:sp>
        <p:nvSpPr>
          <p:cNvPr id="11" name="TextBox 10"/>
          <p:cNvSpPr txBox="1"/>
          <p:nvPr/>
        </p:nvSpPr>
        <p:spPr>
          <a:xfrm>
            <a:off x="76200" y="619125"/>
            <a:ext cx="2590800" cy="519113"/>
          </a:xfrm>
          <a:prstGeom prst="rect">
            <a:avLst/>
          </a:prstGeom>
          <a:noFill/>
        </p:spPr>
        <p:txBody>
          <a:bodyPr>
            <a:spAutoFit/>
          </a:bodyPr>
          <a:lstStyle/>
          <a:p>
            <a:pPr fontAlgn="auto">
              <a:spcBef>
                <a:spcPts val="0"/>
              </a:spcBef>
              <a:spcAft>
                <a:spcPts val="0"/>
              </a:spcAft>
              <a:defRPr/>
            </a:pPr>
            <a:r>
              <a:rPr lang="en-US" sz="2800" b="1" dirty="0">
                <a:solidFill>
                  <a:schemeClr val="accent3">
                    <a:lumMod val="50000"/>
                  </a:schemeClr>
                </a:solidFill>
                <a:latin typeface="Candara" pitchFamily="34" charset="0"/>
                <a:ea typeface="+mn-ea"/>
                <a:cs typeface="+mn-cs"/>
              </a:rPr>
              <a:t>AGENDA</a:t>
            </a:r>
            <a:endParaRPr lang="en-US" sz="2800" b="1" dirty="0">
              <a:solidFill>
                <a:schemeClr val="accent3">
                  <a:lumMod val="50000"/>
                </a:schemeClr>
              </a:solidFill>
              <a:latin typeface="Candara" pitchFamily="34" charset="0"/>
              <a:ea typeface="+mn-ea"/>
              <a:cs typeface="+mn-cs"/>
            </a:endParaRPr>
          </a:p>
        </p:txBody>
      </p:sp>
      <p:sp>
        <p:nvSpPr>
          <p:cNvPr id="18435" name="Date Placeholder 1"/>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89FB3CB-7DF1-4971-B6F9-F2A2013A93E3}" type="datetime3">
              <a:rPr lang="en-US">
                <a:latin typeface="Candara" pitchFamily="84" charset="0"/>
                <a:ea typeface="ＭＳ Ｐゴシック" pitchFamily="84" charset="-128"/>
                <a:cs typeface="ＭＳ Ｐゴシック" pitchFamily="84" charset="-128"/>
              </a:rPr>
              <a:pPr fontAlgn="base">
                <a:spcBef>
                  <a:spcPct val="0"/>
                </a:spcBef>
                <a:spcAft>
                  <a:spcPct val="0"/>
                </a:spcAft>
              </a:pPr>
              <a:t>January 7, 13</a:t>
            </a:fld>
            <a:endParaRPr lang="en-US">
              <a:latin typeface="Candara" pitchFamily="84" charset="0"/>
              <a:ea typeface="ＭＳ Ｐゴシック" pitchFamily="84" charset="-128"/>
              <a:cs typeface="ＭＳ Ｐゴシック" pitchFamily="84" charset="-128"/>
            </a:endParaRPr>
          </a:p>
        </p:txBody>
      </p:sp>
      <p:sp>
        <p:nvSpPr>
          <p:cNvPr id="3" name="Slide Number Placeholder 2"/>
          <p:cNvSpPr>
            <a:spLocks noGrp="1"/>
          </p:cNvSpPr>
          <p:nvPr>
            <p:ph type="sldNum" sz="quarter" idx="12"/>
          </p:nvPr>
        </p:nvSpPr>
        <p:spPr/>
        <p:txBody>
          <a:bodyPr/>
          <a:lstStyle/>
          <a:p>
            <a:pPr>
              <a:defRPr/>
            </a:pPr>
            <a:fld id="{2BC6450A-21EF-4803-9DC8-415A277F86D5}" type="slidenum">
              <a:rPr lang="en-US"/>
              <a:pPr>
                <a:defRPr/>
              </a:pPr>
              <a:t>2</a:t>
            </a:fld>
            <a:endParaRPr lang="en-US" dirty="0"/>
          </a:p>
        </p:txBody>
      </p:sp>
      <p:graphicFrame>
        <p:nvGraphicFramePr>
          <p:cNvPr id="5" name="Diagram 4"/>
          <p:cNvGraphicFramePr/>
          <p:nvPr/>
        </p:nvGraphicFramePr>
        <p:xfrm>
          <a:off x="0" y="1143000"/>
          <a:ext cx="9753600" cy="5209877"/>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pPr fontAlgn="auto">
              <a:spcAft>
                <a:spcPts val="0"/>
              </a:spcAft>
              <a:defRPr/>
            </a:pPr>
            <a:r>
              <a:rPr lang="en-US" dirty="0" smtClean="0">
                <a:ea typeface="+mj-ea"/>
                <a:cs typeface="+mj-cs"/>
              </a:rPr>
              <a:t>Diffusion in Ni-Bi</a:t>
            </a:r>
            <a:endParaRPr lang="en-US" dirty="0">
              <a:ea typeface="+mj-ea"/>
              <a:cs typeface="+mj-cs"/>
            </a:endParaRPr>
          </a:p>
        </p:txBody>
      </p:sp>
      <p:grpSp>
        <p:nvGrpSpPr>
          <p:cNvPr id="41986" name="Group 4"/>
          <p:cNvGrpSpPr>
            <a:grpSpLocks/>
          </p:cNvGrpSpPr>
          <p:nvPr/>
        </p:nvGrpSpPr>
        <p:grpSpPr bwMode="auto">
          <a:xfrm>
            <a:off x="835025" y="625475"/>
            <a:ext cx="7507288" cy="5348288"/>
            <a:chOff x="834493" y="625295"/>
            <a:chExt cx="7507108" cy="5349240"/>
          </a:xfrm>
        </p:grpSpPr>
        <p:pic>
          <p:nvPicPr>
            <p:cNvPr id="41990" name="Picture 9" descr="Cu_Ni_Bi_UIUC.jpg"/>
            <p:cNvPicPr>
              <a:picLocks noChangeAspect="1"/>
            </p:cNvPicPr>
            <p:nvPr/>
          </p:nvPicPr>
          <p:blipFill>
            <a:blip r:embed="rId3"/>
            <a:srcRect l="3790" t="5479" r="3217"/>
            <a:stretch>
              <a:fillRect/>
            </a:stretch>
          </p:blipFill>
          <p:spPr bwMode="auto">
            <a:xfrm>
              <a:off x="834493" y="625295"/>
              <a:ext cx="7507108" cy="5349240"/>
            </a:xfrm>
            <a:prstGeom prst="rect">
              <a:avLst/>
            </a:prstGeom>
            <a:noFill/>
            <a:ln w="9525">
              <a:noFill/>
              <a:miter lim="800000"/>
              <a:headEnd/>
              <a:tailEnd/>
            </a:ln>
          </p:spPr>
        </p:pic>
        <p:cxnSp>
          <p:nvCxnSpPr>
            <p:cNvPr id="11" name="Straight Connector 10"/>
            <p:cNvCxnSpPr/>
            <p:nvPr/>
          </p:nvCxnSpPr>
          <p:spPr>
            <a:xfrm>
              <a:off x="2242572" y="2149566"/>
              <a:ext cx="4419494" cy="106699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247334" y="3302296"/>
              <a:ext cx="4490930" cy="10574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1993" name="TextBox 12"/>
            <p:cNvSpPr txBox="1">
              <a:spLocks noChangeArrowheads="1"/>
            </p:cNvSpPr>
            <p:nvPr/>
          </p:nvSpPr>
          <p:spPr bwMode="auto">
            <a:xfrm>
              <a:off x="5734988" y="2678298"/>
              <a:ext cx="2149424" cy="366778"/>
            </a:xfrm>
            <a:prstGeom prst="rect">
              <a:avLst/>
            </a:prstGeom>
            <a:noFill/>
            <a:ln w="9525">
              <a:noFill/>
              <a:miter lim="800000"/>
              <a:headEnd/>
              <a:tailEnd/>
            </a:ln>
          </p:spPr>
          <p:txBody>
            <a:bodyPr wrap="none">
              <a:prstTxWarp prst="textNoShape">
                <a:avLst/>
              </a:prstTxWarp>
              <a:spAutoFit/>
            </a:bodyPr>
            <a:lstStyle/>
            <a:p>
              <a:r>
                <a:rPr lang="en-US">
                  <a:solidFill>
                    <a:srgbClr val="FF0000"/>
                  </a:solidFill>
                  <a:latin typeface="Calibri" pitchFamily="84" charset="0"/>
                </a:rPr>
                <a:t>Bi/Ni(counts) = 0.009</a:t>
              </a:r>
            </a:p>
          </p:txBody>
        </p:sp>
        <p:sp>
          <p:nvSpPr>
            <p:cNvPr id="41994" name="TextBox 13"/>
            <p:cNvSpPr txBox="1">
              <a:spLocks noChangeArrowheads="1"/>
            </p:cNvSpPr>
            <p:nvPr/>
          </p:nvSpPr>
          <p:spPr bwMode="auto">
            <a:xfrm>
              <a:off x="5734988" y="3826265"/>
              <a:ext cx="2149424" cy="366778"/>
            </a:xfrm>
            <a:prstGeom prst="rect">
              <a:avLst/>
            </a:prstGeom>
            <a:noFill/>
            <a:ln w="9525">
              <a:noFill/>
              <a:miter lim="800000"/>
              <a:headEnd/>
              <a:tailEnd/>
            </a:ln>
          </p:spPr>
          <p:txBody>
            <a:bodyPr wrap="none">
              <a:prstTxWarp prst="textNoShape">
                <a:avLst/>
              </a:prstTxWarp>
              <a:spAutoFit/>
            </a:bodyPr>
            <a:lstStyle/>
            <a:p>
              <a:r>
                <a:rPr lang="en-US">
                  <a:latin typeface="Calibri" pitchFamily="84" charset="0"/>
                </a:rPr>
                <a:t>Bi/Ni(counts) = 0.003</a:t>
              </a:r>
            </a:p>
          </p:txBody>
        </p:sp>
        <p:cxnSp>
          <p:nvCxnSpPr>
            <p:cNvPr id="41995" name="Straight Arrow Connector 14"/>
            <p:cNvCxnSpPr>
              <a:cxnSpLocks noChangeShapeType="1"/>
            </p:cNvCxnSpPr>
            <p:nvPr/>
          </p:nvCxnSpPr>
          <p:spPr bwMode="auto">
            <a:xfrm>
              <a:off x="3842792" y="2556755"/>
              <a:ext cx="0" cy="1066800"/>
            </a:xfrm>
            <a:prstGeom prst="straightConnector1">
              <a:avLst/>
            </a:prstGeom>
            <a:noFill/>
            <a:ln w="12700">
              <a:solidFill>
                <a:schemeClr val="tx1"/>
              </a:solidFill>
              <a:round/>
              <a:headEnd type="arrow" w="med" len="med"/>
              <a:tailEnd type="arrow" w="med" len="med"/>
            </a:ln>
          </p:spPr>
        </p:cxnSp>
        <p:sp>
          <p:nvSpPr>
            <p:cNvPr id="41996" name="TextBox 15"/>
            <p:cNvSpPr txBox="1">
              <a:spLocks noChangeArrowheads="1"/>
            </p:cNvSpPr>
            <p:nvPr/>
          </p:nvSpPr>
          <p:spPr bwMode="auto">
            <a:xfrm>
              <a:off x="3845908" y="3211793"/>
              <a:ext cx="2876482" cy="366778"/>
            </a:xfrm>
            <a:prstGeom prst="rect">
              <a:avLst/>
            </a:prstGeom>
            <a:noFill/>
            <a:ln w="9525">
              <a:noFill/>
              <a:miter lim="800000"/>
              <a:headEnd/>
              <a:tailEnd/>
            </a:ln>
          </p:spPr>
          <p:txBody>
            <a:bodyPr wrap="none">
              <a:prstTxWarp prst="textNoShape">
                <a:avLst/>
              </a:prstTxWarp>
              <a:spAutoFit/>
            </a:bodyPr>
            <a:lstStyle/>
            <a:p>
              <a:r>
                <a:rPr lang="en-US">
                  <a:latin typeface="Symbol" pitchFamily="84" charset="2"/>
                  <a:ea typeface="Symbol" pitchFamily="84" charset="2"/>
                  <a:cs typeface="Symbol" pitchFamily="84" charset="2"/>
                </a:rPr>
                <a:t>D</a:t>
              </a:r>
              <a:r>
                <a:rPr lang="en-US">
                  <a:latin typeface="Calibri" pitchFamily="84" charset="0"/>
                </a:rPr>
                <a:t>S~4k (assuming all entropy)</a:t>
              </a:r>
            </a:p>
          </p:txBody>
        </p:sp>
      </p:grpSp>
      <p:sp>
        <p:nvSpPr>
          <p:cNvPr id="41987" name="Date Placeholder 2"/>
          <p:cNvSpPr>
            <a:spLocks noGrp="1"/>
          </p:cNvSpPr>
          <p:nvPr>
            <p:ph type="dt" sz="quarter" idx="10"/>
          </p:nvPr>
        </p:nvSpPr>
        <p:spPr bwMode="auto">
          <a:xfrm>
            <a:off x="0" y="6492875"/>
            <a:ext cx="21336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B4E68454-C407-484B-84FC-83E25BFDD0FD}" type="datetime3">
              <a:rPr lang="en-US">
                <a:latin typeface="Candara" pitchFamily="84" charset="0"/>
                <a:ea typeface="ＭＳ Ｐゴシック" pitchFamily="84" charset="-128"/>
                <a:cs typeface="ＭＳ Ｐゴシック" pitchFamily="84" charset="-128"/>
              </a:rPr>
              <a:pPr fontAlgn="base">
                <a:spcBef>
                  <a:spcPct val="0"/>
                </a:spcBef>
                <a:spcAft>
                  <a:spcPct val="0"/>
                </a:spcAft>
              </a:pPr>
              <a:t>January 7, 13</a:t>
            </a:fld>
            <a:endParaRPr lang="en-US">
              <a:latin typeface="Candara" pitchFamily="84" charset="0"/>
              <a:ea typeface="ＭＳ Ｐゴシック" pitchFamily="84" charset="-128"/>
              <a:cs typeface="ＭＳ Ｐゴシック" pitchFamily="84" charset="-128"/>
            </a:endParaRPr>
          </a:p>
        </p:txBody>
      </p:sp>
      <p:sp>
        <p:nvSpPr>
          <p:cNvPr id="4" name="Slide Number Placeholder 3"/>
          <p:cNvSpPr>
            <a:spLocks noGrp="1"/>
          </p:cNvSpPr>
          <p:nvPr>
            <p:ph type="sldNum" sz="quarter" idx="12"/>
          </p:nvPr>
        </p:nvSpPr>
        <p:spPr/>
        <p:txBody>
          <a:bodyPr/>
          <a:lstStyle/>
          <a:p>
            <a:pPr>
              <a:defRPr/>
            </a:pPr>
            <a:fld id="{BE478FBD-F20B-4A3C-965B-3C4DC1F5CEE5}" type="slidenum">
              <a:rPr lang="en-US"/>
              <a:pPr>
                <a:defRPr/>
              </a:pPr>
              <a:t>20</a:t>
            </a:fld>
            <a:endParaRPr lang="en-US"/>
          </a:p>
        </p:txBody>
      </p:sp>
      <p:sp>
        <p:nvSpPr>
          <p:cNvPr id="17" name="TextBox 16"/>
          <p:cNvSpPr txBox="1"/>
          <p:nvPr/>
        </p:nvSpPr>
        <p:spPr>
          <a:xfrm>
            <a:off x="0" y="6064250"/>
            <a:ext cx="9144000" cy="447675"/>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fontAlgn="auto">
              <a:lnSpc>
                <a:spcPct val="120000"/>
              </a:lnSpc>
              <a:spcBef>
                <a:spcPts val="0"/>
              </a:spcBef>
              <a:spcAft>
                <a:spcPts val="0"/>
              </a:spcAft>
              <a:tabLst>
                <a:tab pos="1601788" algn="l"/>
              </a:tabLst>
              <a:defRPr/>
            </a:pPr>
            <a:r>
              <a:rPr lang="en-US" dirty="0">
                <a:latin typeface="Adobe Fan Heiti Std B" pitchFamily="34" charset="-128"/>
                <a:ea typeface="Adobe Fan Heiti Std B" pitchFamily="34" charset="-128"/>
              </a:rPr>
              <a:t>Grain Boundary Diffusion: </a:t>
            </a:r>
            <a:r>
              <a:rPr lang="en-US" dirty="0">
                <a:solidFill>
                  <a:srgbClr val="FF0000"/>
                </a:solidFill>
                <a:latin typeface="Adobe Fan Heiti Std B" pitchFamily="34" charset="-128"/>
                <a:ea typeface="Adobe Fan Heiti Std B" pitchFamily="34" charset="-128"/>
              </a:rPr>
              <a:t>University </a:t>
            </a:r>
            <a:r>
              <a:rPr lang="en-US" dirty="0">
                <a:solidFill>
                  <a:srgbClr val="FF0000"/>
                </a:solidFill>
                <a:latin typeface="Adobe Fan Heiti Std B" pitchFamily="34" charset="-128"/>
                <a:ea typeface="Adobe Fan Heiti Std B" pitchFamily="34" charset="-128"/>
              </a:rPr>
              <a:t>of </a:t>
            </a:r>
            <a:r>
              <a:rPr lang="en-US" dirty="0">
                <a:solidFill>
                  <a:srgbClr val="FF0000"/>
                </a:solidFill>
                <a:latin typeface="Adobe Fan Heiti Std B" pitchFamily="34" charset="-128"/>
                <a:ea typeface="Adobe Fan Heiti Std B" pitchFamily="34" charset="-128"/>
              </a:rPr>
              <a:t>Illinois at Urbana-Champaign </a:t>
            </a:r>
            <a:endParaRPr lang="en-US" dirty="0">
              <a:solidFill>
                <a:srgbClr val="FF0000"/>
              </a:solidFill>
              <a:latin typeface="Adobe Fan Heiti Std B" pitchFamily="34" charset="-128"/>
              <a:ea typeface="Adobe Fan Heiti Std B" pitchFamily="34" charset="-128"/>
            </a:endParaRPr>
          </a:p>
        </p:txBody>
      </p:sp>
    </p:spTree>
  </p:cSld>
  <p:clrMapOvr>
    <a:masterClrMapping/>
  </p:clrMapOvr>
  <mc:AlternateContent>
    <mc:Choice xmlns:mp="http://schemas.microsoft.com/office/mac/powerpoint/2008/main" Requires="mp">
      <mp:transition spd="slow">
        <mp:cube/>
      </mp:transition>
    </mc:Choice>
    <mc:Fallback>
      <p:transition spd="slow">
        <p:cover/>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756FD0C6-2724-4552-BF1F-AA0EF207AE15}"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7741AFF3-9D22-4928-8C9C-7F4B7FEE10F7}" type="slidenum">
              <a:rPr lang="en-US"/>
              <a:pPr>
                <a:defRPr/>
              </a:pPr>
              <a:t>21</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Theoretical Prediction</a:t>
            </a:r>
            <a:endParaRPr lang="en-US" dirty="0">
              <a:ea typeface="+mj-ea"/>
              <a:cs typeface="+mj-cs"/>
            </a:endParaRPr>
          </a:p>
        </p:txBody>
      </p:sp>
      <p:pic>
        <p:nvPicPr>
          <p:cNvPr id="4202" name="Picture 4"/>
          <p:cNvPicPr>
            <a:picLocks noChangeAspect="1" noChangeArrowheads="1"/>
          </p:cNvPicPr>
          <p:nvPr/>
        </p:nvPicPr>
        <p:blipFill>
          <a:blip r:embed="rId4"/>
          <a:srcRect/>
          <a:stretch>
            <a:fillRect/>
          </a:stretch>
        </p:blipFill>
        <p:spPr bwMode="auto">
          <a:xfrm>
            <a:off x="6248400" y="1111250"/>
            <a:ext cx="2873375" cy="2220913"/>
          </a:xfrm>
          <a:prstGeom prst="rect">
            <a:avLst/>
          </a:prstGeom>
          <a:noFill/>
          <a:ln w="9525">
            <a:noFill/>
            <a:miter lim="800000"/>
            <a:headEnd/>
            <a:tailEnd/>
          </a:ln>
        </p:spPr>
      </p:pic>
      <p:pic>
        <p:nvPicPr>
          <p:cNvPr id="4203" name="Picture 2" descr="Click on the figure for the Equilibrium Point Calculation">
            <a:hlinkClick r:id="rId5"/>
          </p:cNvPr>
          <p:cNvPicPr>
            <a:picLocks noChangeAspect="1" noChangeArrowheads="1"/>
          </p:cNvPicPr>
          <p:nvPr/>
        </p:nvPicPr>
        <p:blipFill>
          <a:blip r:embed="rId6"/>
          <a:srcRect/>
          <a:stretch>
            <a:fillRect/>
          </a:stretch>
        </p:blipFill>
        <p:spPr bwMode="auto">
          <a:xfrm>
            <a:off x="3132138" y="1011238"/>
            <a:ext cx="3036887" cy="2419350"/>
          </a:xfrm>
          <a:prstGeom prst="rect">
            <a:avLst/>
          </a:prstGeom>
          <a:noFill/>
          <a:ln w="9525">
            <a:noFill/>
            <a:miter lim="800000"/>
            <a:headEnd/>
            <a:tailEnd/>
          </a:ln>
        </p:spPr>
      </p:pic>
      <p:pic>
        <p:nvPicPr>
          <p:cNvPr id="4204" name="Picture 21"/>
          <p:cNvPicPr>
            <a:picLocks noChangeAspect="1" noChangeArrowheads="1"/>
          </p:cNvPicPr>
          <p:nvPr/>
        </p:nvPicPr>
        <p:blipFill>
          <a:blip r:embed="rId7"/>
          <a:srcRect r="9091"/>
          <a:stretch>
            <a:fillRect/>
          </a:stretch>
        </p:blipFill>
        <p:spPr bwMode="auto">
          <a:xfrm>
            <a:off x="206375" y="996950"/>
            <a:ext cx="3048000" cy="2432050"/>
          </a:xfrm>
          <a:prstGeom prst="rect">
            <a:avLst/>
          </a:prstGeom>
          <a:noFill/>
          <a:ln w="9525">
            <a:noFill/>
            <a:miter lim="800000"/>
            <a:headEnd/>
            <a:tailEnd/>
          </a:ln>
        </p:spPr>
      </p:pic>
      <p:sp>
        <p:nvSpPr>
          <p:cNvPr id="4205" name="TextBox 22"/>
          <p:cNvSpPr txBox="1">
            <a:spLocks noChangeArrowheads="1"/>
          </p:cNvSpPr>
          <p:nvPr/>
        </p:nvSpPr>
        <p:spPr bwMode="auto">
          <a:xfrm>
            <a:off x="1328738" y="533400"/>
            <a:ext cx="798512" cy="457200"/>
          </a:xfrm>
          <a:prstGeom prst="rect">
            <a:avLst/>
          </a:prstGeom>
          <a:noFill/>
          <a:ln w="9525">
            <a:noFill/>
            <a:miter lim="800000"/>
            <a:headEnd/>
            <a:tailEnd/>
          </a:ln>
        </p:spPr>
        <p:txBody>
          <a:bodyPr wrap="none">
            <a:prstTxWarp prst="textNoShape">
              <a:avLst/>
            </a:prstTxWarp>
            <a:spAutoFit/>
          </a:bodyPr>
          <a:lstStyle/>
          <a:p>
            <a:r>
              <a:rPr lang="en-US" sz="2400" b="1" u="sng">
                <a:solidFill>
                  <a:srgbClr val="FF0000"/>
                </a:solidFill>
                <a:latin typeface="Calibri" pitchFamily="84" charset="0"/>
                <a:sym typeface="Symbol" pitchFamily="84" charset="2"/>
              </a:rPr>
              <a:t>Ni</a:t>
            </a:r>
            <a:r>
              <a:rPr lang="en-US" sz="2400" b="1">
                <a:solidFill>
                  <a:srgbClr val="FF0000"/>
                </a:solidFill>
                <a:latin typeface="Calibri" pitchFamily="84" charset="0"/>
                <a:sym typeface="Symbol" pitchFamily="84" charset="2"/>
              </a:rPr>
              <a:t>-Bi</a:t>
            </a:r>
          </a:p>
        </p:txBody>
      </p:sp>
      <p:sp>
        <p:nvSpPr>
          <p:cNvPr id="4206" name="TextBox 25"/>
          <p:cNvSpPr txBox="1">
            <a:spLocks noChangeArrowheads="1"/>
          </p:cNvSpPr>
          <p:nvPr/>
        </p:nvSpPr>
        <p:spPr bwMode="auto">
          <a:xfrm>
            <a:off x="4114800" y="533400"/>
            <a:ext cx="847725" cy="457200"/>
          </a:xfrm>
          <a:prstGeom prst="rect">
            <a:avLst/>
          </a:prstGeom>
          <a:noFill/>
          <a:ln w="9525">
            <a:noFill/>
            <a:miter lim="800000"/>
            <a:headEnd/>
            <a:tailEnd/>
          </a:ln>
        </p:spPr>
        <p:txBody>
          <a:bodyPr wrap="none">
            <a:prstTxWarp prst="textNoShape">
              <a:avLst/>
            </a:prstTxWarp>
            <a:spAutoFit/>
          </a:bodyPr>
          <a:lstStyle/>
          <a:p>
            <a:r>
              <a:rPr lang="en-US" sz="2400" b="1" u="sng">
                <a:solidFill>
                  <a:srgbClr val="FF0000"/>
                </a:solidFill>
                <a:latin typeface="Calibri" pitchFamily="84" charset="0"/>
                <a:sym typeface="Symbol" pitchFamily="84" charset="2"/>
              </a:rPr>
              <a:t>Cu</a:t>
            </a:r>
            <a:r>
              <a:rPr lang="en-US" sz="2400" b="1">
                <a:solidFill>
                  <a:srgbClr val="FF0000"/>
                </a:solidFill>
                <a:latin typeface="Calibri" pitchFamily="84" charset="0"/>
                <a:sym typeface="Symbol" pitchFamily="84" charset="2"/>
              </a:rPr>
              <a:t>-Bi</a:t>
            </a:r>
          </a:p>
        </p:txBody>
      </p:sp>
      <p:sp>
        <p:nvSpPr>
          <p:cNvPr id="4207" name="TextBox 26"/>
          <p:cNvSpPr txBox="1">
            <a:spLocks noChangeArrowheads="1"/>
          </p:cNvSpPr>
          <p:nvPr/>
        </p:nvSpPr>
        <p:spPr bwMode="auto">
          <a:xfrm>
            <a:off x="7275513" y="533400"/>
            <a:ext cx="815975" cy="457200"/>
          </a:xfrm>
          <a:prstGeom prst="rect">
            <a:avLst/>
          </a:prstGeom>
          <a:noFill/>
          <a:ln w="9525">
            <a:noFill/>
            <a:miter lim="800000"/>
            <a:headEnd/>
            <a:tailEnd/>
          </a:ln>
        </p:spPr>
        <p:txBody>
          <a:bodyPr wrap="none">
            <a:prstTxWarp prst="textNoShape">
              <a:avLst/>
            </a:prstTxWarp>
            <a:spAutoFit/>
          </a:bodyPr>
          <a:lstStyle/>
          <a:p>
            <a:r>
              <a:rPr lang="en-US" sz="2400" b="1" u="sng">
                <a:solidFill>
                  <a:srgbClr val="FF0000"/>
                </a:solidFill>
                <a:latin typeface="Calibri" pitchFamily="84" charset="0"/>
                <a:sym typeface="Symbol" pitchFamily="84" charset="2"/>
              </a:rPr>
              <a:t>Fe</a:t>
            </a:r>
            <a:r>
              <a:rPr lang="en-US" sz="2400" b="1">
                <a:solidFill>
                  <a:srgbClr val="FF0000"/>
                </a:solidFill>
                <a:latin typeface="Calibri" pitchFamily="84" charset="0"/>
                <a:sym typeface="Symbol" pitchFamily="84" charset="2"/>
              </a:rPr>
              <a:t>-Bi</a:t>
            </a:r>
          </a:p>
        </p:txBody>
      </p:sp>
      <p:graphicFrame>
        <p:nvGraphicFramePr>
          <p:cNvPr id="4197" name="Object 101"/>
          <p:cNvGraphicFramePr>
            <a:graphicFrameLocks noChangeAspect="1"/>
          </p:cNvGraphicFramePr>
          <p:nvPr/>
        </p:nvGraphicFramePr>
        <p:xfrm>
          <a:off x="2514600" y="5334000"/>
          <a:ext cx="3868738" cy="381000"/>
        </p:xfrm>
        <a:graphic>
          <a:graphicData uri="http://schemas.openxmlformats.org/presentationml/2006/ole">
            <p:oleObj spid="_x0000_s4197" name="Equation" r:id="rId8" imgW="2260600" imgH="228600" progId="">
              <p:embed/>
            </p:oleObj>
          </a:graphicData>
        </a:graphic>
      </p:graphicFrame>
      <p:grpSp>
        <p:nvGrpSpPr>
          <p:cNvPr id="8" name="Group 7"/>
          <p:cNvGrpSpPr>
            <a:grpSpLocks/>
          </p:cNvGrpSpPr>
          <p:nvPr/>
        </p:nvGrpSpPr>
        <p:grpSpPr bwMode="auto">
          <a:xfrm>
            <a:off x="17463" y="3832225"/>
            <a:ext cx="9117012" cy="658813"/>
            <a:chOff x="18107" y="3516607"/>
            <a:chExt cx="9117130" cy="658518"/>
          </a:xfrm>
        </p:grpSpPr>
        <p:sp>
          <p:nvSpPr>
            <p:cNvPr id="6" name="Round Same Side Corner Rectangle 5"/>
            <p:cNvSpPr/>
            <p:nvPr/>
          </p:nvSpPr>
          <p:spPr>
            <a:xfrm>
              <a:off x="18107" y="3516607"/>
              <a:ext cx="9104430" cy="369722"/>
            </a:xfrm>
            <a:prstGeom prst="round2SameRect">
              <a:avLst/>
            </a:prstGeom>
            <a:solidFill>
              <a:schemeClr val="accent5"/>
            </a:solidFill>
            <a:ln/>
          </p:spPr>
          <p:style>
            <a:lnRef idx="2">
              <a:schemeClr val="accent5"/>
            </a:lnRef>
            <a:fillRef idx="1">
              <a:schemeClr val="lt1"/>
            </a:fillRef>
            <a:effectRef idx="0">
              <a:schemeClr val="accent5"/>
            </a:effectRef>
            <a:fontRef idx="minor">
              <a:schemeClr val="dk1"/>
            </a:fontRef>
          </p:style>
          <p:txBody>
            <a:bodyPr anchor="ctr"/>
            <a:lstStyle/>
            <a:p>
              <a:pPr fontAlgn="auto">
                <a:spcBef>
                  <a:spcPts val="0"/>
                </a:spcBef>
                <a:spcAft>
                  <a:spcPts val="0"/>
                </a:spcAft>
                <a:defRPr/>
              </a:pPr>
              <a:r>
                <a:rPr lang="en-US" b="1" dirty="0">
                  <a:solidFill>
                    <a:schemeClr val="bg2">
                      <a:lumMod val="25000"/>
                    </a:schemeClr>
                  </a:solidFill>
                  <a:sym typeface="Symbol"/>
                </a:rPr>
                <a:t>               </a:t>
              </a:r>
              <a:r>
                <a:rPr lang="en-US" b="1" baseline="-25000" dirty="0">
                  <a:solidFill>
                    <a:schemeClr val="bg2">
                      <a:lumMod val="25000"/>
                    </a:schemeClr>
                  </a:solidFill>
                  <a:sym typeface="Symbol"/>
                </a:rPr>
                <a:t>Ni-Bi</a:t>
              </a:r>
              <a:r>
                <a:rPr lang="en-US" b="1" dirty="0">
                  <a:solidFill>
                    <a:schemeClr val="bg2">
                      <a:lumMod val="25000"/>
                    </a:schemeClr>
                  </a:solidFill>
                  <a:sym typeface="Symbol"/>
                </a:rPr>
                <a:t> </a:t>
              </a:r>
              <a:r>
                <a:rPr lang="en-US" b="1" dirty="0">
                  <a:solidFill>
                    <a:schemeClr val="bg2">
                      <a:lumMod val="25000"/>
                    </a:schemeClr>
                  </a:solidFill>
                </a:rPr>
                <a:t>= -14.8 </a:t>
              </a:r>
              <a:r>
                <a:rPr lang="en-US" b="1" dirty="0">
                  <a:solidFill>
                    <a:schemeClr val="bg2">
                      <a:lumMod val="25000"/>
                    </a:schemeClr>
                  </a:solidFill>
                </a:rPr>
                <a:t>kJ/</a:t>
              </a:r>
              <a:r>
                <a:rPr lang="en-US" b="1" dirty="0" err="1">
                  <a:solidFill>
                    <a:schemeClr val="bg2">
                      <a:lumMod val="25000"/>
                    </a:schemeClr>
                  </a:solidFill>
                </a:rPr>
                <a:t>mol</a:t>
              </a:r>
              <a:r>
                <a:rPr lang="en-US" b="1" dirty="0">
                  <a:solidFill>
                    <a:schemeClr val="bg2">
                      <a:lumMod val="25000"/>
                    </a:schemeClr>
                  </a:solidFill>
                </a:rPr>
                <a:t>		  </a:t>
              </a:r>
              <a:r>
                <a:rPr lang="en-US" b="1" dirty="0">
                  <a:solidFill>
                    <a:schemeClr val="bg2">
                      <a:lumMod val="25000"/>
                    </a:schemeClr>
                  </a:solidFill>
                  <a:sym typeface="Symbol"/>
                </a:rPr>
                <a:t></a:t>
              </a:r>
              <a:r>
                <a:rPr lang="en-US" b="1" baseline="-25000" dirty="0">
                  <a:solidFill>
                    <a:schemeClr val="bg2">
                      <a:lumMod val="25000"/>
                    </a:schemeClr>
                  </a:solidFill>
                  <a:sym typeface="Symbol"/>
                </a:rPr>
                <a:t>Cu-Bi</a:t>
              </a:r>
              <a:r>
                <a:rPr lang="en-US" b="1" dirty="0">
                  <a:solidFill>
                    <a:schemeClr val="bg2">
                      <a:lumMod val="25000"/>
                    </a:schemeClr>
                  </a:solidFill>
                  <a:sym typeface="Symbol"/>
                </a:rPr>
                <a:t> </a:t>
              </a:r>
              <a:r>
                <a:rPr lang="en-US" b="1" dirty="0">
                  <a:solidFill>
                    <a:schemeClr val="bg2">
                      <a:lumMod val="25000"/>
                    </a:schemeClr>
                  </a:solidFill>
                </a:rPr>
                <a:t>= +14.2 </a:t>
              </a:r>
              <a:r>
                <a:rPr lang="en-US" b="1" dirty="0">
                  <a:solidFill>
                    <a:schemeClr val="bg2">
                      <a:lumMod val="25000"/>
                    </a:schemeClr>
                  </a:solidFill>
                </a:rPr>
                <a:t>kJ/</a:t>
              </a:r>
              <a:r>
                <a:rPr lang="en-US" b="1" dirty="0" err="1">
                  <a:solidFill>
                    <a:schemeClr val="bg2">
                      <a:lumMod val="25000"/>
                    </a:schemeClr>
                  </a:solidFill>
                </a:rPr>
                <a:t>mol</a:t>
              </a:r>
              <a:r>
                <a:rPr lang="en-US" b="1" dirty="0">
                  <a:solidFill>
                    <a:schemeClr val="bg2">
                      <a:lumMod val="25000"/>
                    </a:schemeClr>
                  </a:solidFill>
                </a:rPr>
                <a:t>	         </a:t>
              </a:r>
              <a:r>
                <a:rPr lang="en-US" b="1" dirty="0">
                  <a:solidFill>
                    <a:schemeClr val="bg2">
                      <a:lumMod val="25000"/>
                    </a:schemeClr>
                  </a:solidFill>
                  <a:sym typeface="Symbol"/>
                </a:rPr>
                <a:t></a:t>
              </a:r>
              <a:r>
                <a:rPr lang="en-US" b="1" baseline="-25000" dirty="0">
                  <a:solidFill>
                    <a:schemeClr val="bg2">
                      <a:lumMod val="25000"/>
                    </a:schemeClr>
                  </a:solidFill>
                  <a:sym typeface="Symbol"/>
                </a:rPr>
                <a:t>Fe-Bi</a:t>
              </a:r>
              <a:r>
                <a:rPr lang="en-US" b="1" dirty="0">
                  <a:solidFill>
                    <a:schemeClr val="bg2">
                      <a:lumMod val="25000"/>
                    </a:schemeClr>
                  </a:solidFill>
                  <a:sym typeface="Symbol"/>
                </a:rPr>
                <a:t> </a:t>
              </a:r>
              <a:r>
                <a:rPr lang="en-US" b="1" dirty="0">
                  <a:solidFill>
                    <a:schemeClr val="bg2">
                      <a:lumMod val="25000"/>
                    </a:schemeClr>
                  </a:solidFill>
                </a:rPr>
                <a:t>= +72.3 </a:t>
              </a:r>
              <a:r>
                <a:rPr lang="en-US" b="1" dirty="0">
                  <a:solidFill>
                    <a:schemeClr val="bg2">
                      <a:lumMod val="25000"/>
                    </a:schemeClr>
                  </a:solidFill>
                </a:rPr>
                <a:t>kJ/</a:t>
              </a:r>
              <a:r>
                <a:rPr lang="en-US" b="1" dirty="0" err="1">
                  <a:solidFill>
                    <a:schemeClr val="bg2">
                      <a:lumMod val="25000"/>
                    </a:schemeClr>
                  </a:solidFill>
                </a:rPr>
                <a:t>mol</a:t>
              </a:r>
              <a:endParaRPr lang="en-US" b="1" dirty="0">
                <a:solidFill>
                  <a:schemeClr val="bg2">
                    <a:lumMod val="25000"/>
                  </a:schemeClr>
                </a:solidFill>
              </a:endParaRPr>
            </a:p>
          </p:txBody>
        </p:sp>
        <p:sp>
          <p:nvSpPr>
            <p:cNvPr id="19" name="Rectangle 18"/>
            <p:cNvSpPr/>
            <p:nvPr/>
          </p:nvSpPr>
          <p:spPr>
            <a:xfrm>
              <a:off x="6792057" y="3883156"/>
              <a:ext cx="2343180" cy="291969"/>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r" fontAlgn="auto">
                <a:spcBef>
                  <a:spcPts val="0"/>
                </a:spcBef>
                <a:spcAft>
                  <a:spcPts val="0"/>
                </a:spcAft>
                <a:defRPr/>
              </a:pPr>
              <a:endParaRPr lang="en-US" b="1" dirty="0">
                <a:solidFill>
                  <a:schemeClr val="bg2">
                    <a:lumMod val="25000"/>
                  </a:schemeClr>
                </a:solidFill>
              </a:endParaRPr>
            </a:p>
            <a:p>
              <a:pPr algn="r" fontAlgn="auto">
                <a:spcBef>
                  <a:spcPts val="0"/>
                </a:spcBef>
                <a:spcAft>
                  <a:spcPts val="0"/>
                </a:spcAft>
                <a:defRPr/>
              </a:pPr>
              <a:r>
                <a:rPr lang="en-US" b="1" dirty="0" err="1">
                  <a:solidFill>
                    <a:schemeClr val="bg2">
                      <a:lumMod val="25000"/>
                    </a:schemeClr>
                  </a:solidFill>
                </a:rPr>
                <a:t>Miedema</a:t>
              </a:r>
              <a:r>
                <a:rPr lang="en-US" b="1" dirty="0">
                  <a:solidFill>
                    <a:schemeClr val="bg2">
                      <a:lumMod val="25000"/>
                    </a:schemeClr>
                  </a:solidFill>
                </a:rPr>
                <a:t> Model (CU)</a:t>
              </a:r>
              <a:endParaRPr lang="en-US" b="1" baseline="-25000" dirty="0">
                <a:solidFill>
                  <a:schemeClr val="bg2">
                    <a:lumMod val="25000"/>
                  </a:schemeClr>
                </a:solidFill>
              </a:endParaRPr>
            </a:p>
            <a:p>
              <a:pPr algn="r" fontAlgn="auto">
                <a:spcBef>
                  <a:spcPts val="0"/>
                </a:spcBef>
                <a:spcAft>
                  <a:spcPts val="0"/>
                </a:spcAft>
                <a:defRPr/>
              </a:pPr>
              <a:r>
                <a:rPr lang="en-US" b="1" dirty="0">
                  <a:solidFill>
                    <a:schemeClr val="bg2">
                      <a:lumMod val="25000"/>
                    </a:schemeClr>
                  </a:solidFill>
                </a:rPr>
                <a:t> </a:t>
              </a:r>
              <a:endParaRPr lang="en-US" b="1" dirty="0">
                <a:solidFill>
                  <a:schemeClr val="bg2">
                    <a:lumMod val="25000"/>
                  </a:schemeClr>
                </a:solidFill>
              </a:endParaRPr>
            </a:p>
          </p:txBody>
        </p:sp>
      </p:grpSp>
      <p:grpSp>
        <p:nvGrpSpPr>
          <p:cNvPr id="9" name="Group 8"/>
          <p:cNvGrpSpPr/>
          <p:nvPr/>
        </p:nvGrpSpPr>
        <p:grpSpPr>
          <a:xfrm>
            <a:off x="19039" y="4289837"/>
            <a:ext cx="9116198" cy="663163"/>
            <a:chOff x="19039" y="3973630"/>
            <a:chExt cx="9116198" cy="663163"/>
          </a:xfrm>
          <a:solidFill>
            <a:schemeClr val="bg2">
              <a:lumMod val="25000"/>
            </a:schemeClr>
          </a:solidFill>
        </p:grpSpPr>
        <p:sp>
          <p:nvSpPr>
            <p:cNvPr id="29" name="Round Same Side Corner Rectangle 28"/>
            <p:cNvSpPr/>
            <p:nvPr/>
          </p:nvSpPr>
          <p:spPr>
            <a:xfrm>
              <a:off x="30944" y="4267200"/>
              <a:ext cx="9104293" cy="369593"/>
            </a:xfrm>
            <a:prstGeom prst="round2SameRect">
              <a:avLst>
                <a:gd name="adj1" fmla="val 0"/>
                <a:gd name="adj2" fmla="val 20617"/>
              </a:avLst>
            </a:prstGeom>
            <a:grpFill/>
            <a:ln>
              <a:solidFill>
                <a:schemeClr val="bg2">
                  <a:lumMod val="25000"/>
                </a:schemeClr>
              </a:solidFill>
            </a:ln>
          </p:spPr>
          <p:style>
            <a:lnRef idx="2">
              <a:schemeClr val="accent1"/>
            </a:lnRef>
            <a:fillRef idx="1">
              <a:schemeClr val="lt1"/>
            </a:fillRef>
            <a:effectRef idx="0">
              <a:schemeClr val="accent1"/>
            </a:effectRef>
            <a:fontRef idx="minor">
              <a:schemeClr val="dk1"/>
            </a:fontRef>
          </p:style>
          <p:txBody>
            <a:bodyPr anchor="ctr"/>
            <a:lstStyle/>
            <a:p>
              <a:pPr fontAlgn="auto">
                <a:spcBef>
                  <a:spcPts val="0"/>
                </a:spcBef>
                <a:spcAft>
                  <a:spcPts val="0"/>
                </a:spcAft>
                <a:defRPr/>
              </a:pPr>
              <a:r>
                <a:rPr lang="en-US" b="1" dirty="0">
                  <a:solidFill>
                    <a:schemeClr val="accent5"/>
                  </a:solidFill>
                  <a:sym typeface="Symbol"/>
                </a:rPr>
                <a:t>               </a:t>
              </a:r>
              <a:r>
                <a:rPr lang="en-US" b="1" baseline="-25000" dirty="0">
                  <a:solidFill>
                    <a:schemeClr val="accent5"/>
                  </a:solidFill>
                  <a:sym typeface="Symbol"/>
                </a:rPr>
                <a:t>Ni-Bi</a:t>
              </a:r>
              <a:r>
                <a:rPr lang="en-US" b="1" dirty="0">
                  <a:solidFill>
                    <a:schemeClr val="accent5"/>
                  </a:solidFill>
                  <a:sym typeface="Symbol"/>
                </a:rPr>
                <a:t> </a:t>
              </a:r>
              <a:r>
                <a:rPr lang="en-US" b="1" dirty="0">
                  <a:solidFill>
                    <a:schemeClr val="accent5"/>
                  </a:solidFill>
                </a:rPr>
                <a:t>= -</a:t>
              </a:r>
              <a:r>
                <a:rPr lang="en-US" b="1" dirty="0">
                  <a:solidFill>
                    <a:schemeClr val="accent5"/>
                  </a:solidFill>
                </a:rPr>
                <a:t>16.4 kJ/</a:t>
              </a:r>
              <a:r>
                <a:rPr lang="en-US" b="1" dirty="0" err="1">
                  <a:solidFill>
                    <a:schemeClr val="accent5"/>
                  </a:solidFill>
                </a:rPr>
                <a:t>mol</a:t>
              </a:r>
              <a:r>
                <a:rPr lang="en-US" b="1" dirty="0">
                  <a:solidFill>
                    <a:schemeClr val="accent5"/>
                  </a:solidFill>
                </a:rPr>
                <a:t>		  </a:t>
              </a:r>
              <a:r>
                <a:rPr lang="en-US" b="1" dirty="0">
                  <a:solidFill>
                    <a:schemeClr val="accent5"/>
                  </a:solidFill>
                  <a:sym typeface="Symbol"/>
                </a:rPr>
                <a:t></a:t>
              </a:r>
              <a:r>
                <a:rPr lang="en-US" b="1" baseline="-25000" dirty="0">
                  <a:solidFill>
                    <a:schemeClr val="accent5"/>
                  </a:solidFill>
                  <a:sym typeface="Symbol"/>
                </a:rPr>
                <a:t>Cu-Bi</a:t>
              </a:r>
              <a:r>
                <a:rPr lang="en-US" b="1" dirty="0">
                  <a:solidFill>
                    <a:schemeClr val="accent5"/>
                  </a:solidFill>
                  <a:sym typeface="Symbol"/>
                </a:rPr>
                <a:t> </a:t>
              </a:r>
              <a:r>
                <a:rPr lang="en-US" b="1" dirty="0">
                  <a:solidFill>
                    <a:schemeClr val="accent5"/>
                  </a:solidFill>
                </a:rPr>
                <a:t>= </a:t>
              </a:r>
              <a:r>
                <a:rPr lang="en-US" b="1" dirty="0">
                  <a:solidFill>
                    <a:schemeClr val="accent5"/>
                  </a:solidFill>
                </a:rPr>
                <a:t>+34.8 kJ/</a:t>
              </a:r>
              <a:r>
                <a:rPr lang="en-US" b="1" dirty="0" err="1">
                  <a:solidFill>
                    <a:schemeClr val="accent5"/>
                  </a:solidFill>
                </a:rPr>
                <a:t>mol</a:t>
              </a:r>
              <a:r>
                <a:rPr lang="en-US" b="1" dirty="0">
                  <a:solidFill>
                    <a:schemeClr val="accent5"/>
                  </a:solidFill>
                </a:rPr>
                <a:t>	         </a:t>
              </a:r>
              <a:r>
                <a:rPr lang="en-US" b="1" dirty="0">
                  <a:solidFill>
                    <a:schemeClr val="accent5"/>
                  </a:solidFill>
                  <a:sym typeface="Symbol"/>
                </a:rPr>
                <a:t></a:t>
              </a:r>
              <a:r>
                <a:rPr lang="en-US" b="1" baseline="-25000" dirty="0">
                  <a:solidFill>
                    <a:schemeClr val="accent5"/>
                  </a:solidFill>
                  <a:sym typeface="Symbol"/>
                </a:rPr>
                <a:t>Fe-Bi</a:t>
              </a:r>
              <a:r>
                <a:rPr lang="en-US" b="1" dirty="0">
                  <a:solidFill>
                    <a:schemeClr val="accent5"/>
                  </a:solidFill>
                  <a:sym typeface="Symbol"/>
                </a:rPr>
                <a:t> </a:t>
              </a:r>
              <a:r>
                <a:rPr lang="en-US" b="1" dirty="0">
                  <a:solidFill>
                    <a:schemeClr val="accent5"/>
                  </a:solidFill>
                </a:rPr>
                <a:t>= </a:t>
              </a:r>
              <a:r>
                <a:rPr lang="en-US" b="1" dirty="0">
                  <a:solidFill>
                    <a:schemeClr val="accent5"/>
                  </a:solidFill>
                </a:rPr>
                <a:t>+91.6 kJ/</a:t>
              </a:r>
              <a:r>
                <a:rPr lang="en-US" b="1" dirty="0" err="1">
                  <a:solidFill>
                    <a:schemeClr val="accent5"/>
                  </a:solidFill>
                </a:rPr>
                <a:t>mol</a:t>
              </a:r>
              <a:endParaRPr lang="en-US" b="1" dirty="0">
                <a:solidFill>
                  <a:schemeClr val="accent5"/>
                </a:solidFill>
              </a:endParaRPr>
            </a:p>
          </p:txBody>
        </p:sp>
        <p:sp>
          <p:nvSpPr>
            <p:cNvPr id="30" name="Rectangle 29"/>
            <p:cNvSpPr/>
            <p:nvPr/>
          </p:nvSpPr>
          <p:spPr>
            <a:xfrm>
              <a:off x="19039" y="3973630"/>
              <a:ext cx="2724161" cy="291863"/>
            </a:xfrm>
            <a:prstGeom prst="rect">
              <a:avLst/>
            </a:prstGeom>
            <a:grpFill/>
            <a:ln>
              <a:noFill/>
            </a:ln>
          </p:spPr>
          <p:style>
            <a:lnRef idx="2">
              <a:schemeClr val="accent1"/>
            </a:lnRef>
            <a:fillRef idx="1">
              <a:schemeClr val="lt1"/>
            </a:fillRef>
            <a:effectRef idx="0">
              <a:schemeClr val="accent1"/>
            </a:effectRef>
            <a:fontRef idx="minor">
              <a:schemeClr val="dk1"/>
            </a:fontRef>
          </p:style>
          <p:txBody>
            <a:bodyPr anchor="ctr"/>
            <a:lstStyle/>
            <a:p>
              <a:pPr fontAlgn="auto">
                <a:spcBef>
                  <a:spcPts val="0"/>
                </a:spcBef>
                <a:spcAft>
                  <a:spcPts val="0"/>
                </a:spcAft>
                <a:defRPr/>
              </a:pPr>
              <a:r>
                <a:rPr lang="en-US" b="1" dirty="0">
                  <a:solidFill>
                    <a:schemeClr val="accent5"/>
                  </a:solidFill>
                </a:rPr>
                <a:t>D</a:t>
              </a:r>
              <a:r>
                <a:rPr lang="en-US" b="1" dirty="0">
                  <a:solidFill>
                    <a:schemeClr val="accent5"/>
                  </a:solidFill>
                </a:rPr>
                <a:t>FT </a:t>
              </a:r>
              <a:r>
                <a:rPr lang="en-US" b="1" dirty="0">
                  <a:solidFill>
                    <a:schemeClr val="accent5"/>
                  </a:solidFill>
                </a:rPr>
                <a:t>(CMU </a:t>
              </a:r>
              <a:r>
                <a:rPr lang="en-US" b="1" dirty="0">
                  <a:solidFill>
                    <a:schemeClr val="accent5"/>
                  </a:solidFill>
                </a:rPr>
                <a:t>); </a:t>
              </a:r>
              <a:r>
                <a:rPr lang="en-US" b="1" dirty="0">
                  <a:solidFill>
                    <a:schemeClr val="accent5"/>
                  </a:solidFill>
                  <a:sym typeface="Symbol"/>
                </a:rPr>
                <a:t> </a:t>
              </a:r>
              <a:r>
                <a:rPr lang="en-US" b="1" dirty="0">
                  <a:solidFill>
                    <a:schemeClr val="accent5"/>
                  </a:solidFill>
                </a:rPr>
                <a:t>= </a:t>
              </a:r>
              <a:r>
                <a:rPr lang="en-US" b="1" dirty="0">
                  <a:solidFill>
                    <a:schemeClr val="accent5"/>
                  </a:solidFill>
                </a:rPr>
                <a:t>4</a:t>
              </a:r>
              <a:r>
                <a:rPr lang="en-US" b="1" dirty="0">
                  <a:solidFill>
                    <a:schemeClr val="accent5"/>
                  </a:solidFill>
                  <a:latin typeface="Symbol" pitchFamily="18" charset="2"/>
                </a:rPr>
                <a:t>D</a:t>
              </a:r>
              <a:r>
                <a:rPr lang="en-US" b="1" dirty="0">
                  <a:solidFill>
                    <a:schemeClr val="accent5"/>
                  </a:solidFill>
                </a:rPr>
                <a:t>H</a:t>
              </a:r>
              <a:r>
                <a:rPr lang="en-US" b="1" baseline="30000" dirty="0">
                  <a:solidFill>
                    <a:schemeClr val="accent5"/>
                  </a:solidFill>
                </a:rPr>
                <a:t>mix</a:t>
              </a:r>
              <a:r>
                <a:rPr lang="en-US" b="1" baseline="-25000" dirty="0">
                  <a:solidFill>
                    <a:schemeClr val="accent5"/>
                  </a:solidFill>
                </a:rPr>
                <a:t>0.5</a:t>
              </a:r>
              <a:r>
                <a:rPr lang="en-US" b="1" dirty="0">
                  <a:solidFill>
                    <a:schemeClr val="accent5"/>
                  </a:solidFill>
                </a:rPr>
                <a:t> </a:t>
              </a:r>
              <a:endParaRPr lang="en-US" b="1" dirty="0">
                <a:solidFill>
                  <a:schemeClr val="accent5"/>
                </a:solidFill>
              </a:endParaRPr>
            </a:p>
          </p:txBody>
        </p:sp>
      </p:grpSp>
      <p:sp>
        <p:nvSpPr>
          <p:cNvPr id="7" name="TextBox 6"/>
          <p:cNvSpPr txBox="1"/>
          <p:nvPr/>
        </p:nvSpPr>
        <p:spPr>
          <a:xfrm>
            <a:off x="11113" y="3659188"/>
            <a:ext cx="9144000" cy="1336675"/>
          </a:xfrm>
          <a:prstGeom prst="rightArrow">
            <a:avLst>
              <a:gd name="adj1" fmla="val 50000"/>
              <a:gd name="adj2" fmla="val 84611"/>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fontAlgn="auto">
              <a:spcBef>
                <a:spcPts val="0"/>
              </a:spcBef>
              <a:spcAft>
                <a:spcPts val="0"/>
              </a:spcAft>
              <a:defRPr/>
            </a:pPr>
            <a:r>
              <a:rPr lang="en-US" sz="2400" dirty="0"/>
              <a:t>	</a:t>
            </a:r>
            <a:r>
              <a:rPr lang="en-US" sz="4000" dirty="0"/>
              <a:t>Decreasing Bilayer Stability</a:t>
            </a:r>
            <a:endParaRPr lang="en-US" sz="4000" dirty="0"/>
          </a:p>
        </p:txBody>
      </p:sp>
    </p:spTree>
  </p:cSld>
  <p:clrMapOvr>
    <a:masterClrMapping/>
  </p:clrMapOvr>
  <mc:AlternateContent>
    <mc:Choice xmlns:mp="http://schemas.microsoft.com/office/mac/powerpoint/2008/main" Requires="mp">
      <mp:transition spd="med">
        <mp:cube/>
      </mp:transition>
    </mc:Choice>
    <mc:Fallback>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8"/>
                                        </p:tgtEl>
                                        <p:attrNameLst>
                                          <p:attrName>style.opacity</p:attrName>
                                        </p:attrNameLst>
                                      </p:cBhvr>
                                      <p:to>
                                        <p:strVal val="0.25"/>
                                      </p:to>
                                    </p:set>
                                    <p:animEffect filter="image" prLst="opacity: 0.25">
                                      <p:cBhvr rctx="IE">
                                        <p:cTn id="7" dur="indefinite"/>
                                        <p:tgtEl>
                                          <p:spTgt spid="8"/>
                                        </p:tgtEl>
                                      </p:cBhvr>
                                    </p:animEffect>
                                  </p:childTnLst>
                                </p:cTn>
                              </p:par>
                              <p:par>
                                <p:cTn id="8" presetID="9" presetClass="emph" presetSubtype="0" nodeType="withEffect">
                                  <p:stCondLst>
                                    <p:cond delay="0"/>
                                  </p:stCondLst>
                                  <p:childTnLst>
                                    <p:set>
                                      <p:cBhvr rctx="PPT">
                                        <p:cTn id="9" dur="indefinite"/>
                                        <p:tgtEl>
                                          <p:spTgt spid="9"/>
                                        </p:tgtEl>
                                        <p:attrNameLst>
                                          <p:attrName>style.opacity</p:attrName>
                                        </p:attrNameLst>
                                      </p:cBhvr>
                                      <p:to>
                                        <p:strVal val="0.25"/>
                                      </p:to>
                                    </p:set>
                                    <p:animEffect filter="image" prLst="opacity: 0.25">
                                      <p:cBhvr rctx="IE">
                                        <p:cTn id="10" dur="indefinite"/>
                                        <p:tgtEl>
                                          <p:spTgt spid="9"/>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1C7FD98E-50FB-4BBD-AE60-70B5D74C393E}"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64C0F729-DF4D-4F63-8F62-15D11FEA1669}" type="slidenum">
              <a:rPr lang="en-US"/>
              <a:pPr>
                <a:defRPr/>
              </a:pPr>
              <a:t>22</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Summary: Ni-Bi vs. Cu-Bi</a:t>
            </a:r>
            <a:r>
              <a:rPr lang="en-US" dirty="0">
                <a:ea typeface="+mj-ea"/>
                <a:cs typeface="+mj-cs"/>
              </a:rPr>
              <a:t> </a:t>
            </a:r>
            <a:r>
              <a:rPr lang="en-US" dirty="0" smtClean="0">
                <a:ea typeface="+mj-ea"/>
                <a:cs typeface="+mj-cs"/>
              </a:rPr>
              <a:t>vs. Fe-Bi</a:t>
            </a:r>
            <a:endParaRPr lang="en-US" dirty="0">
              <a:ea typeface="+mj-ea"/>
              <a:cs typeface="+mj-cs"/>
            </a:endParaRPr>
          </a:p>
        </p:txBody>
      </p:sp>
      <p:pic>
        <p:nvPicPr>
          <p:cNvPr id="46084" name="Picture 49"/>
          <p:cNvPicPr>
            <a:picLocks noChangeAspect="1"/>
          </p:cNvPicPr>
          <p:nvPr/>
        </p:nvPicPr>
        <p:blipFill>
          <a:blip r:embed="rId3"/>
          <a:srcRect l="7416" t="17081" r="7484" b="24603"/>
          <a:stretch>
            <a:fillRect/>
          </a:stretch>
        </p:blipFill>
        <p:spPr bwMode="auto">
          <a:xfrm>
            <a:off x="74613" y="914400"/>
            <a:ext cx="3735387" cy="1228725"/>
          </a:xfrm>
          <a:prstGeom prst="rect">
            <a:avLst/>
          </a:prstGeom>
          <a:noFill/>
          <a:ln w="9525">
            <a:noFill/>
            <a:miter lim="800000"/>
            <a:headEnd/>
            <a:tailEnd/>
          </a:ln>
        </p:spPr>
      </p:pic>
      <p:sp>
        <p:nvSpPr>
          <p:cNvPr id="46085" name="Rectangle 50"/>
          <p:cNvSpPr>
            <a:spLocks noChangeArrowheads="1"/>
          </p:cNvSpPr>
          <p:nvPr/>
        </p:nvSpPr>
        <p:spPr bwMode="auto">
          <a:xfrm>
            <a:off x="3860800" y="1190625"/>
            <a:ext cx="1833563" cy="669925"/>
          </a:xfrm>
          <a:prstGeom prst="rect">
            <a:avLst/>
          </a:prstGeom>
          <a:noFill/>
          <a:ln w="9525">
            <a:noFill/>
            <a:miter lim="800000"/>
            <a:headEnd/>
            <a:tailEnd/>
          </a:ln>
        </p:spPr>
        <p:txBody>
          <a:bodyPr wrap="none">
            <a:prstTxWarp prst="textNoShape">
              <a:avLst/>
            </a:prstTxWarp>
            <a:spAutoFit/>
          </a:bodyPr>
          <a:lstStyle/>
          <a:p>
            <a:r>
              <a:rPr lang="en-US" sz="2400" b="1">
                <a:latin typeface="Adobe Fan Heiti Std B" charset="0"/>
                <a:ea typeface="Adobe Fan Heiti Std B" charset="0"/>
                <a:cs typeface="Adobe Fan Heiti Std B" charset="0"/>
              </a:rPr>
              <a:t>Ni-Bi</a:t>
            </a:r>
          </a:p>
          <a:p>
            <a:r>
              <a:rPr lang="en-US" sz="1400" b="1">
                <a:latin typeface="Adobe Fan Heiti Std B" charset="0"/>
                <a:ea typeface="Adobe Fan Heiti Std B" charset="0"/>
                <a:cs typeface="Adobe Fan Heiti Std B" charset="0"/>
              </a:rPr>
              <a:t>Bilayers ubiquitous</a:t>
            </a:r>
          </a:p>
        </p:txBody>
      </p:sp>
      <p:sp>
        <p:nvSpPr>
          <p:cNvPr id="46086" name="Rectangle 51"/>
          <p:cNvSpPr>
            <a:spLocks noChangeArrowheads="1"/>
          </p:cNvSpPr>
          <p:nvPr/>
        </p:nvSpPr>
        <p:spPr bwMode="auto">
          <a:xfrm>
            <a:off x="3867150" y="2976563"/>
            <a:ext cx="2159000" cy="882650"/>
          </a:xfrm>
          <a:prstGeom prst="rect">
            <a:avLst/>
          </a:prstGeom>
          <a:noFill/>
          <a:ln w="9525">
            <a:noFill/>
            <a:miter lim="800000"/>
            <a:headEnd/>
            <a:tailEnd/>
          </a:ln>
        </p:spPr>
        <p:txBody>
          <a:bodyPr wrap="none">
            <a:prstTxWarp prst="textNoShape">
              <a:avLst/>
            </a:prstTxWarp>
            <a:spAutoFit/>
          </a:bodyPr>
          <a:lstStyle/>
          <a:p>
            <a:r>
              <a:rPr lang="en-US" sz="2400" b="1">
                <a:latin typeface="Adobe Fan Heiti Std B" charset="0"/>
                <a:ea typeface="Adobe Fan Heiti Std B" charset="0"/>
                <a:cs typeface="Adobe Fan Heiti Std B" charset="0"/>
              </a:rPr>
              <a:t>Cu-Bi</a:t>
            </a:r>
          </a:p>
          <a:p>
            <a:r>
              <a:rPr lang="en-US" sz="1400" b="1">
                <a:latin typeface="Adobe Fan Heiti Std B" charset="0"/>
                <a:ea typeface="Adobe Fan Heiti Std B" charset="0"/>
                <a:cs typeface="Adobe Fan Heiti Std B" charset="0"/>
              </a:rPr>
              <a:t>Bilayers observed,</a:t>
            </a:r>
          </a:p>
          <a:p>
            <a:r>
              <a:rPr lang="en-US" sz="1400" b="1">
                <a:latin typeface="Adobe Fan Heiti Std B" charset="0"/>
                <a:ea typeface="Adobe Fan Heiti Std B" charset="0"/>
                <a:cs typeface="Adobe Fan Heiti Std B" charset="0"/>
              </a:rPr>
              <a:t>but in a narrow window</a:t>
            </a:r>
          </a:p>
        </p:txBody>
      </p:sp>
      <p:pic>
        <p:nvPicPr>
          <p:cNvPr id="46087" name="Picture 52"/>
          <p:cNvPicPr>
            <a:picLocks noChangeAspect="1"/>
          </p:cNvPicPr>
          <p:nvPr/>
        </p:nvPicPr>
        <p:blipFill>
          <a:blip r:embed="rId4"/>
          <a:srcRect l="6667" t="21838" r="11270" b="25610"/>
          <a:stretch>
            <a:fillRect/>
          </a:stretch>
        </p:blipFill>
        <p:spPr bwMode="auto">
          <a:xfrm>
            <a:off x="79375" y="2868613"/>
            <a:ext cx="3730625" cy="1108075"/>
          </a:xfrm>
          <a:prstGeom prst="rect">
            <a:avLst/>
          </a:prstGeom>
          <a:noFill/>
          <a:ln w="9525">
            <a:noFill/>
            <a:miter lim="800000"/>
            <a:headEnd/>
            <a:tailEnd/>
          </a:ln>
        </p:spPr>
      </p:pic>
      <p:sp>
        <p:nvSpPr>
          <p:cNvPr id="54" name="Right Brace 53"/>
          <p:cNvSpPr/>
          <p:nvPr/>
        </p:nvSpPr>
        <p:spPr>
          <a:xfrm rot="5400000">
            <a:off x="3175794" y="3402806"/>
            <a:ext cx="155575" cy="411163"/>
          </a:xfrm>
          <a:prstGeom prst="rightBrace">
            <a:avLst/>
          </a:prstGeom>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a:p>
        </p:txBody>
      </p:sp>
      <p:sp>
        <p:nvSpPr>
          <p:cNvPr id="46089" name="TextBox 54"/>
          <p:cNvSpPr txBox="1">
            <a:spLocks noChangeArrowheads="1"/>
          </p:cNvSpPr>
          <p:nvPr/>
        </p:nvSpPr>
        <p:spPr bwMode="auto">
          <a:xfrm>
            <a:off x="2327275" y="3705225"/>
            <a:ext cx="1860550" cy="366713"/>
          </a:xfrm>
          <a:prstGeom prst="rect">
            <a:avLst/>
          </a:prstGeom>
          <a:noFill/>
          <a:ln w="9525">
            <a:noFill/>
            <a:miter lim="800000"/>
            <a:headEnd/>
            <a:tailEnd/>
          </a:ln>
        </p:spPr>
        <p:txBody>
          <a:bodyPr>
            <a:prstTxWarp prst="textNoShape">
              <a:avLst/>
            </a:prstTxWarp>
            <a:spAutoFit/>
          </a:bodyPr>
          <a:lstStyle/>
          <a:p>
            <a:pPr algn="ctr"/>
            <a:r>
              <a:rPr lang="en-US" b="1">
                <a:latin typeface="Adobe Fan Heiti Std B" charset="0"/>
                <a:ea typeface="Adobe Fan Heiti Std B" charset="0"/>
                <a:cs typeface="Adobe Fan Heiti Std B" charset="0"/>
              </a:rPr>
              <a:t>Bilayer</a:t>
            </a:r>
          </a:p>
        </p:txBody>
      </p:sp>
      <p:cxnSp>
        <p:nvCxnSpPr>
          <p:cNvPr id="57" name="Straight Arrow Connector 56"/>
          <p:cNvCxnSpPr/>
          <p:nvPr/>
        </p:nvCxnSpPr>
        <p:spPr>
          <a:xfrm flipH="1" flipV="1">
            <a:off x="2327275" y="1368425"/>
            <a:ext cx="657225"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2984500" y="1054100"/>
            <a:ext cx="368300" cy="466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2209800" y="1520825"/>
            <a:ext cx="774700" cy="2397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1282700" y="1520825"/>
            <a:ext cx="1701800" cy="41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094" name="TextBox 65"/>
          <p:cNvSpPr txBox="1">
            <a:spLocks noChangeArrowheads="1"/>
          </p:cNvSpPr>
          <p:nvPr/>
        </p:nvSpPr>
        <p:spPr bwMode="auto">
          <a:xfrm>
            <a:off x="2362200" y="1371600"/>
            <a:ext cx="1860550" cy="366713"/>
          </a:xfrm>
          <a:prstGeom prst="rect">
            <a:avLst/>
          </a:prstGeom>
          <a:noFill/>
          <a:ln w="9525">
            <a:noFill/>
            <a:miter lim="800000"/>
            <a:headEnd/>
            <a:tailEnd/>
          </a:ln>
        </p:spPr>
        <p:txBody>
          <a:bodyPr>
            <a:prstTxWarp prst="textNoShape">
              <a:avLst/>
            </a:prstTxWarp>
            <a:spAutoFit/>
          </a:bodyPr>
          <a:lstStyle/>
          <a:p>
            <a:pPr algn="ctr"/>
            <a:r>
              <a:rPr lang="en-US" b="1">
                <a:latin typeface="Adobe Fan Heiti Std B" charset="0"/>
                <a:ea typeface="Adobe Fan Heiti Std B" charset="0"/>
                <a:cs typeface="Adobe Fan Heiti Std B" charset="0"/>
              </a:rPr>
              <a:t>Bilayer</a:t>
            </a:r>
          </a:p>
        </p:txBody>
      </p:sp>
      <p:pic>
        <p:nvPicPr>
          <p:cNvPr id="46095" name="Picture 66"/>
          <p:cNvPicPr>
            <a:picLocks noChangeAspect="1"/>
          </p:cNvPicPr>
          <p:nvPr/>
        </p:nvPicPr>
        <p:blipFill>
          <a:blip r:embed="rId5"/>
          <a:srcRect l="5862" t="35156" r="17551" b="25227"/>
          <a:stretch>
            <a:fillRect/>
          </a:stretch>
        </p:blipFill>
        <p:spPr bwMode="auto">
          <a:xfrm>
            <a:off x="79375" y="4752975"/>
            <a:ext cx="3730625" cy="1114425"/>
          </a:xfrm>
          <a:prstGeom prst="rect">
            <a:avLst/>
          </a:prstGeom>
          <a:noFill/>
          <a:ln w="9525">
            <a:noFill/>
            <a:miter lim="800000"/>
            <a:headEnd/>
            <a:tailEnd/>
          </a:ln>
        </p:spPr>
      </p:pic>
      <p:sp>
        <p:nvSpPr>
          <p:cNvPr id="46096" name="Rectangle 67"/>
          <p:cNvSpPr>
            <a:spLocks noChangeArrowheads="1"/>
          </p:cNvSpPr>
          <p:nvPr/>
        </p:nvSpPr>
        <p:spPr bwMode="auto">
          <a:xfrm>
            <a:off x="3860800" y="4832350"/>
            <a:ext cx="2041525" cy="882650"/>
          </a:xfrm>
          <a:prstGeom prst="rect">
            <a:avLst/>
          </a:prstGeom>
          <a:noFill/>
          <a:ln w="9525">
            <a:noFill/>
            <a:miter lim="800000"/>
            <a:headEnd/>
            <a:tailEnd/>
          </a:ln>
        </p:spPr>
        <p:txBody>
          <a:bodyPr wrap="none">
            <a:prstTxWarp prst="textNoShape">
              <a:avLst/>
            </a:prstTxWarp>
            <a:spAutoFit/>
          </a:bodyPr>
          <a:lstStyle/>
          <a:p>
            <a:r>
              <a:rPr lang="en-US" sz="2400" b="1">
                <a:latin typeface="Adobe Fan Heiti Std B" charset="0"/>
                <a:ea typeface="Adobe Fan Heiti Std B" charset="0"/>
                <a:cs typeface="Adobe Fan Heiti Std B" charset="0"/>
              </a:rPr>
              <a:t>Fe-Bi</a:t>
            </a:r>
          </a:p>
          <a:p>
            <a:r>
              <a:rPr lang="en-US" sz="1400" b="1" i="1">
                <a:latin typeface="Adobe Fan Heiti Std B" charset="0"/>
                <a:ea typeface="Adobe Fan Heiti Std B" charset="0"/>
                <a:cs typeface="Adobe Fan Heiti Std B" charset="0"/>
              </a:rPr>
              <a:t>Clean Boundaries</a:t>
            </a:r>
          </a:p>
          <a:p>
            <a:r>
              <a:rPr lang="en-US" sz="1400" b="1" i="1">
                <a:latin typeface="Adobe Fan Heiti Std B" charset="0"/>
                <a:ea typeface="Adobe Fan Heiti Std B" charset="0"/>
                <a:cs typeface="Adobe Fan Heiti Std B" charset="0"/>
              </a:rPr>
              <a:t>Bilayer NOT observed</a:t>
            </a:r>
          </a:p>
        </p:txBody>
      </p:sp>
      <p:pic>
        <p:nvPicPr>
          <p:cNvPr id="18" name="Picture 3" descr="G:\MURI\MURI review meeting May 2012\FeBiDF.tif"/>
          <p:cNvPicPr>
            <a:picLocks noChangeAspect="1" noChangeArrowheads="1"/>
          </p:cNvPicPr>
          <p:nvPr/>
        </p:nvPicPr>
        <p:blipFill rotWithShape="1">
          <a:blip r:embed="rId6"/>
          <a:srcRect l="15105" t="23056" r="14944" b="32057"/>
          <a:stretch/>
        </p:blipFill>
        <p:spPr bwMode="auto">
          <a:xfrm>
            <a:off x="6115050" y="4445000"/>
            <a:ext cx="2651125" cy="1730375"/>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20" name="Picture 2" descr="G:\MURI\MURI review meeting May 2012\image 1.tif"/>
          <p:cNvPicPr>
            <a:picLocks noChangeAspect="1" noChangeArrowheads="1"/>
          </p:cNvPicPr>
          <p:nvPr/>
        </p:nvPicPr>
        <p:blipFill rotWithShape="1">
          <a:blip r:embed="rId7"/>
          <a:srcRect l="10606" t="36437" r="12041" b="38862"/>
          <a:stretch/>
        </p:blipFill>
        <p:spPr bwMode="auto">
          <a:xfrm>
            <a:off x="6115050" y="2967038"/>
            <a:ext cx="2863850" cy="914400"/>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25" name="Picture 24"/>
          <p:cNvPicPr>
            <a:picLocks noChangeAspect="1"/>
          </p:cNvPicPr>
          <p:nvPr/>
        </p:nvPicPr>
        <p:blipFill>
          <a:blip r:embed="rId8"/>
          <a:stretch>
            <a:fillRect/>
          </a:stretch>
        </p:blipFill>
        <p:spPr>
          <a:xfrm>
            <a:off x="6115050" y="660400"/>
            <a:ext cx="1954213" cy="173672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mc:Choice xmlns:mp="http://schemas.microsoft.com/office/mac/powerpoint/2008/main" Requires="mp">
      <mp:transition spd="med">
        <mp:cube/>
      </mp:transition>
    </mc:Choice>
    <mc:Fallback>
      <p:transition spd="med">
        <p:cover/>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a:defRPr/>
            </a:pPr>
            <a:fld id="{0741A02B-5CFE-40F0-A0BB-D1145B6764E4}" type="slidenum">
              <a:rPr lang="en-US" sz="1600">
                <a:solidFill>
                  <a:schemeClr val="tx1">
                    <a:lumMod val="50000"/>
                    <a:lumOff val="50000"/>
                  </a:schemeClr>
                </a:solidFill>
              </a:rPr>
              <a:pPr>
                <a:defRPr/>
              </a:pPr>
              <a:t>23</a:t>
            </a:fld>
            <a:endParaRPr lang="en-US" sz="1600" dirty="0">
              <a:solidFill>
                <a:schemeClr val="tx1">
                  <a:lumMod val="50000"/>
                  <a:lumOff val="50000"/>
                </a:schemeClr>
              </a:solidFill>
            </a:endParaRPr>
          </a:p>
        </p:txBody>
      </p:sp>
      <p:sp>
        <p:nvSpPr>
          <p:cNvPr id="2" name="Title 1"/>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Comparison </a:t>
            </a:r>
            <a:r>
              <a:rPr lang="en-US" dirty="0">
                <a:ea typeface="+mj-ea"/>
                <a:cs typeface="+mj-cs"/>
              </a:rPr>
              <a:t>of GB populations in Cu and </a:t>
            </a:r>
            <a:r>
              <a:rPr lang="en-US" dirty="0" smtClean="0">
                <a:ea typeface="+mj-ea"/>
                <a:cs typeface="+mj-cs"/>
              </a:rPr>
              <a:t>Bi-Cu</a:t>
            </a:r>
            <a:endParaRPr lang="en-US" dirty="0">
              <a:ea typeface="+mj-ea"/>
              <a:cs typeface="+mj-cs"/>
            </a:endParaRPr>
          </a:p>
        </p:txBody>
      </p:sp>
      <p:sp>
        <p:nvSpPr>
          <p:cNvPr id="47107" name="TextBox 7"/>
          <p:cNvSpPr txBox="1">
            <a:spLocks noChangeArrowheads="1"/>
          </p:cNvSpPr>
          <p:nvPr/>
        </p:nvSpPr>
        <p:spPr bwMode="auto">
          <a:xfrm>
            <a:off x="457200" y="3200400"/>
            <a:ext cx="2530475" cy="366713"/>
          </a:xfrm>
          <a:prstGeom prst="rect">
            <a:avLst/>
          </a:prstGeom>
          <a:noFill/>
          <a:ln w="9525">
            <a:noFill/>
            <a:miter lim="800000"/>
            <a:headEnd/>
            <a:tailEnd/>
          </a:ln>
        </p:spPr>
        <p:txBody>
          <a:bodyPr wrap="none">
            <a:prstTxWarp prst="textNoShape">
              <a:avLst/>
            </a:prstTxWarp>
            <a:spAutoFit/>
          </a:bodyPr>
          <a:lstStyle/>
          <a:p>
            <a:r>
              <a:rPr lang="en-US">
                <a:latin typeface="Adobe Fan Heiti Std B" charset="0"/>
                <a:ea typeface="Adobe Fan Heiti Std B" charset="0"/>
                <a:cs typeface="Adobe Fan Heiti Std B" charset="0"/>
              </a:rPr>
              <a:t>Pure Cu, 900</a:t>
            </a:r>
            <a:r>
              <a:rPr lang="en-US" baseline="30000">
                <a:latin typeface="Adobe Fan Heiti Std B" charset="0"/>
                <a:ea typeface="Adobe Fan Heiti Std B" charset="0"/>
                <a:cs typeface="Adobe Fan Heiti Std B" charset="0"/>
              </a:rPr>
              <a:t>o</a:t>
            </a:r>
            <a:r>
              <a:rPr lang="en-US">
                <a:latin typeface="Adobe Fan Heiti Std B" charset="0"/>
                <a:ea typeface="Adobe Fan Heiti Std B" charset="0"/>
                <a:cs typeface="Adobe Fan Heiti Std B" charset="0"/>
              </a:rPr>
              <a:t>C anneal</a:t>
            </a:r>
          </a:p>
        </p:txBody>
      </p:sp>
      <p:sp>
        <p:nvSpPr>
          <p:cNvPr id="23" name="TextBox 22"/>
          <p:cNvSpPr txBox="1"/>
          <p:nvPr/>
        </p:nvSpPr>
        <p:spPr>
          <a:xfrm>
            <a:off x="0" y="6072188"/>
            <a:ext cx="9144000" cy="447675"/>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fontAlgn="auto">
              <a:lnSpc>
                <a:spcPct val="120000"/>
              </a:lnSpc>
              <a:spcBef>
                <a:spcPts val="0"/>
              </a:spcBef>
              <a:spcAft>
                <a:spcPts val="0"/>
              </a:spcAft>
              <a:tabLst>
                <a:tab pos="1601788" algn="l"/>
              </a:tabLst>
              <a:defRPr/>
            </a:pPr>
            <a:r>
              <a:rPr lang="en-US" dirty="0">
                <a:latin typeface="Adobe Fan Heiti Std B" pitchFamily="34" charset="-128"/>
                <a:ea typeface="Adobe Fan Heiti Std B" pitchFamily="34" charset="-128"/>
              </a:rPr>
              <a:t>Grain Boundary Character Distribution: </a:t>
            </a:r>
            <a:r>
              <a:rPr lang="en-US" dirty="0">
                <a:solidFill>
                  <a:srgbClr val="FF0000"/>
                </a:solidFill>
                <a:latin typeface="Adobe Fan Heiti Std B" pitchFamily="34" charset="-128"/>
                <a:ea typeface="Adobe Fan Heiti Std B" pitchFamily="34" charset="-128"/>
              </a:rPr>
              <a:t>Carnegie Mellon University </a:t>
            </a:r>
          </a:p>
        </p:txBody>
      </p:sp>
      <p:sp>
        <p:nvSpPr>
          <p:cNvPr id="3" name="Date Placeholder 2"/>
          <p:cNvSpPr>
            <a:spLocks noGrp="1"/>
          </p:cNvSpPr>
          <p:nvPr>
            <p:ph type="dt" sz="quarter" idx="10"/>
          </p:nvPr>
        </p:nvSpPr>
        <p:spPr/>
        <p:txBody>
          <a:bodyPr/>
          <a:lstStyle/>
          <a:p>
            <a:pPr>
              <a:defRPr/>
            </a:pPr>
            <a:fld id="{507420A1-85F1-43AA-AD0B-753805247361}" type="datetime3">
              <a:rPr lang="en-US"/>
              <a:pPr>
                <a:defRPr/>
              </a:pPr>
              <a:t>January 7, 13</a:t>
            </a:fld>
            <a:endParaRPr lang="en-US" dirty="0"/>
          </a:p>
        </p:txBody>
      </p:sp>
      <p:pic>
        <p:nvPicPr>
          <p:cNvPr id="47110" name="Picture 29"/>
          <p:cNvPicPr>
            <a:picLocks noChangeAspect="1"/>
          </p:cNvPicPr>
          <p:nvPr/>
        </p:nvPicPr>
        <p:blipFill>
          <a:blip r:embed="rId3"/>
          <a:srcRect/>
          <a:stretch>
            <a:fillRect/>
          </a:stretch>
        </p:blipFill>
        <p:spPr bwMode="auto">
          <a:xfrm>
            <a:off x="3044825" y="1044575"/>
            <a:ext cx="3176588" cy="793750"/>
          </a:xfrm>
          <a:prstGeom prst="rect">
            <a:avLst/>
          </a:prstGeom>
          <a:noFill/>
          <a:ln w="9525">
            <a:noFill/>
            <a:miter lim="800000"/>
            <a:headEnd/>
            <a:tailEnd/>
          </a:ln>
        </p:spPr>
      </p:pic>
      <p:pic>
        <p:nvPicPr>
          <p:cNvPr id="47111" name="Picture 30"/>
          <p:cNvPicPr>
            <a:picLocks noChangeAspect="1"/>
          </p:cNvPicPr>
          <p:nvPr/>
        </p:nvPicPr>
        <p:blipFill>
          <a:blip r:embed="rId4"/>
          <a:srcRect/>
          <a:stretch>
            <a:fillRect/>
          </a:stretch>
        </p:blipFill>
        <p:spPr bwMode="auto">
          <a:xfrm>
            <a:off x="596900" y="657225"/>
            <a:ext cx="2447925" cy="2465388"/>
          </a:xfrm>
          <a:prstGeom prst="rect">
            <a:avLst/>
          </a:prstGeom>
          <a:noFill/>
          <a:ln w="9525">
            <a:noFill/>
            <a:miter lim="800000"/>
            <a:headEnd/>
            <a:tailEnd/>
          </a:ln>
        </p:spPr>
      </p:pic>
      <p:pic>
        <p:nvPicPr>
          <p:cNvPr id="47112" name="Picture 31"/>
          <p:cNvPicPr>
            <a:picLocks noChangeAspect="1"/>
          </p:cNvPicPr>
          <p:nvPr/>
        </p:nvPicPr>
        <p:blipFill>
          <a:blip r:embed="rId5"/>
          <a:srcRect/>
          <a:stretch>
            <a:fillRect/>
          </a:stretch>
        </p:blipFill>
        <p:spPr bwMode="auto">
          <a:xfrm>
            <a:off x="6221413" y="657225"/>
            <a:ext cx="2465387" cy="2465388"/>
          </a:xfrm>
          <a:prstGeom prst="rect">
            <a:avLst/>
          </a:prstGeom>
          <a:noFill/>
          <a:ln w="9525">
            <a:noFill/>
            <a:miter lim="800000"/>
            <a:headEnd/>
            <a:tailEnd/>
          </a:ln>
        </p:spPr>
      </p:pic>
      <p:sp>
        <p:nvSpPr>
          <p:cNvPr id="47113" name="TextBox 32"/>
          <p:cNvSpPr txBox="1">
            <a:spLocks noChangeArrowheads="1"/>
          </p:cNvSpPr>
          <p:nvPr/>
        </p:nvSpPr>
        <p:spPr bwMode="auto">
          <a:xfrm>
            <a:off x="2997200" y="609600"/>
            <a:ext cx="3240088" cy="457200"/>
          </a:xfrm>
          <a:prstGeom prst="rect">
            <a:avLst/>
          </a:prstGeom>
          <a:noFill/>
          <a:ln w="9525">
            <a:noFill/>
            <a:miter lim="800000"/>
            <a:headEnd/>
            <a:tailEnd/>
          </a:ln>
        </p:spPr>
        <p:txBody>
          <a:bodyPr wrap="none">
            <a:prstTxWarp prst="textNoShape">
              <a:avLst/>
            </a:prstTxWarp>
            <a:spAutoFit/>
          </a:bodyPr>
          <a:lstStyle/>
          <a:p>
            <a:r>
              <a:rPr lang="en-US" sz="2400" b="1">
                <a:latin typeface="Symbol" pitchFamily="84" charset="2"/>
                <a:ea typeface="Symbol" pitchFamily="84" charset="2"/>
                <a:cs typeface="Symbol" pitchFamily="84" charset="2"/>
              </a:rPr>
              <a:t>S</a:t>
            </a:r>
            <a:r>
              <a:rPr lang="en-US" sz="2400" b="1">
                <a:latin typeface="Calibri" pitchFamily="84" charset="0"/>
              </a:rPr>
              <a:t>7 = 38.2 ° around [111]</a:t>
            </a:r>
          </a:p>
        </p:txBody>
      </p:sp>
      <p:pic>
        <p:nvPicPr>
          <p:cNvPr id="47114" name="Picture 33"/>
          <p:cNvPicPr>
            <a:picLocks noChangeAspect="1"/>
          </p:cNvPicPr>
          <p:nvPr/>
        </p:nvPicPr>
        <p:blipFill>
          <a:blip r:embed="rId6"/>
          <a:srcRect/>
          <a:stretch>
            <a:fillRect/>
          </a:stretch>
        </p:blipFill>
        <p:spPr bwMode="auto">
          <a:xfrm>
            <a:off x="3144838" y="3340100"/>
            <a:ext cx="3119437" cy="819150"/>
          </a:xfrm>
          <a:prstGeom prst="rect">
            <a:avLst/>
          </a:prstGeom>
          <a:noFill/>
          <a:ln w="9525">
            <a:noFill/>
            <a:miter lim="800000"/>
            <a:headEnd/>
            <a:tailEnd/>
          </a:ln>
        </p:spPr>
      </p:pic>
      <p:sp>
        <p:nvSpPr>
          <p:cNvPr id="47115" name="TextBox 34"/>
          <p:cNvSpPr txBox="1">
            <a:spLocks noChangeArrowheads="1"/>
          </p:cNvSpPr>
          <p:nvPr/>
        </p:nvSpPr>
        <p:spPr bwMode="auto">
          <a:xfrm>
            <a:off x="3163888" y="2878138"/>
            <a:ext cx="3003550" cy="457200"/>
          </a:xfrm>
          <a:prstGeom prst="rect">
            <a:avLst/>
          </a:prstGeom>
          <a:noFill/>
          <a:ln w="9525">
            <a:noFill/>
            <a:miter lim="800000"/>
            <a:headEnd/>
            <a:tailEnd/>
          </a:ln>
        </p:spPr>
        <p:txBody>
          <a:bodyPr wrap="none">
            <a:prstTxWarp prst="textNoShape">
              <a:avLst/>
            </a:prstTxWarp>
            <a:spAutoFit/>
          </a:bodyPr>
          <a:lstStyle/>
          <a:p>
            <a:r>
              <a:rPr lang="en-US" sz="2400" b="1">
                <a:latin typeface="Symbol" pitchFamily="84" charset="2"/>
                <a:ea typeface="Symbol" pitchFamily="84" charset="2"/>
                <a:cs typeface="Symbol" pitchFamily="84" charset="2"/>
              </a:rPr>
              <a:t>S</a:t>
            </a:r>
            <a:r>
              <a:rPr lang="en-US" sz="2400" b="1">
                <a:latin typeface="Calibri" pitchFamily="84" charset="0"/>
              </a:rPr>
              <a:t>3 = 60 ° around [111]</a:t>
            </a:r>
          </a:p>
        </p:txBody>
      </p:sp>
      <p:pic>
        <p:nvPicPr>
          <p:cNvPr id="47116" name="Picture 35"/>
          <p:cNvPicPr>
            <a:picLocks noChangeAspect="1"/>
          </p:cNvPicPr>
          <p:nvPr/>
        </p:nvPicPr>
        <p:blipFill>
          <a:blip r:embed="rId7"/>
          <a:srcRect/>
          <a:stretch>
            <a:fillRect/>
          </a:stretch>
        </p:blipFill>
        <p:spPr bwMode="auto">
          <a:xfrm>
            <a:off x="596900" y="3568700"/>
            <a:ext cx="2447925" cy="2447925"/>
          </a:xfrm>
          <a:prstGeom prst="rect">
            <a:avLst/>
          </a:prstGeom>
          <a:noFill/>
          <a:ln w="9525">
            <a:noFill/>
            <a:miter lim="800000"/>
            <a:headEnd/>
            <a:tailEnd/>
          </a:ln>
        </p:spPr>
      </p:pic>
      <p:pic>
        <p:nvPicPr>
          <p:cNvPr id="47117" name="Picture 36"/>
          <p:cNvPicPr>
            <a:picLocks noChangeAspect="1"/>
          </p:cNvPicPr>
          <p:nvPr/>
        </p:nvPicPr>
        <p:blipFill>
          <a:blip r:embed="rId8"/>
          <a:srcRect/>
          <a:stretch>
            <a:fillRect/>
          </a:stretch>
        </p:blipFill>
        <p:spPr bwMode="auto">
          <a:xfrm>
            <a:off x="6216650" y="3546475"/>
            <a:ext cx="2449513" cy="2447925"/>
          </a:xfrm>
          <a:prstGeom prst="rect">
            <a:avLst/>
          </a:prstGeom>
          <a:noFill/>
          <a:ln w="9525">
            <a:noFill/>
            <a:miter lim="800000"/>
            <a:headEnd/>
            <a:tailEnd/>
          </a:ln>
        </p:spPr>
      </p:pic>
      <p:sp>
        <p:nvSpPr>
          <p:cNvPr id="47118" name="TextBox 37"/>
          <p:cNvSpPr txBox="1">
            <a:spLocks noChangeArrowheads="1"/>
          </p:cNvSpPr>
          <p:nvPr/>
        </p:nvSpPr>
        <p:spPr bwMode="auto">
          <a:xfrm>
            <a:off x="3163888" y="2011363"/>
            <a:ext cx="2941637" cy="1190625"/>
          </a:xfrm>
          <a:prstGeom prst="rect">
            <a:avLst/>
          </a:prstGeom>
          <a:noFill/>
          <a:ln w="9525">
            <a:noFill/>
            <a:miter lim="800000"/>
            <a:headEnd/>
            <a:tailEnd/>
          </a:ln>
        </p:spPr>
        <p:txBody>
          <a:bodyPr>
            <a:prstTxWarp prst="textNoShape">
              <a:avLst/>
            </a:prstTxWarp>
            <a:spAutoFit/>
          </a:bodyPr>
          <a:lstStyle/>
          <a:p>
            <a:r>
              <a:rPr lang="en-US">
                <a:latin typeface="Calibri" pitchFamily="84" charset="0"/>
              </a:rPr>
              <a:t>Relatively </a:t>
            </a:r>
            <a:r>
              <a:rPr lang="en-US" b="1">
                <a:solidFill>
                  <a:srgbClr val="FF0000"/>
                </a:solidFill>
                <a:latin typeface="Calibri" pitchFamily="84" charset="0"/>
              </a:rPr>
              <a:t>high energy GBs </a:t>
            </a:r>
            <a:r>
              <a:rPr lang="en-US">
                <a:latin typeface="Calibri" pitchFamily="84" charset="0"/>
              </a:rPr>
              <a:t>increase in relative population with Bi adsorption</a:t>
            </a:r>
          </a:p>
        </p:txBody>
      </p:sp>
      <p:sp>
        <p:nvSpPr>
          <p:cNvPr id="47119" name="TextBox 38"/>
          <p:cNvSpPr txBox="1">
            <a:spLocks noChangeArrowheads="1"/>
          </p:cNvSpPr>
          <p:nvPr/>
        </p:nvSpPr>
        <p:spPr bwMode="auto">
          <a:xfrm>
            <a:off x="3163888" y="4311650"/>
            <a:ext cx="2941637" cy="915988"/>
          </a:xfrm>
          <a:prstGeom prst="rect">
            <a:avLst/>
          </a:prstGeom>
          <a:noFill/>
          <a:ln w="9525">
            <a:noFill/>
            <a:miter lim="800000"/>
            <a:headEnd/>
            <a:tailEnd/>
          </a:ln>
        </p:spPr>
        <p:txBody>
          <a:bodyPr>
            <a:prstTxWarp prst="textNoShape">
              <a:avLst/>
            </a:prstTxWarp>
            <a:spAutoFit/>
          </a:bodyPr>
          <a:lstStyle/>
          <a:p>
            <a:r>
              <a:rPr lang="en-US" b="1">
                <a:solidFill>
                  <a:srgbClr val="FF0000"/>
                </a:solidFill>
                <a:latin typeface="Calibri" pitchFamily="84" charset="0"/>
              </a:rPr>
              <a:t>Lowest energy GBs</a:t>
            </a:r>
            <a:r>
              <a:rPr lang="en-US">
                <a:latin typeface="Calibri" pitchFamily="84" charset="0"/>
              </a:rPr>
              <a:t> decrease in relative population with Bi adsorption</a:t>
            </a:r>
          </a:p>
        </p:txBody>
      </p:sp>
      <p:sp>
        <p:nvSpPr>
          <p:cNvPr id="47120" name="TextBox 8"/>
          <p:cNvSpPr txBox="1">
            <a:spLocks noChangeArrowheads="1"/>
          </p:cNvSpPr>
          <p:nvPr/>
        </p:nvSpPr>
        <p:spPr bwMode="auto">
          <a:xfrm>
            <a:off x="6477000" y="3200400"/>
            <a:ext cx="2263775" cy="366713"/>
          </a:xfrm>
          <a:prstGeom prst="rect">
            <a:avLst/>
          </a:prstGeom>
          <a:noFill/>
          <a:ln w="9525">
            <a:noFill/>
            <a:miter lim="800000"/>
            <a:headEnd/>
            <a:tailEnd/>
          </a:ln>
        </p:spPr>
        <p:txBody>
          <a:bodyPr wrap="none">
            <a:prstTxWarp prst="textNoShape">
              <a:avLst/>
            </a:prstTxWarp>
            <a:spAutoFit/>
          </a:bodyPr>
          <a:lstStyle/>
          <a:p>
            <a:r>
              <a:rPr lang="en-US">
                <a:latin typeface="Adobe Fan Heiti Std B" charset="0"/>
                <a:ea typeface="Adobe Fan Heiti Std B" charset="0"/>
                <a:cs typeface="Adobe Fan Heiti Std B" charset="0"/>
              </a:rPr>
              <a:t>Cu-Bi, 900</a:t>
            </a:r>
            <a:r>
              <a:rPr lang="en-US" baseline="30000">
                <a:latin typeface="Adobe Fan Heiti Std B" charset="0"/>
                <a:ea typeface="Adobe Fan Heiti Std B" charset="0"/>
                <a:cs typeface="Adobe Fan Heiti Std B" charset="0"/>
              </a:rPr>
              <a:t>o</a:t>
            </a:r>
            <a:r>
              <a:rPr lang="en-US">
                <a:latin typeface="Adobe Fan Heiti Std B" charset="0"/>
                <a:ea typeface="Adobe Fan Heiti Std B" charset="0"/>
                <a:cs typeface="Adobe Fan Heiti Std B" charset="0"/>
              </a:rPr>
              <a:t>C anneal</a:t>
            </a:r>
          </a:p>
        </p:txBody>
      </p:sp>
      <p:sp>
        <p:nvSpPr>
          <p:cNvPr id="25" name="TextBox 24"/>
          <p:cNvSpPr txBox="1"/>
          <p:nvPr/>
        </p:nvSpPr>
        <p:spPr>
          <a:xfrm>
            <a:off x="76200" y="2971800"/>
            <a:ext cx="9026525" cy="822325"/>
          </a:xfrm>
          <a:prstGeom prst="rect">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a:spAutoFit/>
          </a:bodyPr>
          <a:lstStyle/>
          <a:p>
            <a:pPr fontAlgn="auto">
              <a:spcBef>
                <a:spcPts val="0"/>
              </a:spcBef>
              <a:spcAft>
                <a:spcPts val="0"/>
              </a:spcAft>
              <a:defRPr/>
            </a:pPr>
            <a:r>
              <a:rPr lang="en-US" sz="2400" b="1" dirty="0">
                <a:solidFill>
                  <a:schemeClr val="bg2"/>
                </a:solidFill>
                <a:latin typeface="Adobe Fan Heiti Std B" pitchFamily="34" charset="-128"/>
                <a:ea typeface="Adobe Fan Heiti Std B" pitchFamily="34" charset="-128"/>
              </a:rPr>
              <a:t>Changes in the GBCD strongly suggest that Bi complexions in Cu </a:t>
            </a:r>
            <a:r>
              <a:rPr lang="en-US" sz="2400" b="1" dirty="0" err="1">
                <a:solidFill>
                  <a:schemeClr val="bg2"/>
                </a:solidFill>
                <a:latin typeface="Adobe Fan Heiti Std B" pitchFamily="34" charset="-128"/>
                <a:ea typeface="Adobe Fan Heiti Std B" pitchFamily="34" charset="-128"/>
              </a:rPr>
              <a:t>GBs</a:t>
            </a:r>
            <a:r>
              <a:rPr lang="en-US" sz="2400" b="1" dirty="0">
                <a:solidFill>
                  <a:schemeClr val="bg2"/>
                </a:solidFill>
                <a:latin typeface="Adobe Fan Heiti Std B" pitchFamily="34" charset="-128"/>
                <a:ea typeface="Adobe Fan Heiti Std B" pitchFamily="34" charset="-128"/>
              </a:rPr>
              <a:t> reduce boundary energy </a:t>
            </a:r>
            <a:endParaRPr lang="en-US" sz="2400" b="1" dirty="0">
              <a:solidFill>
                <a:schemeClr val="bg2"/>
              </a:solidFill>
              <a:latin typeface="Adobe Fan Heiti Std B" pitchFamily="34" charset="-128"/>
              <a:ea typeface="Adobe Fan Heiti Std B"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6834C0D6-010E-48C8-BF28-F8DA44090F01}"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FD3248DA-076A-43F3-99C8-046BE3F0BC68}" type="slidenum">
              <a:rPr lang="en-US"/>
              <a:pPr>
                <a:defRPr/>
              </a:pPr>
              <a:t>24</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Alumina: Fundamental Studies</a:t>
            </a:r>
            <a:endParaRPr lang="en-US" dirty="0">
              <a:ea typeface="+mj-ea"/>
              <a:cs typeface="+mj-cs"/>
            </a:endParaRPr>
          </a:p>
        </p:txBody>
      </p:sp>
      <p:sp>
        <p:nvSpPr>
          <p:cNvPr id="48132" name="TextBox 4"/>
          <p:cNvSpPr txBox="1">
            <a:spLocks noChangeArrowheads="1"/>
          </p:cNvSpPr>
          <p:nvPr/>
        </p:nvSpPr>
        <p:spPr bwMode="auto">
          <a:xfrm>
            <a:off x="296863" y="930275"/>
            <a:ext cx="8534400" cy="5349875"/>
          </a:xfrm>
          <a:prstGeom prst="rect">
            <a:avLst/>
          </a:prstGeom>
          <a:noFill/>
          <a:ln w="9525">
            <a:noFill/>
            <a:miter lim="800000"/>
            <a:headEnd/>
            <a:tailEnd/>
          </a:ln>
        </p:spPr>
        <p:txBody>
          <a:bodyPr>
            <a:prstTxWarp prst="textNoShape">
              <a:avLst/>
            </a:prstTxWarp>
            <a:spAutoFit/>
          </a:bodyPr>
          <a:lstStyle/>
          <a:p>
            <a:r>
              <a:rPr lang="en-US" sz="2000">
                <a:latin typeface="Adobe Fan Heiti Std B" charset="0"/>
                <a:ea typeface="Adobe Fan Heiti Std B" charset="0"/>
                <a:cs typeface="Adobe Fan Heiti Std B" charset="0"/>
              </a:rPr>
              <a:t>1. Bulk solid solubility and Complexion Nucleation</a:t>
            </a:r>
          </a:p>
          <a:p>
            <a:endParaRPr lang="en-US" sz="2000">
              <a:latin typeface="Adobe Fan Heiti Std B" charset="0"/>
              <a:ea typeface="Adobe Fan Heiti Std B" charset="0"/>
              <a:cs typeface="Adobe Fan Heiti Std B" charset="0"/>
            </a:endParaRPr>
          </a:p>
          <a:p>
            <a:endParaRPr lang="en-US" sz="2000">
              <a:latin typeface="Adobe Fan Heiti Std B" charset="0"/>
              <a:ea typeface="Adobe Fan Heiti Std B" charset="0"/>
              <a:cs typeface="Adobe Fan Heiti Std B" charset="0"/>
            </a:endParaRPr>
          </a:p>
          <a:p>
            <a:endParaRPr lang="en-US" sz="2000">
              <a:latin typeface="Adobe Fan Heiti Std B" charset="0"/>
              <a:ea typeface="Adobe Fan Heiti Std B" charset="0"/>
              <a:cs typeface="Adobe Fan Heiti Std B" charset="0"/>
            </a:endParaRPr>
          </a:p>
          <a:p>
            <a:endParaRPr lang="en-US" sz="2000">
              <a:latin typeface="Adobe Fan Heiti Std B" charset="0"/>
              <a:ea typeface="Adobe Fan Heiti Std B" charset="0"/>
              <a:cs typeface="Adobe Fan Heiti Std B" charset="0"/>
            </a:endParaRPr>
          </a:p>
          <a:p>
            <a:endParaRPr lang="en-US" sz="2000">
              <a:latin typeface="Adobe Fan Heiti Std B" charset="0"/>
              <a:ea typeface="Adobe Fan Heiti Std B" charset="0"/>
              <a:cs typeface="Adobe Fan Heiti Std B" charset="0"/>
            </a:endParaRPr>
          </a:p>
          <a:p>
            <a:endParaRPr lang="en-US" sz="2000">
              <a:latin typeface="Adobe Fan Heiti Std B" charset="0"/>
              <a:ea typeface="Adobe Fan Heiti Std B" charset="0"/>
              <a:cs typeface="Adobe Fan Heiti Std B" charset="0"/>
            </a:endParaRPr>
          </a:p>
          <a:p>
            <a:endParaRPr lang="en-US" sz="2000">
              <a:latin typeface="Adobe Fan Heiti Std B" charset="0"/>
              <a:ea typeface="Adobe Fan Heiti Std B" charset="0"/>
              <a:cs typeface="Adobe Fan Heiti Std B" charset="0"/>
            </a:endParaRPr>
          </a:p>
          <a:p>
            <a:endParaRPr lang="en-US" sz="2000">
              <a:latin typeface="Adobe Fan Heiti Std B" charset="0"/>
              <a:ea typeface="Adobe Fan Heiti Std B" charset="0"/>
              <a:cs typeface="Adobe Fan Heiti Std B" charset="0"/>
            </a:endParaRPr>
          </a:p>
          <a:p>
            <a:endParaRPr lang="en-US" sz="2000">
              <a:latin typeface="Adobe Fan Heiti Std B" charset="0"/>
              <a:ea typeface="Adobe Fan Heiti Std B" charset="0"/>
              <a:cs typeface="Adobe Fan Heiti Std B" charset="0"/>
            </a:endParaRPr>
          </a:p>
          <a:p>
            <a:endParaRPr lang="en-US" sz="2000">
              <a:latin typeface="Adobe Fan Heiti Std B" charset="0"/>
              <a:ea typeface="Adobe Fan Heiti Std B" charset="0"/>
              <a:cs typeface="Adobe Fan Heiti Std B" charset="0"/>
            </a:endParaRPr>
          </a:p>
          <a:p>
            <a:endParaRPr lang="en-US" sz="2000">
              <a:latin typeface="Adobe Fan Heiti Std B" charset="0"/>
              <a:ea typeface="Adobe Fan Heiti Std B" charset="0"/>
              <a:cs typeface="Adobe Fan Heiti Std B" charset="0"/>
            </a:endParaRPr>
          </a:p>
          <a:p>
            <a:pPr>
              <a:spcAft>
                <a:spcPts val="1800"/>
              </a:spcAft>
            </a:pPr>
            <a:r>
              <a:rPr lang="en-US" sz="2000">
                <a:latin typeface="Adobe Fan Heiti Std B" charset="0"/>
                <a:ea typeface="Adobe Fan Heiti Std B" charset="0"/>
                <a:cs typeface="Adobe Fan Heiti Std B" charset="0"/>
              </a:rPr>
              <a:t>2. Energetics of Complexion Transition Nucleation in Alumina</a:t>
            </a:r>
          </a:p>
          <a:p>
            <a:pPr>
              <a:spcAft>
                <a:spcPts val="1800"/>
              </a:spcAft>
            </a:pPr>
            <a:r>
              <a:rPr lang="en-US" sz="2000">
                <a:latin typeface="Adobe Fan Heiti Std B" charset="0"/>
                <a:ea typeface="Adobe Fan Heiti Std B" charset="0"/>
                <a:cs typeface="Adobe Fan Heiti Std B" charset="0"/>
              </a:rPr>
              <a:t>3. Influence of Grain Boundary Energy on Thermal Resistance</a:t>
            </a:r>
          </a:p>
          <a:p>
            <a:pPr>
              <a:spcAft>
                <a:spcPts val="1800"/>
              </a:spcAft>
            </a:pPr>
            <a:r>
              <a:rPr lang="en-US" sz="2000">
                <a:latin typeface="Adobe Fan Heiti Std B" charset="0"/>
                <a:ea typeface="Adobe Fan Heiti Std B" charset="0"/>
                <a:cs typeface="Adobe Fan Heiti Std B" charset="0"/>
              </a:rPr>
              <a:t>4. Metal - Complexionized Alumina</a:t>
            </a:r>
          </a:p>
        </p:txBody>
      </p:sp>
      <p:grpSp>
        <p:nvGrpSpPr>
          <p:cNvPr id="48133" name="Group 15"/>
          <p:cNvGrpSpPr>
            <a:grpSpLocks/>
          </p:cNvGrpSpPr>
          <p:nvPr/>
        </p:nvGrpSpPr>
        <p:grpSpPr bwMode="auto">
          <a:xfrm>
            <a:off x="1143000" y="1765300"/>
            <a:ext cx="6858000" cy="2349500"/>
            <a:chOff x="1143000" y="1371599"/>
            <a:chExt cx="6858000" cy="2349788"/>
          </a:xfrm>
        </p:grpSpPr>
        <p:grpSp>
          <p:nvGrpSpPr>
            <p:cNvPr id="48135" name="Group 8"/>
            <p:cNvGrpSpPr>
              <a:grpSpLocks/>
            </p:cNvGrpSpPr>
            <p:nvPr/>
          </p:nvGrpSpPr>
          <p:grpSpPr bwMode="auto">
            <a:xfrm>
              <a:off x="1143000" y="1371600"/>
              <a:ext cx="1981200" cy="2349787"/>
              <a:chOff x="400239" y="1371600"/>
              <a:chExt cx="1981200" cy="2349787"/>
            </a:xfrm>
          </p:grpSpPr>
          <p:sp>
            <p:nvSpPr>
              <p:cNvPr id="7" name="Rectangle 6"/>
              <p:cNvSpPr/>
              <p:nvPr/>
            </p:nvSpPr>
            <p:spPr>
              <a:xfrm>
                <a:off x="779652" y="1371599"/>
                <a:ext cx="1219200" cy="2349788"/>
              </a:xfrm>
              <a:prstGeom prst="rect">
                <a:avLst/>
              </a:prstGeom>
              <a:solidFill>
                <a:schemeClr val="bg2">
                  <a:lumMod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n-US"/>
              </a:p>
            </p:txBody>
          </p:sp>
          <p:pic>
            <p:nvPicPr>
              <p:cNvPr id="48145" name="Picture 4"/>
              <p:cNvPicPr>
                <a:picLocks noChangeAspect="1" noChangeArrowheads="1"/>
              </p:cNvPicPr>
              <p:nvPr/>
            </p:nvPicPr>
            <p:blipFill>
              <a:blip r:embed="rId3"/>
              <a:srcRect l="29269" t="2963" r="33749" b="2406"/>
              <a:stretch>
                <a:fillRect/>
              </a:stretch>
            </p:blipFill>
            <p:spPr bwMode="auto">
              <a:xfrm>
                <a:off x="914403" y="1514475"/>
                <a:ext cx="952873" cy="1371600"/>
              </a:xfrm>
              <a:prstGeom prst="rect">
                <a:avLst/>
              </a:prstGeom>
              <a:noFill/>
              <a:ln w="9525">
                <a:noFill/>
                <a:miter lim="800000"/>
                <a:headEnd/>
                <a:tailEnd/>
              </a:ln>
            </p:spPr>
          </p:pic>
          <p:sp>
            <p:nvSpPr>
              <p:cNvPr id="48146" name="TextBox 5"/>
              <p:cNvSpPr txBox="1">
                <a:spLocks noChangeArrowheads="1"/>
              </p:cNvSpPr>
              <p:nvPr/>
            </p:nvSpPr>
            <p:spPr bwMode="auto">
              <a:xfrm>
                <a:off x="400239" y="3013275"/>
                <a:ext cx="1981200" cy="701761"/>
              </a:xfrm>
              <a:prstGeom prst="rect">
                <a:avLst/>
              </a:prstGeom>
              <a:noFill/>
              <a:ln w="9525">
                <a:noFill/>
                <a:miter lim="800000"/>
                <a:headEnd/>
                <a:tailEnd/>
              </a:ln>
            </p:spPr>
            <p:txBody>
              <a:bodyPr>
                <a:prstTxWarp prst="textNoShape">
                  <a:avLst/>
                </a:prstTxWarp>
                <a:spAutoFit/>
              </a:bodyPr>
              <a:lstStyle/>
              <a:p>
                <a:pPr algn="ctr"/>
                <a:r>
                  <a:rPr lang="en-US" sz="2000">
                    <a:solidFill>
                      <a:schemeClr val="bg1"/>
                    </a:solidFill>
                    <a:latin typeface="Adobe Fan Heiti Std B" charset="0"/>
                    <a:ea typeface="Adobe Fan Heiti Std B" charset="0"/>
                    <a:cs typeface="Adobe Fan Heiti Std B" charset="0"/>
                  </a:rPr>
                  <a:t>Fe</a:t>
                </a:r>
                <a:r>
                  <a:rPr lang="en-US" sz="2000" baseline="30000">
                    <a:solidFill>
                      <a:schemeClr val="bg1"/>
                    </a:solidFill>
                    <a:latin typeface="Adobe Fan Heiti Std B" charset="0"/>
                    <a:ea typeface="Adobe Fan Heiti Std B" charset="0"/>
                    <a:cs typeface="Adobe Fan Heiti Std B" charset="0"/>
                  </a:rPr>
                  <a:t>+3</a:t>
                </a:r>
              </a:p>
              <a:p>
                <a:pPr algn="ctr"/>
                <a:r>
                  <a:rPr lang="en-US" sz="2000">
                    <a:solidFill>
                      <a:schemeClr val="bg1"/>
                    </a:solidFill>
                    <a:latin typeface="Adobe Fan Heiti Std B" charset="0"/>
                    <a:ea typeface="Adobe Fan Heiti Std B" charset="0"/>
                    <a:cs typeface="Adobe Fan Heiti Std B" charset="0"/>
                  </a:rPr>
                  <a:t>69/79 pm</a:t>
                </a:r>
              </a:p>
            </p:txBody>
          </p:sp>
        </p:grpSp>
        <p:grpSp>
          <p:nvGrpSpPr>
            <p:cNvPr id="48136" name="Group 9"/>
            <p:cNvGrpSpPr>
              <a:grpSpLocks/>
            </p:cNvGrpSpPr>
            <p:nvPr/>
          </p:nvGrpSpPr>
          <p:grpSpPr bwMode="auto">
            <a:xfrm>
              <a:off x="3573463" y="1371600"/>
              <a:ext cx="1981200" cy="2349785"/>
              <a:chOff x="2889760" y="1371600"/>
              <a:chExt cx="1981200" cy="2349785"/>
            </a:xfrm>
          </p:grpSpPr>
          <p:sp>
            <p:nvSpPr>
              <p:cNvPr id="14" name="Rectangle 13"/>
              <p:cNvSpPr/>
              <p:nvPr/>
            </p:nvSpPr>
            <p:spPr>
              <a:xfrm>
                <a:off x="3270760" y="1371599"/>
                <a:ext cx="1219200" cy="2349788"/>
              </a:xfrm>
              <a:prstGeom prst="rect">
                <a:avLst/>
              </a:prstGeom>
              <a:solidFill>
                <a:schemeClr val="bg2">
                  <a:lumMod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n-US"/>
              </a:p>
            </p:txBody>
          </p:sp>
          <p:pic>
            <p:nvPicPr>
              <p:cNvPr id="48142" name="Picture 6"/>
              <p:cNvPicPr>
                <a:picLocks noChangeAspect="1" noChangeArrowheads="1"/>
              </p:cNvPicPr>
              <p:nvPr/>
            </p:nvPicPr>
            <p:blipFill>
              <a:blip r:embed="rId4"/>
              <a:srcRect l="31667" t="1666" r="31146" b="2592"/>
              <a:stretch>
                <a:fillRect/>
              </a:stretch>
            </p:blipFill>
            <p:spPr bwMode="auto">
              <a:xfrm>
                <a:off x="3407189" y="1514475"/>
                <a:ext cx="947122" cy="1371600"/>
              </a:xfrm>
              <a:prstGeom prst="rect">
                <a:avLst/>
              </a:prstGeom>
              <a:noFill/>
              <a:ln w="9525">
                <a:noFill/>
                <a:miter lim="800000"/>
                <a:headEnd/>
                <a:tailEnd/>
              </a:ln>
            </p:spPr>
          </p:pic>
          <p:sp>
            <p:nvSpPr>
              <p:cNvPr id="48143" name="TextBox 10"/>
              <p:cNvSpPr txBox="1">
                <a:spLocks noChangeArrowheads="1"/>
              </p:cNvSpPr>
              <p:nvPr/>
            </p:nvSpPr>
            <p:spPr bwMode="auto">
              <a:xfrm>
                <a:off x="2889760" y="3013275"/>
                <a:ext cx="1981200" cy="701761"/>
              </a:xfrm>
              <a:prstGeom prst="rect">
                <a:avLst/>
              </a:prstGeom>
              <a:noFill/>
              <a:ln w="9525">
                <a:noFill/>
                <a:miter lim="800000"/>
                <a:headEnd/>
                <a:tailEnd/>
              </a:ln>
            </p:spPr>
            <p:txBody>
              <a:bodyPr>
                <a:prstTxWarp prst="textNoShape">
                  <a:avLst/>
                </a:prstTxWarp>
                <a:spAutoFit/>
              </a:bodyPr>
              <a:lstStyle/>
              <a:p>
                <a:pPr algn="ctr"/>
                <a:r>
                  <a:rPr lang="en-US" sz="2000">
                    <a:solidFill>
                      <a:schemeClr val="bg1"/>
                    </a:solidFill>
                    <a:latin typeface="Adobe Fan Heiti Std B" charset="0"/>
                    <a:ea typeface="Adobe Fan Heiti Std B" charset="0"/>
                    <a:cs typeface="Adobe Fan Heiti Std B" charset="0"/>
                  </a:rPr>
                  <a:t>In</a:t>
                </a:r>
                <a:r>
                  <a:rPr lang="en-US" sz="2000" baseline="30000">
                    <a:solidFill>
                      <a:schemeClr val="bg1"/>
                    </a:solidFill>
                    <a:latin typeface="Adobe Fan Heiti Std B" charset="0"/>
                    <a:ea typeface="Adobe Fan Heiti Std B" charset="0"/>
                    <a:cs typeface="Adobe Fan Heiti Std B" charset="0"/>
                  </a:rPr>
                  <a:t>+3</a:t>
                </a:r>
              </a:p>
              <a:p>
                <a:pPr algn="ctr"/>
                <a:r>
                  <a:rPr lang="en-US" sz="2000">
                    <a:solidFill>
                      <a:schemeClr val="bg1"/>
                    </a:solidFill>
                    <a:latin typeface="Adobe Fan Heiti Std B" charset="0"/>
                    <a:ea typeface="Adobe Fan Heiti Std B" charset="0"/>
                    <a:cs typeface="Adobe Fan Heiti Std B" charset="0"/>
                  </a:rPr>
                  <a:t>94 pm</a:t>
                </a:r>
              </a:p>
            </p:txBody>
          </p:sp>
        </p:grpSp>
        <p:grpSp>
          <p:nvGrpSpPr>
            <p:cNvPr id="48137" name="Group 12"/>
            <p:cNvGrpSpPr>
              <a:grpSpLocks/>
            </p:cNvGrpSpPr>
            <p:nvPr/>
          </p:nvGrpSpPr>
          <p:grpSpPr bwMode="auto">
            <a:xfrm>
              <a:off x="6019800" y="1371599"/>
              <a:ext cx="1981200" cy="2349785"/>
              <a:chOff x="5479444" y="1371599"/>
              <a:chExt cx="1981200" cy="2349785"/>
            </a:xfrm>
          </p:grpSpPr>
          <p:sp>
            <p:nvSpPr>
              <p:cNvPr id="15" name="Rectangle 14"/>
              <p:cNvSpPr/>
              <p:nvPr/>
            </p:nvSpPr>
            <p:spPr>
              <a:xfrm>
                <a:off x="5860444" y="1371599"/>
                <a:ext cx="1219200" cy="2349788"/>
              </a:xfrm>
              <a:prstGeom prst="rect">
                <a:avLst/>
              </a:prstGeom>
              <a:solidFill>
                <a:schemeClr val="bg2">
                  <a:lumMod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endParaRPr lang="en-US"/>
              </a:p>
            </p:txBody>
          </p:sp>
          <p:pic>
            <p:nvPicPr>
              <p:cNvPr id="48139" name="Picture 5"/>
              <p:cNvPicPr>
                <a:picLocks noChangeAspect="1" noChangeArrowheads="1"/>
              </p:cNvPicPr>
              <p:nvPr/>
            </p:nvPicPr>
            <p:blipFill>
              <a:blip r:embed="rId5"/>
              <a:srcRect l="37396" t="742" r="25208" b="3888"/>
              <a:stretch>
                <a:fillRect/>
              </a:stretch>
            </p:blipFill>
            <p:spPr bwMode="auto">
              <a:xfrm>
                <a:off x="5991983" y="1514475"/>
                <a:ext cx="956123" cy="1371600"/>
              </a:xfrm>
              <a:prstGeom prst="rect">
                <a:avLst/>
              </a:prstGeom>
              <a:noFill/>
              <a:ln w="9525">
                <a:noFill/>
                <a:miter lim="800000"/>
                <a:headEnd/>
                <a:tailEnd/>
              </a:ln>
            </p:spPr>
          </p:pic>
          <p:sp>
            <p:nvSpPr>
              <p:cNvPr id="48140" name="TextBox 11"/>
              <p:cNvSpPr txBox="1">
                <a:spLocks noChangeArrowheads="1"/>
              </p:cNvSpPr>
              <p:nvPr/>
            </p:nvSpPr>
            <p:spPr bwMode="auto">
              <a:xfrm>
                <a:off x="5479444" y="3013275"/>
                <a:ext cx="1981200" cy="701761"/>
              </a:xfrm>
              <a:prstGeom prst="rect">
                <a:avLst/>
              </a:prstGeom>
              <a:noFill/>
              <a:ln w="9525">
                <a:noFill/>
                <a:miter lim="800000"/>
                <a:headEnd/>
                <a:tailEnd/>
              </a:ln>
            </p:spPr>
            <p:txBody>
              <a:bodyPr>
                <a:prstTxWarp prst="textNoShape">
                  <a:avLst/>
                </a:prstTxWarp>
                <a:spAutoFit/>
              </a:bodyPr>
              <a:lstStyle/>
              <a:p>
                <a:pPr algn="ctr"/>
                <a:r>
                  <a:rPr lang="en-US" sz="2000">
                    <a:solidFill>
                      <a:schemeClr val="bg1"/>
                    </a:solidFill>
                    <a:latin typeface="Adobe Fan Heiti Std B" charset="0"/>
                    <a:ea typeface="Adobe Fan Heiti Std B" charset="0"/>
                    <a:cs typeface="Adobe Fan Heiti Std B" charset="0"/>
                  </a:rPr>
                  <a:t>Y</a:t>
                </a:r>
                <a:r>
                  <a:rPr lang="en-US" sz="2000" baseline="30000">
                    <a:solidFill>
                      <a:schemeClr val="bg1"/>
                    </a:solidFill>
                    <a:latin typeface="Adobe Fan Heiti Std B" charset="0"/>
                    <a:ea typeface="Adobe Fan Heiti Std B" charset="0"/>
                    <a:cs typeface="Adobe Fan Heiti Std B" charset="0"/>
                  </a:rPr>
                  <a:t>+3</a:t>
                </a:r>
              </a:p>
              <a:p>
                <a:pPr algn="ctr"/>
                <a:r>
                  <a:rPr lang="en-US" sz="2000">
                    <a:solidFill>
                      <a:schemeClr val="bg1"/>
                    </a:solidFill>
                    <a:latin typeface="Adobe Fan Heiti Std B" charset="0"/>
                    <a:ea typeface="Adobe Fan Heiti Std B" charset="0"/>
                    <a:cs typeface="Adobe Fan Heiti Std B" charset="0"/>
                  </a:rPr>
                  <a:t>104 pm</a:t>
                </a:r>
              </a:p>
            </p:txBody>
          </p:sp>
        </p:grpSp>
      </p:grpSp>
      <p:sp>
        <p:nvSpPr>
          <p:cNvPr id="48134" name="Rectangle 16"/>
          <p:cNvSpPr>
            <a:spLocks noChangeArrowheads="1"/>
          </p:cNvSpPr>
          <p:nvPr/>
        </p:nvSpPr>
        <p:spPr bwMode="auto">
          <a:xfrm>
            <a:off x="0" y="6200775"/>
            <a:ext cx="9144000" cy="274638"/>
          </a:xfrm>
          <a:prstGeom prst="rect">
            <a:avLst/>
          </a:prstGeom>
          <a:noFill/>
          <a:ln w="9525">
            <a:noFill/>
            <a:miter lim="800000"/>
            <a:headEnd/>
            <a:tailEnd/>
          </a:ln>
        </p:spPr>
        <p:txBody>
          <a:bodyPr>
            <a:prstTxWarp prst="textNoShape">
              <a:avLst/>
            </a:prstTxWarp>
            <a:spAutoFit/>
          </a:bodyPr>
          <a:lstStyle/>
          <a:p>
            <a:pPr algn="r"/>
            <a:r>
              <a:rPr lang="en-US" sz="1200" i="1">
                <a:latin typeface="Adobe Fan Heiti Std B" charset="0"/>
                <a:ea typeface="Adobe Fan Heiti Std B" charset="0"/>
                <a:cs typeface="Adobe Fan Heiti Std B" charset="0"/>
              </a:rPr>
              <a:t>R. D. Shannon, Acta Crystallographica A32: 751–767 (1976). </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152400" y="2830513"/>
            <a:ext cx="685800" cy="2819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Adobe Fan Heiti Std B" pitchFamily="34" charset="-128"/>
              <a:ea typeface="Adobe Fan Heiti Std B" pitchFamily="34" charset="-128"/>
            </a:endParaRPr>
          </a:p>
        </p:txBody>
      </p:sp>
      <p:sp>
        <p:nvSpPr>
          <p:cNvPr id="7" name="Rectangle 6"/>
          <p:cNvSpPr/>
          <p:nvPr/>
        </p:nvSpPr>
        <p:spPr>
          <a:xfrm>
            <a:off x="1981200" y="2830513"/>
            <a:ext cx="685800" cy="2819400"/>
          </a:xfrm>
          <a:prstGeom prst="rect">
            <a:avLst/>
          </a:prstGeom>
          <a:solidFill>
            <a:schemeClr val="accent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Adobe Fan Heiti Std B" pitchFamily="34" charset="-128"/>
              <a:ea typeface="Adobe Fan Heiti Std B" pitchFamily="34" charset="-128"/>
            </a:endParaRPr>
          </a:p>
        </p:txBody>
      </p:sp>
      <p:pic>
        <p:nvPicPr>
          <p:cNvPr id="49155" name="Picture 3" descr="C:\Dave\thesis\talk\bigskel1.bmp"/>
          <p:cNvPicPr>
            <a:picLocks noChangeAspect="1" noChangeArrowheads="1"/>
          </p:cNvPicPr>
          <p:nvPr/>
        </p:nvPicPr>
        <p:blipFill>
          <a:blip r:embed="rId3"/>
          <a:srcRect l="2470" t="30847" r="6149" b="19759"/>
          <a:stretch>
            <a:fillRect/>
          </a:stretch>
        </p:blipFill>
        <p:spPr bwMode="auto">
          <a:xfrm rot="5400000">
            <a:off x="0" y="3668713"/>
            <a:ext cx="2819400" cy="1143000"/>
          </a:xfrm>
          <a:prstGeom prst="rect">
            <a:avLst/>
          </a:prstGeom>
          <a:noFill/>
          <a:ln w="9525">
            <a:noFill/>
            <a:miter lim="800000"/>
            <a:headEnd/>
            <a:tailEnd/>
          </a:ln>
        </p:spPr>
      </p:pic>
      <p:sp>
        <p:nvSpPr>
          <p:cNvPr id="9" name="Rectangle 8"/>
          <p:cNvSpPr/>
          <p:nvPr/>
        </p:nvSpPr>
        <p:spPr>
          <a:xfrm>
            <a:off x="2895600" y="2830513"/>
            <a:ext cx="685800" cy="2819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Adobe Fan Heiti Std B" pitchFamily="34" charset="-128"/>
              <a:ea typeface="Adobe Fan Heiti Std B" pitchFamily="34" charset="-128"/>
            </a:endParaRPr>
          </a:p>
        </p:txBody>
      </p:sp>
      <p:sp>
        <p:nvSpPr>
          <p:cNvPr id="10" name="Rectangle 9"/>
          <p:cNvSpPr/>
          <p:nvPr/>
        </p:nvSpPr>
        <p:spPr>
          <a:xfrm>
            <a:off x="4724400" y="2830513"/>
            <a:ext cx="685800" cy="2819400"/>
          </a:xfrm>
          <a:prstGeom prst="rect">
            <a:avLst/>
          </a:prstGeom>
          <a:solidFill>
            <a:srgbClr val="FEE1D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0000"/>
              </a:solidFill>
              <a:latin typeface="Adobe Fan Heiti Std B" pitchFamily="34" charset="-128"/>
              <a:ea typeface="Adobe Fan Heiti Std B" pitchFamily="34" charset="-128"/>
            </a:endParaRPr>
          </a:p>
        </p:txBody>
      </p:sp>
      <p:pic>
        <p:nvPicPr>
          <p:cNvPr id="49158" name="Picture 3" descr="C:\Dave\thesis\talk\bigskel1.bmp"/>
          <p:cNvPicPr>
            <a:picLocks noChangeAspect="1" noChangeArrowheads="1"/>
          </p:cNvPicPr>
          <p:nvPr/>
        </p:nvPicPr>
        <p:blipFill>
          <a:blip r:embed="rId3"/>
          <a:srcRect l="2470" t="30847" r="6149" b="19759"/>
          <a:stretch>
            <a:fillRect/>
          </a:stretch>
        </p:blipFill>
        <p:spPr bwMode="auto">
          <a:xfrm rot="5400000">
            <a:off x="2743200" y="3668713"/>
            <a:ext cx="2819400" cy="1143000"/>
          </a:xfrm>
          <a:prstGeom prst="rect">
            <a:avLst/>
          </a:prstGeom>
          <a:noFill/>
          <a:ln w="9525">
            <a:noFill/>
            <a:miter lim="800000"/>
            <a:headEnd/>
            <a:tailEnd/>
          </a:ln>
        </p:spPr>
      </p:pic>
      <p:sp>
        <p:nvSpPr>
          <p:cNvPr id="12" name="TextBox 11"/>
          <p:cNvSpPr txBox="1"/>
          <p:nvPr/>
        </p:nvSpPr>
        <p:spPr>
          <a:xfrm>
            <a:off x="106363" y="1477963"/>
            <a:ext cx="1447800" cy="1095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defPPr>
              <a:defRPr lang="en-US"/>
            </a:defPPr>
            <a:lvl1pPr>
              <a:defRPr sz="1400" b="1">
                <a:solidFill>
                  <a:schemeClr val="dk1"/>
                </a:solidFill>
                <a:latin typeface="Adobe Fan Heiti Std B" pitchFamily="34" charset="-128"/>
                <a:ea typeface="Adobe Fan Heiti Std B" pitchFamily="34"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fontAlgn="auto">
              <a:spcBef>
                <a:spcPts val="0"/>
              </a:spcBef>
              <a:spcAft>
                <a:spcPts val="0"/>
              </a:spcAft>
              <a:defRPr/>
            </a:pPr>
            <a:r>
              <a:rPr lang="en-US" sz="1600" dirty="0"/>
              <a:t>Low (average) energy grain boundaries</a:t>
            </a:r>
          </a:p>
        </p:txBody>
      </p:sp>
      <p:cxnSp>
        <p:nvCxnSpPr>
          <p:cNvPr id="13" name="Straight Arrow Connector 12"/>
          <p:cNvCxnSpPr/>
          <p:nvPr/>
        </p:nvCxnSpPr>
        <p:spPr>
          <a:xfrm rot="5400000">
            <a:off x="685801" y="2678112"/>
            <a:ext cx="304800" cy="317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812925" y="1430338"/>
            <a:ext cx="1524000" cy="1095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r>
              <a:rPr lang="en-US" sz="1600" b="1" dirty="0">
                <a:latin typeface="Adobe Fan Heiti Std B" pitchFamily="34" charset="-128"/>
                <a:ea typeface="Adobe Fan Heiti Std B" pitchFamily="34" charset="-128"/>
              </a:rPr>
              <a:t>High</a:t>
            </a:r>
            <a:r>
              <a:rPr lang="en-US" sz="1600" dirty="0">
                <a:latin typeface="Adobe Fan Heiti Std B" pitchFamily="34" charset="-128"/>
                <a:ea typeface="Adobe Fan Heiti Std B" pitchFamily="34" charset="-128"/>
              </a:rPr>
              <a:t> (average) energy grain boundaries</a:t>
            </a:r>
            <a:endParaRPr lang="en-US" sz="1600" dirty="0">
              <a:latin typeface="Adobe Fan Heiti Std B" pitchFamily="34" charset="-128"/>
              <a:ea typeface="Adobe Fan Heiti Std B" pitchFamily="34" charset="-128"/>
            </a:endParaRPr>
          </a:p>
        </p:txBody>
      </p:sp>
      <p:cxnSp>
        <p:nvCxnSpPr>
          <p:cNvPr id="15" name="Straight Arrow Connector 14"/>
          <p:cNvCxnSpPr/>
          <p:nvPr/>
        </p:nvCxnSpPr>
        <p:spPr>
          <a:xfrm rot="5400000">
            <a:off x="1829594" y="2677319"/>
            <a:ext cx="304800"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9163" name="TextBox 15"/>
          <p:cNvSpPr txBox="1">
            <a:spLocks noChangeArrowheads="1"/>
          </p:cNvSpPr>
          <p:nvPr/>
        </p:nvSpPr>
        <p:spPr bwMode="auto">
          <a:xfrm rot="-5400000">
            <a:off x="-23812" y="4090988"/>
            <a:ext cx="1293812" cy="366712"/>
          </a:xfrm>
          <a:prstGeom prst="rect">
            <a:avLst/>
          </a:prstGeom>
          <a:noFill/>
          <a:ln w="9525">
            <a:noFill/>
            <a:miter lim="800000"/>
            <a:headEnd/>
            <a:tailEnd/>
          </a:ln>
        </p:spPr>
        <p:txBody>
          <a:bodyPr wrap="none">
            <a:prstTxWarp prst="textNoShape">
              <a:avLst/>
            </a:prstTxWarp>
            <a:spAutoFit/>
          </a:bodyPr>
          <a:lstStyle/>
          <a:p>
            <a:r>
              <a:rPr lang="en-US">
                <a:latin typeface="Adobe Fan Heiti Std B" charset="0"/>
                <a:ea typeface="Adobe Fan Heiti Std B" charset="0"/>
                <a:cs typeface="Adobe Fan Heiti Std B" charset="0"/>
              </a:rPr>
              <a:t>Al</a:t>
            </a:r>
            <a:r>
              <a:rPr lang="en-US" baseline="-25000">
                <a:latin typeface="Adobe Fan Heiti Std B" charset="0"/>
                <a:ea typeface="Adobe Fan Heiti Std B" charset="0"/>
                <a:cs typeface="Adobe Fan Heiti Std B" charset="0"/>
              </a:rPr>
              <a:t>2</a:t>
            </a:r>
            <a:r>
              <a:rPr lang="en-US">
                <a:latin typeface="Adobe Fan Heiti Std B" charset="0"/>
                <a:ea typeface="Adobe Fan Heiti Std B" charset="0"/>
                <a:cs typeface="Adobe Fan Heiti Std B" charset="0"/>
              </a:rPr>
              <a:t>O</a:t>
            </a:r>
            <a:r>
              <a:rPr lang="en-US" baseline="-25000">
                <a:latin typeface="Adobe Fan Heiti Std B" charset="0"/>
                <a:ea typeface="Adobe Fan Heiti Std B" charset="0"/>
                <a:cs typeface="Adobe Fan Heiti Std B" charset="0"/>
              </a:rPr>
              <a:t>3</a:t>
            </a:r>
            <a:r>
              <a:rPr lang="en-US">
                <a:latin typeface="Adobe Fan Heiti Std B" charset="0"/>
                <a:ea typeface="Adobe Fan Heiti Std B" charset="0"/>
                <a:cs typeface="Adobe Fan Heiti Std B" charset="0"/>
              </a:rPr>
              <a:t> (hkil)</a:t>
            </a:r>
          </a:p>
        </p:txBody>
      </p:sp>
      <p:sp>
        <p:nvSpPr>
          <p:cNvPr id="49164" name="TextBox 16"/>
          <p:cNvSpPr txBox="1">
            <a:spLocks noChangeArrowheads="1"/>
          </p:cNvSpPr>
          <p:nvPr/>
        </p:nvSpPr>
        <p:spPr bwMode="auto">
          <a:xfrm rot="-5400000">
            <a:off x="1441450" y="4359275"/>
            <a:ext cx="1446213" cy="366713"/>
          </a:xfrm>
          <a:prstGeom prst="rect">
            <a:avLst/>
          </a:prstGeom>
          <a:noFill/>
          <a:ln w="9525">
            <a:noFill/>
            <a:miter lim="800000"/>
            <a:headEnd/>
            <a:tailEnd/>
          </a:ln>
        </p:spPr>
        <p:txBody>
          <a:bodyPr wrap="none">
            <a:prstTxWarp prst="textNoShape">
              <a:avLst/>
            </a:prstTxWarp>
            <a:spAutoFit/>
          </a:bodyPr>
          <a:lstStyle/>
          <a:p>
            <a:r>
              <a:rPr lang="en-US">
                <a:latin typeface="Adobe Fan Heiti Std B" charset="0"/>
                <a:ea typeface="Adobe Fan Heiti Std B" charset="0"/>
                <a:cs typeface="Adobe Fan Heiti Std B" charset="0"/>
              </a:rPr>
              <a:t>Al</a:t>
            </a:r>
            <a:r>
              <a:rPr lang="en-US" baseline="-25000">
                <a:latin typeface="Adobe Fan Heiti Std B" charset="0"/>
                <a:ea typeface="Adobe Fan Heiti Std B" charset="0"/>
                <a:cs typeface="Adobe Fan Heiti Std B" charset="0"/>
              </a:rPr>
              <a:t>2</a:t>
            </a:r>
            <a:r>
              <a:rPr lang="en-US">
                <a:latin typeface="Adobe Fan Heiti Std B" charset="0"/>
                <a:ea typeface="Adobe Fan Heiti Std B" charset="0"/>
                <a:cs typeface="Adobe Fan Heiti Std B" charset="0"/>
              </a:rPr>
              <a:t>O</a:t>
            </a:r>
            <a:r>
              <a:rPr lang="en-US" baseline="-25000">
                <a:latin typeface="Adobe Fan Heiti Std B" charset="0"/>
                <a:ea typeface="Adobe Fan Heiti Std B" charset="0"/>
                <a:cs typeface="Adobe Fan Heiti Std B" charset="0"/>
              </a:rPr>
              <a:t>3</a:t>
            </a:r>
            <a:r>
              <a:rPr lang="en-US">
                <a:latin typeface="Adobe Fan Heiti Std B" charset="0"/>
                <a:ea typeface="Adobe Fan Heiti Std B" charset="0"/>
                <a:cs typeface="Adobe Fan Heiti Std B" charset="0"/>
              </a:rPr>
              <a:t>(h’k’I’l’)</a:t>
            </a:r>
          </a:p>
        </p:txBody>
      </p:sp>
      <p:cxnSp>
        <p:nvCxnSpPr>
          <p:cNvPr id="18" name="Straight Arrow Connector 17"/>
          <p:cNvCxnSpPr/>
          <p:nvPr/>
        </p:nvCxnSpPr>
        <p:spPr>
          <a:xfrm>
            <a:off x="2057400" y="5954713"/>
            <a:ext cx="1524000" cy="1587"/>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9166" name="TextBox 18"/>
          <p:cNvSpPr txBox="1">
            <a:spLocks noChangeArrowheads="1"/>
          </p:cNvSpPr>
          <p:nvPr/>
        </p:nvSpPr>
        <p:spPr bwMode="auto">
          <a:xfrm>
            <a:off x="2286000" y="5954713"/>
            <a:ext cx="1225550" cy="366712"/>
          </a:xfrm>
          <a:prstGeom prst="rect">
            <a:avLst/>
          </a:prstGeom>
          <a:noFill/>
          <a:ln w="9525">
            <a:noFill/>
            <a:miter lim="800000"/>
            <a:headEnd/>
            <a:tailEnd/>
          </a:ln>
        </p:spPr>
        <p:txBody>
          <a:bodyPr wrap="none">
            <a:prstTxWarp prst="textNoShape">
              <a:avLst/>
            </a:prstTxWarp>
            <a:spAutoFit/>
          </a:bodyPr>
          <a:lstStyle/>
          <a:p>
            <a:r>
              <a:rPr lang="en-US">
                <a:latin typeface="Adobe Fan Heiti Std B" charset="0"/>
                <a:ea typeface="Adobe Fan Heiti Std B" charset="0"/>
                <a:cs typeface="Adobe Fan Heiti Std B" charset="0"/>
              </a:rPr>
              <a:t>Heat, time</a:t>
            </a:r>
          </a:p>
        </p:txBody>
      </p:sp>
      <p:sp>
        <p:nvSpPr>
          <p:cNvPr id="22" name="Freeform 21"/>
          <p:cNvSpPr/>
          <p:nvPr/>
        </p:nvSpPr>
        <p:spPr>
          <a:xfrm>
            <a:off x="4425950" y="2836863"/>
            <a:ext cx="307975" cy="571500"/>
          </a:xfrm>
          <a:custGeom>
            <a:avLst/>
            <a:gdLst>
              <a:gd name="connsiteX0" fmla="*/ 307975 w 307975"/>
              <a:gd name="connsiteY0" fmla="*/ 0 h 571500"/>
              <a:gd name="connsiteX1" fmla="*/ 15875 w 307975"/>
              <a:gd name="connsiteY1" fmla="*/ 123825 h 571500"/>
              <a:gd name="connsiteX2" fmla="*/ 0 w 307975"/>
              <a:gd name="connsiteY2" fmla="*/ 155575 h 571500"/>
              <a:gd name="connsiteX3" fmla="*/ 34925 w 307975"/>
              <a:gd name="connsiteY3" fmla="*/ 168275 h 571500"/>
              <a:gd name="connsiteX4" fmla="*/ 28575 w 307975"/>
              <a:gd name="connsiteY4" fmla="*/ 200025 h 571500"/>
              <a:gd name="connsiteX5" fmla="*/ 41275 w 307975"/>
              <a:gd name="connsiteY5" fmla="*/ 222250 h 571500"/>
              <a:gd name="connsiteX6" fmla="*/ 41275 w 307975"/>
              <a:gd name="connsiteY6" fmla="*/ 317500 h 571500"/>
              <a:gd name="connsiteX7" fmla="*/ 60325 w 307975"/>
              <a:gd name="connsiteY7" fmla="*/ 495300 h 571500"/>
              <a:gd name="connsiteX8" fmla="*/ 111125 w 307975"/>
              <a:gd name="connsiteY8" fmla="*/ 523875 h 571500"/>
              <a:gd name="connsiteX9" fmla="*/ 177800 w 307975"/>
              <a:gd name="connsiteY9" fmla="*/ 549275 h 571500"/>
              <a:gd name="connsiteX10" fmla="*/ 301625 w 307975"/>
              <a:gd name="connsiteY10"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975" h="571500">
                <a:moveTo>
                  <a:pt x="307975" y="0"/>
                </a:moveTo>
                <a:lnTo>
                  <a:pt x="15875" y="123825"/>
                </a:lnTo>
                <a:lnTo>
                  <a:pt x="0" y="155575"/>
                </a:lnTo>
                <a:lnTo>
                  <a:pt x="34925" y="168275"/>
                </a:lnTo>
                <a:lnTo>
                  <a:pt x="28575" y="200025"/>
                </a:lnTo>
                <a:lnTo>
                  <a:pt x="41275" y="222250"/>
                </a:lnTo>
                <a:lnTo>
                  <a:pt x="41275" y="317500"/>
                </a:lnTo>
                <a:lnTo>
                  <a:pt x="60325" y="495300"/>
                </a:lnTo>
                <a:lnTo>
                  <a:pt x="111125" y="523875"/>
                </a:lnTo>
                <a:lnTo>
                  <a:pt x="177800" y="549275"/>
                </a:lnTo>
                <a:lnTo>
                  <a:pt x="301625" y="571500"/>
                </a:lnTo>
              </a:path>
            </a:pathLst>
          </a:custGeom>
          <a:solidFill>
            <a:srgbClr val="FEE1D1"/>
          </a:solidFill>
          <a:ln w="63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solidFill>
                <a:srgbClr val="FF0000"/>
              </a:solidFill>
              <a:latin typeface="Adobe Fan Heiti Std B" pitchFamily="34" charset="-128"/>
              <a:ea typeface="Adobe Fan Heiti Std B" pitchFamily="34" charset="-128"/>
            </a:endParaRPr>
          </a:p>
        </p:txBody>
      </p:sp>
      <p:sp>
        <p:nvSpPr>
          <p:cNvPr id="23" name="Freeform 22"/>
          <p:cNvSpPr/>
          <p:nvPr/>
        </p:nvSpPr>
        <p:spPr>
          <a:xfrm>
            <a:off x="4483100" y="3744913"/>
            <a:ext cx="244475" cy="269875"/>
          </a:xfrm>
          <a:custGeom>
            <a:avLst/>
            <a:gdLst>
              <a:gd name="connsiteX0" fmla="*/ 244475 w 244475"/>
              <a:gd name="connsiteY0" fmla="*/ 3175 h 269875"/>
              <a:gd name="connsiteX1" fmla="*/ 168275 w 244475"/>
              <a:gd name="connsiteY1" fmla="*/ 0 h 269875"/>
              <a:gd name="connsiteX2" fmla="*/ 0 w 244475"/>
              <a:gd name="connsiteY2" fmla="*/ 47625 h 269875"/>
              <a:gd name="connsiteX3" fmla="*/ 60325 w 244475"/>
              <a:gd name="connsiteY3" fmla="*/ 114300 h 269875"/>
              <a:gd name="connsiteX4" fmla="*/ 79375 w 244475"/>
              <a:gd name="connsiteY4" fmla="*/ 123825 h 269875"/>
              <a:gd name="connsiteX5" fmla="*/ 88900 w 244475"/>
              <a:gd name="connsiteY5" fmla="*/ 215900 h 269875"/>
              <a:gd name="connsiteX6" fmla="*/ 142875 w 244475"/>
              <a:gd name="connsiteY6" fmla="*/ 241300 h 269875"/>
              <a:gd name="connsiteX7" fmla="*/ 244475 w 244475"/>
              <a:gd name="connsiteY7" fmla="*/ 269875 h 26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475" h="269875">
                <a:moveTo>
                  <a:pt x="244475" y="3175"/>
                </a:moveTo>
                <a:lnTo>
                  <a:pt x="168275" y="0"/>
                </a:lnTo>
                <a:lnTo>
                  <a:pt x="0" y="47625"/>
                </a:lnTo>
                <a:lnTo>
                  <a:pt x="60325" y="114300"/>
                </a:lnTo>
                <a:lnTo>
                  <a:pt x="79375" y="123825"/>
                </a:lnTo>
                <a:lnTo>
                  <a:pt x="88900" y="215900"/>
                </a:lnTo>
                <a:lnTo>
                  <a:pt x="142875" y="241300"/>
                </a:lnTo>
                <a:lnTo>
                  <a:pt x="244475" y="269875"/>
                </a:lnTo>
              </a:path>
            </a:pathLst>
          </a:custGeom>
          <a:solidFill>
            <a:srgbClr val="FEE1D1"/>
          </a:solidFill>
          <a:ln w="63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solidFill>
                <a:srgbClr val="FF0000"/>
              </a:solidFill>
              <a:latin typeface="Adobe Fan Heiti Std B" pitchFamily="34" charset="-128"/>
              <a:ea typeface="Adobe Fan Heiti Std B" pitchFamily="34" charset="-128"/>
            </a:endParaRPr>
          </a:p>
        </p:txBody>
      </p:sp>
      <p:sp>
        <p:nvSpPr>
          <p:cNvPr id="24" name="Freeform 23"/>
          <p:cNvSpPr/>
          <p:nvPr/>
        </p:nvSpPr>
        <p:spPr>
          <a:xfrm>
            <a:off x="4381500" y="4208463"/>
            <a:ext cx="349250" cy="390525"/>
          </a:xfrm>
          <a:custGeom>
            <a:avLst/>
            <a:gdLst>
              <a:gd name="connsiteX0" fmla="*/ 342900 w 349250"/>
              <a:gd name="connsiteY0" fmla="*/ 15875 h 390525"/>
              <a:gd name="connsiteX1" fmla="*/ 206375 w 349250"/>
              <a:gd name="connsiteY1" fmla="*/ 0 h 390525"/>
              <a:gd name="connsiteX2" fmla="*/ 88900 w 349250"/>
              <a:gd name="connsiteY2" fmla="*/ 69850 h 390525"/>
              <a:gd name="connsiteX3" fmla="*/ 0 w 349250"/>
              <a:gd name="connsiteY3" fmla="*/ 152400 h 390525"/>
              <a:gd name="connsiteX4" fmla="*/ 63500 w 349250"/>
              <a:gd name="connsiteY4" fmla="*/ 263525 h 390525"/>
              <a:gd name="connsiteX5" fmla="*/ 196850 w 349250"/>
              <a:gd name="connsiteY5" fmla="*/ 387350 h 390525"/>
              <a:gd name="connsiteX6" fmla="*/ 307975 w 349250"/>
              <a:gd name="connsiteY6" fmla="*/ 368300 h 390525"/>
              <a:gd name="connsiteX7" fmla="*/ 349250 w 349250"/>
              <a:gd name="connsiteY7" fmla="*/ 39052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250" h="390525">
                <a:moveTo>
                  <a:pt x="342900" y="15875"/>
                </a:moveTo>
                <a:lnTo>
                  <a:pt x="206375" y="0"/>
                </a:lnTo>
                <a:lnTo>
                  <a:pt x="88900" y="69850"/>
                </a:lnTo>
                <a:lnTo>
                  <a:pt x="0" y="152400"/>
                </a:lnTo>
                <a:lnTo>
                  <a:pt x="63500" y="263525"/>
                </a:lnTo>
                <a:lnTo>
                  <a:pt x="196850" y="387350"/>
                </a:lnTo>
                <a:lnTo>
                  <a:pt x="307975" y="368300"/>
                </a:lnTo>
                <a:lnTo>
                  <a:pt x="349250" y="390525"/>
                </a:lnTo>
              </a:path>
            </a:pathLst>
          </a:custGeom>
          <a:solidFill>
            <a:srgbClr val="FEE1D1"/>
          </a:solidFill>
          <a:ln w="63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solidFill>
                <a:srgbClr val="FF0000"/>
              </a:solidFill>
              <a:latin typeface="Adobe Fan Heiti Std B" pitchFamily="34" charset="-128"/>
              <a:ea typeface="Adobe Fan Heiti Std B" pitchFamily="34" charset="-128"/>
            </a:endParaRPr>
          </a:p>
        </p:txBody>
      </p:sp>
      <p:sp>
        <p:nvSpPr>
          <p:cNvPr id="25" name="Freeform 24"/>
          <p:cNvSpPr/>
          <p:nvPr/>
        </p:nvSpPr>
        <p:spPr>
          <a:xfrm>
            <a:off x="4302125" y="4700588"/>
            <a:ext cx="422275" cy="631825"/>
          </a:xfrm>
          <a:custGeom>
            <a:avLst/>
            <a:gdLst>
              <a:gd name="connsiteX0" fmla="*/ 412750 w 419100"/>
              <a:gd name="connsiteY0" fmla="*/ 0 h 631825"/>
              <a:gd name="connsiteX1" fmla="*/ 361950 w 419100"/>
              <a:gd name="connsiteY1" fmla="*/ 6350 h 631825"/>
              <a:gd name="connsiteX2" fmla="*/ 168275 w 419100"/>
              <a:gd name="connsiteY2" fmla="*/ 57150 h 631825"/>
              <a:gd name="connsiteX3" fmla="*/ 0 w 419100"/>
              <a:gd name="connsiteY3" fmla="*/ 174625 h 631825"/>
              <a:gd name="connsiteX4" fmla="*/ 47625 w 419100"/>
              <a:gd name="connsiteY4" fmla="*/ 279400 h 631825"/>
              <a:gd name="connsiteX5" fmla="*/ 50800 w 419100"/>
              <a:gd name="connsiteY5" fmla="*/ 361950 h 631825"/>
              <a:gd name="connsiteX6" fmla="*/ 34925 w 419100"/>
              <a:gd name="connsiteY6" fmla="*/ 438150 h 631825"/>
              <a:gd name="connsiteX7" fmla="*/ 44450 w 419100"/>
              <a:gd name="connsiteY7" fmla="*/ 488950 h 631825"/>
              <a:gd name="connsiteX8" fmla="*/ 85725 w 419100"/>
              <a:gd name="connsiteY8" fmla="*/ 508000 h 631825"/>
              <a:gd name="connsiteX9" fmla="*/ 161925 w 419100"/>
              <a:gd name="connsiteY9" fmla="*/ 508000 h 631825"/>
              <a:gd name="connsiteX10" fmla="*/ 301625 w 419100"/>
              <a:gd name="connsiteY10" fmla="*/ 514350 h 631825"/>
              <a:gd name="connsiteX11" fmla="*/ 327025 w 419100"/>
              <a:gd name="connsiteY11" fmla="*/ 558800 h 631825"/>
              <a:gd name="connsiteX12" fmla="*/ 365125 w 419100"/>
              <a:gd name="connsiteY12" fmla="*/ 587375 h 631825"/>
              <a:gd name="connsiteX13" fmla="*/ 384175 w 419100"/>
              <a:gd name="connsiteY13" fmla="*/ 631825 h 631825"/>
              <a:gd name="connsiteX14" fmla="*/ 419100 w 419100"/>
              <a:gd name="connsiteY14" fmla="*/ 628650 h 63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9100" h="631825">
                <a:moveTo>
                  <a:pt x="412750" y="0"/>
                </a:moveTo>
                <a:lnTo>
                  <a:pt x="361950" y="6350"/>
                </a:lnTo>
                <a:lnTo>
                  <a:pt x="168275" y="57150"/>
                </a:lnTo>
                <a:lnTo>
                  <a:pt x="0" y="174625"/>
                </a:lnTo>
                <a:lnTo>
                  <a:pt x="47625" y="279400"/>
                </a:lnTo>
                <a:lnTo>
                  <a:pt x="50800" y="361950"/>
                </a:lnTo>
                <a:lnTo>
                  <a:pt x="34925" y="438150"/>
                </a:lnTo>
                <a:lnTo>
                  <a:pt x="44450" y="488950"/>
                </a:lnTo>
                <a:lnTo>
                  <a:pt x="85725" y="508000"/>
                </a:lnTo>
                <a:lnTo>
                  <a:pt x="161925" y="508000"/>
                </a:lnTo>
                <a:lnTo>
                  <a:pt x="301625" y="514350"/>
                </a:lnTo>
                <a:lnTo>
                  <a:pt x="327025" y="558800"/>
                </a:lnTo>
                <a:lnTo>
                  <a:pt x="365125" y="587375"/>
                </a:lnTo>
                <a:lnTo>
                  <a:pt x="384175" y="631825"/>
                </a:lnTo>
                <a:lnTo>
                  <a:pt x="419100" y="628650"/>
                </a:lnTo>
              </a:path>
            </a:pathLst>
          </a:custGeom>
          <a:solidFill>
            <a:srgbClr val="FEE1D1"/>
          </a:solidFill>
          <a:ln w="63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solidFill>
                <a:srgbClr val="FF0000"/>
              </a:solidFill>
              <a:latin typeface="Adobe Fan Heiti Std B" pitchFamily="34" charset="-128"/>
              <a:ea typeface="Adobe Fan Heiti Std B" pitchFamily="34" charset="-128"/>
            </a:endParaRPr>
          </a:p>
        </p:txBody>
      </p:sp>
      <p:cxnSp>
        <p:nvCxnSpPr>
          <p:cNvPr id="26" name="Straight Arrow Connector 25"/>
          <p:cNvCxnSpPr/>
          <p:nvPr/>
        </p:nvCxnSpPr>
        <p:spPr>
          <a:xfrm rot="5400000">
            <a:off x="3429001" y="2678112"/>
            <a:ext cx="304800" cy="317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5400000">
            <a:off x="4572794" y="2677319"/>
            <a:ext cx="304800"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9173" name="TextBox 27"/>
          <p:cNvSpPr txBox="1">
            <a:spLocks noChangeArrowheads="1"/>
          </p:cNvSpPr>
          <p:nvPr/>
        </p:nvSpPr>
        <p:spPr bwMode="auto">
          <a:xfrm rot="-5400000">
            <a:off x="2728913" y="4021138"/>
            <a:ext cx="1293812" cy="366712"/>
          </a:xfrm>
          <a:prstGeom prst="rect">
            <a:avLst/>
          </a:prstGeom>
          <a:noFill/>
          <a:ln w="9525">
            <a:noFill/>
            <a:miter lim="800000"/>
            <a:headEnd/>
            <a:tailEnd/>
          </a:ln>
        </p:spPr>
        <p:txBody>
          <a:bodyPr wrap="none">
            <a:prstTxWarp prst="textNoShape">
              <a:avLst/>
            </a:prstTxWarp>
            <a:spAutoFit/>
          </a:bodyPr>
          <a:lstStyle/>
          <a:p>
            <a:r>
              <a:rPr lang="en-US">
                <a:latin typeface="Adobe Fan Heiti Std B" charset="0"/>
                <a:ea typeface="Adobe Fan Heiti Std B" charset="0"/>
                <a:cs typeface="Adobe Fan Heiti Std B" charset="0"/>
              </a:rPr>
              <a:t>Al</a:t>
            </a:r>
            <a:r>
              <a:rPr lang="en-US" baseline="-25000">
                <a:latin typeface="Adobe Fan Heiti Std B" charset="0"/>
                <a:ea typeface="Adobe Fan Heiti Std B" charset="0"/>
                <a:cs typeface="Adobe Fan Heiti Std B" charset="0"/>
              </a:rPr>
              <a:t>2</a:t>
            </a:r>
            <a:r>
              <a:rPr lang="en-US">
                <a:latin typeface="Adobe Fan Heiti Std B" charset="0"/>
                <a:ea typeface="Adobe Fan Heiti Std B" charset="0"/>
                <a:cs typeface="Adobe Fan Heiti Std B" charset="0"/>
              </a:rPr>
              <a:t>O</a:t>
            </a:r>
            <a:r>
              <a:rPr lang="en-US" baseline="-25000">
                <a:latin typeface="Adobe Fan Heiti Std B" charset="0"/>
                <a:ea typeface="Adobe Fan Heiti Std B" charset="0"/>
                <a:cs typeface="Adobe Fan Heiti Std B" charset="0"/>
              </a:rPr>
              <a:t>3</a:t>
            </a:r>
            <a:r>
              <a:rPr lang="en-US">
                <a:latin typeface="Adobe Fan Heiti Std B" charset="0"/>
                <a:ea typeface="Adobe Fan Heiti Std B" charset="0"/>
                <a:cs typeface="Adobe Fan Heiti Std B" charset="0"/>
              </a:rPr>
              <a:t> (hkil)</a:t>
            </a:r>
          </a:p>
        </p:txBody>
      </p:sp>
      <p:sp>
        <p:nvSpPr>
          <p:cNvPr id="49174" name="TextBox 28"/>
          <p:cNvSpPr txBox="1">
            <a:spLocks noChangeArrowheads="1"/>
          </p:cNvSpPr>
          <p:nvPr/>
        </p:nvSpPr>
        <p:spPr bwMode="auto">
          <a:xfrm rot="-5400000">
            <a:off x="4195762" y="4289426"/>
            <a:ext cx="1446213" cy="366712"/>
          </a:xfrm>
          <a:prstGeom prst="rect">
            <a:avLst/>
          </a:prstGeom>
          <a:noFill/>
          <a:ln w="9525">
            <a:noFill/>
            <a:miter lim="800000"/>
            <a:headEnd/>
            <a:tailEnd/>
          </a:ln>
        </p:spPr>
        <p:txBody>
          <a:bodyPr wrap="none">
            <a:prstTxWarp prst="textNoShape">
              <a:avLst/>
            </a:prstTxWarp>
            <a:spAutoFit/>
          </a:bodyPr>
          <a:lstStyle/>
          <a:p>
            <a:r>
              <a:rPr lang="en-US">
                <a:latin typeface="Adobe Fan Heiti Std B" charset="0"/>
                <a:ea typeface="Adobe Fan Heiti Std B" charset="0"/>
                <a:cs typeface="Adobe Fan Heiti Std B" charset="0"/>
              </a:rPr>
              <a:t>Al</a:t>
            </a:r>
            <a:r>
              <a:rPr lang="en-US" baseline="-25000">
                <a:latin typeface="Adobe Fan Heiti Std B" charset="0"/>
                <a:ea typeface="Adobe Fan Heiti Std B" charset="0"/>
                <a:cs typeface="Adobe Fan Heiti Std B" charset="0"/>
              </a:rPr>
              <a:t>2</a:t>
            </a:r>
            <a:r>
              <a:rPr lang="en-US">
                <a:latin typeface="Adobe Fan Heiti Std B" charset="0"/>
                <a:ea typeface="Adobe Fan Heiti Std B" charset="0"/>
                <a:cs typeface="Adobe Fan Heiti Std B" charset="0"/>
              </a:rPr>
              <a:t>O</a:t>
            </a:r>
            <a:r>
              <a:rPr lang="en-US" baseline="-25000">
                <a:latin typeface="Adobe Fan Heiti Std B" charset="0"/>
                <a:ea typeface="Adobe Fan Heiti Std B" charset="0"/>
                <a:cs typeface="Adobe Fan Heiti Std B" charset="0"/>
              </a:rPr>
              <a:t>3</a:t>
            </a:r>
            <a:r>
              <a:rPr lang="en-US">
                <a:latin typeface="Adobe Fan Heiti Std B" charset="0"/>
                <a:ea typeface="Adobe Fan Heiti Std B" charset="0"/>
                <a:cs typeface="Adobe Fan Heiti Std B" charset="0"/>
              </a:rPr>
              <a:t>(h’k’I’l’)</a:t>
            </a:r>
          </a:p>
        </p:txBody>
      </p:sp>
      <p:graphicFrame>
        <p:nvGraphicFramePr>
          <p:cNvPr id="20" name="Diagram 19"/>
          <p:cNvGraphicFramePr/>
          <p:nvPr/>
        </p:nvGraphicFramePr>
        <p:xfrm>
          <a:off x="3582194" y="762000"/>
          <a:ext cx="6476206" cy="5029200"/>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
        <p:nvSpPr>
          <p:cNvPr id="2" name="Date Placeholder 1"/>
          <p:cNvSpPr>
            <a:spLocks noGrp="1"/>
          </p:cNvSpPr>
          <p:nvPr>
            <p:ph type="dt" sz="quarter" idx="10"/>
          </p:nvPr>
        </p:nvSpPr>
        <p:spPr/>
        <p:txBody>
          <a:bodyPr/>
          <a:lstStyle/>
          <a:p>
            <a:pPr>
              <a:defRPr/>
            </a:pPr>
            <a:fld id="{4C7F04F4-B4A5-4ECD-B598-7D72AE9814D1}" type="datetime3">
              <a:rPr lang="en-US"/>
              <a:pPr>
                <a:defRPr/>
              </a:pPr>
              <a:t>January 7, 13</a:t>
            </a:fld>
            <a:endParaRPr lang="en-US"/>
          </a:p>
        </p:txBody>
      </p:sp>
      <p:sp>
        <p:nvSpPr>
          <p:cNvPr id="31" name="Slide Number Placeholder 3"/>
          <p:cNvSpPr>
            <a:spLocks noGrp="1"/>
          </p:cNvSpPr>
          <p:nvPr>
            <p:ph type="sldNum" sz="quarter" idx="12"/>
          </p:nvPr>
        </p:nvSpPr>
        <p:spPr/>
        <p:txBody>
          <a:bodyPr/>
          <a:lstStyle/>
          <a:p>
            <a:pPr>
              <a:defRPr/>
            </a:pPr>
            <a:fld id="{67AFC9B6-EC12-43AE-9244-4D292C02A640}" type="slidenum">
              <a:rPr lang="en-US" sz="1600">
                <a:solidFill>
                  <a:schemeClr val="tx1">
                    <a:lumMod val="50000"/>
                    <a:lumOff val="50000"/>
                  </a:schemeClr>
                </a:solidFill>
              </a:rPr>
              <a:pPr>
                <a:defRPr/>
              </a:pPr>
              <a:t>25</a:t>
            </a:fld>
            <a:endParaRPr lang="en-US" sz="1600" dirty="0">
              <a:solidFill>
                <a:schemeClr val="tx1">
                  <a:lumMod val="50000"/>
                  <a:lumOff val="50000"/>
                </a:schemeClr>
              </a:solidFill>
            </a:endParaRPr>
          </a:p>
        </p:txBody>
      </p:sp>
      <p:sp>
        <p:nvSpPr>
          <p:cNvPr id="3" name="Title 2"/>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GB Energy </a:t>
            </a:r>
            <a:r>
              <a:rPr lang="en-US" dirty="0">
                <a:ea typeface="+mj-ea"/>
                <a:cs typeface="+mj-cs"/>
              </a:rPr>
              <a:t>and </a:t>
            </a:r>
            <a:r>
              <a:rPr lang="en-US" dirty="0" smtClean="0">
                <a:ea typeface="+mj-ea"/>
                <a:cs typeface="+mj-cs"/>
              </a:rPr>
              <a:t>Complexion Transition Nucleation </a:t>
            </a:r>
            <a:r>
              <a:rPr lang="en-US" dirty="0">
                <a:ea typeface="+mj-ea"/>
                <a:cs typeface="+mj-cs"/>
              </a:rPr>
              <a:t>in </a:t>
            </a:r>
            <a:r>
              <a:rPr lang="en-US" dirty="0" smtClean="0">
                <a:ea typeface="+mj-ea"/>
                <a:cs typeface="+mj-cs"/>
              </a:rPr>
              <a:t>Alumina</a:t>
            </a:r>
            <a:endParaRPr lang="en-US" dirty="0">
              <a:ea typeface="+mj-ea"/>
              <a:cs typeface="+mj-cs"/>
            </a:endParaRPr>
          </a:p>
        </p:txBody>
      </p:sp>
      <p:sp>
        <p:nvSpPr>
          <p:cNvPr id="49179" name="TextBox 29"/>
          <p:cNvSpPr txBox="1">
            <a:spLocks noChangeArrowheads="1"/>
          </p:cNvSpPr>
          <p:nvPr/>
        </p:nvSpPr>
        <p:spPr bwMode="auto">
          <a:xfrm>
            <a:off x="60325" y="646113"/>
            <a:ext cx="8991600" cy="641350"/>
          </a:xfrm>
          <a:prstGeom prst="rect">
            <a:avLst/>
          </a:prstGeom>
          <a:noFill/>
          <a:ln w="9525">
            <a:noFill/>
            <a:miter lim="800000"/>
            <a:headEnd/>
            <a:tailEnd/>
          </a:ln>
        </p:spPr>
        <p:txBody>
          <a:bodyPr>
            <a:prstTxWarp prst="textNoShape">
              <a:avLst/>
            </a:prstTxWarp>
            <a:spAutoFit/>
          </a:bodyPr>
          <a:lstStyle/>
          <a:p>
            <a:r>
              <a:rPr lang="en-US">
                <a:solidFill>
                  <a:srgbClr val="FF0000"/>
                </a:solidFill>
                <a:latin typeface="Adobe Fan Heiti Std B" charset="0"/>
                <a:ea typeface="Adobe Fan Heiti Std B" charset="0"/>
                <a:cs typeface="Adobe Fan Heiti Std B" charset="0"/>
              </a:rPr>
              <a:t>Hypothesis: </a:t>
            </a:r>
          </a:p>
          <a:p>
            <a:r>
              <a:rPr lang="en-US">
                <a:solidFill>
                  <a:srgbClr val="FF0000"/>
                </a:solidFill>
                <a:latin typeface="Adobe Fan Heiti Std B" charset="0"/>
                <a:ea typeface="Adobe Fan Heiti Std B" charset="0"/>
                <a:cs typeface="Adobe Fan Heiti Std B" charset="0"/>
              </a:rPr>
              <a:t>Complexion transition will nucleate on highest energy GBs</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TextBox 12"/>
          <p:cNvSpPr txBox="1">
            <a:spLocks noChangeArrowheads="1"/>
          </p:cNvSpPr>
          <p:nvPr/>
        </p:nvSpPr>
        <p:spPr bwMode="auto">
          <a:xfrm>
            <a:off x="3124200" y="1868488"/>
            <a:ext cx="1801813" cy="336550"/>
          </a:xfrm>
          <a:prstGeom prst="rect">
            <a:avLst/>
          </a:prstGeom>
          <a:noFill/>
          <a:ln w="9525">
            <a:noFill/>
            <a:miter lim="800000"/>
            <a:headEnd/>
            <a:tailEnd/>
          </a:ln>
        </p:spPr>
        <p:txBody>
          <a:bodyPr>
            <a:prstTxWarp prst="textNoShape">
              <a:avLst/>
            </a:prstTxWarp>
            <a:spAutoFit/>
          </a:bodyPr>
          <a:lstStyle/>
          <a:p>
            <a:pPr algn="ctr"/>
            <a:r>
              <a:rPr lang="en-US" sz="1600">
                <a:latin typeface="Adobe Fan Heiti Std B" charset="0"/>
                <a:ea typeface="Adobe Fan Heiti Std B" charset="0"/>
                <a:cs typeface="Adobe Fan Heiti Std B" charset="0"/>
              </a:rPr>
              <a:t>[010] IPF maps</a:t>
            </a:r>
          </a:p>
        </p:txBody>
      </p:sp>
      <p:pic>
        <p:nvPicPr>
          <p:cNvPr id="51202" name="Picture 5" descr="A_in.tif"/>
          <p:cNvPicPr>
            <a:picLocks noChangeAspect="1"/>
          </p:cNvPicPr>
          <p:nvPr/>
        </p:nvPicPr>
        <p:blipFill>
          <a:blip r:embed="rId3"/>
          <a:srcRect/>
          <a:stretch>
            <a:fillRect/>
          </a:stretch>
        </p:blipFill>
        <p:spPr bwMode="auto">
          <a:xfrm flipH="1">
            <a:off x="1749425" y="827088"/>
            <a:ext cx="1603375" cy="4095750"/>
          </a:xfrm>
          <a:prstGeom prst="rect">
            <a:avLst/>
          </a:prstGeom>
          <a:noFill/>
          <a:ln w="9525">
            <a:noFill/>
            <a:miter lim="800000"/>
            <a:headEnd/>
            <a:tailEnd/>
          </a:ln>
        </p:spPr>
      </p:pic>
      <p:pic>
        <p:nvPicPr>
          <p:cNvPr id="51203" name="Picture 6" descr="C_in.bmp"/>
          <p:cNvPicPr>
            <a:picLocks noChangeAspect="1"/>
          </p:cNvPicPr>
          <p:nvPr/>
        </p:nvPicPr>
        <p:blipFill>
          <a:blip r:embed="rId4">
            <a:lum bright="10000"/>
          </a:blip>
          <a:srcRect t="2820"/>
          <a:stretch>
            <a:fillRect/>
          </a:stretch>
        </p:blipFill>
        <p:spPr bwMode="auto">
          <a:xfrm flipH="1">
            <a:off x="76200" y="827088"/>
            <a:ext cx="1516063" cy="4095750"/>
          </a:xfrm>
          <a:prstGeom prst="rect">
            <a:avLst/>
          </a:prstGeom>
          <a:noFill/>
          <a:ln w="9525">
            <a:noFill/>
            <a:miter lim="800000"/>
            <a:headEnd/>
            <a:tailEnd/>
          </a:ln>
        </p:spPr>
      </p:pic>
      <p:pic>
        <p:nvPicPr>
          <p:cNvPr id="51204" name="Picture 15" descr="CDF_asSPS.tif"/>
          <p:cNvPicPr>
            <a:picLocks noChangeAspect="1"/>
          </p:cNvPicPr>
          <p:nvPr/>
        </p:nvPicPr>
        <p:blipFill>
          <a:blip r:embed="rId5">
            <a:clrChange>
              <a:clrFrom>
                <a:srgbClr val="FFFFFF"/>
              </a:clrFrom>
              <a:clrTo>
                <a:srgbClr val="FFFFFF">
                  <a:alpha val="0"/>
                </a:srgbClr>
              </a:clrTo>
            </a:clrChange>
          </a:blip>
          <a:srcRect r="7178"/>
          <a:stretch>
            <a:fillRect/>
          </a:stretch>
        </p:blipFill>
        <p:spPr bwMode="auto">
          <a:xfrm>
            <a:off x="4572000" y="420688"/>
            <a:ext cx="4572000" cy="3694112"/>
          </a:xfrm>
          <a:prstGeom prst="rect">
            <a:avLst/>
          </a:prstGeom>
          <a:noFill/>
          <a:ln w="9525">
            <a:noFill/>
            <a:miter lim="800000"/>
            <a:headEnd/>
            <a:tailEnd/>
          </a:ln>
        </p:spPr>
      </p:pic>
      <p:sp>
        <p:nvSpPr>
          <p:cNvPr id="51205" name="TextBox 16"/>
          <p:cNvSpPr txBox="1">
            <a:spLocks noChangeArrowheads="1"/>
          </p:cNvSpPr>
          <p:nvPr/>
        </p:nvSpPr>
        <p:spPr bwMode="auto">
          <a:xfrm>
            <a:off x="5307013" y="817563"/>
            <a:ext cx="1600200" cy="854075"/>
          </a:xfrm>
          <a:prstGeom prst="rect">
            <a:avLst/>
          </a:prstGeom>
          <a:noFill/>
          <a:ln w="9525">
            <a:noFill/>
            <a:miter lim="800000"/>
            <a:headEnd/>
            <a:tailEnd/>
          </a:ln>
        </p:spPr>
        <p:txBody>
          <a:bodyPr>
            <a:prstTxWarp prst="textNoShape">
              <a:avLst/>
            </a:prstTxWarp>
            <a:spAutoFit/>
          </a:bodyPr>
          <a:lstStyle/>
          <a:p>
            <a:pPr>
              <a:lnSpc>
                <a:spcPts val="1000"/>
              </a:lnSpc>
            </a:pPr>
            <a:r>
              <a:rPr lang="en-US" sz="1200">
                <a:latin typeface="Adobe Fan Heiti Std B" charset="0"/>
                <a:ea typeface="Adobe Fan Heiti Std B" charset="0"/>
                <a:cs typeface="Adobe Fan Heiti Std B" charset="0"/>
              </a:rPr>
              <a:t>A-Plane: </a:t>
            </a:r>
          </a:p>
          <a:p>
            <a:pPr>
              <a:lnSpc>
                <a:spcPts val="1000"/>
              </a:lnSpc>
            </a:pPr>
            <a:r>
              <a:rPr lang="en-US" sz="1200">
                <a:latin typeface="Adobe Fan Heiti Std B" charset="0"/>
                <a:ea typeface="Adobe Fan Heiti Std B" charset="0"/>
                <a:cs typeface="Adobe Fan Heiti Std B" charset="0"/>
              </a:rPr>
              <a:t>       min: 0.29</a:t>
            </a:r>
          </a:p>
          <a:p>
            <a:pPr>
              <a:lnSpc>
                <a:spcPts val="1000"/>
              </a:lnSpc>
            </a:pPr>
            <a:r>
              <a:rPr lang="en-US" sz="1200">
                <a:latin typeface="Adobe Fan Heiti Std B" charset="0"/>
                <a:ea typeface="Adobe Fan Heiti Std B" charset="0"/>
                <a:cs typeface="Adobe Fan Heiti Std B" charset="0"/>
              </a:rPr>
              <a:t>       max: 1.29</a:t>
            </a:r>
          </a:p>
          <a:p>
            <a:pPr>
              <a:lnSpc>
                <a:spcPts val="1000"/>
              </a:lnSpc>
            </a:pPr>
            <a:r>
              <a:rPr lang="en-US" sz="1200">
                <a:latin typeface="Adobe Fan Heiti Std B" charset="0"/>
                <a:ea typeface="Adobe Fan Heiti Std B" charset="0"/>
                <a:cs typeface="Adobe Fan Heiti Std B" charset="0"/>
              </a:rPr>
              <a:t>       mean: 0.57</a:t>
            </a:r>
          </a:p>
          <a:p>
            <a:pPr>
              <a:lnSpc>
                <a:spcPts val="1000"/>
              </a:lnSpc>
            </a:pPr>
            <a:r>
              <a:rPr lang="en-US" sz="1200">
                <a:latin typeface="Adobe Fan Heiti Std B" charset="0"/>
                <a:ea typeface="Adobe Fan Heiti Std B" charset="0"/>
                <a:cs typeface="Adobe Fan Heiti Std B" charset="0"/>
              </a:rPr>
              <a:t>       median: 0.52</a:t>
            </a:r>
          </a:p>
          <a:p>
            <a:pPr>
              <a:lnSpc>
                <a:spcPts val="1000"/>
              </a:lnSpc>
            </a:pPr>
            <a:r>
              <a:rPr lang="en-US" sz="1200">
                <a:latin typeface="Adobe Fan Heiti Std B" charset="0"/>
                <a:ea typeface="Adobe Fan Heiti Std B" charset="0"/>
                <a:cs typeface="Adobe Fan Heiti Std B" charset="0"/>
              </a:rPr>
              <a:t>       std: 0.23</a:t>
            </a:r>
          </a:p>
        </p:txBody>
      </p:sp>
      <p:sp>
        <p:nvSpPr>
          <p:cNvPr id="51206" name="TextBox 17"/>
          <p:cNvSpPr txBox="1">
            <a:spLocks noChangeArrowheads="1"/>
          </p:cNvSpPr>
          <p:nvPr/>
        </p:nvSpPr>
        <p:spPr bwMode="auto">
          <a:xfrm>
            <a:off x="7135813" y="1795463"/>
            <a:ext cx="1828800" cy="854075"/>
          </a:xfrm>
          <a:prstGeom prst="rect">
            <a:avLst/>
          </a:prstGeom>
          <a:noFill/>
          <a:ln w="9525">
            <a:noFill/>
            <a:miter lim="800000"/>
            <a:headEnd/>
            <a:tailEnd/>
          </a:ln>
        </p:spPr>
        <p:txBody>
          <a:bodyPr>
            <a:prstTxWarp prst="textNoShape">
              <a:avLst/>
            </a:prstTxWarp>
            <a:spAutoFit/>
          </a:bodyPr>
          <a:lstStyle/>
          <a:p>
            <a:pPr>
              <a:lnSpc>
                <a:spcPts val="1000"/>
              </a:lnSpc>
            </a:pPr>
            <a:r>
              <a:rPr lang="en-US" sz="1200">
                <a:latin typeface="Adobe Fan Heiti Std B" charset="0"/>
                <a:ea typeface="Adobe Fan Heiti Std B" charset="0"/>
                <a:cs typeface="Adobe Fan Heiti Std B" charset="0"/>
              </a:rPr>
              <a:t>C-plane:</a:t>
            </a:r>
          </a:p>
          <a:p>
            <a:pPr>
              <a:lnSpc>
                <a:spcPts val="1000"/>
              </a:lnSpc>
            </a:pPr>
            <a:r>
              <a:rPr lang="en-US" sz="1200">
                <a:latin typeface="Adobe Fan Heiti Std B" charset="0"/>
                <a:ea typeface="Adobe Fan Heiti Std B" charset="0"/>
                <a:cs typeface="Adobe Fan Heiti Std B" charset="0"/>
              </a:rPr>
              <a:t>       min: 0.15</a:t>
            </a:r>
          </a:p>
          <a:p>
            <a:pPr>
              <a:lnSpc>
                <a:spcPts val="1000"/>
              </a:lnSpc>
            </a:pPr>
            <a:r>
              <a:rPr lang="en-US" sz="1200">
                <a:latin typeface="Adobe Fan Heiti Std B" charset="0"/>
                <a:ea typeface="Adobe Fan Heiti Std B" charset="0"/>
                <a:cs typeface="Adobe Fan Heiti Std B" charset="0"/>
              </a:rPr>
              <a:t>       max: 1.69</a:t>
            </a:r>
          </a:p>
          <a:p>
            <a:pPr>
              <a:lnSpc>
                <a:spcPts val="1000"/>
              </a:lnSpc>
            </a:pPr>
            <a:r>
              <a:rPr lang="en-US" sz="1200">
                <a:latin typeface="Adobe Fan Heiti Std B" charset="0"/>
                <a:ea typeface="Adobe Fan Heiti Std B" charset="0"/>
                <a:cs typeface="Adobe Fan Heiti Std B" charset="0"/>
              </a:rPr>
              <a:t>       mean: 0.74</a:t>
            </a:r>
          </a:p>
          <a:p>
            <a:pPr>
              <a:lnSpc>
                <a:spcPts val="1000"/>
              </a:lnSpc>
            </a:pPr>
            <a:r>
              <a:rPr lang="en-US" sz="1200">
                <a:latin typeface="Adobe Fan Heiti Std B" charset="0"/>
                <a:ea typeface="Adobe Fan Heiti Std B" charset="0"/>
                <a:cs typeface="Adobe Fan Heiti Std B" charset="0"/>
              </a:rPr>
              <a:t>       median: 0.68</a:t>
            </a:r>
          </a:p>
          <a:p>
            <a:pPr>
              <a:lnSpc>
                <a:spcPts val="1000"/>
              </a:lnSpc>
            </a:pPr>
            <a:r>
              <a:rPr lang="en-US" sz="1200">
                <a:latin typeface="Adobe Fan Heiti Std B" charset="0"/>
                <a:ea typeface="Adobe Fan Heiti Std B" charset="0"/>
                <a:cs typeface="Adobe Fan Heiti Std B" charset="0"/>
              </a:rPr>
              <a:t>       std: 0.35</a:t>
            </a:r>
          </a:p>
        </p:txBody>
      </p:sp>
      <p:sp>
        <p:nvSpPr>
          <p:cNvPr id="51207" name="TextBox 18"/>
          <p:cNvSpPr txBox="1">
            <a:spLocks noChangeArrowheads="1"/>
          </p:cNvSpPr>
          <p:nvPr/>
        </p:nvSpPr>
        <p:spPr bwMode="auto">
          <a:xfrm>
            <a:off x="76200" y="1290638"/>
            <a:ext cx="312738" cy="457200"/>
          </a:xfrm>
          <a:prstGeom prst="rect">
            <a:avLst/>
          </a:prstGeom>
          <a:noFill/>
          <a:ln w="9525">
            <a:noFill/>
            <a:miter lim="800000"/>
            <a:headEnd/>
            <a:tailEnd/>
          </a:ln>
        </p:spPr>
        <p:txBody>
          <a:bodyPr>
            <a:prstTxWarp prst="textNoShape">
              <a:avLst/>
            </a:prstTxWarp>
            <a:spAutoFit/>
          </a:bodyPr>
          <a:lstStyle/>
          <a:p>
            <a:r>
              <a:rPr lang="en-US" sz="2400" b="1">
                <a:latin typeface="Adobe Fan Heiti Std B" charset="0"/>
                <a:ea typeface="Adobe Fan Heiti Std B" charset="0"/>
                <a:cs typeface="Adobe Fan Heiti Std B" charset="0"/>
              </a:rPr>
              <a:t>C</a:t>
            </a:r>
          </a:p>
        </p:txBody>
      </p:sp>
      <p:sp>
        <p:nvSpPr>
          <p:cNvPr id="51208" name="TextBox 19"/>
          <p:cNvSpPr txBox="1">
            <a:spLocks noChangeArrowheads="1"/>
          </p:cNvSpPr>
          <p:nvPr/>
        </p:nvSpPr>
        <p:spPr bwMode="auto">
          <a:xfrm>
            <a:off x="2968625" y="1290638"/>
            <a:ext cx="512763" cy="457200"/>
          </a:xfrm>
          <a:prstGeom prst="rect">
            <a:avLst/>
          </a:prstGeom>
          <a:noFill/>
          <a:ln w="9525">
            <a:noFill/>
            <a:miter lim="800000"/>
            <a:headEnd/>
            <a:tailEnd/>
          </a:ln>
        </p:spPr>
        <p:txBody>
          <a:bodyPr>
            <a:prstTxWarp prst="textNoShape">
              <a:avLst/>
            </a:prstTxWarp>
            <a:spAutoFit/>
          </a:bodyPr>
          <a:lstStyle/>
          <a:p>
            <a:r>
              <a:rPr lang="en-US" sz="2400" b="1">
                <a:latin typeface="Adobe Fan Heiti Std B" charset="0"/>
                <a:ea typeface="Adobe Fan Heiti Std B" charset="0"/>
                <a:cs typeface="Adobe Fan Heiti Std B" charset="0"/>
              </a:rPr>
              <a:t>A</a:t>
            </a:r>
          </a:p>
        </p:txBody>
      </p:sp>
      <p:sp>
        <p:nvSpPr>
          <p:cNvPr id="22" name="TextBox 21"/>
          <p:cNvSpPr txBox="1"/>
          <p:nvPr/>
        </p:nvSpPr>
        <p:spPr>
          <a:xfrm>
            <a:off x="369888" y="696913"/>
            <a:ext cx="2741612" cy="40481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pPr fontAlgn="auto">
              <a:spcBef>
                <a:spcPts val="0"/>
              </a:spcBef>
              <a:spcAft>
                <a:spcPts val="0"/>
              </a:spcAft>
              <a:defRPr/>
            </a:pPr>
            <a:r>
              <a:rPr lang="en-US" b="1" dirty="0">
                <a:latin typeface="Adobe Fan Heiti Std B" pitchFamily="34" charset="-128"/>
                <a:ea typeface="Adobe Fan Heiti Std B" pitchFamily="34" charset="-128"/>
              </a:rPr>
              <a:t>Groove 12 hour 1300</a:t>
            </a:r>
            <a:r>
              <a:rPr lang="en-US" b="1" baseline="30000" dirty="0">
                <a:latin typeface="Adobe Fan Heiti Std B" pitchFamily="34" charset="-128"/>
                <a:ea typeface="Adobe Fan Heiti Std B" pitchFamily="34" charset="-128"/>
              </a:rPr>
              <a:t>o</a:t>
            </a:r>
            <a:r>
              <a:rPr lang="en-US" b="1" dirty="0">
                <a:latin typeface="Adobe Fan Heiti Std B" pitchFamily="34" charset="-128"/>
                <a:ea typeface="Adobe Fan Heiti Std B" pitchFamily="34" charset="-128"/>
              </a:rPr>
              <a:t>C</a:t>
            </a:r>
            <a:endParaRPr lang="en-US" b="1" dirty="0">
              <a:latin typeface="Adobe Fan Heiti Std B" pitchFamily="34" charset="-128"/>
              <a:ea typeface="Adobe Fan Heiti Std B" pitchFamily="34" charset="-128"/>
            </a:endParaRPr>
          </a:p>
        </p:txBody>
      </p:sp>
      <p:pic>
        <p:nvPicPr>
          <p:cNvPr id="51210" name="Picture 34" descr="oyo1600.pdf"/>
          <p:cNvPicPr>
            <a:picLocks noChangeAspect="1"/>
          </p:cNvPicPr>
          <p:nvPr/>
        </p:nvPicPr>
        <mc:AlternateContent>
          <mc:Choice xmlns:ma="http://schemas.microsoft.com/office/mac/drawingml/2008/main" Requires="ma">
            <p:blipFill>
              <a:blip r:embed="rId6"/>
              <a:srcRect l="8490" t="18121" r="62579" b="62889"/>
              <a:stretch>
                <a:fillRect/>
              </a:stretch>
            </p:blipFill>
          </mc:Choice>
          <mc:Fallback>
            <p:blipFill>
              <a:blip r:embed="rId7"/>
              <a:srcRect l="8490" t="18121" r="62579" b="62889"/>
              <a:stretch>
                <a:fillRect/>
              </a:stretch>
            </p:blipFill>
          </mc:Fallback>
        </mc:AlternateContent>
        <p:spPr bwMode="auto">
          <a:xfrm>
            <a:off x="3349625" y="2925763"/>
            <a:ext cx="1574800" cy="1463675"/>
          </a:xfrm>
          <a:prstGeom prst="rect">
            <a:avLst/>
          </a:prstGeom>
          <a:noFill/>
          <a:ln w="9525">
            <a:noFill/>
            <a:miter lim="800000"/>
            <a:headEnd/>
            <a:tailEnd/>
          </a:ln>
        </p:spPr>
      </p:pic>
      <p:pic>
        <p:nvPicPr>
          <p:cNvPr id="51211" name="Picture 28" descr="oyo1600.pdf"/>
          <p:cNvPicPr>
            <a:picLocks noChangeAspect="1"/>
          </p:cNvPicPr>
          <p:nvPr/>
        </p:nvPicPr>
        <mc:AlternateContent>
          <mc:Choice xmlns:ma="http://schemas.microsoft.com/office/mac/drawingml/2008/main" Requires="ma">
            <p:blipFill>
              <a:blip r:embed="rId8"/>
              <a:srcRect l="11635" t="6667" r="27988" b="89999"/>
              <a:stretch>
                <a:fillRect/>
              </a:stretch>
            </p:blipFill>
          </mc:Choice>
          <mc:Fallback>
            <p:blipFill>
              <a:blip r:embed="rId9"/>
              <a:srcRect l="11635" t="6667" r="27988" b="89999"/>
              <a:stretch>
                <a:fillRect/>
              </a:stretch>
            </p:blipFill>
          </mc:Fallback>
        </mc:AlternateContent>
        <p:spPr bwMode="auto">
          <a:xfrm>
            <a:off x="3200400" y="4513263"/>
            <a:ext cx="3151188" cy="228600"/>
          </a:xfrm>
          <a:prstGeom prst="rect">
            <a:avLst/>
          </a:prstGeom>
          <a:noFill/>
          <a:ln w="9525">
            <a:noFill/>
            <a:miter lim="800000"/>
            <a:headEnd/>
            <a:tailEnd/>
          </a:ln>
        </p:spPr>
      </p:pic>
      <p:sp>
        <p:nvSpPr>
          <p:cNvPr id="27" name="TextBox 26"/>
          <p:cNvSpPr txBox="1"/>
          <p:nvPr/>
        </p:nvSpPr>
        <p:spPr>
          <a:xfrm>
            <a:off x="4262438" y="4114800"/>
            <a:ext cx="644525" cy="366713"/>
          </a:xfrm>
          <a:prstGeom prst="rect">
            <a:avLst/>
          </a:prstGeom>
          <a:noFill/>
        </p:spPr>
        <p:txBody>
          <a:bodyPr wrap="none">
            <a:spAutoFit/>
          </a:bodyPr>
          <a:lstStyle/>
          <a:p>
            <a:pPr fontAlgn="auto">
              <a:spcBef>
                <a:spcPts val="0"/>
              </a:spcBef>
              <a:spcAft>
                <a:spcPts val="0"/>
              </a:spcAft>
              <a:defRPr/>
            </a:pPr>
            <a:r>
              <a:rPr lang="en-US" kern="0" dirty="0">
                <a:solidFill>
                  <a:srgbClr val="000000"/>
                </a:solidFill>
                <a:latin typeface="+mn-lt"/>
                <a:ea typeface="+mn-ea"/>
                <a:cs typeface="+mn-cs"/>
              </a:rPr>
              <a:t>MRD</a:t>
            </a:r>
          </a:p>
        </p:txBody>
      </p:sp>
      <p:sp>
        <p:nvSpPr>
          <p:cNvPr id="28" name="TextBox 27"/>
          <p:cNvSpPr txBox="1"/>
          <p:nvPr/>
        </p:nvSpPr>
        <p:spPr>
          <a:xfrm>
            <a:off x="3521203" y="4648200"/>
            <a:ext cx="2677656" cy="514390"/>
          </a:xfrm>
          <a:prstGeom prst="rect">
            <a:avLst/>
          </a:prstGeom>
          <a:noFill/>
        </p:spPr>
        <p:txBody>
          <a:bodyPr vert="vert270">
            <a:spAutoFit/>
          </a:bodyPr>
          <a:lstStyle/>
          <a:p>
            <a:pPr fontAlgn="auto">
              <a:spcBef>
                <a:spcPts val="0"/>
              </a:spcBef>
              <a:spcAft>
                <a:spcPts val="0"/>
              </a:spcAft>
              <a:defRPr/>
            </a:pPr>
            <a:r>
              <a:rPr lang="en-US" spc="-300" dirty="0">
                <a:latin typeface="Adobe Fan Heiti Std B" pitchFamily="34" charset="-128"/>
                <a:ea typeface="Adobe Fan Heiti Std B" pitchFamily="34" charset="-128"/>
                <a:cs typeface="Calibri (Body)"/>
              </a:rPr>
              <a:t>0.80  0.85  0.90  0.95  1.00  1.05  1.10  1.15  1.20</a:t>
            </a:r>
            <a:endParaRPr lang="en-US" spc="-300" dirty="0">
              <a:latin typeface="Adobe Fan Heiti Std B" pitchFamily="34" charset="-128"/>
              <a:ea typeface="Adobe Fan Heiti Std B" pitchFamily="34" charset="-128"/>
              <a:cs typeface="Calibri (Body)"/>
            </a:endParaRPr>
          </a:p>
        </p:txBody>
      </p:sp>
      <p:sp>
        <p:nvSpPr>
          <p:cNvPr id="29" name="TextBox 28"/>
          <p:cNvSpPr txBox="1"/>
          <p:nvPr/>
        </p:nvSpPr>
        <p:spPr>
          <a:xfrm>
            <a:off x="0" y="5334000"/>
            <a:ext cx="9144000" cy="942975"/>
          </a:xfrm>
          <a:prstGeom prst="rect">
            <a:avLst/>
          </a:prstGeom>
          <a:solidFill>
            <a:schemeClr val="bg2">
              <a:lumMod val="25000"/>
            </a:schemeClr>
          </a:solidFill>
        </p:spPr>
        <p:style>
          <a:lnRef idx="2">
            <a:schemeClr val="dk1">
              <a:shade val="50000"/>
            </a:schemeClr>
          </a:lnRef>
          <a:fillRef idx="1">
            <a:schemeClr val="dk1"/>
          </a:fillRef>
          <a:effectRef idx="0">
            <a:schemeClr val="dk1"/>
          </a:effectRef>
          <a:fontRef idx="minor">
            <a:schemeClr val="lt1"/>
          </a:fontRef>
        </p:style>
        <p:txBody>
          <a:bodyPr>
            <a:spAutoFit/>
          </a:bodyPr>
          <a:lstStyle/>
          <a:p>
            <a:pPr fontAlgn="auto">
              <a:lnSpc>
                <a:spcPct val="150000"/>
              </a:lnSpc>
              <a:spcBef>
                <a:spcPts val="0"/>
              </a:spcBef>
              <a:spcAft>
                <a:spcPts val="0"/>
              </a:spcAft>
              <a:defRPr/>
            </a:pPr>
            <a:r>
              <a:rPr lang="en-US" dirty="0">
                <a:latin typeface="Adobe Fan Heiti Std B" pitchFamily="34" charset="-128"/>
                <a:ea typeface="Adobe Fan Heiti Std B" pitchFamily="34" charset="-128"/>
              </a:rPr>
              <a:t>Thermal grooves indicate that the </a:t>
            </a:r>
            <a:r>
              <a:rPr lang="en-US" dirty="0" err="1">
                <a:latin typeface="Adobe Fan Heiti Std B" pitchFamily="34" charset="-128"/>
                <a:ea typeface="Adobe Fan Heiti Std B" pitchFamily="34" charset="-128"/>
              </a:rPr>
              <a:t>GBs</a:t>
            </a:r>
            <a:r>
              <a:rPr lang="en-US" dirty="0">
                <a:latin typeface="Adobe Fan Heiti Std B" pitchFamily="34" charset="-128"/>
                <a:ea typeface="Adobe Fan Heiti Std B" pitchFamily="34" charset="-128"/>
              </a:rPr>
              <a:t> defined by the </a:t>
            </a:r>
            <a:r>
              <a:rPr lang="en-US" dirty="0" err="1">
                <a:latin typeface="Adobe Fan Heiti Std B" pitchFamily="34" charset="-128"/>
                <a:ea typeface="Adobe Fan Heiti Std B" pitchFamily="34" charset="-128"/>
              </a:rPr>
              <a:t>c</a:t>
            </a:r>
            <a:r>
              <a:rPr lang="en-US" dirty="0">
                <a:latin typeface="Adobe Fan Heiti Std B" pitchFamily="34" charset="-128"/>
                <a:ea typeface="Adobe Fan Heiti Std B" pitchFamily="34" charset="-128"/>
              </a:rPr>
              <a:t>-plane has the higher energy </a:t>
            </a:r>
          </a:p>
          <a:p>
            <a:pPr fontAlgn="auto">
              <a:lnSpc>
                <a:spcPct val="150000"/>
              </a:lnSpc>
              <a:spcBef>
                <a:spcPts val="0"/>
              </a:spcBef>
              <a:spcAft>
                <a:spcPts val="0"/>
              </a:spcAft>
              <a:defRPr/>
            </a:pPr>
            <a:r>
              <a:rPr lang="en-US" dirty="0">
                <a:latin typeface="Adobe Fan Heiti Std B" pitchFamily="34" charset="-128"/>
                <a:ea typeface="Adobe Fan Heiti Std B" pitchFamily="34" charset="-128"/>
              </a:rPr>
              <a:t>Consistent with GBCD (populations results)</a:t>
            </a:r>
          </a:p>
        </p:txBody>
      </p:sp>
      <p:sp>
        <p:nvSpPr>
          <p:cNvPr id="2" name="Date Placeholder 1"/>
          <p:cNvSpPr>
            <a:spLocks noGrp="1"/>
          </p:cNvSpPr>
          <p:nvPr>
            <p:ph type="dt" sz="quarter" idx="10"/>
          </p:nvPr>
        </p:nvSpPr>
        <p:spPr/>
        <p:txBody>
          <a:bodyPr/>
          <a:lstStyle/>
          <a:p>
            <a:pPr>
              <a:defRPr/>
            </a:pPr>
            <a:fld id="{319C498F-4CAA-4258-A237-D422C7B3B5EC}" type="datetime3">
              <a:rPr lang="en-US"/>
              <a:pPr>
                <a:defRPr/>
              </a:pPr>
              <a:t>January 7, 13</a:t>
            </a:fld>
            <a:endParaRPr lang="en-US" dirty="0"/>
          </a:p>
        </p:txBody>
      </p:sp>
      <p:sp>
        <p:nvSpPr>
          <p:cNvPr id="30" name="Slide Number Placeholder 3"/>
          <p:cNvSpPr>
            <a:spLocks noGrp="1"/>
          </p:cNvSpPr>
          <p:nvPr>
            <p:ph type="sldNum" sz="quarter" idx="12"/>
          </p:nvPr>
        </p:nvSpPr>
        <p:spPr/>
        <p:txBody>
          <a:bodyPr/>
          <a:lstStyle/>
          <a:p>
            <a:pPr>
              <a:defRPr/>
            </a:pPr>
            <a:fld id="{082D6A42-9D3F-43E7-BB73-B5E80D802EED}" type="slidenum">
              <a:rPr lang="en-US" sz="1600">
                <a:solidFill>
                  <a:schemeClr val="tx1">
                    <a:lumMod val="50000"/>
                    <a:lumOff val="50000"/>
                  </a:schemeClr>
                </a:solidFill>
              </a:rPr>
              <a:pPr>
                <a:defRPr/>
              </a:pPr>
              <a:t>26</a:t>
            </a:fld>
            <a:endParaRPr lang="en-US" sz="1600" dirty="0">
              <a:solidFill>
                <a:schemeClr val="tx1">
                  <a:lumMod val="50000"/>
                  <a:lumOff val="50000"/>
                </a:schemeClr>
              </a:solidFill>
            </a:endParaRPr>
          </a:p>
        </p:txBody>
      </p:sp>
      <p:sp>
        <p:nvSpPr>
          <p:cNvPr id="3" name="Title 2"/>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Results: 500 </a:t>
            </a:r>
            <a:r>
              <a:rPr lang="en-US" dirty="0">
                <a:ea typeface="+mj-ea"/>
                <a:cs typeface="+mj-cs"/>
              </a:rPr>
              <a:t>ppm Y-doped alumina as </a:t>
            </a:r>
            <a:r>
              <a:rPr lang="en-US" dirty="0" smtClean="0">
                <a:ea typeface="+mj-ea"/>
                <a:cs typeface="+mj-cs"/>
              </a:rPr>
              <a:t>pressed</a:t>
            </a:r>
            <a:endParaRPr lang="en-US" dirty="0">
              <a:ea typeface="+mj-ea"/>
              <a:cs typeface="+mj-cs"/>
            </a:endParaRPr>
          </a:p>
        </p:txBody>
      </p:sp>
      <p:sp>
        <p:nvSpPr>
          <p:cNvPr id="4" name="Rectangle 3"/>
          <p:cNvSpPr/>
          <p:nvPr/>
        </p:nvSpPr>
        <p:spPr>
          <a:xfrm>
            <a:off x="1212850" y="4711700"/>
            <a:ext cx="357188" cy="128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600" b="1" dirty="0">
                <a:solidFill>
                  <a:schemeClr val="tx1"/>
                </a:solidFill>
              </a:rPr>
              <a:t>5 µm</a:t>
            </a:r>
            <a:endParaRPr lang="en-US" sz="600" b="1" dirty="0">
              <a:solidFill>
                <a:schemeClr val="tx1"/>
              </a:solidFill>
            </a:endParaRPr>
          </a:p>
        </p:txBody>
      </p:sp>
      <p:sp>
        <p:nvSpPr>
          <p:cNvPr id="24" name="Rectangle 23"/>
          <p:cNvSpPr/>
          <p:nvPr/>
        </p:nvSpPr>
        <p:spPr>
          <a:xfrm>
            <a:off x="2701925" y="4711700"/>
            <a:ext cx="622300" cy="128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600" b="1" dirty="0">
                <a:solidFill>
                  <a:schemeClr val="tx1"/>
                </a:solidFill>
              </a:rPr>
              <a:t>10 µm</a:t>
            </a:r>
            <a:endParaRPr lang="en-US" sz="600" b="1" dirty="0">
              <a:solidFill>
                <a:schemeClr val="tx1"/>
              </a:solidFill>
            </a:endParaRPr>
          </a:p>
        </p:txBody>
      </p:sp>
      <p:pic>
        <p:nvPicPr>
          <p:cNvPr id="51220" name="Picture 33" descr="key.tif"/>
          <p:cNvPicPr>
            <a:picLocks noChangeAspect="1"/>
          </p:cNvPicPr>
          <p:nvPr/>
        </p:nvPicPr>
        <p:blipFill>
          <a:blip r:embed="rId10"/>
          <a:srcRect t="59676" r="43643" b="9189"/>
          <a:stretch>
            <a:fillRect/>
          </a:stretch>
        </p:blipFill>
        <p:spPr bwMode="auto">
          <a:xfrm>
            <a:off x="3411538" y="838200"/>
            <a:ext cx="1220787" cy="1006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5" name="Picture 1" descr="C1.bmp"/>
          <p:cNvPicPr>
            <a:picLocks noChangeAspect="1"/>
          </p:cNvPicPr>
          <p:nvPr/>
        </p:nvPicPr>
        <p:blipFill>
          <a:blip r:embed="rId3"/>
          <a:srcRect t="65813" r="15311"/>
          <a:stretch>
            <a:fillRect/>
          </a:stretch>
        </p:blipFill>
        <p:spPr bwMode="auto">
          <a:xfrm>
            <a:off x="312738" y="1087438"/>
            <a:ext cx="4360862" cy="4481512"/>
          </a:xfrm>
          <a:prstGeom prst="rect">
            <a:avLst/>
          </a:prstGeom>
          <a:noFill/>
          <a:ln w="9525">
            <a:noFill/>
            <a:miter lim="800000"/>
            <a:headEnd/>
            <a:tailEnd/>
          </a:ln>
        </p:spPr>
      </p:pic>
      <p:pic>
        <p:nvPicPr>
          <p:cNvPr id="52226" name="Picture 2" descr="A2.tif"/>
          <p:cNvPicPr>
            <a:picLocks noChangeAspect="1"/>
          </p:cNvPicPr>
          <p:nvPr/>
        </p:nvPicPr>
        <p:blipFill>
          <a:blip r:embed="rId4"/>
          <a:srcRect/>
          <a:stretch>
            <a:fillRect/>
          </a:stretch>
        </p:blipFill>
        <p:spPr bwMode="auto">
          <a:xfrm>
            <a:off x="4956175" y="1089025"/>
            <a:ext cx="2359025" cy="4481513"/>
          </a:xfrm>
          <a:prstGeom prst="rect">
            <a:avLst/>
          </a:prstGeom>
          <a:noFill/>
          <a:ln w="9525">
            <a:noFill/>
            <a:miter lim="800000"/>
            <a:headEnd/>
            <a:tailEnd/>
          </a:ln>
        </p:spPr>
      </p:pic>
      <p:grpSp>
        <p:nvGrpSpPr>
          <p:cNvPr id="52227" name="Group 13"/>
          <p:cNvGrpSpPr>
            <a:grpSpLocks/>
          </p:cNvGrpSpPr>
          <p:nvPr/>
        </p:nvGrpSpPr>
        <p:grpSpPr bwMode="auto">
          <a:xfrm>
            <a:off x="7391400" y="1066800"/>
            <a:ext cx="1981200" cy="1312863"/>
            <a:chOff x="5567226" y="716548"/>
            <a:chExt cx="1981200" cy="1313550"/>
          </a:xfrm>
        </p:grpSpPr>
        <p:pic>
          <p:nvPicPr>
            <p:cNvPr id="52235" name="Picture 11" descr="key.tif"/>
            <p:cNvPicPr>
              <a:picLocks noChangeAspect="1"/>
            </p:cNvPicPr>
            <p:nvPr/>
          </p:nvPicPr>
          <p:blipFill>
            <a:blip r:embed="rId5">
              <a:clrChange>
                <a:clrFrom>
                  <a:srgbClr val="FFFFFF"/>
                </a:clrFrom>
                <a:clrTo>
                  <a:srgbClr val="FFFFFF">
                    <a:alpha val="0"/>
                  </a:srgbClr>
                </a:clrTo>
              </a:clrChange>
            </a:blip>
            <a:srcRect t="59676" r="43643" b="9189"/>
            <a:stretch>
              <a:fillRect/>
            </a:stretch>
          </p:blipFill>
          <p:spPr bwMode="auto">
            <a:xfrm>
              <a:off x="5719626" y="716548"/>
              <a:ext cx="1222198" cy="1005840"/>
            </a:xfrm>
            <a:prstGeom prst="rect">
              <a:avLst/>
            </a:prstGeom>
            <a:noFill/>
            <a:ln w="9525">
              <a:noFill/>
              <a:miter lim="800000"/>
              <a:headEnd/>
              <a:tailEnd/>
            </a:ln>
          </p:spPr>
        </p:pic>
        <p:sp>
          <p:nvSpPr>
            <p:cNvPr id="52236" name="TextBox 12"/>
            <p:cNvSpPr txBox="1">
              <a:spLocks noChangeArrowheads="1"/>
            </p:cNvSpPr>
            <p:nvPr/>
          </p:nvSpPr>
          <p:spPr bwMode="auto">
            <a:xfrm>
              <a:off x="5567226" y="1663194"/>
              <a:ext cx="1981200" cy="366904"/>
            </a:xfrm>
            <a:prstGeom prst="rect">
              <a:avLst/>
            </a:prstGeom>
            <a:noFill/>
            <a:ln w="9525">
              <a:noFill/>
              <a:miter lim="800000"/>
              <a:headEnd/>
              <a:tailEnd/>
            </a:ln>
          </p:spPr>
          <p:txBody>
            <a:bodyPr>
              <a:prstTxWarp prst="textNoShape">
                <a:avLst/>
              </a:prstTxWarp>
              <a:spAutoFit/>
            </a:bodyPr>
            <a:lstStyle/>
            <a:p>
              <a:r>
                <a:rPr lang="en-US">
                  <a:latin typeface="Adobe Fan Heiti Std B" charset="0"/>
                  <a:ea typeface="Adobe Fan Heiti Std B" charset="0"/>
                  <a:cs typeface="Adobe Fan Heiti Std B" charset="0"/>
                </a:rPr>
                <a:t>[010] IPF maps</a:t>
              </a:r>
            </a:p>
          </p:txBody>
        </p:sp>
      </p:grpSp>
      <p:sp>
        <p:nvSpPr>
          <p:cNvPr id="52228" name="TextBox 13"/>
          <p:cNvSpPr txBox="1">
            <a:spLocks noChangeArrowheads="1"/>
          </p:cNvSpPr>
          <p:nvPr/>
        </p:nvSpPr>
        <p:spPr bwMode="auto">
          <a:xfrm>
            <a:off x="357188" y="1103313"/>
            <a:ext cx="312737" cy="457200"/>
          </a:xfrm>
          <a:prstGeom prst="rect">
            <a:avLst/>
          </a:prstGeom>
          <a:noFill/>
          <a:ln w="9525">
            <a:noFill/>
            <a:miter lim="800000"/>
            <a:headEnd/>
            <a:tailEnd/>
          </a:ln>
        </p:spPr>
        <p:txBody>
          <a:bodyPr>
            <a:prstTxWarp prst="textNoShape">
              <a:avLst/>
            </a:prstTxWarp>
            <a:spAutoFit/>
          </a:bodyPr>
          <a:lstStyle/>
          <a:p>
            <a:r>
              <a:rPr lang="en-US" sz="2400" b="1">
                <a:latin typeface="Adobe Fan Heiti Std B" charset="0"/>
                <a:ea typeface="Adobe Fan Heiti Std B" charset="0"/>
                <a:cs typeface="Adobe Fan Heiti Std B" charset="0"/>
              </a:rPr>
              <a:t>C</a:t>
            </a:r>
          </a:p>
        </p:txBody>
      </p:sp>
      <p:sp>
        <p:nvSpPr>
          <p:cNvPr id="52229" name="TextBox 14"/>
          <p:cNvSpPr txBox="1">
            <a:spLocks noChangeArrowheads="1"/>
          </p:cNvSpPr>
          <p:nvPr/>
        </p:nvSpPr>
        <p:spPr bwMode="auto">
          <a:xfrm>
            <a:off x="6929438" y="1444625"/>
            <a:ext cx="512762" cy="457200"/>
          </a:xfrm>
          <a:prstGeom prst="rect">
            <a:avLst/>
          </a:prstGeom>
          <a:noFill/>
          <a:ln w="9525">
            <a:noFill/>
            <a:miter lim="800000"/>
            <a:headEnd/>
            <a:tailEnd/>
          </a:ln>
        </p:spPr>
        <p:txBody>
          <a:bodyPr>
            <a:prstTxWarp prst="textNoShape">
              <a:avLst/>
            </a:prstTxWarp>
            <a:spAutoFit/>
          </a:bodyPr>
          <a:lstStyle/>
          <a:p>
            <a:r>
              <a:rPr lang="en-US" sz="2400" b="1">
                <a:latin typeface="Calibri" pitchFamily="84" charset="0"/>
              </a:rPr>
              <a:t>A</a:t>
            </a:r>
          </a:p>
        </p:txBody>
      </p:sp>
      <p:sp>
        <p:nvSpPr>
          <p:cNvPr id="52230" name="TextBox 15"/>
          <p:cNvSpPr txBox="1">
            <a:spLocks noChangeArrowheads="1"/>
          </p:cNvSpPr>
          <p:nvPr/>
        </p:nvSpPr>
        <p:spPr bwMode="auto">
          <a:xfrm>
            <a:off x="868363" y="5791200"/>
            <a:ext cx="7412037" cy="457200"/>
          </a:xfrm>
          <a:prstGeom prst="rect">
            <a:avLst/>
          </a:prstGeom>
          <a:noFill/>
          <a:ln w="9525">
            <a:noFill/>
            <a:miter lim="800000"/>
            <a:headEnd/>
            <a:tailEnd/>
          </a:ln>
        </p:spPr>
        <p:txBody>
          <a:bodyPr wrap="none">
            <a:prstTxWarp prst="textNoShape">
              <a:avLst/>
            </a:prstTxWarp>
            <a:spAutoFit/>
          </a:bodyPr>
          <a:lstStyle/>
          <a:p>
            <a:r>
              <a:rPr lang="en-US" sz="2400" b="1">
                <a:latin typeface="Calibri" pitchFamily="84" charset="0"/>
              </a:rPr>
              <a:t>In this case, observations consistent with the hypothesis!</a:t>
            </a:r>
          </a:p>
        </p:txBody>
      </p:sp>
      <p:sp>
        <p:nvSpPr>
          <p:cNvPr id="4" name="Date Placeholder 3"/>
          <p:cNvSpPr>
            <a:spLocks noGrp="1"/>
          </p:cNvSpPr>
          <p:nvPr>
            <p:ph type="dt" sz="quarter" idx="10"/>
          </p:nvPr>
        </p:nvSpPr>
        <p:spPr/>
        <p:txBody>
          <a:bodyPr/>
          <a:lstStyle/>
          <a:p>
            <a:pPr>
              <a:defRPr/>
            </a:pPr>
            <a:fld id="{966CCABF-DB52-4CC6-86C3-7DEF6B243CCF}" type="datetime3">
              <a:rPr lang="en-US"/>
              <a:pPr>
                <a:defRPr/>
              </a:pPr>
              <a:t>January 7, 13</a:t>
            </a:fld>
            <a:endParaRPr lang="en-US"/>
          </a:p>
        </p:txBody>
      </p:sp>
      <p:sp>
        <p:nvSpPr>
          <p:cNvPr id="17" name="Slide Number Placeholder 3"/>
          <p:cNvSpPr>
            <a:spLocks noGrp="1"/>
          </p:cNvSpPr>
          <p:nvPr>
            <p:ph type="sldNum" sz="quarter" idx="12"/>
          </p:nvPr>
        </p:nvSpPr>
        <p:spPr/>
        <p:txBody>
          <a:bodyPr/>
          <a:lstStyle/>
          <a:p>
            <a:pPr>
              <a:defRPr/>
            </a:pPr>
            <a:fld id="{91358D9E-60A0-4B3E-8B06-6E83203BBF6C}" type="slidenum">
              <a:rPr lang="en-US" sz="1600">
                <a:solidFill>
                  <a:schemeClr val="tx1">
                    <a:lumMod val="50000"/>
                    <a:lumOff val="50000"/>
                  </a:schemeClr>
                </a:solidFill>
              </a:rPr>
              <a:pPr>
                <a:defRPr/>
              </a:pPr>
              <a:t>27</a:t>
            </a:fld>
            <a:endParaRPr lang="en-US" sz="1600" dirty="0">
              <a:solidFill>
                <a:schemeClr val="tx1">
                  <a:lumMod val="50000"/>
                  <a:lumOff val="50000"/>
                </a:schemeClr>
              </a:solidFill>
            </a:endParaRPr>
          </a:p>
        </p:txBody>
      </p:sp>
      <p:sp>
        <p:nvSpPr>
          <p:cNvPr id="5" name="Title 4"/>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Results: 500 </a:t>
            </a:r>
            <a:r>
              <a:rPr lang="en-US" dirty="0">
                <a:ea typeface="+mj-ea"/>
                <a:cs typeface="+mj-cs"/>
              </a:rPr>
              <a:t>ppm Y-doped alumina, </a:t>
            </a:r>
            <a:r>
              <a:rPr lang="en-US" dirty="0" smtClean="0">
                <a:ea typeface="+mj-ea"/>
                <a:cs typeface="+mj-cs"/>
              </a:rPr>
              <a:t>anneal 1500°C, 8h</a:t>
            </a:r>
            <a:r>
              <a:rPr lang="en-US" dirty="0">
                <a:ea typeface="+mj-ea"/>
                <a:cs typeface="+mj-cs"/>
              </a:rPr>
              <a:t/>
            </a:r>
            <a:br>
              <a:rPr lang="en-US" dirty="0">
                <a:ea typeface="+mj-ea"/>
                <a:cs typeface="+mj-cs"/>
              </a:rPr>
            </a:br>
            <a:endParaRPr lang="en-US" dirty="0">
              <a:ea typeface="+mj-ea"/>
              <a:cs typeface="+mj-cs"/>
            </a:endParaRPr>
          </a:p>
        </p:txBody>
      </p:sp>
      <p:sp>
        <p:nvSpPr>
          <p:cNvPr id="18" name="TextBox 17"/>
          <p:cNvSpPr txBox="1"/>
          <p:nvPr/>
        </p:nvSpPr>
        <p:spPr>
          <a:xfrm>
            <a:off x="369888" y="696913"/>
            <a:ext cx="2741612" cy="40481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pPr fontAlgn="auto">
              <a:spcBef>
                <a:spcPts val="0"/>
              </a:spcBef>
              <a:spcAft>
                <a:spcPts val="0"/>
              </a:spcAft>
              <a:defRPr/>
            </a:pPr>
            <a:r>
              <a:rPr lang="en-US" b="1" dirty="0">
                <a:latin typeface="Adobe Fan Heiti Std B" pitchFamily="34" charset="-128"/>
                <a:ea typeface="Adobe Fan Heiti Std B" pitchFamily="34" charset="-128"/>
              </a:rPr>
              <a:t>Groove 12 hour 1300</a:t>
            </a:r>
            <a:r>
              <a:rPr lang="en-US" b="1" baseline="30000" dirty="0">
                <a:latin typeface="Adobe Fan Heiti Std B" pitchFamily="34" charset="-128"/>
                <a:ea typeface="Adobe Fan Heiti Std B" pitchFamily="34" charset="-128"/>
              </a:rPr>
              <a:t>o</a:t>
            </a:r>
            <a:r>
              <a:rPr lang="en-US" b="1" dirty="0">
                <a:latin typeface="Adobe Fan Heiti Std B" pitchFamily="34" charset="-128"/>
                <a:ea typeface="Adobe Fan Heiti Std B" pitchFamily="34" charset="-128"/>
              </a:rPr>
              <a:t>C</a:t>
            </a:r>
            <a:endParaRPr lang="en-US" b="1" dirty="0">
              <a:latin typeface="Adobe Fan Heiti Std B" pitchFamily="34" charset="-128"/>
              <a:ea typeface="Adobe Fan Heiti Std B" pitchFamily="34" charset="-128"/>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49" name="图片 25" descr="C:\Users\kptai\Desktop\Fig3.png"/>
          <p:cNvPicPr>
            <a:picLocks noChangeAspect="1"/>
          </p:cNvPicPr>
          <p:nvPr/>
        </p:nvPicPr>
        <p:blipFill>
          <a:blip r:embed="rId3"/>
          <a:srcRect/>
          <a:stretch>
            <a:fillRect/>
          </a:stretch>
        </p:blipFill>
        <p:spPr bwMode="auto">
          <a:xfrm>
            <a:off x="222250" y="762000"/>
            <a:ext cx="3098800" cy="5378450"/>
          </a:xfrm>
          <a:prstGeom prst="rect">
            <a:avLst/>
          </a:prstGeom>
          <a:noFill/>
          <a:ln w="9525">
            <a:noFill/>
            <a:miter lim="800000"/>
            <a:headEnd/>
            <a:tailEnd/>
          </a:ln>
        </p:spPr>
      </p:pic>
      <p:pic>
        <p:nvPicPr>
          <p:cNvPr id="53250" name="Picture 4" descr="thermal_cond_vs_angle.tif"/>
          <p:cNvPicPr>
            <a:picLocks noChangeAspect="1"/>
          </p:cNvPicPr>
          <p:nvPr/>
        </p:nvPicPr>
        <p:blipFill>
          <a:blip r:embed="rId4"/>
          <a:srcRect/>
          <a:stretch>
            <a:fillRect/>
          </a:stretch>
        </p:blipFill>
        <p:spPr bwMode="auto">
          <a:xfrm>
            <a:off x="3611563" y="2619375"/>
            <a:ext cx="5067300" cy="3889375"/>
          </a:xfrm>
          <a:prstGeom prst="rect">
            <a:avLst/>
          </a:prstGeom>
          <a:noFill/>
          <a:ln w="9525">
            <a:noFill/>
            <a:miter lim="800000"/>
            <a:headEnd/>
            <a:tailEnd/>
          </a:ln>
        </p:spPr>
      </p:pic>
      <p:pic>
        <p:nvPicPr>
          <p:cNvPr id="53251" name="Picture 6" descr="3_omega_schematic.tif"/>
          <p:cNvPicPr>
            <a:picLocks noChangeAspect="1"/>
          </p:cNvPicPr>
          <p:nvPr/>
        </p:nvPicPr>
        <p:blipFill>
          <a:blip r:embed="rId5"/>
          <a:srcRect/>
          <a:stretch>
            <a:fillRect/>
          </a:stretch>
        </p:blipFill>
        <p:spPr bwMode="auto">
          <a:xfrm>
            <a:off x="3686175" y="1069975"/>
            <a:ext cx="4935538" cy="1398588"/>
          </a:xfrm>
          <a:prstGeom prst="rect">
            <a:avLst/>
          </a:prstGeom>
          <a:noFill/>
          <a:ln w="9525">
            <a:noFill/>
            <a:miter lim="800000"/>
            <a:headEnd/>
            <a:tailEnd/>
          </a:ln>
        </p:spPr>
      </p:pic>
      <p:sp>
        <p:nvSpPr>
          <p:cNvPr id="53252" name="TextBox 7"/>
          <p:cNvSpPr txBox="1">
            <a:spLocks noChangeArrowheads="1"/>
          </p:cNvSpPr>
          <p:nvPr/>
        </p:nvSpPr>
        <p:spPr bwMode="auto">
          <a:xfrm>
            <a:off x="2251075" y="1108075"/>
            <a:ext cx="1058863" cy="366713"/>
          </a:xfrm>
          <a:prstGeom prst="rect">
            <a:avLst/>
          </a:prstGeom>
          <a:noFill/>
          <a:ln w="9525">
            <a:noFill/>
            <a:miter lim="800000"/>
            <a:headEnd/>
            <a:tailEnd/>
          </a:ln>
        </p:spPr>
        <p:txBody>
          <a:bodyPr wrap="none">
            <a:prstTxWarp prst="textNoShape">
              <a:avLst/>
            </a:prstTxWarp>
            <a:spAutoFit/>
          </a:bodyPr>
          <a:lstStyle/>
          <a:p>
            <a:r>
              <a:rPr lang="en-US">
                <a:solidFill>
                  <a:schemeClr val="bg1"/>
                </a:solidFill>
                <a:latin typeface="Calibri" pitchFamily="84" charset="0"/>
              </a:rPr>
              <a:t>Bicrystals</a:t>
            </a:r>
          </a:p>
        </p:txBody>
      </p:sp>
      <p:sp>
        <p:nvSpPr>
          <p:cNvPr id="53253" name="TextBox 9"/>
          <p:cNvSpPr txBox="1">
            <a:spLocks noChangeArrowheads="1"/>
          </p:cNvSpPr>
          <p:nvPr/>
        </p:nvSpPr>
        <p:spPr bwMode="auto">
          <a:xfrm>
            <a:off x="0" y="6172200"/>
            <a:ext cx="4333875" cy="304800"/>
          </a:xfrm>
          <a:prstGeom prst="rect">
            <a:avLst/>
          </a:prstGeom>
          <a:noFill/>
          <a:ln w="9525">
            <a:noFill/>
            <a:miter lim="800000"/>
            <a:headEnd/>
            <a:tailEnd/>
          </a:ln>
        </p:spPr>
        <p:txBody>
          <a:bodyPr wrap="none">
            <a:prstTxWarp prst="textNoShape">
              <a:avLst/>
            </a:prstTxWarp>
            <a:spAutoFit/>
          </a:bodyPr>
          <a:lstStyle/>
          <a:p>
            <a:r>
              <a:rPr lang="en-US" sz="1400">
                <a:latin typeface="Adobe Fan Heiti Std B" charset="0"/>
                <a:ea typeface="Adobe Fan Heiti Std B" charset="0"/>
                <a:cs typeface="Adobe Fan Heiti Std B" charset="0"/>
              </a:rPr>
              <a:t>K. Tai, A. Lawrence, M. Harmer, S. Dillon, </a:t>
            </a:r>
            <a:r>
              <a:rPr lang="en-US" sz="1400" i="1">
                <a:latin typeface="Adobe Fan Heiti Std B" charset="0"/>
                <a:ea typeface="Adobe Fan Heiti Std B" charset="0"/>
                <a:cs typeface="Adobe Fan Heiti Std B" charset="0"/>
              </a:rPr>
              <a:t>Submitted</a:t>
            </a:r>
            <a:endParaRPr lang="en-US" sz="1400">
              <a:latin typeface="Adobe Fan Heiti Std B" charset="0"/>
              <a:ea typeface="Adobe Fan Heiti Std B" charset="0"/>
              <a:cs typeface="Adobe Fan Heiti Std B" charset="0"/>
            </a:endParaRPr>
          </a:p>
        </p:txBody>
      </p:sp>
      <p:sp>
        <p:nvSpPr>
          <p:cNvPr id="2" name="Title 1"/>
          <p:cNvSpPr>
            <a:spLocks noGrp="1"/>
          </p:cNvSpPr>
          <p:nvPr>
            <p:ph type="title"/>
          </p:nvPr>
        </p:nvSpPr>
        <p:spPr>
          <a:xfrm>
            <a:off x="0" y="-101600"/>
            <a:ext cx="9144000" cy="609600"/>
          </a:xfrm>
        </p:spPr>
        <p:txBody>
          <a:bodyPr/>
          <a:lstStyle/>
          <a:p>
            <a:pPr fontAlgn="auto">
              <a:spcAft>
                <a:spcPts val="0"/>
              </a:spcAft>
              <a:defRPr/>
            </a:pPr>
            <a:r>
              <a:rPr lang="en-US" dirty="0" err="1">
                <a:ea typeface="+mj-ea"/>
                <a:cs typeface="+mj-cs"/>
              </a:rPr>
              <a:t>Misorientation</a:t>
            </a:r>
            <a:r>
              <a:rPr lang="en-US" dirty="0">
                <a:ea typeface="+mj-ea"/>
                <a:cs typeface="+mj-cs"/>
              </a:rPr>
              <a:t> Dependent Thermal Resistance </a:t>
            </a:r>
          </a:p>
        </p:txBody>
      </p:sp>
      <p:sp>
        <p:nvSpPr>
          <p:cNvPr id="3" name="Date Placeholder 2"/>
          <p:cNvSpPr>
            <a:spLocks noGrp="1"/>
          </p:cNvSpPr>
          <p:nvPr>
            <p:ph type="dt" sz="quarter" idx="10"/>
          </p:nvPr>
        </p:nvSpPr>
        <p:spPr/>
        <p:txBody>
          <a:bodyPr/>
          <a:lstStyle/>
          <a:p>
            <a:pPr>
              <a:defRPr/>
            </a:pPr>
            <a:fld id="{45AD8BCC-E86F-43B3-B25F-FB4E2D8F30BA}" type="datetime3">
              <a:rPr lang="en-US"/>
              <a:pPr>
                <a:defRPr/>
              </a:pPr>
              <a:t>January 7, 13</a:t>
            </a:fld>
            <a:endParaRPr lang="en-US" dirty="0"/>
          </a:p>
        </p:txBody>
      </p:sp>
      <p:sp>
        <p:nvSpPr>
          <p:cNvPr id="6" name="Slide Number Placeholder 5"/>
          <p:cNvSpPr>
            <a:spLocks noGrp="1"/>
          </p:cNvSpPr>
          <p:nvPr>
            <p:ph type="sldNum" sz="quarter" idx="12"/>
          </p:nvPr>
        </p:nvSpPr>
        <p:spPr/>
        <p:txBody>
          <a:bodyPr/>
          <a:lstStyle/>
          <a:p>
            <a:pPr>
              <a:defRPr/>
            </a:pPr>
            <a:fld id="{DDA1F7B9-B2CF-4D3A-8293-2B6FA28F1D52}" type="slidenum">
              <a:rPr lang="en-US"/>
              <a:pPr>
                <a:defRPr/>
              </a:pPr>
              <a:t>28</a:t>
            </a:fld>
            <a:endParaRPr 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5093B01F-3635-4F08-B339-05C7B5638A9B}"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0768672C-1631-40C2-9A12-1DF871B489BD}" type="slidenum">
              <a:rPr lang="en-US"/>
              <a:pPr>
                <a:defRPr/>
              </a:pPr>
              <a:t>29</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Alumina-ITO</a:t>
            </a:r>
            <a:endParaRPr lang="en-US" dirty="0">
              <a:ea typeface="+mj-ea"/>
              <a:cs typeface="+mj-cs"/>
            </a:endParaRPr>
          </a:p>
        </p:txBody>
      </p:sp>
      <p:graphicFrame>
        <p:nvGraphicFramePr>
          <p:cNvPr id="5" name="Table 4"/>
          <p:cNvGraphicFramePr>
            <a:graphicFrameLocks noGrp="1"/>
          </p:cNvGraphicFramePr>
          <p:nvPr/>
        </p:nvGraphicFramePr>
        <p:xfrm>
          <a:off x="9296400" y="1697038"/>
          <a:ext cx="5334000" cy="1960562"/>
        </p:xfrm>
        <a:graphic>
          <a:graphicData uri="http://schemas.openxmlformats.org/drawingml/2006/table">
            <a:tbl>
              <a:tblPr/>
              <a:tblGrid>
                <a:gridCol w="2895600"/>
                <a:gridCol w="2438400"/>
              </a:tblGrid>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FFFFFF"/>
                          </a:solidFill>
                          <a:effectLst/>
                          <a:latin typeface="Calibri" pitchFamily="84" charset="0"/>
                          <a:ea typeface="ＭＳ Ｐゴシック" pitchFamily="84" charset="-128"/>
                          <a:cs typeface="ＭＳ Ｐゴシック" pitchFamily="84" charset="-128"/>
                        </a:rPr>
                        <a:t>Bulk Conductivity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Calibri" pitchFamily="84" charset="0"/>
                          <a:ea typeface="ＭＳ Ｐゴシック" pitchFamily="84" charset="-128"/>
                          <a:cs typeface="ＭＳ Ｐゴシック" pitchFamily="84" charset="-128"/>
                        </a:rPr>
                        <a:t>Annealing Temperature (°C)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FFFF"/>
                        </a:solidFill>
                        <a:effectLst/>
                        <a:latin typeface="Calibri" pitchFamily="84" charset="0"/>
                        <a:ea typeface="ＭＳ Ｐゴシック" pitchFamily="84" charset="-128"/>
                        <a:cs typeface="ＭＳ Ｐゴシック" pitchFamily="8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FF"/>
                          </a:solidFill>
                          <a:effectLst/>
                          <a:latin typeface="Calibri" pitchFamily="84" charset="0"/>
                          <a:ea typeface="ＭＳ Ｐゴシック" pitchFamily="84" charset="-128"/>
                          <a:cs typeface="ＭＳ Ｐゴシック" pitchFamily="84" charset="-128"/>
                        </a:rPr>
                        <a:t>Conductivity (</a:t>
                      </a:r>
                      <a:r>
                        <a:rPr kumimoji="0" lang="en-US" sz="1800" b="0" i="0" u="none" strike="noStrike" cap="none" normalizeH="0" baseline="0" smtClean="0">
                          <a:ln>
                            <a:noFill/>
                          </a:ln>
                          <a:solidFill>
                            <a:srgbClr val="FFFFFF"/>
                          </a:solidFill>
                          <a:effectLst/>
                          <a:latin typeface="Symbol" pitchFamily="84" charset="2"/>
                        </a:rPr>
                        <a:t>W</a:t>
                      </a:r>
                      <a:r>
                        <a:rPr kumimoji="0" lang="en-US" sz="1800" b="0" i="0" u="none" strike="noStrike" cap="none" normalizeH="0" baseline="30000" smtClean="0">
                          <a:ln>
                            <a:noFill/>
                          </a:ln>
                          <a:solidFill>
                            <a:srgbClr val="FFFFFF"/>
                          </a:solidFill>
                          <a:effectLst/>
                          <a:latin typeface="Calibri" pitchFamily="84" charset="0"/>
                          <a:ea typeface="ＭＳ Ｐゴシック" pitchFamily="84" charset="-128"/>
                          <a:cs typeface="ＭＳ Ｐゴシック" pitchFamily="84" charset="-128"/>
                        </a:rPr>
                        <a:t>-1</a:t>
                      </a:r>
                      <a:r>
                        <a:rPr kumimoji="0" lang="en-US" sz="1800" b="0" i="0" u="none" strike="noStrike" cap="none" normalizeH="0" baseline="0" smtClean="0">
                          <a:ln>
                            <a:noFill/>
                          </a:ln>
                          <a:solidFill>
                            <a:srgbClr val="FFFFFF"/>
                          </a:solidFill>
                          <a:effectLst/>
                          <a:latin typeface="Calibri" pitchFamily="84" charset="0"/>
                          <a:ea typeface="ＭＳ Ｐゴシック" pitchFamily="84" charset="-128"/>
                          <a:cs typeface="ＭＳ Ｐゴシック" pitchFamily="84" charset="-128"/>
                        </a:rPr>
                        <a:t>cm</a:t>
                      </a:r>
                      <a:r>
                        <a:rPr kumimoji="0" lang="en-US" sz="1800" b="0" i="0" u="none" strike="noStrike" cap="none" normalizeH="0" baseline="30000" smtClean="0">
                          <a:ln>
                            <a:noFill/>
                          </a:ln>
                          <a:solidFill>
                            <a:srgbClr val="FFFFFF"/>
                          </a:solidFill>
                          <a:effectLst/>
                          <a:latin typeface="Calibri" pitchFamily="84" charset="0"/>
                          <a:ea typeface="ＭＳ Ｐゴシック" pitchFamily="84" charset="-128"/>
                          <a:cs typeface="ＭＳ Ｐゴシック" pitchFamily="84" charset="-128"/>
                        </a:rPr>
                        <a:t>-1</a:t>
                      </a:r>
                      <a:r>
                        <a:rPr kumimoji="0" lang="en-US" sz="1800" b="0" i="0" u="none" strike="noStrike" cap="none" normalizeH="0" baseline="0" smtClean="0">
                          <a:ln>
                            <a:noFill/>
                          </a:ln>
                          <a:solidFill>
                            <a:srgbClr val="FFFFFF"/>
                          </a:solidFill>
                          <a:effectLst/>
                          <a:latin typeface="Calibri" pitchFamily="84" charset="0"/>
                          <a:ea typeface="ＭＳ Ｐゴシック" pitchFamily="84" charset="-128"/>
                          <a:cs typeface="ＭＳ Ｐゴシック" pitchFamily="84"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84" charset="0"/>
                          <a:ea typeface="ＭＳ Ｐゴシック" pitchFamily="84" charset="-128"/>
                          <a:cs typeface="ＭＳ Ｐゴシック" pitchFamily="84" charset="-128"/>
                        </a:rPr>
                        <a:t>1600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84" charset="0"/>
                          <a:ea typeface="ＭＳ Ｐゴシック" pitchFamily="84" charset="-128"/>
                          <a:cs typeface="ＭＳ Ｐゴシック" pitchFamily="84" charset="-128"/>
                        </a:rPr>
                        <a:t>5.30E-5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BFBF"/>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84" charset="0"/>
                          <a:ea typeface="ＭＳ Ｐゴシック" pitchFamily="84" charset="-128"/>
                          <a:cs typeface="ＭＳ Ｐゴシック" pitchFamily="84" charset="-128"/>
                        </a:rPr>
                        <a:t>1500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84" charset="0"/>
                          <a:ea typeface="ＭＳ Ｐゴシック" pitchFamily="84" charset="-128"/>
                          <a:cs typeface="ＭＳ Ｐゴシック" pitchFamily="84" charset="-128"/>
                        </a:rPr>
                        <a:t>2.47E-5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r>
              <a:tr h="371475">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1" u="none" strike="noStrike" cap="none" normalizeH="0" baseline="0" smtClean="0">
                        <a:ln>
                          <a:noFill/>
                        </a:ln>
                        <a:solidFill>
                          <a:srgbClr val="000000"/>
                        </a:solidFill>
                        <a:effectLst/>
                        <a:latin typeface="Calibri" pitchFamily="84" charset="0"/>
                        <a:ea typeface="ＭＳ Ｐゴシック" pitchFamily="84" charset="-128"/>
                        <a:cs typeface="ＭＳ Ｐゴシック" pitchFamily="8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smtClean="0">
                          <a:ln>
                            <a:noFill/>
                          </a:ln>
                          <a:solidFill>
                            <a:srgbClr val="000000"/>
                          </a:solidFill>
                          <a:effectLst/>
                          <a:latin typeface="Calibri" pitchFamily="84" charset="0"/>
                          <a:ea typeface="ＭＳ Ｐゴシック" pitchFamily="84" charset="-128"/>
                          <a:cs typeface="ＭＳ Ｐゴシック" pitchFamily="84" charset="-128"/>
                        </a:rPr>
                        <a:t>Alumina: 1E-14</a:t>
                      </a:r>
                      <a:r>
                        <a:rPr kumimoji="0" lang="en-US" altLang="zh-CN" sz="1600" b="0" i="1" u="none" strike="noStrike" cap="none" normalizeH="0" baseline="0" smtClean="0">
                          <a:ln>
                            <a:noFill/>
                          </a:ln>
                          <a:solidFill>
                            <a:srgbClr val="000000"/>
                          </a:solidFill>
                          <a:effectLst/>
                          <a:latin typeface="Calibri" pitchFamily="84" charset="0"/>
                          <a:ea typeface="宋体" pitchFamily="84" charset="-122"/>
                          <a:cs typeface="宋体" pitchFamily="84" charset="-122"/>
                        </a:rPr>
                        <a:t> Ω</a:t>
                      </a:r>
                      <a:r>
                        <a:rPr kumimoji="0" lang="en-US" altLang="zh-CN" sz="1600" b="0" i="1" u="none" strike="noStrike" cap="none" normalizeH="0" baseline="30000" smtClean="0">
                          <a:ln>
                            <a:noFill/>
                          </a:ln>
                          <a:solidFill>
                            <a:srgbClr val="000000"/>
                          </a:solidFill>
                          <a:effectLst/>
                          <a:latin typeface="Calibri" pitchFamily="84" charset="0"/>
                          <a:ea typeface="宋体" pitchFamily="84" charset="-122"/>
                          <a:cs typeface="宋体" pitchFamily="84" charset="-122"/>
                        </a:rPr>
                        <a:t>-1</a:t>
                      </a:r>
                      <a:r>
                        <a:rPr kumimoji="0" lang="en-US" altLang="zh-CN" sz="1600" b="0" i="1" u="none" strike="noStrike" cap="none" normalizeH="0" baseline="0" smtClean="0">
                          <a:ln>
                            <a:noFill/>
                          </a:ln>
                          <a:solidFill>
                            <a:srgbClr val="000000"/>
                          </a:solidFill>
                          <a:effectLst/>
                          <a:latin typeface="Calibri" pitchFamily="84" charset="0"/>
                          <a:ea typeface="宋体" pitchFamily="84" charset="-122"/>
                          <a:cs typeface="宋体" pitchFamily="84" charset="-122"/>
                        </a:rPr>
                        <a:t>cm</a:t>
                      </a:r>
                      <a:r>
                        <a:rPr kumimoji="0" lang="en-US" altLang="zh-CN" sz="1600" b="0" i="1" u="none" strike="noStrike" cap="none" normalizeH="0" baseline="30000" smtClean="0">
                          <a:ln>
                            <a:noFill/>
                          </a:ln>
                          <a:solidFill>
                            <a:srgbClr val="000000"/>
                          </a:solidFill>
                          <a:effectLst/>
                          <a:latin typeface="Calibri" pitchFamily="84" charset="0"/>
                          <a:ea typeface="宋体" pitchFamily="84" charset="-122"/>
                          <a:cs typeface="宋体" pitchFamily="84" charset="-122"/>
                        </a:rPr>
                        <a:t>-1</a:t>
                      </a:r>
                      <a:r>
                        <a:rPr kumimoji="0" lang="en-US" altLang="zh-CN" sz="1600" b="0" i="1" u="none" strike="noStrike" cap="none" normalizeH="0" baseline="0" smtClean="0">
                          <a:ln>
                            <a:noFill/>
                          </a:ln>
                          <a:solidFill>
                            <a:srgbClr val="000000"/>
                          </a:solidFill>
                          <a:effectLst/>
                          <a:latin typeface="Calibri" pitchFamily="84" charset="0"/>
                          <a:ea typeface="宋体" pitchFamily="84" charset="-122"/>
                          <a:cs typeface="宋体" pitchFamily="84" charset="-122"/>
                        </a:rPr>
                        <a:t>, ITO: </a:t>
                      </a:r>
                      <a:r>
                        <a:rPr kumimoji="0" lang="en-US" altLang="zh-CN" sz="1600" b="0" i="1" u="none" strike="noStrike" cap="none" normalizeH="0" baseline="0" smtClean="0">
                          <a:ln>
                            <a:noFill/>
                          </a:ln>
                          <a:solidFill>
                            <a:srgbClr val="000000"/>
                          </a:solidFill>
                          <a:effectLst/>
                          <a:latin typeface="Apple Symbols" pitchFamily="84" charset="2"/>
                          <a:ea typeface="宋体" pitchFamily="84" charset="-122"/>
                          <a:cs typeface="宋体" pitchFamily="84" charset="-122"/>
                        </a:rPr>
                        <a:t>∼</a:t>
                      </a:r>
                      <a:r>
                        <a:rPr kumimoji="0" lang="en-US" altLang="zh-CN" sz="1600" b="0" i="1" u="none" strike="noStrike" cap="none" normalizeH="0" baseline="0" smtClean="0">
                          <a:ln>
                            <a:noFill/>
                          </a:ln>
                          <a:solidFill>
                            <a:srgbClr val="000000"/>
                          </a:solidFill>
                          <a:effectLst/>
                          <a:latin typeface="Calibri" pitchFamily="84" charset="0"/>
                          <a:ea typeface="宋体" pitchFamily="84" charset="-122"/>
                          <a:cs typeface="宋体" pitchFamily="84" charset="-122"/>
                        </a:rPr>
                        <a:t>10</a:t>
                      </a:r>
                      <a:r>
                        <a:rPr kumimoji="0" lang="en-US" altLang="zh-CN" sz="1600" b="0" i="1" u="none" strike="noStrike" cap="none" normalizeH="0" baseline="30000" smtClean="0">
                          <a:ln>
                            <a:noFill/>
                          </a:ln>
                          <a:solidFill>
                            <a:srgbClr val="000000"/>
                          </a:solidFill>
                          <a:effectLst/>
                          <a:latin typeface="Calibri" pitchFamily="84" charset="0"/>
                          <a:ea typeface="宋体" pitchFamily="84" charset="-122"/>
                          <a:cs typeface="宋体" pitchFamily="84" charset="-122"/>
                        </a:rPr>
                        <a:t>4</a:t>
                      </a:r>
                      <a:r>
                        <a:rPr kumimoji="0" lang="en-US" altLang="zh-CN" sz="1600" b="0" i="1" u="none" strike="noStrike" cap="none" normalizeH="0" baseline="0" smtClean="0">
                          <a:ln>
                            <a:noFill/>
                          </a:ln>
                          <a:solidFill>
                            <a:srgbClr val="000000"/>
                          </a:solidFill>
                          <a:effectLst/>
                          <a:latin typeface="Calibri" pitchFamily="84" charset="0"/>
                          <a:ea typeface="宋体" pitchFamily="84" charset="-122"/>
                          <a:cs typeface="宋体" pitchFamily="84" charset="-122"/>
                        </a:rPr>
                        <a:t> Ω</a:t>
                      </a:r>
                      <a:r>
                        <a:rPr kumimoji="0" lang="en-US" altLang="zh-CN" sz="1600" b="0" i="1" u="none" strike="noStrike" cap="none" normalizeH="0" baseline="30000" smtClean="0">
                          <a:ln>
                            <a:noFill/>
                          </a:ln>
                          <a:solidFill>
                            <a:srgbClr val="000000"/>
                          </a:solidFill>
                          <a:effectLst/>
                          <a:latin typeface="Calibri" pitchFamily="84" charset="0"/>
                          <a:ea typeface="宋体" pitchFamily="84" charset="-122"/>
                          <a:cs typeface="宋体" pitchFamily="84" charset="-122"/>
                        </a:rPr>
                        <a:t>-1</a:t>
                      </a:r>
                      <a:r>
                        <a:rPr kumimoji="0" lang="en-US" altLang="zh-CN" sz="1600" b="0" i="1" u="none" strike="noStrike" cap="none" normalizeH="0" baseline="0" smtClean="0">
                          <a:ln>
                            <a:noFill/>
                          </a:ln>
                          <a:solidFill>
                            <a:srgbClr val="000000"/>
                          </a:solidFill>
                          <a:effectLst/>
                          <a:latin typeface="Calibri" pitchFamily="84" charset="0"/>
                          <a:ea typeface="宋体" pitchFamily="84" charset="-122"/>
                          <a:cs typeface="宋体" pitchFamily="84" charset="-122"/>
                        </a:rPr>
                        <a:t>cm</a:t>
                      </a:r>
                      <a:r>
                        <a:rPr kumimoji="0" lang="en-US" altLang="zh-CN" sz="1600" b="0" i="1" u="none" strike="noStrike" cap="none" normalizeH="0" baseline="30000" smtClean="0">
                          <a:ln>
                            <a:noFill/>
                          </a:ln>
                          <a:solidFill>
                            <a:srgbClr val="000000"/>
                          </a:solidFill>
                          <a:effectLst/>
                          <a:latin typeface="Calibri" pitchFamily="84" charset="0"/>
                          <a:ea typeface="宋体" pitchFamily="84" charset="-122"/>
                          <a:cs typeface="宋体" pitchFamily="84" charset="-122"/>
                        </a:rPr>
                        <a:t>-1</a:t>
                      </a:r>
                      <a:endParaRPr kumimoji="0" lang="en-US" sz="1600" b="0" i="1" u="none" strike="noStrike" cap="none" normalizeH="0" baseline="0" smtClean="0">
                        <a:ln>
                          <a:noFill/>
                        </a:ln>
                        <a:solidFill>
                          <a:srgbClr val="000000"/>
                        </a:solidFill>
                        <a:effectLst/>
                        <a:latin typeface="Calibri" pitchFamily="84" charset="0"/>
                        <a:ea typeface="ＭＳ Ｐゴシック" pitchFamily="84" charset="-128"/>
                        <a:cs typeface="ＭＳ Ｐゴシック" pitchFamily="8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2F2F2"/>
                    </a:solidFill>
                  </a:tcPr>
                </a:tc>
                <a:tc hMerge="1">
                  <a:txBody>
                    <a:bodyPr/>
                    <a:lstStyle/>
                    <a:p>
                      <a:endParaRPr lang="en-US"/>
                    </a:p>
                  </a:txBody>
                  <a:tcPr/>
                </a:tc>
              </a:tr>
            </a:tbl>
          </a:graphicData>
        </a:graphic>
      </p:graphicFrame>
      <p:pic>
        <p:nvPicPr>
          <p:cNvPr id="7" name="Picture 2" descr="F:\Lab\SEM\S04\20120530_S04_04.TIF"/>
          <p:cNvPicPr>
            <a:picLocks noChangeAspect="1" noChangeArrowheads="1"/>
          </p:cNvPicPr>
          <p:nvPr/>
        </p:nvPicPr>
        <p:blipFill>
          <a:blip r:embed="rId3"/>
          <a:srcRect/>
          <a:stretch>
            <a:fillRect/>
          </a:stretch>
        </p:blipFill>
        <p:spPr bwMode="auto">
          <a:xfrm>
            <a:off x="5983288" y="3435350"/>
            <a:ext cx="3048000" cy="22860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4" descr="F:\Lab\SEM\20120528\ITO 1600 1h\20120528_ito_1600_1h_01.TIF"/>
          <p:cNvPicPr>
            <a:picLocks noChangeAspect="1" noChangeArrowheads="1"/>
          </p:cNvPicPr>
          <p:nvPr/>
        </p:nvPicPr>
        <p:blipFill>
          <a:blip r:embed="rId4"/>
          <a:srcRect/>
          <a:stretch>
            <a:fillRect/>
          </a:stretch>
        </p:blipFill>
        <p:spPr bwMode="auto">
          <a:xfrm>
            <a:off x="5983288" y="990600"/>
            <a:ext cx="3048000" cy="22860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55318" name="Picture 4" descr="G:\MURI\MURI review meeting May 2012\With Error bar.png"/>
          <p:cNvPicPr>
            <a:picLocks noChangeAspect="1" noChangeArrowheads="1"/>
          </p:cNvPicPr>
          <p:nvPr/>
        </p:nvPicPr>
        <p:blipFill>
          <a:blip r:embed="rId5"/>
          <a:srcRect t="9853" b="4691"/>
          <a:stretch>
            <a:fillRect/>
          </a:stretch>
        </p:blipFill>
        <p:spPr bwMode="auto">
          <a:xfrm>
            <a:off x="20638" y="646113"/>
            <a:ext cx="4343400" cy="5870575"/>
          </a:xfrm>
          <a:prstGeom prst="rect">
            <a:avLst/>
          </a:prstGeom>
          <a:noFill/>
          <a:ln w="9525">
            <a:noFill/>
            <a:miter lim="800000"/>
            <a:headEnd/>
            <a:tailEnd/>
          </a:ln>
        </p:spPr>
      </p:pic>
      <p:pic>
        <p:nvPicPr>
          <p:cNvPr id="11" name="Picture 4" descr="F:\Lab\SEM\S05\20120530_S05_03.TIF"/>
          <p:cNvPicPr>
            <a:picLocks noChangeAspect="1" noChangeArrowheads="1"/>
          </p:cNvPicPr>
          <p:nvPr/>
        </p:nvPicPr>
        <p:blipFill>
          <a:blip r:embed="rId6"/>
          <a:srcRect/>
          <a:stretch>
            <a:fillRect/>
          </a:stretch>
        </p:blipFill>
        <p:spPr bwMode="auto">
          <a:xfrm>
            <a:off x="1603375" y="2057400"/>
            <a:ext cx="4267200" cy="32004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nvPr>
        </p:nvGraphicFramePr>
        <p:xfrm>
          <a:off x="-762000" y="685800"/>
          <a:ext cx="10210800" cy="61722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20482" name="Date Placeholder 1"/>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A3E6F3-A5C2-4D6C-BF8C-745399C39685}" type="datetime3">
              <a:rPr lang="en-US">
                <a:latin typeface="Candara" pitchFamily="84" charset="0"/>
                <a:ea typeface="ＭＳ Ｐゴシック" pitchFamily="84" charset="-128"/>
                <a:cs typeface="ＭＳ Ｐゴシック" pitchFamily="84" charset="-128"/>
              </a:rPr>
              <a:pPr fontAlgn="base">
                <a:spcBef>
                  <a:spcPct val="0"/>
                </a:spcBef>
                <a:spcAft>
                  <a:spcPct val="0"/>
                </a:spcAft>
              </a:pPr>
              <a:t>January 7, 13</a:t>
            </a:fld>
            <a:endParaRPr lang="en-US">
              <a:latin typeface="Candara" pitchFamily="84" charset="0"/>
              <a:ea typeface="ＭＳ Ｐゴシック" pitchFamily="84" charset="-128"/>
              <a:cs typeface="ＭＳ Ｐゴシック" pitchFamily="84" charset="-128"/>
            </a:endParaRPr>
          </a:p>
        </p:txBody>
      </p:sp>
      <p:sp>
        <p:nvSpPr>
          <p:cNvPr id="5" name="Title 4"/>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Meetings</a:t>
            </a:r>
            <a:endParaRPr lang="en-US" dirty="0">
              <a:ea typeface="+mj-ea"/>
              <a:cs typeface="+mj-cs"/>
            </a:endParaRPr>
          </a:p>
        </p:txBody>
      </p:sp>
      <p:sp>
        <p:nvSpPr>
          <p:cNvPr id="7" name="Slide Number Placeholder 6"/>
          <p:cNvSpPr>
            <a:spLocks noGrp="1"/>
          </p:cNvSpPr>
          <p:nvPr>
            <p:ph type="sldNum" sz="quarter" idx="12"/>
          </p:nvPr>
        </p:nvSpPr>
        <p:spPr/>
        <p:txBody>
          <a:bodyPr/>
          <a:lstStyle/>
          <a:p>
            <a:pPr>
              <a:defRPr/>
            </a:pPr>
            <a:fld id="{40C3C032-D63B-4978-B36A-8B7F838E3AFA}" type="slidenum">
              <a:rPr lang="en-US"/>
              <a:pPr>
                <a:defRPr/>
              </a:pPr>
              <a:t>3</a:t>
            </a:fld>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C73F4857-0B5B-4A9B-A2B1-81E3B2CFDD43}"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EB48C8E3-C3DC-451C-8823-35EFAB2F748F}" type="slidenum">
              <a:rPr lang="en-US"/>
              <a:pPr>
                <a:defRPr/>
              </a:pPr>
              <a:t>30</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Alumina - Cu/Ti</a:t>
            </a:r>
            <a:endParaRPr lang="en-US" dirty="0">
              <a:ea typeface="+mj-ea"/>
              <a:cs typeface="+mj-cs"/>
            </a:endParaRPr>
          </a:p>
        </p:txBody>
      </p:sp>
      <p:sp>
        <p:nvSpPr>
          <p:cNvPr id="5" name="Up-Down Arrow 4"/>
          <p:cNvSpPr/>
          <p:nvPr/>
        </p:nvSpPr>
        <p:spPr>
          <a:xfrm>
            <a:off x="4305300" y="627063"/>
            <a:ext cx="533400" cy="5926137"/>
          </a:xfrm>
          <a:prstGeom prst="upDownArrow">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6" name="Left-Right Arrow 5"/>
          <p:cNvSpPr/>
          <p:nvPr/>
        </p:nvSpPr>
        <p:spPr>
          <a:xfrm>
            <a:off x="533400" y="3429000"/>
            <a:ext cx="7924800" cy="457200"/>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Box 7"/>
          <p:cNvSpPr txBox="1"/>
          <p:nvPr/>
        </p:nvSpPr>
        <p:spPr>
          <a:xfrm>
            <a:off x="7792093" y="3638505"/>
            <a:ext cx="1143000" cy="461665"/>
          </a:xfrm>
          <a:prstGeom prst="rect">
            <a:avLst/>
          </a:prstGeom>
          <a:noFill/>
        </p:spPr>
        <p:txBody>
          <a:bodyPr>
            <a:spAutoFit/>
          </a:bodyPr>
          <a:lstStyle/>
          <a:p>
            <a:pPr fontAlgn="auto">
              <a:spcBef>
                <a:spcPts val="0"/>
              </a:spcBef>
              <a:spcAft>
                <a:spcPts val="0"/>
              </a:spcAft>
              <a:defRPr/>
            </a:pPr>
            <a:r>
              <a:rPr lang="en-US" sz="2400"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rPr>
              <a:t>pO</a:t>
            </a:r>
            <a:r>
              <a:rPr lang="en-US" sz="2400" i="1" baseline="-25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rPr>
              <a:t>2</a:t>
            </a:r>
            <a:endParaRPr lang="en-US" sz="2400" i="1" baseline="-25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ea typeface="+mn-ea"/>
              <a:cs typeface="+mn-cs"/>
            </a:endParaRPr>
          </a:p>
        </p:txBody>
      </p:sp>
      <p:graphicFrame>
        <p:nvGraphicFramePr>
          <p:cNvPr id="56329" name="Chart 8"/>
          <p:cNvGraphicFramePr>
            <a:graphicFrameLocks noGrp="1"/>
          </p:cNvGraphicFramePr>
          <p:nvPr/>
        </p:nvGraphicFramePr>
        <p:xfrm>
          <a:off x="381000" y="3657600"/>
          <a:ext cx="4627563" cy="2773363"/>
        </p:xfrm>
        <a:graphic>
          <a:graphicData uri="http://schemas.openxmlformats.org/presentationml/2006/ole">
            <p:oleObj spid="_x0000_s56329" r:id="rId4" imgW="4626482" imgH="2773451" progId="Excel.Chart.8">
              <p:embed/>
            </p:oleObj>
          </a:graphicData>
        </a:graphic>
      </p:graphicFrame>
      <p:sp>
        <p:nvSpPr>
          <p:cNvPr id="10" name="Title 1"/>
          <p:cNvSpPr txBox="1">
            <a:spLocks/>
          </p:cNvSpPr>
          <p:nvPr/>
        </p:nvSpPr>
        <p:spPr>
          <a:xfrm>
            <a:off x="4927600" y="4297363"/>
            <a:ext cx="3621088" cy="327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2800" b="1" dirty="0" smtClean="0">
                <a:effectLst>
                  <a:outerShdw blurRad="38100" dist="38100" dir="2700000" algn="tl">
                    <a:srgbClr val="000000">
                      <a:alpha val="43137"/>
                    </a:srgbClr>
                  </a:outerShdw>
                </a:effectLst>
              </a:rPr>
              <a:t>Metal </a:t>
            </a:r>
            <a:r>
              <a:rPr lang="en-US" sz="2800" b="1" dirty="0" err="1" smtClean="0">
                <a:effectLst>
                  <a:outerShdw blurRad="38100" dist="38100" dir="2700000" algn="tl">
                    <a:srgbClr val="000000">
                      <a:alpha val="43137"/>
                    </a:srgbClr>
                  </a:outerShdw>
                </a:effectLst>
              </a:rPr>
              <a:t>Complexionized</a:t>
            </a:r>
            <a:r>
              <a:rPr lang="en-US" sz="2800" b="1" dirty="0" smtClean="0">
                <a:effectLst>
                  <a:outerShdw blurRad="38100" dist="38100" dir="2700000" algn="tl">
                    <a:srgbClr val="000000">
                      <a:alpha val="43137"/>
                    </a:srgbClr>
                  </a:outerShdw>
                </a:effectLst>
              </a:rPr>
              <a:t> Ceramics</a:t>
            </a:r>
            <a:endParaRPr lang="en-US" sz="2800" b="1" dirty="0">
              <a:effectLst>
                <a:outerShdw blurRad="38100" dist="38100" dir="2700000" algn="tl">
                  <a:srgbClr val="000000">
                    <a:alpha val="43137"/>
                  </a:srgbClr>
                </a:outerShdw>
              </a:effectLst>
            </a:endParaRPr>
          </a:p>
        </p:txBody>
      </p:sp>
      <p:grpSp>
        <p:nvGrpSpPr>
          <p:cNvPr id="56331" name="Group 10"/>
          <p:cNvGrpSpPr>
            <a:grpSpLocks/>
          </p:cNvGrpSpPr>
          <p:nvPr/>
        </p:nvGrpSpPr>
        <p:grpSpPr bwMode="auto">
          <a:xfrm>
            <a:off x="5334000" y="660400"/>
            <a:ext cx="2792413" cy="2819400"/>
            <a:chOff x="6129020" y="643937"/>
            <a:chExt cx="2297375" cy="2542946"/>
          </a:xfrm>
        </p:grpSpPr>
        <p:grpSp>
          <p:nvGrpSpPr>
            <p:cNvPr id="56351" name="Group 34"/>
            <p:cNvGrpSpPr>
              <a:grpSpLocks/>
            </p:cNvGrpSpPr>
            <p:nvPr/>
          </p:nvGrpSpPr>
          <p:grpSpPr bwMode="auto">
            <a:xfrm>
              <a:off x="6129020" y="888749"/>
              <a:ext cx="2297375" cy="2298134"/>
              <a:chOff x="6129020" y="888749"/>
              <a:chExt cx="2297375" cy="2298134"/>
            </a:xfrm>
          </p:grpSpPr>
          <p:pic>
            <p:nvPicPr>
              <p:cNvPr id="56353" name="Picture 5" descr="E:\MURI\RedOx Samples\10vol% Oxidized\File17.TIF"/>
              <p:cNvPicPr>
                <a:picLocks noChangeAspect="1" noChangeArrowheads="1"/>
              </p:cNvPicPr>
              <p:nvPr/>
            </p:nvPicPr>
            <p:blipFill>
              <a:blip r:embed="rId5"/>
              <a:srcRect l="33830" t="56409" r="37415" b="10101"/>
              <a:stretch>
                <a:fillRect/>
              </a:stretch>
            </p:blipFill>
            <p:spPr bwMode="auto">
              <a:xfrm>
                <a:off x="6129020" y="888749"/>
                <a:ext cx="2297375" cy="2298134"/>
              </a:xfrm>
              <a:prstGeom prst="rect">
                <a:avLst/>
              </a:prstGeom>
              <a:noFill/>
              <a:ln w="9525">
                <a:noFill/>
                <a:miter lim="800000"/>
                <a:headEnd/>
                <a:tailEnd/>
              </a:ln>
            </p:spPr>
          </p:pic>
          <p:sp>
            <p:nvSpPr>
              <p:cNvPr id="56354" name="TextBox 14"/>
              <p:cNvSpPr txBox="1">
                <a:spLocks noChangeArrowheads="1"/>
              </p:cNvSpPr>
              <p:nvPr/>
            </p:nvSpPr>
            <p:spPr bwMode="auto">
              <a:xfrm>
                <a:off x="7010616" y="1704930"/>
                <a:ext cx="880291" cy="303550"/>
              </a:xfrm>
              <a:prstGeom prst="rect">
                <a:avLst/>
              </a:prstGeom>
              <a:noFill/>
              <a:ln w="9525">
                <a:noFill/>
                <a:miter lim="800000"/>
                <a:headEnd/>
                <a:tailEnd/>
              </a:ln>
            </p:spPr>
            <p:txBody>
              <a:bodyPr>
                <a:prstTxWarp prst="textNoShape">
                  <a:avLst/>
                </a:prstTxWarp>
                <a:spAutoFit/>
              </a:bodyPr>
              <a:lstStyle/>
              <a:p>
                <a:r>
                  <a:rPr lang="en-US" sz="1600" b="1">
                    <a:solidFill>
                      <a:srgbClr val="FFC000"/>
                    </a:solidFill>
                    <a:latin typeface="Calibri" pitchFamily="84" charset="0"/>
                  </a:rPr>
                  <a:t>CuAlO</a:t>
                </a:r>
                <a:r>
                  <a:rPr lang="en-US" sz="1600" b="1" baseline="-25000">
                    <a:solidFill>
                      <a:srgbClr val="FFC000"/>
                    </a:solidFill>
                    <a:latin typeface="Calibri" pitchFamily="84" charset="0"/>
                  </a:rPr>
                  <a:t>2</a:t>
                </a:r>
              </a:p>
            </p:txBody>
          </p:sp>
          <p:sp>
            <p:nvSpPr>
              <p:cNvPr id="56355" name="TextBox 8"/>
              <p:cNvSpPr txBox="1">
                <a:spLocks noChangeArrowheads="1"/>
              </p:cNvSpPr>
              <p:nvPr/>
            </p:nvSpPr>
            <p:spPr bwMode="auto">
              <a:xfrm>
                <a:off x="6272688" y="2808878"/>
                <a:ext cx="894657" cy="303549"/>
              </a:xfrm>
              <a:prstGeom prst="rect">
                <a:avLst/>
              </a:prstGeom>
              <a:noFill/>
              <a:ln w="9525">
                <a:noFill/>
                <a:miter lim="800000"/>
                <a:headEnd/>
                <a:tailEnd/>
              </a:ln>
            </p:spPr>
            <p:txBody>
              <a:bodyPr>
                <a:prstTxWarp prst="textNoShape">
                  <a:avLst/>
                </a:prstTxWarp>
                <a:spAutoFit/>
              </a:bodyPr>
              <a:lstStyle/>
              <a:p>
                <a:r>
                  <a:rPr lang="en-US" sz="1600" b="1">
                    <a:solidFill>
                      <a:schemeClr val="bg1"/>
                    </a:solidFill>
                    <a:latin typeface="Calibri" pitchFamily="84" charset="0"/>
                  </a:rPr>
                  <a:t>Al</a:t>
                </a:r>
                <a:r>
                  <a:rPr lang="en-US" sz="1600" b="1" baseline="-25000">
                    <a:solidFill>
                      <a:schemeClr val="bg1"/>
                    </a:solidFill>
                    <a:latin typeface="Calibri" pitchFamily="84" charset="0"/>
                  </a:rPr>
                  <a:t>2</a:t>
                </a:r>
                <a:r>
                  <a:rPr lang="en-US" sz="1600" b="1">
                    <a:solidFill>
                      <a:schemeClr val="bg1"/>
                    </a:solidFill>
                    <a:latin typeface="Calibri" pitchFamily="84" charset="0"/>
                  </a:rPr>
                  <a:t>O</a:t>
                </a:r>
                <a:r>
                  <a:rPr lang="en-US" sz="1600" b="1" baseline="-25000">
                    <a:solidFill>
                      <a:schemeClr val="bg1"/>
                    </a:solidFill>
                    <a:latin typeface="Calibri" pitchFamily="84" charset="0"/>
                  </a:rPr>
                  <a:t>3</a:t>
                </a:r>
              </a:p>
            </p:txBody>
          </p:sp>
          <p:grpSp>
            <p:nvGrpSpPr>
              <p:cNvPr id="56356" name="Group 33"/>
              <p:cNvGrpSpPr>
                <a:grpSpLocks/>
              </p:cNvGrpSpPr>
              <p:nvPr/>
            </p:nvGrpSpPr>
            <p:grpSpPr bwMode="auto">
              <a:xfrm>
                <a:off x="6146942" y="930305"/>
                <a:ext cx="985139" cy="334163"/>
                <a:chOff x="3464864" y="2937778"/>
                <a:chExt cx="985139" cy="334163"/>
              </a:xfrm>
            </p:grpSpPr>
            <p:sp>
              <p:nvSpPr>
                <p:cNvPr id="56357" name="TextBox 17"/>
                <p:cNvSpPr txBox="1">
                  <a:spLocks noChangeArrowheads="1"/>
                </p:cNvSpPr>
                <p:nvPr/>
              </p:nvSpPr>
              <p:spPr bwMode="auto">
                <a:xfrm>
                  <a:off x="3505715" y="2937778"/>
                  <a:ext cx="944288" cy="303550"/>
                </a:xfrm>
                <a:prstGeom prst="rect">
                  <a:avLst/>
                </a:prstGeom>
                <a:noFill/>
                <a:ln w="9525">
                  <a:noFill/>
                  <a:miter lim="800000"/>
                  <a:headEnd/>
                  <a:tailEnd/>
                </a:ln>
              </p:spPr>
              <p:txBody>
                <a:bodyPr>
                  <a:prstTxWarp prst="textNoShape">
                    <a:avLst/>
                  </a:prstTxWarp>
                  <a:spAutoFit/>
                </a:bodyPr>
                <a:lstStyle/>
                <a:p>
                  <a:r>
                    <a:rPr lang="en-US" sz="1600" b="1">
                      <a:solidFill>
                        <a:schemeClr val="bg1"/>
                      </a:solidFill>
                      <a:latin typeface="Calibri" pitchFamily="84" charset="0"/>
                    </a:rPr>
                    <a:t>5 </a:t>
                  </a:r>
                  <a:r>
                    <a:rPr lang="en-US" sz="1600" b="1">
                      <a:solidFill>
                        <a:schemeClr val="bg1"/>
                      </a:solidFill>
                      <a:latin typeface="Symbol" pitchFamily="84" charset="2"/>
                    </a:rPr>
                    <a:t>m</a:t>
                  </a:r>
                  <a:r>
                    <a:rPr lang="en-US" sz="1600" b="1">
                      <a:solidFill>
                        <a:schemeClr val="bg1"/>
                      </a:solidFill>
                      <a:latin typeface="Calibri" pitchFamily="84" charset="0"/>
                    </a:rPr>
                    <a:t>m</a:t>
                  </a:r>
                </a:p>
              </p:txBody>
            </p:sp>
            <p:cxnSp>
              <p:nvCxnSpPr>
                <p:cNvPr id="19" name="Straight Connector 18"/>
                <p:cNvCxnSpPr/>
                <p:nvPr/>
              </p:nvCxnSpPr>
              <p:spPr>
                <a:xfrm flipH="1">
                  <a:off x="3465227" y="3271396"/>
                  <a:ext cx="74576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3" name="Title 1"/>
            <p:cNvSpPr txBox="1">
              <a:spLocks/>
            </p:cNvSpPr>
            <p:nvPr/>
          </p:nvSpPr>
          <p:spPr>
            <a:xfrm>
              <a:off x="6129020" y="643937"/>
              <a:ext cx="2297375" cy="327892"/>
            </a:xfrm>
            <a:prstGeom prst="rect">
              <a:avLst/>
            </a:prstGeom>
            <a:solidFill>
              <a:schemeClr val="bg1">
                <a:lumMod val="85000"/>
              </a:scheme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1400" b="1" dirty="0" smtClean="0">
                  <a:effectLst>
                    <a:outerShdw blurRad="38100" dist="38100" dir="2700000" algn="tl">
                      <a:srgbClr val="000000">
                        <a:alpha val="43137"/>
                      </a:srgbClr>
                    </a:outerShdw>
                  </a:effectLst>
                </a:rPr>
                <a:t>   Al</a:t>
              </a:r>
              <a:r>
                <a:rPr lang="en-US" sz="1400" b="1" baseline="-25000" dirty="0" smtClean="0">
                  <a:effectLst>
                    <a:outerShdw blurRad="38100" dist="38100" dir="2700000" algn="tl">
                      <a:srgbClr val="000000">
                        <a:alpha val="43137"/>
                      </a:srgbClr>
                    </a:outerShdw>
                  </a:effectLst>
                </a:rPr>
                <a:t>2</a:t>
              </a:r>
              <a:r>
                <a:rPr lang="en-US" sz="1400" b="1" dirty="0" smtClean="0">
                  <a:effectLst>
                    <a:outerShdw blurRad="38100" dist="38100" dir="2700000" algn="tl">
                      <a:srgbClr val="000000">
                        <a:alpha val="43137"/>
                      </a:srgbClr>
                    </a:outerShdw>
                  </a:effectLst>
                </a:rPr>
                <a:t>O</a:t>
              </a:r>
              <a:r>
                <a:rPr lang="en-US" sz="1400" b="1" baseline="-25000" dirty="0" smtClean="0">
                  <a:effectLst>
                    <a:outerShdw blurRad="38100" dist="38100" dir="2700000" algn="tl">
                      <a:srgbClr val="000000">
                        <a:alpha val="43137"/>
                      </a:srgbClr>
                    </a:outerShdw>
                  </a:effectLst>
                </a:rPr>
                <a:t>3</a:t>
              </a:r>
              <a:r>
                <a:rPr lang="en-US" sz="1400" b="1" dirty="0" smtClean="0">
                  <a:effectLst>
                    <a:outerShdw blurRad="38100" dist="38100" dir="2700000" algn="tl">
                      <a:srgbClr val="000000">
                        <a:alpha val="43137"/>
                      </a:srgbClr>
                    </a:outerShdw>
                  </a:effectLst>
                </a:rPr>
                <a:t> – 21 </a:t>
              </a:r>
              <a:r>
                <a:rPr lang="en-US" sz="1400" b="1" dirty="0" err="1" smtClean="0">
                  <a:effectLst>
                    <a:outerShdw blurRad="38100" dist="38100" dir="2700000" algn="tl">
                      <a:srgbClr val="000000">
                        <a:alpha val="43137"/>
                      </a:srgbClr>
                    </a:outerShdw>
                  </a:effectLst>
                </a:rPr>
                <a:t>wt</a:t>
              </a:r>
              <a:r>
                <a:rPr lang="en-US" sz="1400" b="1" dirty="0" smtClean="0">
                  <a:effectLst>
                    <a:outerShdw blurRad="38100" dist="38100" dir="2700000" algn="tl">
                      <a:srgbClr val="000000">
                        <a:alpha val="43137"/>
                      </a:srgbClr>
                    </a:outerShdw>
                  </a:effectLst>
                </a:rPr>
                <a:t>% Cu</a:t>
              </a:r>
              <a:r>
                <a:rPr lang="en-US" sz="1400" b="1" baseline="-25000" dirty="0" smtClean="0">
                  <a:effectLst>
                    <a:outerShdw blurRad="38100" dist="38100" dir="2700000" algn="tl">
                      <a:srgbClr val="000000">
                        <a:alpha val="43137"/>
                      </a:srgbClr>
                    </a:outerShdw>
                  </a:effectLst>
                </a:rPr>
                <a:t>2</a:t>
              </a:r>
              <a:r>
                <a:rPr lang="en-US" sz="1400" b="1" dirty="0" smtClean="0">
                  <a:effectLst>
                    <a:outerShdw blurRad="38100" dist="38100" dir="2700000" algn="tl">
                      <a:srgbClr val="000000">
                        <a:alpha val="43137"/>
                      </a:srgbClr>
                    </a:outerShdw>
                  </a:effectLst>
                </a:rPr>
                <a:t>O (Air)</a:t>
              </a:r>
              <a:endParaRPr lang="en-US" sz="1400" b="1" dirty="0">
                <a:effectLst>
                  <a:outerShdw blurRad="38100" dist="38100" dir="2700000" algn="tl">
                    <a:srgbClr val="000000">
                      <a:alpha val="43137"/>
                    </a:srgbClr>
                  </a:outerShdw>
                </a:effectLst>
              </a:endParaRPr>
            </a:p>
          </p:txBody>
        </p:sp>
      </p:grpSp>
      <p:sp>
        <p:nvSpPr>
          <p:cNvPr id="20" name="Oval 19"/>
          <p:cNvSpPr/>
          <p:nvPr/>
        </p:nvSpPr>
        <p:spPr>
          <a:xfrm rot="1599527">
            <a:off x="6464300" y="2058988"/>
            <a:ext cx="636588" cy="654050"/>
          </a:xfrm>
          <a:prstGeom prst="ellipse">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333" name="TextBox 20"/>
          <p:cNvSpPr txBox="1">
            <a:spLocks noChangeArrowheads="1"/>
          </p:cNvSpPr>
          <p:nvPr/>
        </p:nvSpPr>
        <p:spPr bwMode="auto">
          <a:xfrm rot="-5400000">
            <a:off x="-749300" y="5156200"/>
            <a:ext cx="2058988" cy="274638"/>
          </a:xfrm>
          <a:prstGeom prst="rect">
            <a:avLst/>
          </a:prstGeom>
          <a:noFill/>
          <a:ln w="9525">
            <a:noFill/>
            <a:miter lim="800000"/>
            <a:headEnd/>
            <a:tailEnd/>
          </a:ln>
        </p:spPr>
        <p:txBody>
          <a:bodyPr>
            <a:prstTxWarp prst="textNoShape">
              <a:avLst/>
            </a:prstTxWarp>
            <a:spAutoFit/>
          </a:bodyPr>
          <a:lstStyle/>
          <a:p>
            <a:r>
              <a:rPr lang="en-US" sz="1200" b="1">
                <a:latin typeface="Calibri" pitchFamily="84" charset="0"/>
              </a:rPr>
              <a:t>Reduced gb mobility (m</a:t>
            </a:r>
            <a:r>
              <a:rPr lang="en-US" sz="1200" b="1" baseline="30000">
                <a:latin typeface="Calibri" pitchFamily="84" charset="0"/>
              </a:rPr>
              <a:t>2</a:t>
            </a:r>
            <a:r>
              <a:rPr lang="en-US" sz="1200" b="1">
                <a:latin typeface="Calibri" pitchFamily="84" charset="0"/>
              </a:rPr>
              <a:t>/s)</a:t>
            </a:r>
          </a:p>
        </p:txBody>
      </p:sp>
      <p:sp>
        <p:nvSpPr>
          <p:cNvPr id="22" name="Oval 21"/>
          <p:cNvSpPr/>
          <p:nvPr/>
        </p:nvSpPr>
        <p:spPr>
          <a:xfrm>
            <a:off x="3886200" y="4572000"/>
            <a:ext cx="457200" cy="1143000"/>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Oval 22"/>
          <p:cNvSpPr/>
          <p:nvPr/>
        </p:nvSpPr>
        <p:spPr>
          <a:xfrm>
            <a:off x="3873500" y="5715000"/>
            <a:ext cx="457200" cy="723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6336" name="Group 23"/>
          <p:cNvGrpSpPr>
            <a:grpSpLocks/>
          </p:cNvGrpSpPr>
          <p:nvPr/>
        </p:nvGrpSpPr>
        <p:grpSpPr bwMode="auto">
          <a:xfrm>
            <a:off x="533400" y="688975"/>
            <a:ext cx="2971800" cy="2620963"/>
            <a:chOff x="1143000" y="1014053"/>
            <a:chExt cx="2730297" cy="2335640"/>
          </a:xfrm>
        </p:grpSpPr>
        <p:grpSp>
          <p:nvGrpSpPr>
            <p:cNvPr id="56346" name="Group 39"/>
            <p:cNvGrpSpPr>
              <a:grpSpLocks/>
            </p:cNvGrpSpPr>
            <p:nvPr/>
          </p:nvGrpSpPr>
          <p:grpSpPr bwMode="auto">
            <a:xfrm>
              <a:off x="1143000" y="1014053"/>
              <a:ext cx="2677290" cy="2335640"/>
              <a:chOff x="1371599" y="822550"/>
              <a:chExt cx="2677290" cy="2335640"/>
            </a:xfrm>
          </p:grpSpPr>
          <p:pic>
            <p:nvPicPr>
              <p:cNvPr id="56349" name="Picture 5" descr="C:\Users\mrk411\Desktop\17wt% 1300 6 hr Original Reduced\File15.TIF"/>
              <p:cNvPicPr>
                <a:picLocks noChangeAspect="1" noChangeArrowheads="1"/>
              </p:cNvPicPr>
              <p:nvPr/>
            </p:nvPicPr>
            <p:blipFill>
              <a:blip r:embed="rId6"/>
              <a:srcRect/>
              <a:stretch>
                <a:fillRect/>
              </a:stretch>
            </p:blipFill>
            <p:spPr bwMode="auto">
              <a:xfrm>
                <a:off x="1371600" y="1150223"/>
                <a:ext cx="2677289" cy="2007967"/>
              </a:xfrm>
              <a:prstGeom prst="rect">
                <a:avLst/>
              </a:prstGeom>
              <a:noFill/>
              <a:ln w="9525">
                <a:noFill/>
                <a:miter lim="800000"/>
                <a:headEnd/>
                <a:tailEnd/>
              </a:ln>
            </p:spPr>
          </p:pic>
          <p:sp>
            <p:nvSpPr>
              <p:cNvPr id="29" name="Title 1"/>
              <p:cNvSpPr txBox="1">
                <a:spLocks/>
              </p:cNvSpPr>
              <p:nvPr/>
            </p:nvSpPr>
            <p:spPr>
              <a:xfrm>
                <a:off x="1371599" y="822550"/>
                <a:ext cx="2677792" cy="328206"/>
              </a:xfrm>
              <a:prstGeom prst="rect">
                <a:avLst/>
              </a:prstGeom>
              <a:solidFill>
                <a:schemeClr val="bg1">
                  <a:lumMod val="85000"/>
                </a:schemeClr>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en-US" sz="1400" b="1" dirty="0" smtClean="0">
                    <a:effectLst>
                      <a:outerShdw blurRad="38100" dist="38100" dir="2700000" algn="tl">
                        <a:srgbClr val="000000">
                          <a:alpha val="43137"/>
                        </a:srgbClr>
                      </a:outerShdw>
                    </a:effectLst>
                  </a:rPr>
                  <a:t>   Al</a:t>
                </a:r>
                <a:r>
                  <a:rPr lang="en-US" sz="1400" b="1" baseline="-25000" dirty="0" smtClean="0">
                    <a:effectLst>
                      <a:outerShdw blurRad="38100" dist="38100" dir="2700000" algn="tl">
                        <a:srgbClr val="000000">
                          <a:alpha val="43137"/>
                        </a:srgbClr>
                      </a:outerShdw>
                    </a:effectLst>
                  </a:rPr>
                  <a:t>2</a:t>
                </a:r>
                <a:r>
                  <a:rPr lang="en-US" sz="1400" b="1" dirty="0" smtClean="0">
                    <a:effectLst>
                      <a:outerShdw blurRad="38100" dist="38100" dir="2700000" algn="tl">
                        <a:srgbClr val="000000">
                          <a:alpha val="43137"/>
                        </a:srgbClr>
                      </a:outerShdw>
                    </a:effectLst>
                  </a:rPr>
                  <a:t>O</a:t>
                </a:r>
                <a:r>
                  <a:rPr lang="en-US" sz="1400" b="1" baseline="-25000" dirty="0" smtClean="0">
                    <a:effectLst>
                      <a:outerShdw blurRad="38100" dist="38100" dir="2700000" algn="tl">
                        <a:srgbClr val="000000">
                          <a:alpha val="43137"/>
                        </a:srgbClr>
                      </a:outerShdw>
                    </a:effectLst>
                  </a:rPr>
                  <a:t>3</a:t>
                </a:r>
                <a:r>
                  <a:rPr lang="en-US" sz="1400" b="1" dirty="0" smtClean="0">
                    <a:effectLst>
                      <a:outerShdw blurRad="38100" dist="38100" dir="2700000" algn="tl">
                        <a:srgbClr val="000000">
                          <a:alpha val="43137"/>
                        </a:srgbClr>
                      </a:outerShdw>
                    </a:effectLst>
                  </a:rPr>
                  <a:t> – 21 </a:t>
                </a:r>
                <a:r>
                  <a:rPr lang="en-US" sz="1400" b="1" dirty="0" err="1" smtClean="0">
                    <a:effectLst>
                      <a:outerShdw blurRad="38100" dist="38100" dir="2700000" algn="tl">
                        <a:srgbClr val="000000">
                          <a:alpha val="43137"/>
                        </a:srgbClr>
                      </a:outerShdw>
                    </a:effectLst>
                  </a:rPr>
                  <a:t>wt</a:t>
                </a:r>
                <a:r>
                  <a:rPr lang="en-US" sz="1400" b="1" dirty="0" smtClean="0">
                    <a:effectLst>
                      <a:outerShdw blurRad="38100" dist="38100" dir="2700000" algn="tl">
                        <a:srgbClr val="000000">
                          <a:alpha val="43137"/>
                        </a:srgbClr>
                      </a:outerShdw>
                    </a:effectLst>
                  </a:rPr>
                  <a:t>% Cu</a:t>
                </a:r>
                <a:r>
                  <a:rPr lang="en-US" sz="1400" b="1" baseline="-25000" dirty="0" smtClean="0">
                    <a:effectLst>
                      <a:outerShdw blurRad="38100" dist="38100" dir="2700000" algn="tl">
                        <a:srgbClr val="000000">
                          <a:alpha val="43137"/>
                        </a:srgbClr>
                      </a:outerShdw>
                    </a:effectLst>
                  </a:rPr>
                  <a:t>2</a:t>
                </a:r>
                <a:r>
                  <a:rPr lang="en-US" sz="1400" b="1" dirty="0" smtClean="0">
                    <a:effectLst>
                      <a:outerShdw blurRad="38100" dist="38100" dir="2700000" algn="tl">
                        <a:srgbClr val="000000">
                          <a:alpha val="43137"/>
                        </a:srgbClr>
                      </a:outerShdw>
                    </a:effectLst>
                  </a:rPr>
                  <a:t>O (Reduced)</a:t>
                </a:r>
                <a:endParaRPr lang="en-US" sz="1400" b="1" dirty="0">
                  <a:effectLst>
                    <a:outerShdw blurRad="38100" dist="38100" dir="2700000" algn="tl">
                      <a:srgbClr val="000000">
                        <a:alpha val="43137"/>
                      </a:srgbClr>
                    </a:outerShdw>
                  </a:effectLst>
                </a:endParaRPr>
              </a:p>
            </p:txBody>
          </p:sp>
        </p:grpSp>
        <p:cxnSp>
          <p:nvCxnSpPr>
            <p:cNvPr id="26" name="Straight Connector 25"/>
            <p:cNvCxnSpPr/>
            <p:nvPr/>
          </p:nvCxnSpPr>
          <p:spPr>
            <a:xfrm flipH="1">
              <a:off x="3428457" y="3199737"/>
              <a:ext cx="21439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6348" name="TextBox 26"/>
            <p:cNvSpPr txBox="1">
              <a:spLocks noChangeArrowheads="1"/>
            </p:cNvSpPr>
            <p:nvPr/>
          </p:nvSpPr>
          <p:spPr bwMode="auto">
            <a:xfrm>
              <a:off x="3171762" y="2861628"/>
              <a:ext cx="701535" cy="299912"/>
            </a:xfrm>
            <a:prstGeom prst="rect">
              <a:avLst/>
            </a:prstGeom>
            <a:noFill/>
            <a:ln w="9525">
              <a:noFill/>
              <a:miter lim="800000"/>
              <a:headEnd/>
              <a:tailEnd/>
            </a:ln>
          </p:spPr>
          <p:txBody>
            <a:bodyPr>
              <a:prstTxWarp prst="textNoShape">
                <a:avLst/>
              </a:prstTxWarp>
              <a:spAutoFit/>
            </a:bodyPr>
            <a:lstStyle/>
            <a:p>
              <a:r>
                <a:rPr lang="en-US" sz="1600" b="1">
                  <a:solidFill>
                    <a:schemeClr val="bg1"/>
                  </a:solidFill>
                  <a:latin typeface="Calibri" pitchFamily="84" charset="0"/>
                </a:rPr>
                <a:t>1 </a:t>
              </a:r>
              <a:r>
                <a:rPr lang="en-US" sz="1600" b="1">
                  <a:solidFill>
                    <a:schemeClr val="bg1"/>
                  </a:solidFill>
                  <a:latin typeface="Symbol" pitchFamily="84" charset="2"/>
                </a:rPr>
                <a:t>m</a:t>
              </a:r>
              <a:r>
                <a:rPr lang="en-US" sz="1600" b="1">
                  <a:solidFill>
                    <a:schemeClr val="bg1"/>
                  </a:solidFill>
                  <a:latin typeface="Calibri" pitchFamily="84" charset="0"/>
                </a:rPr>
                <a:t>m</a:t>
              </a:r>
            </a:p>
          </p:txBody>
        </p:sp>
      </p:grpSp>
      <p:cxnSp>
        <p:nvCxnSpPr>
          <p:cNvPr id="30" name="Straight Arrow Connector 29"/>
          <p:cNvCxnSpPr/>
          <p:nvPr/>
        </p:nvCxnSpPr>
        <p:spPr>
          <a:xfrm flipH="1">
            <a:off x="2286000" y="1828800"/>
            <a:ext cx="4332288" cy="0"/>
          </a:xfrm>
          <a:prstGeom prst="straightConnector1">
            <a:avLst/>
          </a:prstGeom>
          <a:ln w="28575">
            <a:solidFill>
              <a:schemeClr val="bg2">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143000" y="3625850"/>
            <a:ext cx="0" cy="1670050"/>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143000" y="5295900"/>
            <a:ext cx="2730500"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440532" y="4936331"/>
            <a:ext cx="2622550" cy="1587"/>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23" idx="2"/>
          </p:cNvCxnSpPr>
          <p:nvPr/>
        </p:nvCxnSpPr>
        <p:spPr>
          <a:xfrm>
            <a:off x="1676400" y="6076950"/>
            <a:ext cx="2197100"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1079500" y="3611563"/>
            <a:ext cx="122238" cy="122237"/>
          </a:xfrm>
          <a:prstGeom prst="ellipse">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Oval 35"/>
          <p:cNvSpPr/>
          <p:nvPr/>
        </p:nvSpPr>
        <p:spPr>
          <a:xfrm>
            <a:off x="1693863" y="3586163"/>
            <a:ext cx="122237" cy="122237"/>
          </a:xfrm>
          <a:prstGeom prst="ellipse">
            <a:avLst/>
          </a:prstGeom>
          <a:solidFill>
            <a:schemeClr val="tx2">
              <a:lumMod val="20000"/>
              <a:lumOff val="8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7" name="Picture 36" descr="CuO-tx4.5-ty2.0-high mag-_0009.tif"/>
          <p:cNvPicPr>
            <a:picLocks noChangeAspect="1"/>
          </p:cNvPicPr>
          <p:nvPr/>
        </p:nvPicPr>
        <p:blipFill>
          <a:blip r:embed="rId7"/>
          <a:stretch>
            <a:fillRect/>
          </a:stretch>
        </p:blipFill>
        <p:spPr>
          <a:xfrm>
            <a:off x="7239000" y="1951247"/>
            <a:ext cx="1549366" cy="1432559"/>
          </a:xfrm>
          <a:prstGeom prst="ellipse">
            <a:avLst/>
          </a:prstGeom>
        </p:spPr>
      </p:pic>
      <p:sp>
        <p:nvSpPr>
          <p:cNvPr id="7" name="TextBox 6"/>
          <p:cNvSpPr txBox="1"/>
          <p:nvPr/>
        </p:nvSpPr>
        <p:spPr>
          <a:xfrm>
            <a:off x="3316564" y="833735"/>
            <a:ext cx="2398436" cy="461665"/>
          </a:xfrm>
          <a:prstGeom prst="rect">
            <a:avLst/>
          </a:prstGeom>
          <a:noFill/>
        </p:spPr>
        <p:txBody>
          <a:bodyPr>
            <a:spAutoFit/>
          </a:bodyPr>
          <a:lstStyle/>
          <a:p>
            <a:pPr fontAlgn="auto">
              <a:spcBef>
                <a:spcPts val="0"/>
              </a:spcBef>
              <a:spcAft>
                <a:spcPts val="0"/>
              </a:spcAft>
              <a:defRPr/>
            </a:pPr>
            <a:r>
              <a:rPr lang="en-US"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ea typeface="+mn-ea"/>
                <a:cs typeface="+mn-cs"/>
              </a:rPr>
              <a:t>Copper Content </a:t>
            </a:r>
            <a:endParaRPr lang="en-US"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ea typeface="+mn-ea"/>
              <a:cs typeface="+mn-cs"/>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C73F4857-0B5B-4A9B-A2B1-81E3B2CFDD43}"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2F171B72-14A9-4DAD-A4D0-F5B31973C915}" type="slidenum">
              <a:rPr lang="en-US"/>
              <a:pPr>
                <a:defRPr/>
              </a:pPr>
              <a:t>31</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err="1" smtClean="0">
                <a:ea typeface="+mj-ea"/>
                <a:cs typeface="+mj-cs"/>
              </a:rPr>
              <a:t>Nanocrystalline</a:t>
            </a:r>
            <a:r>
              <a:rPr lang="en-US" dirty="0" smtClean="0">
                <a:ea typeface="+mj-ea"/>
                <a:cs typeface="+mj-cs"/>
              </a:rPr>
              <a:t> Behavior in Metals</a:t>
            </a:r>
            <a:endParaRPr lang="en-US" dirty="0">
              <a:ea typeface="+mj-ea"/>
              <a:cs typeface="+mj-cs"/>
            </a:endParaRPr>
          </a:p>
        </p:txBody>
      </p:sp>
      <p:sp>
        <p:nvSpPr>
          <p:cNvPr id="57348" name="TextBox 4"/>
          <p:cNvSpPr txBox="1">
            <a:spLocks noChangeArrowheads="1"/>
          </p:cNvSpPr>
          <p:nvPr/>
        </p:nvSpPr>
        <p:spPr bwMode="auto">
          <a:xfrm>
            <a:off x="381000" y="990600"/>
            <a:ext cx="8610600" cy="3430588"/>
          </a:xfrm>
          <a:prstGeom prst="rect">
            <a:avLst/>
          </a:prstGeom>
          <a:noFill/>
          <a:ln w="9525">
            <a:noFill/>
            <a:miter lim="800000"/>
            <a:headEnd/>
            <a:tailEnd/>
          </a:ln>
        </p:spPr>
        <p:txBody>
          <a:bodyPr>
            <a:prstTxWarp prst="textNoShape">
              <a:avLst/>
            </a:prstTxWarp>
            <a:spAutoFit/>
          </a:bodyPr>
          <a:lstStyle/>
          <a:p>
            <a:pPr>
              <a:spcAft>
                <a:spcPts val="4200"/>
              </a:spcAft>
              <a:buFont typeface="Arial" pitchFamily="84" charset="0"/>
              <a:buChar char="•"/>
            </a:pPr>
            <a:r>
              <a:rPr lang="en-US" sz="3800">
                <a:latin typeface="Calibri" pitchFamily="84" charset="0"/>
              </a:rPr>
              <a:t>  Influence of grain size in </a:t>
            </a:r>
            <a:r>
              <a:rPr lang="en-US" sz="3800" i="1">
                <a:latin typeface="Calibri" pitchFamily="84" charset="0"/>
              </a:rPr>
              <a:t>D</a:t>
            </a:r>
            <a:r>
              <a:rPr lang="en-US" sz="3800" baseline="-25000">
                <a:latin typeface="Calibri" pitchFamily="84" charset="0"/>
              </a:rPr>
              <a:t>gb</a:t>
            </a:r>
            <a:r>
              <a:rPr lang="en-US" sz="3800">
                <a:latin typeface="Calibri" pitchFamily="84" charset="0"/>
              </a:rPr>
              <a:t>?</a:t>
            </a:r>
          </a:p>
          <a:p>
            <a:pPr>
              <a:spcAft>
                <a:spcPts val="4200"/>
              </a:spcAft>
              <a:buFont typeface="Arial" pitchFamily="84" charset="0"/>
              <a:buChar char="•"/>
            </a:pPr>
            <a:r>
              <a:rPr lang="en-US" sz="3800">
                <a:latin typeface="Calibri" pitchFamily="84" charset="0"/>
              </a:rPr>
              <a:t>  Nanocrystalline Thermal Stability</a:t>
            </a:r>
          </a:p>
          <a:p>
            <a:pPr>
              <a:spcAft>
                <a:spcPts val="4200"/>
              </a:spcAft>
              <a:buFont typeface="Arial" pitchFamily="84" charset="0"/>
              <a:buChar char="•"/>
            </a:pPr>
            <a:r>
              <a:rPr lang="en-US" sz="3800">
                <a:latin typeface="Calibri" pitchFamily="84" charset="0"/>
              </a:rPr>
              <a:t>  Nanocrystalline Grain Size Tailoring</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369" name="Picture 3" descr="10.tif"/>
          <p:cNvPicPr>
            <a:picLocks noChangeAspect="1"/>
          </p:cNvPicPr>
          <p:nvPr/>
        </p:nvPicPr>
        <p:blipFill>
          <a:blip r:embed="rId3"/>
          <a:srcRect/>
          <a:stretch>
            <a:fillRect/>
          </a:stretch>
        </p:blipFill>
        <p:spPr bwMode="auto">
          <a:xfrm>
            <a:off x="1951038" y="2514600"/>
            <a:ext cx="5240337" cy="4022725"/>
          </a:xfrm>
          <a:prstGeom prst="rect">
            <a:avLst/>
          </a:prstGeom>
          <a:noFill/>
          <a:ln w="9525">
            <a:noFill/>
            <a:miter lim="800000"/>
            <a:headEnd/>
            <a:tailEnd/>
          </a:ln>
        </p:spPr>
      </p:pic>
      <p:pic>
        <p:nvPicPr>
          <p:cNvPr id="58370" name="Picture 2" descr="C:\users\kptai\desktop\projects\au on cu_w_irrad\0017.tif"/>
          <p:cNvPicPr>
            <a:picLocks noChangeArrowheads="1"/>
          </p:cNvPicPr>
          <p:nvPr/>
        </p:nvPicPr>
        <p:blipFill>
          <a:blip r:embed="rId4"/>
          <a:srcRect/>
          <a:stretch>
            <a:fillRect/>
          </a:stretch>
        </p:blipFill>
        <p:spPr bwMode="auto">
          <a:xfrm>
            <a:off x="4648200" y="685800"/>
            <a:ext cx="1828800" cy="1828800"/>
          </a:xfrm>
          <a:prstGeom prst="rect">
            <a:avLst/>
          </a:prstGeom>
          <a:noFill/>
          <a:ln w="38100">
            <a:solidFill>
              <a:srgbClr val="9967AD"/>
            </a:solidFill>
            <a:miter lim="800000"/>
            <a:headEnd/>
            <a:tailEnd/>
          </a:ln>
        </p:spPr>
      </p:pic>
      <p:pic>
        <p:nvPicPr>
          <p:cNvPr id="58371" name="Picture 5" descr="Au%20on%20Cu_W_Deposited.tif"/>
          <p:cNvPicPr>
            <a:picLocks/>
          </p:cNvPicPr>
          <p:nvPr/>
        </p:nvPicPr>
        <p:blipFill>
          <a:blip r:embed="rId5"/>
          <a:srcRect/>
          <a:stretch>
            <a:fillRect/>
          </a:stretch>
        </p:blipFill>
        <p:spPr bwMode="auto">
          <a:xfrm>
            <a:off x="6629400" y="685800"/>
            <a:ext cx="1828800" cy="1828800"/>
          </a:xfrm>
          <a:prstGeom prst="rect">
            <a:avLst/>
          </a:prstGeom>
          <a:noFill/>
          <a:ln w="38100">
            <a:solidFill>
              <a:srgbClr val="32FCFF"/>
            </a:solidFill>
            <a:miter lim="800000"/>
            <a:headEnd/>
            <a:tailEnd/>
          </a:ln>
        </p:spPr>
      </p:pic>
      <p:pic>
        <p:nvPicPr>
          <p:cNvPr id="58372" name="Picture 6" descr="Fig1.tif"/>
          <p:cNvPicPr>
            <a:picLocks/>
          </p:cNvPicPr>
          <p:nvPr/>
        </p:nvPicPr>
        <p:blipFill>
          <a:blip r:embed="rId6"/>
          <a:srcRect t="2396"/>
          <a:stretch>
            <a:fillRect/>
          </a:stretch>
        </p:blipFill>
        <p:spPr bwMode="auto">
          <a:xfrm>
            <a:off x="679450" y="703263"/>
            <a:ext cx="1828800" cy="1828800"/>
          </a:xfrm>
          <a:prstGeom prst="rect">
            <a:avLst/>
          </a:prstGeom>
          <a:noFill/>
          <a:ln w="38100">
            <a:solidFill>
              <a:srgbClr val="69679E"/>
            </a:solidFill>
            <a:miter lim="800000"/>
            <a:headEnd/>
            <a:tailEnd/>
          </a:ln>
        </p:spPr>
      </p:pic>
      <p:pic>
        <p:nvPicPr>
          <p:cNvPr id="58373" name="Picture 2" descr="C:\Users\kptai\Desktop\Projects\Au on Cu_473\AuonCu4730015.tif"/>
          <p:cNvPicPr>
            <a:picLocks noChangeArrowheads="1"/>
          </p:cNvPicPr>
          <p:nvPr/>
        </p:nvPicPr>
        <p:blipFill>
          <a:blip r:embed="rId7"/>
          <a:srcRect t="2396"/>
          <a:stretch>
            <a:fillRect/>
          </a:stretch>
        </p:blipFill>
        <p:spPr bwMode="auto">
          <a:xfrm>
            <a:off x="2667000" y="703263"/>
            <a:ext cx="1828800" cy="1828800"/>
          </a:xfrm>
          <a:prstGeom prst="rect">
            <a:avLst/>
          </a:prstGeom>
          <a:noFill/>
          <a:ln w="38100">
            <a:solidFill>
              <a:srgbClr val="4DA69E"/>
            </a:solidFill>
            <a:miter lim="800000"/>
            <a:headEnd/>
            <a:tailEnd/>
          </a:ln>
        </p:spPr>
      </p:pic>
      <p:pic>
        <p:nvPicPr>
          <p:cNvPr id="58374" name="Picture 10" descr="4.tif"/>
          <p:cNvPicPr>
            <a:picLocks noChangeAspect="1"/>
          </p:cNvPicPr>
          <p:nvPr/>
        </p:nvPicPr>
        <p:blipFill>
          <a:blip r:embed="rId8"/>
          <a:srcRect/>
          <a:stretch>
            <a:fillRect/>
          </a:stretch>
        </p:blipFill>
        <p:spPr bwMode="auto">
          <a:xfrm>
            <a:off x="5257800" y="2770188"/>
            <a:ext cx="1716088" cy="1317625"/>
          </a:xfrm>
          <a:prstGeom prst="rect">
            <a:avLst/>
          </a:prstGeom>
          <a:noFill/>
          <a:ln w="9525">
            <a:noFill/>
            <a:miter lim="800000"/>
            <a:headEnd/>
            <a:tailEnd/>
          </a:ln>
        </p:spPr>
      </p:pic>
      <p:sp>
        <p:nvSpPr>
          <p:cNvPr id="12" name="Title 1"/>
          <p:cNvSpPr>
            <a:spLocks noGrp="1"/>
          </p:cNvSpPr>
          <p:nvPr>
            <p:ph type="title"/>
          </p:nvPr>
        </p:nvSpPr>
        <p:spPr>
          <a:xfrm>
            <a:off x="0" y="-76200"/>
            <a:ext cx="9144000" cy="762000"/>
          </a:xfrm>
        </p:spPr>
        <p:txBody>
          <a:bodyPr/>
          <a:lstStyle/>
          <a:p>
            <a:pPr fontAlgn="auto">
              <a:spcAft>
                <a:spcPts val="0"/>
              </a:spcAft>
              <a:defRPr/>
            </a:pPr>
            <a:r>
              <a:rPr lang="en-US" dirty="0" smtClean="0">
                <a:ea typeface="+mj-ea"/>
                <a:cs typeface="+mj-cs"/>
              </a:rPr>
              <a:t>Size Dependent G.B. Diffusivity</a:t>
            </a:r>
            <a:endParaRPr lang="en-US" dirty="0">
              <a:ea typeface="+mj-ea"/>
              <a:cs typeface="+mj-cs"/>
            </a:endParaRPr>
          </a:p>
        </p:txBody>
      </p:sp>
      <p:sp>
        <p:nvSpPr>
          <p:cNvPr id="58376" name="TextBox 12"/>
          <p:cNvSpPr txBox="1">
            <a:spLocks noChangeArrowheads="1"/>
          </p:cNvSpPr>
          <p:nvPr/>
        </p:nvSpPr>
        <p:spPr bwMode="auto">
          <a:xfrm>
            <a:off x="0" y="6550025"/>
            <a:ext cx="3014663" cy="304800"/>
          </a:xfrm>
          <a:prstGeom prst="rect">
            <a:avLst/>
          </a:prstGeom>
          <a:noFill/>
          <a:ln w="9525">
            <a:noFill/>
            <a:miter lim="800000"/>
            <a:headEnd/>
            <a:tailEnd/>
          </a:ln>
        </p:spPr>
        <p:txBody>
          <a:bodyPr wrap="none">
            <a:prstTxWarp prst="textNoShape">
              <a:avLst/>
            </a:prstTxWarp>
            <a:spAutoFit/>
          </a:bodyPr>
          <a:lstStyle/>
          <a:p>
            <a:r>
              <a:rPr lang="en-US" sz="1400">
                <a:latin typeface="Calibri" pitchFamily="84" charset="0"/>
              </a:rPr>
              <a:t>K. Tai, S. Dillon, </a:t>
            </a:r>
            <a:r>
              <a:rPr lang="en-US" sz="1400" i="1">
                <a:latin typeface="Calibri" pitchFamily="84" charset="0"/>
              </a:rPr>
              <a:t>Acta Mater. </a:t>
            </a:r>
            <a:r>
              <a:rPr lang="en-US" sz="1400">
                <a:latin typeface="Calibri" pitchFamily="84" charset="0"/>
              </a:rPr>
              <a:t>(Accepted)</a:t>
            </a:r>
          </a:p>
        </p:txBody>
      </p:sp>
      <p:sp>
        <p:nvSpPr>
          <p:cNvPr id="58377" name="Date Placeholder 1"/>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E23803-BD38-42DF-AB35-75B3094D9434}" type="datetime3">
              <a:rPr lang="en-US">
                <a:latin typeface="Candara" pitchFamily="84" charset="0"/>
                <a:ea typeface="ＭＳ Ｐゴシック" pitchFamily="84" charset="-128"/>
                <a:cs typeface="ＭＳ Ｐゴシック" pitchFamily="84" charset="-128"/>
              </a:rPr>
              <a:pPr fontAlgn="base">
                <a:spcBef>
                  <a:spcPct val="0"/>
                </a:spcBef>
                <a:spcAft>
                  <a:spcPct val="0"/>
                </a:spcAft>
              </a:pPr>
              <a:t>January 7, 13</a:t>
            </a:fld>
            <a:endParaRPr lang="en-US">
              <a:latin typeface="Candara" pitchFamily="84" charset="0"/>
              <a:ea typeface="ＭＳ Ｐゴシック" pitchFamily="84" charset="-128"/>
              <a:cs typeface="ＭＳ Ｐゴシック" pitchFamily="84" charset="-128"/>
            </a:endParaRPr>
          </a:p>
        </p:txBody>
      </p:sp>
      <p:sp>
        <p:nvSpPr>
          <p:cNvPr id="3" name="Slide Number Placeholder 2"/>
          <p:cNvSpPr>
            <a:spLocks noGrp="1"/>
          </p:cNvSpPr>
          <p:nvPr>
            <p:ph type="sldNum" sz="quarter" idx="12"/>
          </p:nvPr>
        </p:nvSpPr>
        <p:spPr/>
        <p:txBody>
          <a:bodyPr/>
          <a:lstStyle/>
          <a:p>
            <a:pPr>
              <a:defRPr/>
            </a:pPr>
            <a:fld id="{FC981109-D95F-45E9-A3BB-487E8C71FC5C}" type="slidenum">
              <a:rPr lang="en-US"/>
              <a:pPr>
                <a:defRPr/>
              </a:pPr>
              <a:t>32</a:t>
            </a:fld>
            <a:endParaRPr 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95E8EB03-5142-42CE-9BF1-FAB42701F77D}"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AE8DF612-1255-4DC8-9031-9FD91FAB2D8E}" type="slidenum">
              <a:rPr lang="en-US"/>
              <a:pPr>
                <a:defRPr/>
              </a:pPr>
              <a:t>33</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err="1" smtClean="0">
                <a:ea typeface="+mj-ea"/>
                <a:cs typeface="+mj-cs"/>
              </a:rPr>
              <a:t>Nanocrystalline</a:t>
            </a:r>
            <a:r>
              <a:rPr lang="en-US" dirty="0" smtClean="0">
                <a:ea typeface="+mj-ea"/>
                <a:cs typeface="+mj-cs"/>
              </a:rPr>
              <a:t> Thermal Stability</a:t>
            </a:r>
            <a:endParaRPr lang="en-US" dirty="0">
              <a:ea typeface="+mj-ea"/>
              <a:cs typeface="+mj-cs"/>
            </a:endParaRPr>
          </a:p>
        </p:txBody>
      </p:sp>
      <p:sp>
        <p:nvSpPr>
          <p:cNvPr id="10" name="Rectangle 9"/>
          <p:cNvSpPr/>
          <p:nvPr/>
        </p:nvSpPr>
        <p:spPr>
          <a:xfrm>
            <a:off x="25400" y="838200"/>
            <a:ext cx="4699000" cy="3260725"/>
          </a:xfrm>
          <a:prstGeom prst="rect">
            <a:avLst/>
          </a:prstGeom>
        </p:spPr>
        <p:txBody>
          <a:bodyPr>
            <a:spAutoFit/>
          </a:bodyPr>
          <a:lstStyle/>
          <a:p>
            <a:pPr marL="285750" indent="-285750" fontAlgn="auto">
              <a:spcBef>
                <a:spcPts val="0"/>
              </a:spcBef>
              <a:spcAft>
                <a:spcPts val="0"/>
              </a:spcAft>
              <a:buFont typeface="Wingdings" charset="2"/>
              <a:buChar char="§"/>
              <a:defRPr/>
            </a:pPr>
            <a:r>
              <a:rPr lang="en-US" sz="2000" dirty="0" err="1">
                <a:latin typeface="Adobe Fan Heiti Std B" pitchFamily="34" charset="-128"/>
                <a:ea typeface="Adobe Fan Heiti Std B" pitchFamily="34" charset="-128"/>
                <a:cs typeface="+mn-cs"/>
              </a:rPr>
              <a:t>N</a:t>
            </a:r>
            <a:r>
              <a:rPr lang="en-US" sz="2000" dirty="0" err="1">
                <a:latin typeface="Adobe Fan Heiti Std B" pitchFamily="34" charset="-128"/>
                <a:ea typeface="Adobe Fan Heiti Std B" pitchFamily="34" charset="-128"/>
                <a:cs typeface="+mn-cs"/>
              </a:rPr>
              <a:t>anocrystalline</a:t>
            </a:r>
            <a:r>
              <a:rPr lang="en-US" sz="2000" dirty="0">
                <a:latin typeface="Adobe Fan Heiti Std B" pitchFamily="34" charset="-128"/>
                <a:ea typeface="Adobe Fan Heiti Std B" pitchFamily="34" charset="-128"/>
                <a:cs typeface="+mn-cs"/>
              </a:rPr>
              <a:t> materials are unstable against grain growth at elevated temperatures</a:t>
            </a:r>
          </a:p>
          <a:p>
            <a:pPr fontAlgn="auto">
              <a:spcBef>
                <a:spcPts val="0"/>
              </a:spcBef>
              <a:spcAft>
                <a:spcPts val="0"/>
              </a:spcAft>
              <a:defRPr/>
            </a:pPr>
            <a:endParaRPr lang="en-US" sz="2400" dirty="0">
              <a:latin typeface="Adobe Fan Heiti Std B" pitchFamily="34" charset="-128"/>
              <a:ea typeface="Adobe Fan Heiti Std B" pitchFamily="34" charset="-128"/>
              <a:cs typeface="+mn-cs"/>
            </a:endParaRPr>
          </a:p>
          <a:p>
            <a:pPr marL="285750" indent="-285750" fontAlgn="auto">
              <a:spcBef>
                <a:spcPts val="0"/>
              </a:spcBef>
              <a:spcAft>
                <a:spcPts val="0"/>
              </a:spcAft>
              <a:buFont typeface="Wingdings" charset="2"/>
              <a:buChar char="§"/>
              <a:defRPr/>
            </a:pPr>
            <a:r>
              <a:rPr lang="en-US" sz="2000" dirty="0">
                <a:latin typeface="Adobe Fan Heiti Std B" pitchFamily="34" charset="-128"/>
                <a:ea typeface="Adobe Fan Heiti Std B" pitchFamily="34" charset="-128"/>
                <a:cs typeface="+mn-cs"/>
              </a:rPr>
              <a:t>Binary alloying can increase thermal stability dramatically </a:t>
            </a:r>
            <a:r>
              <a:rPr lang="en-US" dirty="0">
                <a:latin typeface="Adobe Fan Heiti Std B" pitchFamily="34" charset="-128"/>
                <a:ea typeface="Adobe Fan Heiti Std B" pitchFamily="34" charset="-128"/>
                <a:cs typeface="+mn-cs"/>
              </a:rPr>
              <a:t>(e.g. </a:t>
            </a:r>
            <a:r>
              <a:rPr lang="en-US" dirty="0" err="1">
                <a:latin typeface="Adobe Fan Heiti Std B" pitchFamily="34" charset="-128"/>
                <a:ea typeface="Adobe Fan Heiti Std B" pitchFamily="34" charset="-128"/>
                <a:cs typeface="+mn-cs"/>
              </a:rPr>
              <a:t>PdZr</a:t>
            </a:r>
            <a:r>
              <a:rPr lang="en-US" dirty="0">
                <a:latin typeface="Adobe Fan Heiti Std B" pitchFamily="34" charset="-128"/>
                <a:ea typeface="Adobe Fan Heiti Std B" pitchFamily="34" charset="-128"/>
                <a:cs typeface="+mn-cs"/>
              </a:rPr>
              <a:t>, at right:  </a:t>
            </a:r>
            <a:r>
              <a:rPr lang="en-US" i="1" dirty="0" err="1">
                <a:latin typeface="Adobe Fan Heiti Std B" pitchFamily="34" charset="-128"/>
                <a:ea typeface="Adobe Fan Heiti Std B" pitchFamily="34" charset="-128"/>
                <a:cs typeface="+mn-cs"/>
              </a:rPr>
              <a:t>VanLeeuwen</a:t>
            </a:r>
            <a:r>
              <a:rPr lang="en-US" i="1" dirty="0">
                <a:latin typeface="Adobe Fan Heiti Std B" pitchFamily="34" charset="-128"/>
                <a:ea typeface="Adobe Fan Heiti Std B" pitchFamily="34" charset="-128"/>
                <a:cs typeface="+mn-cs"/>
              </a:rPr>
              <a:t> et al </a:t>
            </a:r>
            <a:r>
              <a:rPr lang="en-US" i="1" dirty="0" err="1">
                <a:latin typeface="Adobe Fan Heiti Std B" pitchFamily="34" charset="-128"/>
                <a:ea typeface="Adobe Fan Heiti Std B" pitchFamily="34" charset="-128"/>
                <a:cs typeface="+mn-cs"/>
              </a:rPr>
              <a:t>Acta</a:t>
            </a:r>
            <a:r>
              <a:rPr lang="en-US" i="1" dirty="0">
                <a:latin typeface="Adobe Fan Heiti Std B" pitchFamily="34" charset="-128"/>
                <a:ea typeface="Adobe Fan Heiti Std B" pitchFamily="34" charset="-128"/>
                <a:cs typeface="+mn-cs"/>
              </a:rPr>
              <a:t> Mater 58 (2010) 4292</a:t>
            </a:r>
            <a:r>
              <a:rPr lang="en-US" dirty="0">
                <a:latin typeface="Adobe Fan Heiti Std B" pitchFamily="34" charset="-128"/>
                <a:ea typeface="Adobe Fan Heiti Std B" pitchFamily="34" charset="-128"/>
                <a:cs typeface="+mn-cs"/>
              </a:rPr>
              <a:t>)</a:t>
            </a:r>
          </a:p>
          <a:p>
            <a:pPr fontAlgn="auto">
              <a:spcBef>
                <a:spcPts val="0"/>
              </a:spcBef>
              <a:spcAft>
                <a:spcPts val="0"/>
              </a:spcAft>
              <a:defRPr/>
            </a:pPr>
            <a:endParaRPr lang="en-US" sz="2400" dirty="0">
              <a:latin typeface="Adobe Fan Heiti Std B" pitchFamily="34" charset="-128"/>
              <a:ea typeface="Adobe Fan Heiti Std B" pitchFamily="34" charset="-128"/>
              <a:cs typeface="+mn-cs"/>
            </a:endParaRPr>
          </a:p>
          <a:p>
            <a:pPr marL="285750" indent="-285750" fontAlgn="auto">
              <a:spcBef>
                <a:spcPts val="0"/>
              </a:spcBef>
              <a:spcAft>
                <a:spcPts val="0"/>
              </a:spcAft>
              <a:buFont typeface="Wingdings" charset="2"/>
              <a:buChar char="§"/>
              <a:defRPr/>
            </a:pPr>
            <a:r>
              <a:rPr lang="en-US" sz="2400" b="1" dirty="0">
                <a:latin typeface="Adobe Fan Heiti Std B" pitchFamily="34" charset="-128"/>
                <a:ea typeface="Adobe Fan Heiti Std B" pitchFamily="34" charset="-128"/>
                <a:cs typeface="+mn-cs"/>
              </a:rPr>
              <a:t>WHY?</a:t>
            </a:r>
            <a:endParaRPr lang="en-US" sz="2400" b="1" dirty="0">
              <a:latin typeface="Adobe Fan Heiti Std B" pitchFamily="34" charset="-128"/>
              <a:ea typeface="Adobe Fan Heiti Std B" pitchFamily="34" charset="-128"/>
              <a:cs typeface="+mn-cs"/>
            </a:endParaRPr>
          </a:p>
        </p:txBody>
      </p:sp>
      <p:pic>
        <p:nvPicPr>
          <p:cNvPr id="60421" name="Picture 12" descr="NanoPdZrGraph_mod1.jpg"/>
          <p:cNvPicPr>
            <a:picLocks noChangeAspect="1"/>
          </p:cNvPicPr>
          <p:nvPr/>
        </p:nvPicPr>
        <p:blipFill>
          <a:blip r:embed="rId3"/>
          <a:srcRect l="5365" t="6590" r="9499" b="3201"/>
          <a:stretch>
            <a:fillRect/>
          </a:stretch>
        </p:blipFill>
        <p:spPr bwMode="auto">
          <a:xfrm>
            <a:off x="4513263" y="990600"/>
            <a:ext cx="4554537" cy="2971800"/>
          </a:xfrm>
          <a:prstGeom prst="rect">
            <a:avLst/>
          </a:prstGeom>
          <a:noFill/>
          <a:ln w="9525">
            <a:noFill/>
            <a:miter lim="800000"/>
            <a:headEnd/>
            <a:tailEnd/>
          </a:ln>
        </p:spPr>
      </p:pic>
      <p:grpSp>
        <p:nvGrpSpPr>
          <p:cNvPr id="60422" name="Group 367"/>
          <p:cNvGrpSpPr>
            <a:grpSpLocks/>
          </p:cNvGrpSpPr>
          <p:nvPr/>
        </p:nvGrpSpPr>
        <p:grpSpPr bwMode="auto">
          <a:xfrm>
            <a:off x="239713" y="4318000"/>
            <a:ext cx="7685087" cy="2159000"/>
            <a:chOff x="609600" y="4191000"/>
            <a:chExt cx="7685380" cy="2158450"/>
          </a:xfrm>
        </p:grpSpPr>
        <p:grpSp>
          <p:nvGrpSpPr>
            <p:cNvPr id="60423" name="Group 388"/>
            <p:cNvGrpSpPr>
              <a:grpSpLocks/>
            </p:cNvGrpSpPr>
            <p:nvPr/>
          </p:nvGrpSpPr>
          <p:grpSpPr bwMode="auto">
            <a:xfrm>
              <a:off x="6096000" y="4191000"/>
              <a:ext cx="2198980" cy="2158450"/>
              <a:chOff x="0" y="0"/>
              <a:chExt cx="2116" cy="2077"/>
            </a:xfrm>
          </p:grpSpPr>
          <p:sp>
            <p:nvSpPr>
              <p:cNvPr id="60428" name="Oval 55"/>
              <p:cNvSpPr>
                <a:spLocks/>
              </p:cNvSpPr>
              <p:nvPr/>
            </p:nvSpPr>
            <p:spPr bwMode="auto">
              <a:xfrm rot="-1906662">
                <a:off x="919" y="48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29" name="Oval 56"/>
              <p:cNvSpPr>
                <a:spLocks/>
              </p:cNvSpPr>
              <p:nvPr/>
            </p:nvSpPr>
            <p:spPr bwMode="auto">
              <a:xfrm rot="-1906662">
                <a:off x="1007" y="42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30" name="Oval 57"/>
              <p:cNvSpPr>
                <a:spLocks/>
              </p:cNvSpPr>
              <p:nvPr/>
            </p:nvSpPr>
            <p:spPr bwMode="auto">
              <a:xfrm rot="-1906662">
                <a:off x="1096" y="37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31" name="Oval 58"/>
              <p:cNvSpPr>
                <a:spLocks/>
              </p:cNvSpPr>
              <p:nvPr/>
            </p:nvSpPr>
            <p:spPr bwMode="auto">
              <a:xfrm rot="-1906662">
                <a:off x="1013" y="52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32" name="Oval 59"/>
              <p:cNvSpPr>
                <a:spLocks/>
              </p:cNvSpPr>
              <p:nvPr/>
            </p:nvSpPr>
            <p:spPr bwMode="auto">
              <a:xfrm rot="-1906662">
                <a:off x="1101" y="47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33" name="Oval 60"/>
              <p:cNvSpPr>
                <a:spLocks/>
              </p:cNvSpPr>
              <p:nvPr/>
            </p:nvSpPr>
            <p:spPr bwMode="auto">
              <a:xfrm rot="-1906662">
                <a:off x="1177" y="32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34" name="Oval 61"/>
              <p:cNvSpPr>
                <a:spLocks/>
              </p:cNvSpPr>
              <p:nvPr/>
            </p:nvSpPr>
            <p:spPr bwMode="auto">
              <a:xfrm rot="-1906662">
                <a:off x="1183" y="42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35" name="Oval 62"/>
              <p:cNvSpPr>
                <a:spLocks/>
              </p:cNvSpPr>
              <p:nvPr/>
            </p:nvSpPr>
            <p:spPr bwMode="auto">
              <a:xfrm rot="-1906662">
                <a:off x="1354" y="21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36" name="Oval 63"/>
              <p:cNvSpPr>
                <a:spLocks/>
              </p:cNvSpPr>
              <p:nvPr/>
            </p:nvSpPr>
            <p:spPr bwMode="auto">
              <a:xfrm rot="-1906662">
                <a:off x="1443" y="15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37" name="Oval 64"/>
              <p:cNvSpPr>
                <a:spLocks/>
              </p:cNvSpPr>
              <p:nvPr/>
            </p:nvSpPr>
            <p:spPr bwMode="auto">
              <a:xfrm rot="-1906662">
                <a:off x="1360" y="31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38" name="Oval 65"/>
              <p:cNvSpPr>
                <a:spLocks/>
              </p:cNvSpPr>
              <p:nvPr/>
            </p:nvSpPr>
            <p:spPr bwMode="auto">
              <a:xfrm rot="-1906662">
                <a:off x="1448" y="25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39" name="Oval 66"/>
              <p:cNvSpPr>
                <a:spLocks/>
              </p:cNvSpPr>
              <p:nvPr/>
            </p:nvSpPr>
            <p:spPr bwMode="auto">
              <a:xfrm rot="-1906662">
                <a:off x="1271" y="36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40" name="Oval 67"/>
              <p:cNvSpPr>
                <a:spLocks/>
              </p:cNvSpPr>
              <p:nvPr/>
            </p:nvSpPr>
            <p:spPr bwMode="auto">
              <a:xfrm rot="-1906662">
                <a:off x="913" y="38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41" name="Oval 68"/>
              <p:cNvSpPr>
                <a:spLocks/>
              </p:cNvSpPr>
              <p:nvPr/>
            </p:nvSpPr>
            <p:spPr bwMode="auto">
              <a:xfrm rot="-1906662">
                <a:off x="1002" y="32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42" name="Oval 69"/>
              <p:cNvSpPr>
                <a:spLocks/>
              </p:cNvSpPr>
              <p:nvPr/>
            </p:nvSpPr>
            <p:spPr bwMode="auto">
              <a:xfrm rot="-1906662">
                <a:off x="1084" y="27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43" name="Oval 70"/>
              <p:cNvSpPr>
                <a:spLocks/>
              </p:cNvSpPr>
              <p:nvPr/>
            </p:nvSpPr>
            <p:spPr bwMode="auto">
              <a:xfrm rot="-1906662">
                <a:off x="1260" y="16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44" name="Oval 71"/>
              <p:cNvSpPr>
                <a:spLocks/>
              </p:cNvSpPr>
              <p:nvPr/>
            </p:nvSpPr>
            <p:spPr bwMode="auto">
              <a:xfrm rot="-1906662">
                <a:off x="1349" y="11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45" name="Oval 72"/>
              <p:cNvSpPr>
                <a:spLocks/>
              </p:cNvSpPr>
              <p:nvPr/>
            </p:nvSpPr>
            <p:spPr bwMode="auto">
              <a:xfrm rot="-1906662">
                <a:off x="1172" y="22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46" name="Oval 73"/>
              <p:cNvSpPr>
                <a:spLocks/>
              </p:cNvSpPr>
              <p:nvPr/>
            </p:nvSpPr>
            <p:spPr bwMode="auto">
              <a:xfrm rot="-1906662">
                <a:off x="1100" y="57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47" name="Oval 74"/>
              <p:cNvSpPr>
                <a:spLocks/>
              </p:cNvSpPr>
              <p:nvPr/>
            </p:nvSpPr>
            <p:spPr bwMode="auto">
              <a:xfrm rot="-1906662">
                <a:off x="1270" y="47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48" name="Oval 75"/>
              <p:cNvSpPr>
                <a:spLocks/>
              </p:cNvSpPr>
              <p:nvPr/>
            </p:nvSpPr>
            <p:spPr bwMode="auto">
              <a:xfrm rot="-1906662">
                <a:off x="1447" y="36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49" name="Oval 76"/>
              <p:cNvSpPr>
                <a:spLocks/>
              </p:cNvSpPr>
              <p:nvPr/>
            </p:nvSpPr>
            <p:spPr bwMode="auto">
              <a:xfrm rot="-1906662">
                <a:off x="1359" y="41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50" name="Oval 77"/>
              <p:cNvSpPr>
                <a:spLocks/>
              </p:cNvSpPr>
              <p:nvPr/>
            </p:nvSpPr>
            <p:spPr bwMode="auto">
              <a:xfrm rot="-1906662">
                <a:off x="1187" y="627"/>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51" name="Oval 78"/>
              <p:cNvSpPr>
                <a:spLocks/>
              </p:cNvSpPr>
              <p:nvPr/>
            </p:nvSpPr>
            <p:spPr bwMode="auto">
              <a:xfrm rot="-1906662">
                <a:off x="1276" y="57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52" name="Oval 79"/>
              <p:cNvSpPr>
                <a:spLocks/>
              </p:cNvSpPr>
              <p:nvPr/>
            </p:nvSpPr>
            <p:spPr bwMode="auto">
              <a:xfrm rot="-1906662">
                <a:off x="1357" y="52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53" name="Oval 80"/>
              <p:cNvSpPr>
                <a:spLocks/>
              </p:cNvSpPr>
              <p:nvPr/>
            </p:nvSpPr>
            <p:spPr bwMode="auto">
              <a:xfrm rot="-1906662">
                <a:off x="1446" y="46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54" name="Oval 81"/>
              <p:cNvSpPr>
                <a:spLocks/>
              </p:cNvSpPr>
              <p:nvPr/>
            </p:nvSpPr>
            <p:spPr bwMode="auto">
              <a:xfrm rot="-1906662">
                <a:off x="915" y="27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55" name="Oval 82"/>
              <p:cNvSpPr>
                <a:spLocks/>
              </p:cNvSpPr>
              <p:nvPr/>
            </p:nvSpPr>
            <p:spPr bwMode="auto">
              <a:xfrm rot="-1906662">
                <a:off x="1003" y="22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56" name="Oval 83"/>
              <p:cNvSpPr>
                <a:spLocks/>
              </p:cNvSpPr>
              <p:nvPr/>
            </p:nvSpPr>
            <p:spPr bwMode="auto">
              <a:xfrm rot="-1906662">
                <a:off x="1085" y="17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57" name="Oval 84"/>
              <p:cNvSpPr>
                <a:spLocks/>
              </p:cNvSpPr>
              <p:nvPr/>
            </p:nvSpPr>
            <p:spPr bwMode="auto">
              <a:xfrm rot="-1906662">
                <a:off x="1262" y="6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58" name="Oval 85"/>
              <p:cNvSpPr>
                <a:spLocks/>
              </p:cNvSpPr>
              <p:nvPr/>
            </p:nvSpPr>
            <p:spPr bwMode="auto">
              <a:xfrm rot="-1906662">
                <a:off x="1173" y="11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59" name="Oval 86"/>
              <p:cNvSpPr>
                <a:spLocks/>
              </p:cNvSpPr>
              <p:nvPr/>
            </p:nvSpPr>
            <p:spPr bwMode="auto">
              <a:xfrm rot="-1906662">
                <a:off x="909" y="17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60" name="Oval 87"/>
              <p:cNvSpPr>
                <a:spLocks/>
              </p:cNvSpPr>
              <p:nvPr/>
            </p:nvSpPr>
            <p:spPr bwMode="auto">
              <a:xfrm rot="-1906662">
                <a:off x="998" y="12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61" name="Oval 88"/>
              <p:cNvSpPr>
                <a:spLocks/>
              </p:cNvSpPr>
              <p:nvPr/>
            </p:nvSpPr>
            <p:spPr bwMode="auto">
              <a:xfrm rot="-1906662">
                <a:off x="1079" y="7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62" name="Oval 89"/>
              <p:cNvSpPr>
                <a:spLocks/>
              </p:cNvSpPr>
              <p:nvPr/>
            </p:nvSpPr>
            <p:spPr bwMode="auto">
              <a:xfrm rot="-1906662">
                <a:off x="1168" y="1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63" name="Oval 90"/>
              <p:cNvSpPr>
                <a:spLocks/>
              </p:cNvSpPr>
              <p:nvPr/>
            </p:nvSpPr>
            <p:spPr bwMode="auto">
              <a:xfrm rot="-5357262">
                <a:off x="1185" y="52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64" name="Oval 91"/>
              <p:cNvSpPr>
                <a:spLocks/>
              </p:cNvSpPr>
              <p:nvPr/>
            </p:nvSpPr>
            <p:spPr bwMode="auto">
              <a:xfrm rot="-5357262">
                <a:off x="1265" y="26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65" name="Oval 92"/>
              <p:cNvSpPr>
                <a:spLocks/>
              </p:cNvSpPr>
              <p:nvPr/>
            </p:nvSpPr>
            <p:spPr bwMode="auto">
              <a:xfrm rot="3869160">
                <a:off x="1344" y="122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66" name="Oval 93"/>
              <p:cNvSpPr>
                <a:spLocks/>
              </p:cNvSpPr>
              <p:nvPr/>
            </p:nvSpPr>
            <p:spPr bwMode="auto">
              <a:xfrm rot="3869160">
                <a:off x="1389" y="132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67" name="Oval 94"/>
              <p:cNvSpPr>
                <a:spLocks/>
              </p:cNvSpPr>
              <p:nvPr/>
            </p:nvSpPr>
            <p:spPr bwMode="auto">
              <a:xfrm rot="3869160">
                <a:off x="1289" y="131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68" name="Oval 95"/>
              <p:cNvSpPr>
                <a:spLocks/>
              </p:cNvSpPr>
              <p:nvPr/>
            </p:nvSpPr>
            <p:spPr bwMode="auto">
              <a:xfrm rot="3869160">
                <a:off x="1334" y="140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69" name="Oval 96"/>
              <p:cNvSpPr>
                <a:spLocks/>
              </p:cNvSpPr>
              <p:nvPr/>
            </p:nvSpPr>
            <p:spPr bwMode="auto">
              <a:xfrm rot="3869160">
                <a:off x="1475" y="150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70" name="Oval 97"/>
              <p:cNvSpPr>
                <a:spLocks/>
              </p:cNvSpPr>
              <p:nvPr/>
            </p:nvSpPr>
            <p:spPr bwMode="auto">
              <a:xfrm rot="3869160">
                <a:off x="1375" y="1495"/>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71" name="Oval 98"/>
              <p:cNvSpPr>
                <a:spLocks/>
              </p:cNvSpPr>
              <p:nvPr/>
            </p:nvSpPr>
            <p:spPr bwMode="auto">
              <a:xfrm rot="3869160">
                <a:off x="1520" y="159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72" name="Oval 99"/>
              <p:cNvSpPr>
                <a:spLocks/>
              </p:cNvSpPr>
              <p:nvPr/>
            </p:nvSpPr>
            <p:spPr bwMode="auto">
              <a:xfrm rot="3869160">
                <a:off x="1565" y="168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73" name="Oval 100"/>
              <p:cNvSpPr>
                <a:spLocks/>
              </p:cNvSpPr>
              <p:nvPr/>
            </p:nvSpPr>
            <p:spPr bwMode="auto">
              <a:xfrm rot="3869160">
                <a:off x="1610" y="178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74" name="Oval 101"/>
              <p:cNvSpPr>
                <a:spLocks/>
              </p:cNvSpPr>
              <p:nvPr/>
            </p:nvSpPr>
            <p:spPr bwMode="auto">
              <a:xfrm rot="3869160">
                <a:off x="1465" y="168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75" name="Oval 102"/>
              <p:cNvSpPr>
                <a:spLocks/>
              </p:cNvSpPr>
              <p:nvPr/>
            </p:nvSpPr>
            <p:spPr bwMode="auto">
              <a:xfrm rot="3869160">
                <a:off x="1509" y="177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76" name="Oval 103"/>
              <p:cNvSpPr>
                <a:spLocks/>
              </p:cNvSpPr>
              <p:nvPr/>
            </p:nvSpPr>
            <p:spPr bwMode="auto">
              <a:xfrm rot="3869160">
                <a:off x="1444" y="123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77" name="Oval 104"/>
              <p:cNvSpPr>
                <a:spLocks/>
              </p:cNvSpPr>
              <p:nvPr/>
            </p:nvSpPr>
            <p:spPr bwMode="auto">
              <a:xfrm rot="3869160">
                <a:off x="1489" y="132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78" name="Oval 105"/>
              <p:cNvSpPr>
                <a:spLocks/>
              </p:cNvSpPr>
              <p:nvPr/>
            </p:nvSpPr>
            <p:spPr bwMode="auto">
              <a:xfrm rot="3869160">
                <a:off x="1530" y="141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79" name="Oval 106"/>
              <p:cNvSpPr>
                <a:spLocks/>
              </p:cNvSpPr>
              <p:nvPr/>
            </p:nvSpPr>
            <p:spPr bwMode="auto">
              <a:xfrm rot="3869160">
                <a:off x="1665" y="169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80" name="Oval 107"/>
              <p:cNvSpPr>
                <a:spLocks/>
              </p:cNvSpPr>
              <p:nvPr/>
            </p:nvSpPr>
            <p:spPr bwMode="auto">
              <a:xfrm rot="3869160">
                <a:off x="1575" y="150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81" name="Oval 108"/>
              <p:cNvSpPr>
                <a:spLocks/>
              </p:cNvSpPr>
              <p:nvPr/>
            </p:nvSpPr>
            <p:spPr bwMode="auto">
              <a:xfrm rot="3869160">
                <a:off x="1230" y="139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82" name="Oval 109"/>
              <p:cNvSpPr>
                <a:spLocks/>
              </p:cNvSpPr>
              <p:nvPr/>
            </p:nvSpPr>
            <p:spPr bwMode="auto">
              <a:xfrm rot="3869160">
                <a:off x="1275" y="149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83" name="Oval 110"/>
              <p:cNvSpPr>
                <a:spLocks/>
              </p:cNvSpPr>
              <p:nvPr/>
            </p:nvSpPr>
            <p:spPr bwMode="auto">
              <a:xfrm rot="3869160">
                <a:off x="1316" y="157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84" name="Oval 111"/>
              <p:cNvSpPr>
                <a:spLocks/>
              </p:cNvSpPr>
              <p:nvPr/>
            </p:nvSpPr>
            <p:spPr bwMode="auto">
              <a:xfrm rot="3869160">
                <a:off x="1406" y="176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85" name="Oval 112"/>
              <p:cNvSpPr>
                <a:spLocks/>
              </p:cNvSpPr>
              <p:nvPr/>
            </p:nvSpPr>
            <p:spPr bwMode="auto">
              <a:xfrm rot="3869160">
                <a:off x="1361" y="167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86" name="Oval 113"/>
              <p:cNvSpPr>
                <a:spLocks/>
              </p:cNvSpPr>
              <p:nvPr/>
            </p:nvSpPr>
            <p:spPr bwMode="auto">
              <a:xfrm rot="3869160">
                <a:off x="1171" y="1477"/>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87" name="Oval 114"/>
              <p:cNvSpPr>
                <a:spLocks/>
              </p:cNvSpPr>
              <p:nvPr/>
            </p:nvSpPr>
            <p:spPr bwMode="auto">
              <a:xfrm rot="3869160">
                <a:off x="1216" y="157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88" name="Oval 115"/>
              <p:cNvSpPr>
                <a:spLocks/>
              </p:cNvSpPr>
              <p:nvPr/>
            </p:nvSpPr>
            <p:spPr bwMode="auto">
              <a:xfrm rot="3869160">
                <a:off x="1258" y="165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89" name="Oval 116"/>
              <p:cNvSpPr>
                <a:spLocks/>
              </p:cNvSpPr>
              <p:nvPr/>
            </p:nvSpPr>
            <p:spPr bwMode="auto">
              <a:xfrm rot="3869160">
                <a:off x="1302" y="175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90" name="Oval 117"/>
              <p:cNvSpPr>
                <a:spLocks/>
              </p:cNvSpPr>
              <p:nvPr/>
            </p:nvSpPr>
            <p:spPr bwMode="auto">
              <a:xfrm rot="3869160">
                <a:off x="1548" y="124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91" name="Oval 118"/>
              <p:cNvSpPr>
                <a:spLocks/>
              </p:cNvSpPr>
              <p:nvPr/>
            </p:nvSpPr>
            <p:spPr bwMode="auto">
              <a:xfrm rot="3869160">
                <a:off x="1634" y="142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92" name="Oval 119"/>
              <p:cNvSpPr>
                <a:spLocks/>
              </p:cNvSpPr>
              <p:nvPr/>
            </p:nvSpPr>
            <p:spPr bwMode="auto">
              <a:xfrm rot="3869160">
                <a:off x="1724" y="161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93" name="Oval 120"/>
              <p:cNvSpPr>
                <a:spLocks/>
              </p:cNvSpPr>
              <p:nvPr/>
            </p:nvSpPr>
            <p:spPr bwMode="auto">
              <a:xfrm rot="3869160">
                <a:off x="1679" y="151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94" name="Oval 121"/>
              <p:cNvSpPr>
                <a:spLocks/>
              </p:cNvSpPr>
              <p:nvPr/>
            </p:nvSpPr>
            <p:spPr bwMode="auto">
              <a:xfrm rot="3869160">
                <a:off x="1648" y="124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95" name="Oval 122"/>
              <p:cNvSpPr>
                <a:spLocks/>
              </p:cNvSpPr>
              <p:nvPr/>
            </p:nvSpPr>
            <p:spPr bwMode="auto">
              <a:xfrm rot="3869160">
                <a:off x="1693" y="134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96" name="Oval 123"/>
              <p:cNvSpPr>
                <a:spLocks/>
              </p:cNvSpPr>
              <p:nvPr/>
            </p:nvSpPr>
            <p:spPr bwMode="auto">
              <a:xfrm rot="3869160">
                <a:off x="1734" y="143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97" name="Oval 124"/>
              <p:cNvSpPr>
                <a:spLocks/>
              </p:cNvSpPr>
              <p:nvPr/>
            </p:nvSpPr>
            <p:spPr bwMode="auto">
              <a:xfrm rot="3869160">
                <a:off x="1779" y="152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98" name="Oval 125"/>
              <p:cNvSpPr>
                <a:spLocks/>
              </p:cNvSpPr>
              <p:nvPr/>
            </p:nvSpPr>
            <p:spPr bwMode="auto">
              <a:xfrm rot="418561">
                <a:off x="1626" y="159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99" name="Oval 126"/>
              <p:cNvSpPr>
                <a:spLocks/>
              </p:cNvSpPr>
              <p:nvPr/>
            </p:nvSpPr>
            <p:spPr bwMode="auto">
              <a:xfrm rot="418561">
                <a:off x="1419" y="159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00" name="Oval 127"/>
              <p:cNvSpPr>
                <a:spLocks/>
              </p:cNvSpPr>
              <p:nvPr/>
            </p:nvSpPr>
            <p:spPr bwMode="auto">
              <a:xfrm rot="418561">
                <a:off x="1595" y="133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01" name="Oval 128"/>
              <p:cNvSpPr>
                <a:spLocks/>
              </p:cNvSpPr>
              <p:nvPr/>
            </p:nvSpPr>
            <p:spPr bwMode="auto">
              <a:xfrm rot="418561">
                <a:off x="1433" y="141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02" name="Oval 129"/>
              <p:cNvSpPr>
                <a:spLocks/>
              </p:cNvSpPr>
              <p:nvPr/>
            </p:nvSpPr>
            <p:spPr bwMode="auto">
              <a:xfrm rot="652678">
                <a:off x="1406" y="78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03" name="Oval 130"/>
              <p:cNvSpPr>
                <a:spLocks/>
              </p:cNvSpPr>
              <p:nvPr/>
            </p:nvSpPr>
            <p:spPr bwMode="auto">
              <a:xfrm rot="652678">
                <a:off x="1509" y="80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04" name="Oval 131"/>
              <p:cNvSpPr>
                <a:spLocks/>
              </p:cNvSpPr>
              <p:nvPr/>
            </p:nvSpPr>
            <p:spPr bwMode="auto">
              <a:xfrm rot="652678">
                <a:off x="1445" y="879"/>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05" name="Oval 132"/>
              <p:cNvSpPr>
                <a:spLocks/>
              </p:cNvSpPr>
              <p:nvPr/>
            </p:nvSpPr>
            <p:spPr bwMode="auto">
              <a:xfrm rot="652678">
                <a:off x="1547" y="89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06" name="Oval 133"/>
              <p:cNvSpPr>
                <a:spLocks/>
              </p:cNvSpPr>
              <p:nvPr/>
            </p:nvSpPr>
            <p:spPr bwMode="auto">
              <a:xfrm rot="652678">
                <a:off x="1705" y="83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07" name="Oval 134"/>
              <p:cNvSpPr>
                <a:spLocks/>
              </p:cNvSpPr>
              <p:nvPr/>
            </p:nvSpPr>
            <p:spPr bwMode="auto">
              <a:xfrm rot="652678">
                <a:off x="1641" y="91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08" name="Oval 135"/>
              <p:cNvSpPr>
                <a:spLocks/>
              </p:cNvSpPr>
              <p:nvPr/>
            </p:nvSpPr>
            <p:spPr bwMode="auto">
              <a:xfrm rot="652678">
                <a:off x="1807" y="85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09" name="Oval 136"/>
              <p:cNvSpPr>
                <a:spLocks/>
              </p:cNvSpPr>
              <p:nvPr/>
            </p:nvSpPr>
            <p:spPr bwMode="auto">
              <a:xfrm rot="652678">
                <a:off x="1909" y="87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10" name="Oval 137"/>
              <p:cNvSpPr>
                <a:spLocks/>
              </p:cNvSpPr>
              <p:nvPr/>
            </p:nvSpPr>
            <p:spPr bwMode="auto">
              <a:xfrm rot="652678">
                <a:off x="2011" y="89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11" name="Oval 138"/>
              <p:cNvSpPr>
                <a:spLocks/>
              </p:cNvSpPr>
              <p:nvPr/>
            </p:nvSpPr>
            <p:spPr bwMode="auto">
              <a:xfrm rot="652678">
                <a:off x="1845" y="95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12" name="Oval 139"/>
              <p:cNvSpPr>
                <a:spLocks/>
              </p:cNvSpPr>
              <p:nvPr/>
            </p:nvSpPr>
            <p:spPr bwMode="auto">
              <a:xfrm rot="652678">
                <a:off x="1948" y="97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13" name="Oval 140"/>
              <p:cNvSpPr>
                <a:spLocks/>
              </p:cNvSpPr>
              <p:nvPr/>
            </p:nvSpPr>
            <p:spPr bwMode="auto">
              <a:xfrm rot="652678">
                <a:off x="1743" y="93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14" name="Oval 141"/>
              <p:cNvSpPr>
                <a:spLocks/>
              </p:cNvSpPr>
              <p:nvPr/>
            </p:nvSpPr>
            <p:spPr bwMode="auto">
              <a:xfrm rot="652678">
                <a:off x="1470" y="70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15" name="Oval 142"/>
              <p:cNvSpPr>
                <a:spLocks/>
              </p:cNvSpPr>
              <p:nvPr/>
            </p:nvSpPr>
            <p:spPr bwMode="auto">
              <a:xfrm rot="652678">
                <a:off x="1572" y="72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16" name="Oval 143"/>
              <p:cNvSpPr>
                <a:spLocks/>
              </p:cNvSpPr>
              <p:nvPr/>
            </p:nvSpPr>
            <p:spPr bwMode="auto">
              <a:xfrm rot="652678">
                <a:off x="1667" y="74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17" name="Oval 144"/>
              <p:cNvSpPr>
                <a:spLocks/>
              </p:cNvSpPr>
              <p:nvPr/>
            </p:nvSpPr>
            <p:spPr bwMode="auto">
              <a:xfrm rot="652678">
                <a:off x="1871" y="78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18" name="Oval 145"/>
              <p:cNvSpPr>
                <a:spLocks/>
              </p:cNvSpPr>
              <p:nvPr/>
            </p:nvSpPr>
            <p:spPr bwMode="auto">
              <a:xfrm rot="652678">
                <a:off x="1973" y="80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19" name="Oval 146"/>
              <p:cNvSpPr>
                <a:spLocks/>
              </p:cNvSpPr>
              <p:nvPr/>
            </p:nvSpPr>
            <p:spPr bwMode="auto">
              <a:xfrm rot="652678">
                <a:off x="1769" y="76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20" name="Oval 147"/>
              <p:cNvSpPr>
                <a:spLocks/>
              </p:cNvSpPr>
              <p:nvPr/>
            </p:nvSpPr>
            <p:spPr bwMode="auto">
              <a:xfrm rot="652678">
                <a:off x="1475" y="97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21" name="Oval 148"/>
              <p:cNvSpPr>
                <a:spLocks/>
              </p:cNvSpPr>
              <p:nvPr/>
            </p:nvSpPr>
            <p:spPr bwMode="auto">
              <a:xfrm rot="652678">
                <a:off x="1672" y="101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22" name="Oval 149"/>
              <p:cNvSpPr>
                <a:spLocks/>
              </p:cNvSpPr>
              <p:nvPr/>
            </p:nvSpPr>
            <p:spPr bwMode="auto">
              <a:xfrm rot="652678">
                <a:off x="1876" y="105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23" name="Oval 150"/>
              <p:cNvSpPr>
                <a:spLocks/>
              </p:cNvSpPr>
              <p:nvPr/>
            </p:nvSpPr>
            <p:spPr bwMode="auto">
              <a:xfrm rot="652678">
                <a:off x="1774" y="103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24" name="Oval 151"/>
              <p:cNvSpPr>
                <a:spLocks/>
              </p:cNvSpPr>
              <p:nvPr/>
            </p:nvSpPr>
            <p:spPr bwMode="auto">
              <a:xfrm rot="652678">
                <a:off x="1506" y="107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25" name="Oval 152"/>
              <p:cNvSpPr>
                <a:spLocks/>
              </p:cNvSpPr>
              <p:nvPr/>
            </p:nvSpPr>
            <p:spPr bwMode="auto">
              <a:xfrm rot="652678">
                <a:off x="1608" y="108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26" name="Oval 153"/>
              <p:cNvSpPr>
                <a:spLocks/>
              </p:cNvSpPr>
              <p:nvPr/>
            </p:nvSpPr>
            <p:spPr bwMode="auto">
              <a:xfrm rot="652678">
                <a:off x="1702" y="110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27" name="Oval 154"/>
              <p:cNvSpPr>
                <a:spLocks/>
              </p:cNvSpPr>
              <p:nvPr/>
            </p:nvSpPr>
            <p:spPr bwMode="auto">
              <a:xfrm rot="652678">
                <a:off x="1804" y="112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28" name="Oval 155"/>
              <p:cNvSpPr>
                <a:spLocks/>
              </p:cNvSpPr>
              <p:nvPr/>
            </p:nvSpPr>
            <p:spPr bwMode="auto">
              <a:xfrm rot="652678">
                <a:off x="1542" y="62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29" name="Oval 156"/>
              <p:cNvSpPr>
                <a:spLocks/>
              </p:cNvSpPr>
              <p:nvPr/>
            </p:nvSpPr>
            <p:spPr bwMode="auto">
              <a:xfrm rot="652678">
                <a:off x="1644" y="64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30" name="Oval 157"/>
              <p:cNvSpPr>
                <a:spLocks/>
              </p:cNvSpPr>
              <p:nvPr/>
            </p:nvSpPr>
            <p:spPr bwMode="auto">
              <a:xfrm rot="652678">
                <a:off x="1942" y="70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31" name="Oval 158"/>
              <p:cNvSpPr>
                <a:spLocks/>
              </p:cNvSpPr>
              <p:nvPr/>
            </p:nvSpPr>
            <p:spPr bwMode="auto">
              <a:xfrm rot="652678">
                <a:off x="1840" y="68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32" name="Oval 159"/>
              <p:cNvSpPr>
                <a:spLocks/>
              </p:cNvSpPr>
              <p:nvPr/>
            </p:nvSpPr>
            <p:spPr bwMode="auto">
              <a:xfrm rot="652678">
                <a:off x="1605" y="55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33" name="Oval 160"/>
              <p:cNvSpPr>
                <a:spLocks/>
              </p:cNvSpPr>
              <p:nvPr/>
            </p:nvSpPr>
            <p:spPr bwMode="auto">
              <a:xfrm rot="652678">
                <a:off x="1708" y="57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34" name="Oval 161"/>
              <p:cNvSpPr>
                <a:spLocks/>
              </p:cNvSpPr>
              <p:nvPr/>
            </p:nvSpPr>
            <p:spPr bwMode="auto">
              <a:xfrm rot="652678">
                <a:off x="1802" y="58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35" name="Oval 162"/>
              <p:cNvSpPr>
                <a:spLocks/>
              </p:cNvSpPr>
              <p:nvPr/>
            </p:nvSpPr>
            <p:spPr bwMode="auto">
              <a:xfrm rot="652678">
                <a:off x="1904" y="60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36" name="Oval 163"/>
              <p:cNvSpPr>
                <a:spLocks/>
              </p:cNvSpPr>
              <p:nvPr/>
            </p:nvSpPr>
            <p:spPr bwMode="auto">
              <a:xfrm rot="-2797923">
                <a:off x="1614" y="81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37" name="Oval 164"/>
              <p:cNvSpPr>
                <a:spLocks/>
              </p:cNvSpPr>
              <p:nvPr/>
            </p:nvSpPr>
            <p:spPr bwMode="auto">
              <a:xfrm rot="-2797923">
                <a:off x="1573" y="98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38" name="Oval 165"/>
              <p:cNvSpPr>
                <a:spLocks/>
              </p:cNvSpPr>
              <p:nvPr/>
            </p:nvSpPr>
            <p:spPr bwMode="auto">
              <a:xfrm rot="-2797923">
                <a:off x="1741" y="661"/>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39" name="Oval 166"/>
              <p:cNvSpPr>
                <a:spLocks/>
              </p:cNvSpPr>
              <p:nvPr/>
            </p:nvSpPr>
            <p:spPr bwMode="auto">
              <a:xfrm rot="-7192446">
                <a:off x="1147" y="124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40" name="Oval 167"/>
              <p:cNvSpPr>
                <a:spLocks/>
              </p:cNvSpPr>
              <p:nvPr/>
            </p:nvSpPr>
            <p:spPr bwMode="auto">
              <a:xfrm rot="-7192446">
                <a:off x="1096" y="115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41" name="Oval 168"/>
              <p:cNvSpPr>
                <a:spLocks/>
              </p:cNvSpPr>
              <p:nvPr/>
            </p:nvSpPr>
            <p:spPr bwMode="auto">
              <a:xfrm rot="-7192446">
                <a:off x="1196" y="115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42" name="Oval 169"/>
              <p:cNvSpPr>
                <a:spLocks/>
              </p:cNvSpPr>
              <p:nvPr/>
            </p:nvSpPr>
            <p:spPr bwMode="auto">
              <a:xfrm rot="-7192446">
                <a:off x="1144" y="106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43" name="Oval 170"/>
              <p:cNvSpPr>
                <a:spLocks/>
              </p:cNvSpPr>
              <p:nvPr/>
            </p:nvSpPr>
            <p:spPr bwMode="auto">
              <a:xfrm rot="-7192446">
                <a:off x="996" y="98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44" name="Oval 171"/>
              <p:cNvSpPr>
                <a:spLocks/>
              </p:cNvSpPr>
              <p:nvPr/>
            </p:nvSpPr>
            <p:spPr bwMode="auto">
              <a:xfrm rot="-7192446">
                <a:off x="1096" y="98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45" name="Oval 172"/>
              <p:cNvSpPr>
                <a:spLocks/>
              </p:cNvSpPr>
              <p:nvPr/>
            </p:nvSpPr>
            <p:spPr bwMode="auto">
              <a:xfrm rot="-7192446">
                <a:off x="944" y="89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46" name="Oval 173"/>
              <p:cNvSpPr>
                <a:spLocks/>
              </p:cNvSpPr>
              <p:nvPr/>
            </p:nvSpPr>
            <p:spPr bwMode="auto">
              <a:xfrm rot="-7192446">
                <a:off x="892" y="80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47" name="Oval 174"/>
              <p:cNvSpPr>
                <a:spLocks/>
              </p:cNvSpPr>
              <p:nvPr/>
            </p:nvSpPr>
            <p:spPr bwMode="auto">
              <a:xfrm rot="-7192446">
                <a:off x="840" y="71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48" name="Oval 175"/>
              <p:cNvSpPr>
                <a:spLocks/>
              </p:cNvSpPr>
              <p:nvPr/>
            </p:nvSpPr>
            <p:spPr bwMode="auto">
              <a:xfrm rot="-7192446">
                <a:off x="993" y="80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49" name="Oval 176"/>
              <p:cNvSpPr>
                <a:spLocks/>
              </p:cNvSpPr>
              <p:nvPr/>
            </p:nvSpPr>
            <p:spPr bwMode="auto">
              <a:xfrm rot="-7192446">
                <a:off x="941" y="70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50" name="Oval 177"/>
              <p:cNvSpPr>
                <a:spLocks/>
              </p:cNvSpPr>
              <p:nvPr/>
            </p:nvSpPr>
            <p:spPr bwMode="auto">
              <a:xfrm rot="-7192446">
                <a:off x="1047" y="124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51" name="Oval 178"/>
              <p:cNvSpPr>
                <a:spLocks/>
              </p:cNvSpPr>
              <p:nvPr/>
            </p:nvSpPr>
            <p:spPr bwMode="auto">
              <a:xfrm rot="-7192446">
                <a:off x="995" y="115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52" name="Oval 179"/>
              <p:cNvSpPr>
                <a:spLocks/>
              </p:cNvSpPr>
              <p:nvPr/>
            </p:nvSpPr>
            <p:spPr bwMode="auto">
              <a:xfrm rot="-7192446">
                <a:off x="947" y="107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53" name="Oval 180"/>
              <p:cNvSpPr>
                <a:spLocks/>
              </p:cNvSpPr>
              <p:nvPr/>
            </p:nvSpPr>
            <p:spPr bwMode="auto">
              <a:xfrm rot="-7192446">
                <a:off x="792" y="80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54" name="Oval 181"/>
              <p:cNvSpPr>
                <a:spLocks/>
              </p:cNvSpPr>
              <p:nvPr/>
            </p:nvSpPr>
            <p:spPr bwMode="auto">
              <a:xfrm rot="-7192446">
                <a:off x="896" y="98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55" name="Oval 182"/>
              <p:cNvSpPr>
                <a:spLocks/>
              </p:cNvSpPr>
              <p:nvPr/>
            </p:nvSpPr>
            <p:spPr bwMode="auto">
              <a:xfrm rot="-7192446">
                <a:off x="1248" y="106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56" name="Oval 183"/>
              <p:cNvSpPr>
                <a:spLocks/>
              </p:cNvSpPr>
              <p:nvPr/>
            </p:nvSpPr>
            <p:spPr bwMode="auto">
              <a:xfrm rot="-7192446">
                <a:off x="1196" y="97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57" name="Oval 184"/>
              <p:cNvSpPr>
                <a:spLocks/>
              </p:cNvSpPr>
              <p:nvPr/>
            </p:nvSpPr>
            <p:spPr bwMode="auto">
              <a:xfrm rot="-7192446">
                <a:off x="1149" y="89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58" name="Oval 185"/>
              <p:cNvSpPr>
                <a:spLocks/>
              </p:cNvSpPr>
              <p:nvPr/>
            </p:nvSpPr>
            <p:spPr bwMode="auto">
              <a:xfrm rot="-7192446">
                <a:off x="1045" y="71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59" name="Oval 186"/>
              <p:cNvSpPr>
                <a:spLocks/>
              </p:cNvSpPr>
              <p:nvPr/>
            </p:nvSpPr>
            <p:spPr bwMode="auto">
              <a:xfrm rot="-7192446">
                <a:off x="1097" y="80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60" name="Oval 187"/>
              <p:cNvSpPr>
                <a:spLocks/>
              </p:cNvSpPr>
              <p:nvPr/>
            </p:nvSpPr>
            <p:spPr bwMode="auto">
              <a:xfrm rot="-7192446">
                <a:off x="1301" y="98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61" name="Oval 188"/>
              <p:cNvSpPr>
                <a:spLocks/>
              </p:cNvSpPr>
              <p:nvPr/>
            </p:nvSpPr>
            <p:spPr bwMode="auto">
              <a:xfrm rot="-7192446">
                <a:off x="1249" y="89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62" name="Oval 189"/>
              <p:cNvSpPr>
                <a:spLocks/>
              </p:cNvSpPr>
              <p:nvPr/>
            </p:nvSpPr>
            <p:spPr bwMode="auto">
              <a:xfrm rot="-7192446">
                <a:off x="1201" y="80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63" name="Oval 190"/>
              <p:cNvSpPr>
                <a:spLocks/>
              </p:cNvSpPr>
              <p:nvPr/>
            </p:nvSpPr>
            <p:spPr bwMode="auto">
              <a:xfrm rot="-7192446">
                <a:off x="1149" y="71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64" name="Oval 191"/>
              <p:cNvSpPr>
                <a:spLocks/>
              </p:cNvSpPr>
              <p:nvPr/>
            </p:nvSpPr>
            <p:spPr bwMode="auto">
              <a:xfrm rot="-7192446">
                <a:off x="943" y="124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65" name="Oval 192"/>
              <p:cNvSpPr>
                <a:spLocks/>
              </p:cNvSpPr>
              <p:nvPr/>
            </p:nvSpPr>
            <p:spPr bwMode="auto">
              <a:xfrm rot="-7192446">
                <a:off x="843" y="107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66" name="Oval 193"/>
              <p:cNvSpPr>
                <a:spLocks/>
              </p:cNvSpPr>
              <p:nvPr/>
            </p:nvSpPr>
            <p:spPr bwMode="auto">
              <a:xfrm rot="-7192446">
                <a:off x="740" y="88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67" name="Oval 194"/>
              <p:cNvSpPr>
                <a:spLocks/>
              </p:cNvSpPr>
              <p:nvPr/>
            </p:nvSpPr>
            <p:spPr bwMode="auto">
              <a:xfrm rot="-7192446">
                <a:off x="791" y="98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68" name="Oval 195"/>
              <p:cNvSpPr>
                <a:spLocks/>
              </p:cNvSpPr>
              <p:nvPr/>
            </p:nvSpPr>
            <p:spPr bwMode="auto">
              <a:xfrm rot="-7192446">
                <a:off x="843" y="124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69" name="Oval 196"/>
              <p:cNvSpPr>
                <a:spLocks/>
              </p:cNvSpPr>
              <p:nvPr/>
            </p:nvSpPr>
            <p:spPr bwMode="auto">
              <a:xfrm rot="-7192446">
                <a:off x="791" y="115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70" name="Oval 197"/>
              <p:cNvSpPr>
                <a:spLocks/>
              </p:cNvSpPr>
              <p:nvPr/>
            </p:nvSpPr>
            <p:spPr bwMode="auto">
              <a:xfrm rot="-7192446">
                <a:off x="743" y="107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71" name="Oval 198"/>
              <p:cNvSpPr>
                <a:spLocks/>
              </p:cNvSpPr>
              <p:nvPr/>
            </p:nvSpPr>
            <p:spPr bwMode="auto">
              <a:xfrm rot="-7192446">
                <a:off x="691" y="98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72" name="Oval 199"/>
              <p:cNvSpPr>
                <a:spLocks/>
              </p:cNvSpPr>
              <p:nvPr/>
            </p:nvSpPr>
            <p:spPr bwMode="auto">
              <a:xfrm rot="-10643047">
                <a:off x="838" y="89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73" name="Oval 200"/>
              <p:cNvSpPr>
                <a:spLocks/>
              </p:cNvSpPr>
              <p:nvPr/>
            </p:nvSpPr>
            <p:spPr bwMode="auto">
              <a:xfrm rot="-10643047">
                <a:off x="1045" y="88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74" name="Oval 201"/>
              <p:cNvSpPr>
                <a:spLocks/>
              </p:cNvSpPr>
              <p:nvPr/>
            </p:nvSpPr>
            <p:spPr bwMode="auto">
              <a:xfrm rot="-10643047">
                <a:off x="889" y="1161"/>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75" name="Oval 202"/>
              <p:cNvSpPr>
                <a:spLocks/>
              </p:cNvSpPr>
              <p:nvPr/>
            </p:nvSpPr>
            <p:spPr bwMode="auto">
              <a:xfrm rot="-10643047">
                <a:off x="1045" y="106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76" name="Oval 203"/>
              <p:cNvSpPr>
                <a:spLocks/>
              </p:cNvSpPr>
              <p:nvPr/>
            </p:nvSpPr>
            <p:spPr bwMode="auto">
              <a:xfrm rot="-2608826">
                <a:off x="274" y="69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77" name="Oval 204"/>
              <p:cNvSpPr>
                <a:spLocks/>
              </p:cNvSpPr>
              <p:nvPr/>
            </p:nvSpPr>
            <p:spPr bwMode="auto">
              <a:xfrm rot="-2608826">
                <a:off x="350" y="62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78" name="Oval 205"/>
              <p:cNvSpPr>
                <a:spLocks/>
              </p:cNvSpPr>
              <p:nvPr/>
            </p:nvSpPr>
            <p:spPr bwMode="auto">
              <a:xfrm rot="-2608826">
                <a:off x="376" y="71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79" name="Oval 206"/>
              <p:cNvSpPr>
                <a:spLocks/>
              </p:cNvSpPr>
              <p:nvPr/>
            </p:nvSpPr>
            <p:spPr bwMode="auto">
              <a:xfrm rot="-2608826">
                <a:off x="451" y="64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80" name="Oval 207"/>
              <p:cNvSpPr>
                <a:spLocks/>
              </p:cNvSpPr>
              <p:nvPr/>
            </p:nvSpPr>
            <p:spPr bwMode="auto">
              <a:xfrm rot="-2608826">
                <a:off x="495" y="48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81" name="Oval 208"/>
              <p:cNvSpPr>
                <a:spLocks/>
              </p:cNvSpPr>
              <p:nvPr/>
            </p:nvSpPr>
            <p:spPr bwMode="auto">
              <a:xfrm rot="-2608826">
                <a:off x="521" y="57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82" name="Oval 209"/>
              <p:cNvSpPr>
                <a:spLocks/>
              </p:cNvSpPr>
              <p:nvPr/>
            </p:nvSpPr>
            <p:spPr bwMode="auto">
              <a:xfrm rot="-2608826">
                <a:off x="570" y="41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83" name="Oval 210"/>
              <p:cNvSpPr>
                <a:spLocks/>
              </p:cNvSpPr>
              <p:nvPr/>
            </p:nvSpPr>
            <p:spPr bwMode="auto">
              <a:xfrm rot="-2608826">
                <a:off x="646" y="33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84" name="Oval 211"/>
              <p:cNvSpPr>
                <a:spLocks/>
              </p:cNvSpPr>
              <p:nvPr/>
            </p:nvSpPr>
            <p:spPr bwMode="auto">
              <a:xfrm rot="-2608826">
                <a:off x="721" y="26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85" name="Oval 212"/>
              <p:cNvSpPr>
                <a:spLocks/>
              </p:cNvSpPr>
              <p:nvPr/>
            </p:nvSpPr>
            <p:spPr bwMode="auto">
              <a:xfrm rot="-2608826">
                <a:off x="672" y="43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86" name="Oval 213"/>
              <p:cNvSpPr>
                <a:spLocks/>
              </p:cNvSpPr>
              <p:nvPr/>
            </p:nvSpPr>
            <p:spPr bwMode="auto">
              <a:xfrm rot="-2608826">
                <a:off x="747" y="36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87" name="Oval 214"/>
              <p:cNvSpPr>
                <a:spLocks/>
              </p:cNvSpPr>
              <p:nvPr/>
            </p:nvSpPr>
            <p:spPr bwMode="auto">
              <a:xfrm rot="-2608826">
                <a:off x="249" y="59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88" name="Oval 215"/>
              <p:cNvSpPr>
                <a:spLocks/>
              </p:cNvSpPr>
              <p:nvPr/>
            </p:nvSpPr>
            <p:spPr bwMode="auto">
              <a:xfrm rot="-2608826">
                <a:off x="324" y="523"/>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89" name="Oval 216"/>
              <p:cNvSpPr>
                <a:spLocks/>
              </p:cNvSpPr>
              <p:nvPr/>
            </p:nvSpPr>
            <p:spPr bwMode="auto">
              <a:xfrm rot="-2608826">
                <a:off x="394" y="45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90" name="Oval 217"/>
              <p:cNvSpPr>
                <a:spLocks/>
              </p:cNvSpPr>
              <p:nvPr/>
            </p:nvSpPr>
            <p:spPr bwMode="auto">
              <a:xfrm rot="-2608826">
                <a:off x="620" y="24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91" name="Oval 218"/>
              <p:cNvSpPr>
                <a:spLocks/>
              </p:cNvSpPr>
              <p:nvPr/>
            </p:nvSpPr>
            <p:spPr bwMode="auto">
              <a:xfrm rot="-2608826">
                <a:off x="469" y="38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92" name="Oval 219"/>
              <p:cNvSpPr>
                <a:spLocks/>
              </p:cNvSpPr>
              <p:nvPr/>
            </p:nvSpPr>
            <p:spPr bwMode="auto">
              <a:xfrm rot="-2608826">
                <a:off x="471" y="74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93" name="Oval 220"/>
              <p:cNvSpPr>
                <a:spLocks/>
              </p:cNvSpPr>
              <p:nvPr/>
            </p:nvSpPr>
            <p:spPr bwMode="auto">
              <a:xfrm rot="-2608826">
                <a:off x="546" y="67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94" name="Oval 221"/>
              <p:cNvSpPr>
                <a:spLocks/>
              </p:cNvSpPr>
              <p:nvPr/>
            </p:nvSpPr>
            <p:spPr bwMode="auto">
              <a:xfrm rot="-2608826">
                <a:off x="616" y="61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95" name="Oval 222"/>
              <p:cNvSpPr>
                <a:spLocks/>
              </p:cNvSpPr>
              <p:nvPr/>
            </p:nvSpPr>
            <p:spPr bwMode="auto">
              <a:xfrm rot="-2608826">
                <a:off x="767" y="46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96" name="Oval 223"/>
              <p:cNvSpPr>
                <a:spLocks/>
              </p:cNvSpPr>
              <p:nvPr/>
            </p:nvSpPr>
            <p:spPr bwMode="auto">
              <a:xfrm rot="-2608826">
                <a:off x="692" y="53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97" name="Oval 224"/>
              <p:cNvSpPr>
                <a:spLocks/>
              </p:cNvSpPr>
              <p:nvPr/>
            </p:nvSpPr>
            <p:spPr bwMode="auto">
              <a:xfrm rot="-2608826">
                <a:off x="566" y="77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98" name="Oval 225"/>
              <p:cNvSpPr>
                <a:spLocks/>
              </p:cNvSpPr>
              <p:nvPr/>
            </p:nvSpPr>
            <p:spPr bwMode="auto">
              <a:xfrm rot="-2608826">
                <a:off x="642" y="70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599" name="Oval 226"/>
              <p:cNvSpPr>
                <a:spLocks/>
              </p:cNvSpPr>
              <p:nvPr/>
            </p:nvSpPr>
            <p:spPr bwMode="auto">
              <a:xfrm rot="-2608826">
                <a:off x="711" y="64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00" name="Oval 227"/>
              <p:cNvSpPr>
                <a:spLocks/>
              </p:cNvSpPr>
              <p:nvPr/>
            </p:nvSpPr>
            <p:spPr bwMode="auto">
              <a:xfrm rot="-2608826">
                <a:off x="787" y="56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01" name="Oval 228"/>
              <p:cNvSpPr>
                <a:spLocks/>
              </p:cNvSpPr>
              <p:nvPr/>
            </p:nvSpPr>
            <p:spPr bwMode="auto">
              <a:xfrm rot="-2608826">
                <a:off x="229" y="49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02" name="Oval 229"/>
              <p:cNvSpPr>
                <a:spLocks/>
              </p:cNvSpPr>
              <p:nvPr/>
            </p:nvSpPr>
            <p:spPr bwMode="auto">
              <a:xfrm rot="-2608826">
                <a:off x="374" y="35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03" name="Oval 230"/>
              <p:cNvSpPr>
                <a:spLocks/>
              </p:cNvSpPr>
              <p:nvPr/>
            </p:nvSpPr>
            <p:spPr bwMode="auto">
              <a:xfrm rot="-2608826">
                <a:off x="525" y="21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04" name="Oval 231"/>
              <p:cNvSpPr>
                <a:spLocks/>
              </p:cNvSpPr>
              <p:nvPr/>
            </p:nvSpPr>
            <p:spPr bwMode="auto">
              <a:xfrm rot="-2608826">
                <a:off x="449" y="28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05" name="Oval 232"/>
              <p:cNvSpPr>
                <a:spLocks/>
              </p:cNvSpPr>
              <p:nvPr/>
            </p:nvSpPr>
            <p:spPr bwMode="auto">
              <a:xfrm rot="-2608826">
                <a:off x="203" y="39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06" name="Oval 233"/>
              <p:cNvSpPr>
                <a:spLocks/>
              </p:cNvSpPr>
              <p:nvPr/>
            </p:nvSpPr>
            <p:spPr bwMode="auto">
              <a:xfrm rot="-2608826">
                <a:off x="278" y="32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07" name="Oval 234"/>
              <p:cNvSpPr>
                <a:spLocks/>
              </p:cNvSpPr>
              <p:nvPr/>
            </p:nvSpPr>
            <p:spPr bwMode="auto">
              <a:xfrm rot="-2608826">
                <a:off x="348" y="25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08" name="Oval 235"/>
              <p:cNvSpPr>
                <a:spLocks/>
              </p:cNvSpPr>
              <p:nvPr/>
            </p:nvSpPr>
            <p:spPr bwMode="auto">
              <a:xfrm rot="-2608826">
                <a:off x="424" y="18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09" name="Oval 236"/>
              <p:cNvSpPr>
                <a:spLocks/>
              </p:cNvSpPr>
              <p:nvPr/>
            </p:nvSpPr>
            <p:spPr bwMode="auto">
              <a:xfrm rot="-6059426">
                <a:off x="542" y="30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10" name="Oval 237"/>
              <p:cNvSpPr>
                <a:spLocks/>
              </p:cNvSpPr>
              <p:nvPr/>
            </p:nvSpPr>
            <p:spPr bwMode="auto">
              <a:xfrm rot="-6059426">
                <a:off x="599" y="50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11" name="Oval 238"/>
              <p:cNvSpPr>
                <a:spLocks/>
              </p:cNvSpPr>
              <p:nvPr/>
            </p:nvSpPr>
            <p:spPr bwMode="auto">
              <a:xfrm rot="-6059426">
                <a:off x="296" y="42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12" name="Oval 239"/>
              <p:cNvSpPr>
                <a:spLocks/>
              </p:cNvSpPr>
              <p:nvPr/>
            </p:nvSpPr>
            <p:spPr bwMode="auto">
              <a:xfrm rot="-6059426">
                <a:off x="429" y="54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13" name="Oval 240"/>
              <p:cNvSpPr>
                <a:spLocks/>
              </p:cNvSpPr>
              <p:nvPr/>
            </p:nvSpPr>
            <p:spPr bwMode="auto">
              <a:xfrm rot="8841017">
                <a:off x="544" y="104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14" name="Oval 241"/>
              <p:cNvSpPr>
                <a:spLocks/>
              </p:cNvSpPr>
              <p:nvPr/>
            </p:nvSpPr>
            <p:spPr bwMode="auto">
              <a:xfrm rot="8841017">
                <a:off x="457" y="109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15" name="Oval 242"/>
              <p:cNvSpPr>
                <a:spLocks/>
              </p:cNvSpPr>
              <p:nvPr/>
            </p:nvSpPr>
            <p:spPr bwMode="auto">
              <a:xfrm rot="8841017">
                <a:off x="450" y="99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16" name="Oval 243"/>
              <p:cNvSpPr>
                <a:spLocks/>
              </p:cNvSpPr>
              <p:nvPr/>
            </p:nvSpPr>
            <p:spPr bwMode="auto">
              <a:xfrm rot="8841017">
                <a:off x="362" y="105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17" name="Oval 244"/>
              <p:cNvSpPr>
                <a:spLocks/>
              </p:cNvSpPr>
              <p:nvPr/>
            </p:nvSpPr>
            <p:spPr bwMode="auto">
              <a:xfrm rot="8841017">
                <a:off x="288" y="120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18" name="Oval 245"/>
              <p:cNvSpPr>
                <a:spLocks/>
              </p:cNvSpPr>
              <p:nvPr/>
            </p:nvSpPr>
            <p:spPr bwMode="auto">
              <a:xfrm rot="8841017">
                <a:off x="281" y="110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19" name="Oval 246"/>
              <p:cNvSpPr>
                <a:spLocks/>
              </p:cNvSpPr>
              <p:nvPr/>
            </p:nvSpPr>
            <p:spPr bwMode="auto">
              <a:xfrm rot="8841017">
                <a:off x="201" y="126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20" name="Oval 247"/>
              <p:cNvSpPr>
                <a:spLocks/>
              </p:cNvSpPr>
              <p:nvPr/>
            </p:nvSpPr>
            <p:spPr bwMode="auto">
              <a:xfrm rot="8841017">
                <a:off x="113" y="131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21" name="Oval 248"/>
              <p:cNvSpPr>
                <a:spLocks/>
              </p:cNvSpPr>
              <p:nvPr/>
            </p:nvSpPr>
            <p:spPr bwMode="auto">
              <a:xfrm rot="8841017">
                <a:off x="26" y="137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22" name="Oval 249"/>
              <p:cNvSpPr>
                <a:spLocks/>
              </p:cNvSpPr>
              <p:nvPr/>
            </p:nvSpPr>
            <p:spPr bwMode="auto">
              <a:xfrm rot="8841017">
                <a:off x="106" y="121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23" name="Oval 250"/>
              <p:cNvSpPr>
                <a:spLocks/>
              </p:cNvSpPr>
              <p:nvPr/>
            </p:nvSpPr>
            <p:spPr bwMode="auto">
              <a:xfrm rot="8841017">
                <a:off x="18" y="127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24" name="Oval 251"/>
              <p:cNvSpPr>
                <a:spLocks/>
              </p:cNvSpPr>
              <p:nvPr/>
            </p:nvSpPr>
            <p:spPr bwMode="auto">
              <a:xfrm rot="8841017">
                <a:off x="194" y="116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25" name="Oval 252"/>
              <p:cNvSpPr>
                <a:spLocks/>
              </p:cNvSpPr>
              <p:nvPr/>
            </p:nvSpPr>
            <p:spPr bwMode="auto">
              <a:xfrm rot="8841017">
                <a:off x="551" y="114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26" name="Oval 253"/>
              <p:cNvSpPr>
                <a:spLocks/>
              </p:cNvSpPr>
              <p:nvPr/>
            </p:nvSpPr>
            <p:spPr bwMode="auto">
              <a:xfrm rot="8841017">
                <a:off x="464" y="119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27" name="Oval 254"/>
              <p:cNvSpPr>
                <a:spLocks/>
              </p:cNvSpPr>
              <p:nvPr/>
            </p:nvSpPr>
            <p:spPr bwMode="auto">
              <a:xfrm rot="8841017">
                <a:off x="383" y="125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28" name="Oval 255"/>
              <p:cNvSpPr>
                <a:spLocks/>
              </p:cNvSpPr>
              <p:nvPr/>
            </p:nvSpPr>
            <p:spPr bwMode="auto">
              <a:xfrm rot="8841017">
                <a:off x="208" y="136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29" name="Oval 256"/>
              <p:cNvSpPr>
                <a:spLocks/>
              </p:cNvSpPr>
              <p:nvPr/>
            </p:nvSpPr>
            <p:spPr bwMode="auto">
              <a:xfrm rot="8841017">
                <a:off x="120" y="141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30" name="Oval 257"/>
              <p:cNvSpPr>
                <a:spLocks/>
              </p:cNvSpPr>
              <p:nvPr/>
            </p:nvSpPr>
            <p:spPr bwMode="auto">
              <a:xfrm rot="8841017">
                <a:off x="295" y="130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31" name="Oval 258"/>
              <p:cNvSpPr>
                <a:spLocks/>
              </p:cNvSpPr>
              <p:nvPr/>
            </p:nvSpPr>
            <p:spPr bwMode="auto">
              <a:xfrm rot="8841017">
                <a:off x="362" y="95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32" name="Oval 259"/>
              <p:cNvSpPr>
                <a:spLocks/>
              </p:cNvSpPr>
              <p:nvPr/>
            </p:nvSpPr>
            <p:spPr bwMode="auto">
              <a:xfrm rot="8841017">
                <a:off x="193" y="105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33" name="Oval 260"/>
              <p:cNvSpPr>
                <a:spLocks/>
              </p:cNvSpPr>
              <p:nvPr/>
            </p:nvSpPr>
            <p:spPr bwMode="auto">
              <a:xfrm rot="8841017">
                <a:off x="18" y="117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34" name="Oval 261"/>
              <p:cNvSpPr>
                <a:spLocks/>
              </p:cNvSpPr>
              <p:nvPr/>
            </p:nvSpPr>
            <p:spPr bwMode="auto">
              <a:xfrm rot="8841017">
                <a:off x="106" y="111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35" name="Oval 262"/>
              <p:cNvSpPr>
                <a:spLocks/>
              </p:cNvSpPr>
              <p:nvPr/>
            </p:nvSpPr>
            <p:spPr bwMode="auto">
              <a:xfrm rot="8841017">
                <a:off x="274" y="90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36" name="Oval 263"/>
              <p:cNvSpPr>
                <a:spLocks/>
              </p:cNvSpPr>
              <p:nvPr/>
            </p:nvSpPr>
            <p:spPr bwMode="auto">
              <a:xfrm rot="8841017">
                <a:off x="186" y="95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37" name="Oval 264"/>
              <p:cNvSpPr>
                <a:spLocks/>
              </p:cNvSpPr>
              <p:nvPr/>
            </p:nvSpPr>
            <p:spPr bwMode="auto">
              <a:xfrm rot="8841017">
                <a:off x="105" y="100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38" name="Oval 265"/>
              <p:cNvSpPr>
                <a:spLocks/>
              </p:cNvSpPr>
              <p:nvPr/>
            </p:nvSpPr>
            <p:spPr bwMode="auto">
              <a:xfrm rot="8841017">
                <a:off x="18" y="106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39" name="Oval 266"/>
              <p:cNvSpPr>
                <a:spLocks/>
              </p:cNvSpPr>
              <p:nvPr/>
            </p:nvSpPr>
            <p:spPr bwMode="auto">
              <a:xfrm rot="8841017">
                <a:off x="552" y="124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40" name="Oval 267"/>
              <p:cNvSpPr>
                <a:spLocks/>
              </p:cNvSpPr>
              <p:nvPr/>
            </p:nvSpPr>
            <p:spPr bwMode="auto">
              <a:xfrm rot="8841017">
                <a:off x="464" y="130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41" name="Oval 268"/>
              <p:cNvSpPr>
                <a:spLocks/>
              </p:cNvSpPr>
              <p:nvPr/>
            </p:nvSpPr>
            <p:spPr bwMode="auto">
              <a:xfrm rot="8841017">
                <a:off x="208" y="146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42" name="Oval 269"/>
              <p:cNvSpPr>
                <a:spLocks/>
              </p:cNvSpPr>
              <p:nvPr/>
            </p:nvSpPr>
            <p:spPr bwMode="auto">
              <a:xfrm rot="8841017">
                <a:off x="296" y="141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43" name="Oval 270"/>
              <p:cNvSpPr>
                <a:spLocks/>
              </p:cNvSpPr>
              <p:nvPr/>
            </p:nvSpPr>
            <p:spPr bwMode="auto">
              <a:xfrm rot="8841017">
                <a:off x="559" y="134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44" name="Oval 271"/>
              <p:cNvSpPr>
                <a:spLocks/>
              </p:cNvSpPr>
              <p:nvPr/>
            </p:nvSpPr>
            <p:spPr bwMode="auto">
              <a:xfrm rot="8841017">
                <a:off x="471" y="140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45" name="Oval 272"/>
              <p:cNvSpPr>
                <a:spLocks/>
              </p:cNvSpPr>
              <p:nvPr/>
            </p:nvSpPr>
            <p:spPr bwMode="auto">
              <a:xfrm rot="8841017">
                <a:off x="390" y="145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46" name="Oval 273"/>
              <p:cNvSpPr>
                <a:spLocks/>
              </p:cNvSpPr>
              <p:nvPr/>
            </p:nvSpPr>
            <p:spPr bwMode="auto">
              <a:xfrm rot="8841017">
                <a:off x="303" y="151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47" name="Oval 274"/>
              <p:cNvSpPr>
                <a:spLocks/>
              </p:cNvSpPr>
              <p:nvPr/>
            </p:nvSpPr>
            <p:spPr bwMode="auto">
              <a:xfrm rot="5390416">
                <a:off x="370" y="116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48" name="Oval 275"/>
              <p:cNvSpPr>
                <a:spLocks/>
              </p:cNvSpPr>
              <p:nvPr/>
            </p:nvSpPr>
            <p:spPr bwMode="auto">
              <a:xfrm rot="5390416">
                <a:off x="282" y="100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49" name="Oval 276"/>
              <p:cNvSpPr>
                <a:spLocks/>
              </p:cNvSpPr>
              <p:nvPr/>
            </p:nvSpPr>
            <p:spPr bwMode="auto">
              <a:xfrm rot="5390416">
                <a:off x="384" y="136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50" name="Oval 277"/>
              <p:cNvSpPr>
                <a:spLocks/>
              </p:cNvSpPr>
              <p:nvPr/>
            </p:nvSpPr>
            <p:spPr bwMode="auto">
              <a:xfrm rot="-5584295">
                <a:off x="805" y="197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51" name="Oval 278"/>
              <p:cNvSpPr>
                <a:spLocks/>
              </p:cNvSpPr>
              <p:nvPr/>
            </p:nvSpPr>
            <p:spPr bwMode="auto">
              <a:xfrm rot="-5584295">
                <a:off x="800" y="187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52" name="Oval 279"/>
              <p:cNvSpPr>
                <a:spLocks/>
              </p:cNvSpPr>
              <p:nvPr/>
            </p:nvSpPr>
            <p:spPr bwMode="auto">
              <a:xfrm rot="-5584295">
                <a:off x="890" y="191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53" name="Oval 280"/>
              <p:cNvSpPr>
                <a:spLocks/>
              </p:cNvSpPr>
              <p:nvPr/>
            </p:nvSpPr>
            <p:spPr bwMode="auto">
              <a:xfrm rot="-5584295">
                <a:off x="885" y="181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54" name="Oval 281"/>
              <p:cNvSpPr>
                <a:spLocks/>
              </p:cNvSpPr>
              <p:nvPr/>
            </p:nvSpPr>
            <p:spPr bwMode="auto">
              <a:xfrm rot="-5584295">
                <a:off x="789" y="167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55" name="Oval 282"/>
              <p:cNvSpPr>
                <a:spLocks/>
              </p:cNvSpPr>
              <p:nvPr/>
            </p:nvSpPr>
            <p:spPr bwMode="auto">
              <a:xfrm rot="-5584295">
                <a:off x="880" y="171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56" name="Oval 283"/>
              <p:cNvSpPr>
                <a:spLocks/>
              </p:cNvSpPr>
              <p:nvPr/>
            </p:nvSpPr>
            <p:spPr bwMode="auto">
              <a:xfrm rot="-5584295">
                <a:off x="784" y="157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57" name="Oval 284"/>
              <p:cNvSpPr>
                <a:spLocks/>
              </p:cNvSpPr>
              <p:nvPr/>
            </p:nvSpPr>
            <p:spPr bwMode="auto">
              <a:xfrm rot="-5584295">
                <a:off x="778" y="146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58" name="Oval 285"/>
              <p:cNvSpPr>
                <a:spLocks/>
              </p:cNvSpPr>
              <p:nvPr/>
            </p:nvSpPr>
            <p:spPr bwMode="auto">
              <a:xfrm rot="-5584295">
                <a:off x="772" y="1363"/>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59" name="Oval 286"/>
              <p:cNvSpPr>
                <a:spLocks/>
              </p:cNvSpPr>
              <p:nvPr/>
            </p:nvSpPr>
            <p:spPr bwMode="auto">
              <a:xfrm rot="-5584295">
                <a:off x="868" y="151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60" name="Oval 287"/>
              <p:cNvSpPr>
                <a:spLocks/>
              </p:cNvSpPr>
              <p:nvPr/>
            </p:nvSpPr>
            <p:spPr bwMode="auto">
              <a:xfrm rot="-5584295">
                <a:off x="863" y="140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61" name="Oval 288"/>
              <p:cNvSpPr>
                <a:spLocks/>
              </p:cNvSpPr>
              <p:nvPr/>
            </p:nvSpPr>
            <p:spPr bwMode="auto">
              <a:xfrm rot="-5584295">
                <a:off x="874" y="161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62" name="Oval 289"/>
              <p:cNvSpPr>
                <a:spLocks/>
              </p:cNvSpPr>
              <p:nvPr/>
            </p:nvSpPr>
            <p:spPr bwMode="auto">
              <a:xfrm rot="-5584295">
                <a:off x="715" y="193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63" name="Oval 290"/>
              <p:cNvSpPr>
                <a:spLocks/>
              </p:cNvSpPr>
              <p:nvPr/>
            </p:nvSpPr>
            <p:spPr bwMode="auto">
              <a:xfrm rot="-5584295">
                <a:off x="709" y="183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64" name="Oval 291"/>
              <p:cNvSpPr>
                <a:spLocks/>
              </p:cNvSpPr>
              <p:nvPr/>
            </p:nvSpPr>
            <p:spPr bwMode="auto">
              <a:xfrm rot="-5584295">
                <a:off x="704" y="173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65" name="Oval 292"/>
              <p:cNvSpPr>
                <a:spLocks/>
              </p:cNvSpPr>
              <p:nvPr/>
            </p:nvSpPr>
            <p:spPr bwMode="auto">
              <a:xfrm rot="-5584295">
                <a:off x="693" y="152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66" name="Oval 293"/>
              <p:cNvSpPr>
                <a:spLocks/>
              </p:cNvSpPr>
              <p:nvPr/>
            </p:nvSpPr>
            <p:spPr bwMode="auto">
              <a:xfrm rot="-5584295">
                <a:off x="688" y="142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67" name="Oval 294"/>
              <p:cNvSpPr>
                <a:spLocks/>
              </p:cNvSpPr>
              <p:nvPr/>
            </p:nvSpPr>
            <p:spPr bwMode="auto">
              <a:xfrm rot="-5584295">
                <a:off x="699" y="1631"/>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68" name="Oval 295"/>
              <p:cNvSpPr>
                <a:spLocks/>
              </p:cNvSpPr>
              <p:nvPr/>
            </p:nvSpPr>
            <p:spPr bwMode="auto">
              <a:xfrm rot="-5584295">
                <a:off x="976" y="186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69" name="Oval 296"/>
              <p:cNvSpPr>
                <a:spLocks/>
              </p:cNvSpPr>
              <p:nvPr/>
            </p:nvSpPr>
            <p:spPr bwMode="auto">
              <a:xfrm rot="-5584295">
                <a:off x="965" y="166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70" name="Oval 297"/>
              <p:cNvSpPr>
                <a:spLocks/>
              </p:cNvSpPr>
              <p:nvPr/>
            </p:nvSpPr>
            <p:spPr bwMode="auto">
              <a:xfrm rot="-5584295">
                <a:off x="954" y="145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71" name="Oval 298"/>
              <p:cNvSpPr>
                <a:spLocks/>
              </p:cNvSpPr>
              <p:nvPr/>
            </p:nvSpPr>
            <p:spPr bwMode="auto">
              <a:xfrm rot="-5584295">
                <a:off x="959" y="156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72" name="Oval 299"/>
              <p:cNvSpPr>
                <a:spLocks/>
              </p:cNvSpPr>
              <p:nvPr/>
            </p:nvSpPr>
            <p:spPr bwMode="auto">
              <a:xfrm rot="-5584295">
                <a:off x="1061" y="181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73" name="Oval 300"/>
              <p:cNvSpPr>
                <a:spLocks/>
              </p:cNvSpPr>
              <p:nvPr/>
            </p:nvSpPr>
            <p:spPr bwMode="auto">
              <a:xfrm rot="-5584295">
                <a:off x="1055" y="170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74" name="Oval 301"/>
              <p:cNvSpPr>
                <a:spLocks/>
              </p:cNvSpPr>
              <p:nvPr/>
            </p:nvSpPr>
            <p:spPr bwMode="auto">
              <a:xfrm rot="-5584295">
                <a:off x="1050" y="161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75" name="Oval 302"/>
              <p:cNvSpPr>
                <a:spLocks/>
              </p:cNvSpPr>
              <p:nvPr/>
            </p:nvSpPr>
            <p:spPr bwMode="auto">
              <a:xfrm rot="-5584295">
                <a:off x="1045" y="150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76" name="Oval 303"/>
              <p:cNvSpPr>
                <a:spLocks/>
              </p:cNvSpPr>
              <p:nvPr/>
            </p:nvSpPr>
            <p:spPr bwMode="auto">
              <a:xfrm rot="-5584295">
                <a:off x="624" y="188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77" name="Oval 304"/>
              <p:cNvSpPr>
                <a:spLocks/>
              </p:cNvSpPr>
              <p:nvPr/>
            </p:nvSpPr>
            <p:spPr bwMode="auto">
              <a:xfrm rot="-5584295">
                <a:off x="619" y="178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78" name="Oval 305"/>
              <p:cNvSpPr>
                <a:spLocks/>
              </p:cNvSpPr>
              <p:nvPr/>
            </p:nvSpPr>
            <p:spPr bwMode="auto">
              <a:xfrm rot="-5584295">
                <a:off x="602" y="147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79" name="Oval 306"/>
              <p:cNvSpPr>
                <a:spLocks/>
              </p:cNvSpPr>
              <p:nvPr/>
            </p:nvSpPr>
            <p:spPr bwMode="auto">
              <a:xfrm rot="-5584295">
                <a:off x="608" y="158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80" name="Oval 307"/>
              <p:cNvSpPr>
                <a:spLocks/>
              </p:cNvSpPr>
              <p:nvPr/>
            </p:nvSpPr>
            <p:spPr bwMode="auto">
              <a:xfrm rot="-5584295">
                <a:off x="534" y="184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81" name="Oval 308"/>
              <p:cNvSpPr>
                <a:spLocks/>
              </p:cNvSpPr>
              <p:nvPr/>
            </p:nvSpPr>
            <p:spPr bwMode="auto">
              <a:xfrm rot="-5584295">
                <a:off x="528" y="173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82" name="Oval 309"/>
              <p:cNvSpPr>
                <a:spLocks/>
              </p:cNvSpPr>
              <p:nvPr/>
            </p:nvSpPr>
            <p:spPr bwMode="auto">
              <a:xfrm rot="-5584295">
                <a:off x="523" y="164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83" name="Oval 310"/>
              <p:cNvSpPr>
                <a:spLocks/>
              </p:cNvSpPr>
              <p:nvPr/>
            </p:nvSpPr>
            <p:spPr bwMode="auto">
              <a:xfrm rot="-5584295">
                <a:off x="517" y="153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84" name="Oval 311"/>
              <p:cNvSpPr>
                <a:spLocks/>
              </p:cNvSpPr>
              <p:nvPr/>
            </p:nvSpPr>
            <p:spPr bwMode="auto">
              <a:xfrm rot="-9034895">
                <a:off x="788" y="1769"/>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85" name="Oval 312"/>
              <p:cNvSpPr>
                <a:spLocks/>
              </p:cNvSpPr>
              <p:nvPr/>
            </p:nvSpPr>
            <p:spPr bwMode="auto">
              <a:xfrm rot="-9034895">
                <a:off x="965" y="176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86" name="Oval 313"/>
              <p:cNvSpPr>
                <a:spLocks/>
              </p:cNvSpPr>
              <p:nvPr/>
            </p:nvSpPr>
            <p:spPr bwMode="auto">
              <a:xfrm rot="-9034895">
                <a:off x="608" y="168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87" name="Oval 314"/>
              <p:cNvSpPr>
                <a:spLocks/>
              </p:cNvSpPr>
              <p:nvPr/>
            </p:nvSpPr>
            <p:spPr bwMode="auto">
              <a:xfrm rot="-3450600">
                <a:off x="707" y="122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88" name="Oval 315"/>
              <p:cNvSpPr>
                <a:spLocks/>
              </p:cNvSpPr>
              <p:nvPr/>
            </p:nvSpPr>
            <p:spPr bwMode="auto">
              <a:xfrm rot="-3450600">
                <a:off x="667" y="132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89" name="Oval 316"/>
              <p:cNvSpPr>
                <a:spLocks/>
              </p:cNvSpPr>
              <p:nvPr/>
            </p:nvSpPr>
            <p:spPr bwMode="auto">
              <a:xfrm rot="-3450600">
                <a:off x="1251" y="122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90" name="Oval 317"/>
              <p:cNvSpPr>
                <a:spLocks/>
              </p:cNvSpPr>
              <p:nvPr/>
            </p:nvSpPr>
            <p:spPr bwMode="auto">
              <a:xfrm rot="-3450600">
                <a:off x="1211" y="132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91" name="Oval 318"/>
              <p:cNvSpPr>
                <a:spLocks/>
              </p:cNvSpPr>
              <p:nvPr/>
            </p:nvSpPr>
            <p:spPr bwMode="auto">
              <a:xfrm rot="-3450600">
                <a:off x="1499" y="47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92" name="Oval 319"/>
              <p:cNvSpPr>
                <a:spLocks/>
              </p:cNvSpPr>
              <p:nvPr/>
            </p:nvSpPr>
            <p:spPr bwMode="auto">
              <a:xfrm rot="-3450600">
                <a:off x="1459" y="57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93" name="Oval 320"/>
              <p:cNvSpPr>
                <a:spLocks/>
              </p:cNvSpPr>
              <p:nvPr/>
            </p:nvSpPr>
            <p:spPr bwMode="auto">
              <a:xfrm rot="-3450600">
                <a:off x="843" y="55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94" name="Oval 321"/>
              <p:cNvSpPr>
                <a:spLocks/>
              </p:cNvSpPr>
              <p:nvPr/>
            </p:nvSpPr>
            <p:spPr bwMode="auto">
              <a:xfrm rot="-3450600">
                <a:off x="803" y="65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95" name="Oval 322"/>
              <p:cNvSpPr>
                <a:spLocks/>
              </p:cNvSpPr>
              <p:nvPr/>
            </p:nvSpPr>
            <p:spPr bwMode="auto">
              <a:xfrm rot="-3450600">
                <a:off x="691" y="76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96" name="Oval 323"/>
              <p:cNvSpPr>
                <a:spLocks/>
              </p:cNvSpPr>
              <p:nvPr/>
            </p:nvSpPr>
            <p:spPr bwMode="auto">
              <a:xfrm rot="-3450600">
                <a:off x="651" y="85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97" name="Oval 324"/>
              <p:cNvSpPr>
                <a:spLocks/>
              </p:cNvSpPr>
              <p:nvPr/>
            </p:nvSpPr>
            <p:spPr bwMode="auto">
              <a:xfrm rot="-3450600">
                <a:off x="1043" y="62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98" name="Oval 325"/>
              <p:cNvSpPr>
                <a:spLocks/>
              </p:cNvSpPr>
              <p:nvPr/>
            </p:nvSpPr>
            <p:spPr bwMode="auto">
              <a:xfrm rot="-3450600">
                <a:off x="923" y="62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699" name="Oval 326"/>
              <p:cNvSpPr>
                <a:spLocks/>
              </p:cNvSpPr>
              <p:nvPr/>
            </p:nvSpPr>
            <p:spPr bwMode="auto">
              <a:xfrm rot="-3450600">
                <a:off x="1035" y="136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00" name="Oval 327"/>
              <p:cNvSpPr>
                <a:spLocks/>
              </p:cNvSpPr>
              <p:nvPr/>
            </p:nvSpPr>
            <p:spPr bwMode="auto">
              <a:xfrm rot="-3450600">
                <a:off x="1147" y="136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01" name="Oval 328"/>
              <p:cNvSpPr>
                <a:spLocks/>
              </p:cNvSpPr>
              <p:nvPr/>
            </p:nvSpPr>
            <p:spPr bwMode="auto">
              <a:xfrm rot="-3450600">
                <a:off x="923" y="136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02" name="Oval 329"/>
              <p:cNvSpPr>
                <a:spLocks/>
              </p:cNvSpPr>
              <p:nvPr/>
            </p:nvSpPr>
            <p:spPr bwMode="auto">
              <a:xfrm rot="-3450600">
                <a:off x="1059" y="144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03" name="Oval 330"/>
              <p:cNvSpPr>
                <a:spLocks/>
              </p:cNvSpPr>
              <p:nvPr/>
            </p:nvSpPr>
            <p:spPr bwMode="auto">
              <a:xfrm rot="-3450600">
                <a:off x="795" y="129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04" name="Oval 331"/>
              <p:cNvSpPr>
                <a:spLocks/>
              </p:cNvSpPr>
              <p:nvPr/>
            </p:nvSpPr>
            <p:spPr bwMode="auto">
              <a:xfrm rot="-3450600">
                <a:off x="635" y="113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05" name="Oval 332"/>
              <p:cNvSpPr>
                <a:spLocks/>
              </p:cNvSpPr>
              <p:nvPr/>
            </p:nvSpPr>
            <p:spPr bwMode="auto">
              <a:xfrm rot="-3450600">
                <a:off x="651" y="103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06" name="Oval 333"/>
              <p:cNvSpPr>
                <a:spLocks/>
              </p:cNvSpPr>
              <p:nvPr/>
            </p:nvSpPr>
            <p:spPr bwMode="auto">
              <a:xfrm rot="-3450600">
                <a:off x="635" y="95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07" name="Oval 334"/>
              <p:cNvSpPr>
                <a:spLocks/>
              </p:cNvSpPr>
              <p:nvPr/>
            </p:nvSpPr>
            <p:spPr bwMode="auto">
              <a:xfrm rot="-3450600">
                <a:off x="555" y="95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08" name="Oval 335"/>
              <p:cNvSpPr>
                <a:spLocks/>
              </p:cNvSpPr>
              <p:nvPr/>
            </p:nvSpPr>
            <p:spPr bwMode="auto">
              <a:xfrm rot="-3450600">
                <a:off x="515" y="85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09" name="Oval 336"/>
              <p:cNvSpPr>
                <a:spLocks/>
              </p:cNvSpPr>
              <p:nvPr/>
            </p:nvSpPr>
            <p:spPr bwMode="auto">
              <a:xfrm rot="-3450600">
                <a:off x="419" y="85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10" name="Oval 337"/>
              <p:cNvSpPr>
                <a:spLocks/>
              </p:cNvSpPr>
              <p:nvPr/>
            </p:nvSpPr>
            <p:spPr bwMode="auto">
              <a:xfrm rot="-3450600">
                <a:off x="379" y="77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11" name="Oval 338"/>
              <p:cNvSpPr>
                <a:spLocks/>
              </p:cNvSpPr>
              <p:nvPr/>
            </p:nvSpPr>
            <p:spPr bwMode="auto">
              <a:xfrm rot="-3450600">
                <a:off x="787" y="72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12" name="Oval 339"/>
              <p:cNvSpPr>
                <a:spLocks/>
              </p:cNvSpPr>
              <p:nvPr/>
            </p:nvSpPr>
            <p:spPr bwMode="auto">
              <a:xfrm rot="-3450600">
                <a:off x="883" y="45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13" name="Oval 340"/>
              <p:cNvSpPr>
                <a:spLocks/>
              </p:cNvSpPr>
              <p:nvPr/>
            </p:nvSpPr>
            <p:spPr bwMode="auto">
              <a:xfrm rot="-3450600">
                <a:off x="1123" y="65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14" name="Oval 341"/>
              <p:cNvSpPr>
                <a:spLocks/>
              </p:cNvSpPr>
              <p:nvPr/>
            </p:nvSpPr>
            <p:spPr bwMode="auto">
              <a:xfrm rot="-3450600">
                <a:off x="803" y="38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15" name="Oval 342"/>
              <p:cNvSpPr>
                <a:spLocks/>
              </p:cNvSpPr>
              <p:nvPr/>
            </p:nvSpPr>
            <p:spPr bwMode="auto">
              <a:xfrm rot="-3450600">
                <a:off x="843" y="31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16" name="Oval 343"/>
              <p:cNvSpPr>
                <a:spLocks/>
              </p:cNvSpPr>
              <p:nvPr/>
            </p:nvSpPr>
            <p:spPr bwMode="auto">
              <a:xfrm rot="-3450600">
                <a:off x="795" y="24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17" name="Oval 344"/>
              <p:cNvSpPr>
                <a:spLocks/>
              </p:cNvSpPr>
              <p:nvPr/>
            </p:nvSpPr>
            <p:spPr bwMode="auto">
              <a:xfrm rot="-3450600">
                <a:off x="1219" y="69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18" name="Oval 345"/>
              <p:cNvSpPr>
                <a:spLocks/>
              </p:cNvSpPr>
              <p:nvPr/>
            </p:nvSpPr>
            <p:spPr bwMode="auto">
              <a:xfrm rot="-3450600">
                <a:off x="1363" y="93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19" name="Oval 346"/>
              <p:cNvSpPr>
                <a:spLocks/>
              </p:cNvSpPr>
              <p:nvPr/>
            </p:nvSpPr>
            <p:spPr bwMode="auto">
              <a:xfrm rot="-3450600">
                <a:off x="1323" y="103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20" name="Oval 347"/>
              <p:cNvSpPr>
                <a:spLocks/>
              </p:cNvSpPr>
              <p:nvPr/>
            </p:nvSpPr>
            <p:spPr bwMode="auto">
              <a:xfrm rot="-3450600">
                <a:off x="1403" y="111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21" name="Oval 348"/>
              <p:cNvSpPr>
                <a:spLocks/>
              </p:cNvSpPr>
              <p:nvPr/>
            </p:nvSpPr>
            <p:spPr bwMode="auto">
              <a:xfrm rot="-3450600">
                <a:off x="1323" y="113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22" name="Oval 349"/>
              <p:cNvSpPr>
                <a:spLocks/>
              </p:cNvSpPr>
              <p:nvPr/>
            </p:nvSpPr>
            <p:spPr bwMode="auto">
              <a:xfrm rot="-3450600">
                <a:off x="1435" y="103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23" name="Oval 350"/>
              <p:cNvSpPr>
                <a:spLocks/>
              </p:cNvSpPr>
              <p:nvPr/>
            </p:nvSpPr>
            <p:spPr bwMode="auto">
              <a:xfrm rot="-3450600">
                <a:off x="1499" y="117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24" name="Oval 351"/>
              <p:cNvSpPr>
                <a:spLocks/>
              </p:cNvSpPr>
              <p:nvPr/>
            </p:nvSpPr>
            <p:spPr bwMode="auto">
              <a:xfrm rot="-3450600">
                <a:off x="1571" y="113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25" name="Oval 352"/>
              <p:cNvSpPr>
                <a:spLocks/>
              </p:cNvSpPr>
              <p:nvPr/>
            </p:nvSpPr>
            <p:spPr bwMode="auto">
              <a:xfrm rot="-3450600">
                <a:off x="1667" y="117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26" name="Oval 353"/>
              <p:cNvSpPr>
                <a:spLocks/>
              </p:cNvSpPr>
              <p:nvPr/>
            </p:nvSpPr>
            <p:spPr bwMode="auto">
              <a:xfrm rot="-3450600">
                <a:off x="1707" y="127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27" name="Oval 354"/>
              <p:cNvSpPr>
                <a:spLocks/>
              </p:cNvSpPr>
              <p:nvPr/>
            </p:nvSpPr>
            <p:spPr bwMode="auto">
              <a:xfrm rot="-3450600">
                <a:off x="1763" y="117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28" name="Oval 355"/>
              <p:cNvSpPr>
                <a:spLocks/>
              </p:cNvSpPr>
              <p:nvPr/>
            </p:nvSpPr>
            <p:spPr bwMode="auto">
              <a:xfrm rot="-3450600">
                <a:off x="1779" y="122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29" name="Oval 356"/>
              <p:cNvSpPr>
                <a:spLocks/>
              </p:cNvSpPr>
              <p:nvPr/>
            </p:nvSpPr>
            <p:spPr bwMode="auto">
              <a:xfrm rot="-3450600">
                <a:off x="1283" y="85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30" name="Oval 357"/>
              <p:cNvSpPr>
                <a:spLocks/>
              </p:cNvSpPr>
              <p:nvPr/>
            </p:nvSpPr>
            <p:spPr bwMode="auto">
              <a:xfrm rot="-3450600">
                <a:off x="1307" y="78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31" name="Oval 358"/>
              <p:cNvSpPr>
                <a:spLocks/>
              </p:cNvSpPr>
              <p:nvPr/>
            </p:nvSpPr>
            <p:spPr bwMode="auto">
              <a:xfrm rot="-3450600">
                <a:off x="1379" y="86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32" name="Oval 359"/>
              <p:cNvSpPr>
                <a:spLocks/>
              </p:cNvSpPr>
              <p:nvPr/>
            </p:nvSpPr>
            <p:spPr bwMode="auto">
              <a:xfrm rot="-3450600">
                <a:off x="1283" y="68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33" name="Oval 360"/>
              <p:cNvSpPr>
                <a:spLocks/>
              </p:cNvSpPr>
              <p:nvPr/>
            </p:nvSpPr>
            <p:spPr bwMode="auto">
              <a:xfrm rot="-3450600">
                <a:off x="1355" y="61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34" name="Oval 361"/>
              <p:cNvSpPr>
                <a:spLocks/>
              </p:cNvSpPr>
              <p:nvPr/>
            </p:nvSpPr>
            <p:spPr bwMode="auto">
              <a:xfrm rot="-3450600">
                <a:off x="1387" y="70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35" name="Oval 362"/>
              <p:cNvSpPr>
                <a:spLocks/>
              </p:cNvSpPr>
              <p:nvPr/>
            </p:nvSpPr>
            <p:spPr bwMode="auto">
              <a:xfrm rot="-3450600">
                <a:off x="1451" y="61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36" name="Oval 363"/>
              <p:cNvSpPr>
                <a:spLocks/>
              </p:cNvSpPr>
              <p:nvPr/>
            </p:nvSpPr>
            <p:spPr bwMode="auto">
              <a:xfrm rot="-3450600">
                <a:off x="1563" y="51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37" name="Oval 364"/>
              <p:cNvSpPr>
                <a:spLocks/>
              </p:cNvSpPr>
              <p:nvPr/>
            </p:nvSpPr>
            <p:spPr bwMode="auto">
              <a:xfrm rot="-3450600">
                <a:off x="1563" y="41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38" name="Oval 365"/>
              <p:cNvSpPr>
                <a:spLocks/>
              </p:cNvSpPr>
              <p:nvPr/>
            </p:nvSpPr>
            <p:spPr bwMode="auto">
              <a:xfrm rot="-3450600">
                <a:off x="1523" y="36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39" name="Oval 366"/>
              <p:cNvSpPr>
                <a:spLocks/>
              </p:cNvSpPr>
              <p:nvPr/>
            </p:nvSpPr>
            <p:spPr bwMode="auto">
              <a:xfrm rot="-3450600">
                <a:off x="643" y="122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40" name="Oval 367"/>
              <p:cNvSpPr>
                <a:spLocks/>
              </p:cNvSpPr>
              <p:nvPr/>
            </p:nvSpPr>
            <p:spPr bwMode="auto">
              <a:xfrm rot="-3450600">
                <a:off x="731" y="114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41" name="Oval 368"/>
              <p:cNvSpPr>
                <a:spLocks/>
              </p:cNvSpPr>
              <p:nvPr/>
            </p:nvSpPr>
            <p:spPr bwMode="auto">
              <a:xfrm rot="-3450600">
                <a:off x="883" y="129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42" name="Oval 369"/>
              <p:cNvSpPr>
                <a:spLocks/>
              </p:cNvSpPr>
              <p:nvPr/>
            </p:nvSpPr>
            <p:spPr bwMode="auto">
              <a:xfrm rot="-3450600">
                <a:off x="979" y="127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43" name="Oval 370"/>
              <p:cNvSpPr>
                <a:spLocks/>
              </p:cNvSpPr>
              <p:nvPr/>
            </p:nvSpPr>
            <p:spPr bwMode="auto">
              <a:xfrm rot="-3450600">
                <a:off x="1107" y="132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44" name="Oval 371"/>
              <p:cNvSpPr>
                <a:spLocks/>
              </p:cNvSpPr>
              <p:nvPr/>
            </p:nvSpPr>
            <p:spPr bwMode="auto">
              <a:xfrm rot="-3450600">
                <a:off x="1123" y="150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45" name="Oval 372"/>
              <p:cNvSpPr>
                <a:spLocks/>
              </p:cNvSpPr>
              <p:nvPr/>
            </p:nvSpPr>
            <p:spPr bwMode="auto">
              <a:xfrm rot="-3450600">
                <a:off x="1171" y="158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46" name="Oval 373"/>
              <p:cNvSpPr>
                <a:spLocks/>
              </p:cNvSpPr>
              <p:nvPr/>
            </p:nvSpPr>
            <p:spPr bwMode="auto">
              <a:xfrm rot="-3450600">
                <a:off x="1123" y="161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47" name="Oval 374"/>
              <p:cNvSpPr>
                <a:spLocks/>
              </p:cNvSpPr>
              <p:nvPr/>
            </p:nvSpPr>
            <p:spPr bwMode="auto">
              <a:xfrm rot="-3450600">
                <a:off x="1211" y="165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48" name="Oval 375"/>
              <p:cNvSpPr>
                <a:spLocks/>
              </p:cNvSpPr>
              <p:nvPr/>
            </p:nvSpPr>
            <p:spPr bwMode="auto">
              <a:xfrm rot="-3450600">
                <a:off x="1147" y="170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49" name="Oval 376"/>
              <p:cNvSpPr>
                <a:spLocks/>
              </p:cNvSpPr>
              <p:nvPr/>
            </p:nvSpPr>
            <p:spPr bwMode="auto">
              <a:xfrm rot="-3450600">
                <a:off x="1219" y="175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50" name="Oval 377"/>
              <p:cNvSpPr>
                <a:spLocks/>
              </p:cNvSpPr>
              <p:nvPr/>
            </p:nvSpPr>
            <p:spPr bwMode="auto">
              <a:xfrm rot="-3450600">
                <a:off x="595" y="138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51" name="Oval 378"/>
              <p:cNvSpPr>
                <a:spLocks/>
              </p:cNvSpPr>
              <p:nvPr/>
            </p:nvSpPr>
            <p:spPr bwMode="auto">
              <a:xfrm rot="7349399" flipH="1">
                <a:off x="324" y="80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52" name="Oval 379"/>
              <p:cNvSpPr>
                <a:spLocks/>
              </p:cNvSpPr>
              <p:nvPr/>
            </p:nvSpPr>
            <p:spPr bwMode="auto">
              <a:xfrm rot="-3450600">
                <a:off x="419" y="150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53" name="Oval 380"/>
              <p:cNvSpPr>
                <a:spLocks/>
              </p:cNvSpPr>
              <p:nvPr/>
            </p:nvSpPr>
            <p:spPr bwMode="auto">
              <a:xfrm rot="-3450600">
                <a:off x="243" y="76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54" name="Oval 381"/>
              <p:cNvSpPr>
                <a:spLocks/>
              </p:cNvSpPr>
              <p:nvPr/>
            </p:nvSpPr>
            <p:spPr bwMode="auto">
              <a:xfrm rot="-3450600">
                <a:off x="483" y="145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55" name="Oval 382"/>
              <p:cNvSpPr>
                <a:spLocks/>
              </p:cNvSpPr>
              <p:nvPr/>
            </p:nvSpPr>
            <p:spPr bwMode="auto">
              <a:xfrm rot="-3450600">
                <a:off x="571" y="141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56" name="Oval 383"/>
              <p:cNvSpPr>
                <a:spLocks/>
              </p:cNvSpPr>
              <p:nvPr/>
            </p:nvSpPr>
            <p:spPr bwMode="auto">
              <a:xfrm rot="-3450600">
                <a:off x="459" y="157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57" name="Oval 384"/>
              <p:cNvSpPr>
                <a:spLocks/>
              </p:cNvSpPr>
              <p:nvPr/>
            </p:nvSpPr>
            <p:spPr bwMode="auto">
              <a:xfrm rot="-3450600">
                <a:off x="347" y="158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58" name="Oval 385"/>
              <p:cNvSpPr>
                <a:spLocks/>
              </p:cNvSpPr>
              <p:nvPr/>
            </p:nvSpPr>
            <p:spPr bwMode="auto">
              <a:xfrm rot="-3450600">
                <a:off x="419" y="170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59" name="Oval 386"/>
              <p:cNvSpPr>
                <a:spLocks/>
              </p:cNvSpPr>
              <p:nvPr/>
            </p:nvSpPr>
            <p:spPr bwMode="auto">
              <a:xfrm rot="-3450600">
                <a:off x="219" y="86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760" name="Oval 387"/>
              <p:cNvSpPr>
                <a:spLocks/>
              </p:cNvSpPr>
              <p:nvPr/>
            </p:nvSpPr>
            <p:spPr bwMode="auto">
              <a:xfrm rot="-3450600">
                <a:off x="843" y="14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grpSp>
        <p:grpSp>
          <p:nvGrpSpPr>
            <p:cNvPr id="60424" name="Group 366"/>
            <p:cNvGrpSpPr>
              <a:grpSpLocks/>
            </p:cNvGrpSpPr>
            <p:nvPr/>
          </p:nvGrpSpPr>
          <p:grpSpPr bwMode="auto">
            <a:xfrm>
              <a:off x="609600" y="4876625"/>
              <a:ext cx="5623139" cy="915754"/>
              <a:chOff x="304800" y="4952825"/>
              <a:chExt cx="5623139" cy="915754"/>
            </a:xfrm>
          </p:grpSpPr>
          <p:sp>
            <p:nvSpPr>
              <p:cNvPr id="60425" name="Rectangle 363"/>
              <p:cNvSpPr>
                <a:spLocks noChangeArrowheads="1"/>
              </p:cNvSpPr>
              <p:nvPr/>
            </p:nvSpPr>
            <p:spPr bwMode="auto">
              <a:xfrm>
                <a:off x="304800" y="4952825"/>
                <a:ext cx="5623139" cy="915754"/>
              </a:xfrm>
              <a:prstGeom prst="rect">
                <a:avLst/>
              </a:prstGeom>
              <a:noFill/>
              <a:ln w="9525">
                <a:noFill/>
                <a:miter lim="800000"/>
                <a:headEnd/>
                <a:tailEnd/>
              </a:ln>
            </p:spPr>
            <p:txBody>
              <a:bodyPr wrap="none">
                <a:prstTxWarp prst="textNoShape">
                  <a:avLst/>
                </a:prstTxWarp>
                <a:spAutoFit/>
              </a:bodyPr>
              <a:lstStyle/>
              <a:p>
                <a:pPr>
                  <a:buSzPct val="125000"/>
                </a:pPr>
                <a:r>
                  <a:rPr lang="en-US">
                    <a:latin typeface="Adobe Fan Heiti Std B" charset="0"/>
                    <a:ea typeface="Adobe Fan Heiti Std B" charset="0"/>
                    <a:cs typeface="Adobe Fan Heiti Std B" charset="0"/>
                    <a:sym typeface="Minion Pro SmBd Ital" charset="0"/>
                  </a:rPr>
                  <a:t>A      </a:t>
                </a:r>
                <a:r>
                  <a:rPr lang="en-US">
                    <a:latin typeface="Adobe Fan Heiti Std B" charset="0"/>
                    <a:ea typeface="Adobe Fan Heiti Std B" charset="0"/>
                    <a:cs typeface="Adobe Fan Heiti Std B" charset="0"/>
                  </a:rPr>
                  <a:t> (solvent) and </a:t>
                </a:r>
                <a:r>
                  <a:rPr lang="en-US">
                    <a:latin typeface="Adobe Fan Heiti Std B" charset="0"/>
                    <a:ea typeface="Adobe Fan Heiti Std B" charset="0"/>
                    <a:cs typeface="Adobe Fan Heiti Std B" charset="0"/>
                    <a:sym typeface="Minion Pro SmBd Ital" charset="0"/>
                  </a:rPr>
                  <a:t>B      </a:t>
                </a:r>
                <a:r>
                  <a:rPr lang="en-US">
                    <a:latin typeface="Adobe Fan Heiti Std B" charset="0"/>
                    <a:ea typeface="Adobe Fan Heiti Std B" charset="0"/>
                    <a:cs typeface="Adobe Fan Heiti Std B" charset="0"/>
                  </a:rPr>
                  <a:t> (solute) atoms</a:t>
                </a:r>
              </a:p>
              <a:p>
                <a:pPr>
                  <a:buSzPct val="125000"/>
                </a:pPr>
                <a:endParaRPr lang="en-US">
                  <a:latin typeface="Adobe Fan Heiti Std B" charset="0"/>
                  <a:ea typeface="Adobe Fan Heiti Std B" charset="0"/>
                  <a:cs typeface="Adobe Fan Heiti Std B" charset="0"/>
                </a:endParaRPr>
              </a:p>
              <a:p>
                <a:pPr>
                  <a:buSzPct val="125000"/>
                </a:pPr>
                <a:r>
                  <a:rPr lang="en-US">
                    <a:latin typeface="Adobe Fan Heiti Std B" charset="0"/>
                    <a:ea typeface="Adobe Fan Heiti Std B" charset="0"/>
                    <a:cs typeface="Adobe Fan Heiti Std B" charset="0"/>
                    <a:sym typeface="Minion Pro SmBd Ital" charset="0"/>
                  </a:rPr>
                  <a:t>B</a:t>
                </a:r>
                <a:r>
                  <a:rPr lang="en-US">
                    <a:latin typeface="Adobe Fan Heiti Std B" charset="0"/>
                    <a:ea typeface="Adobe Fan Heiti Std B" charset="0"/>
                    <a:cs typeface="Adobe Fan Heiti Std B" charset="0"/>
                  </a:rPr>
                  <a:t> atoms segregrate preferentially to grain boundary…</a:t>
                </a:r>
              </a:p>
            </p:txBody>
          </p:sp>
          <p:sp>
            <p:nvSpPr>
              <p:cNvPr id="60426" name="AutoShape 3"/>
              <p:cNvSpPr>
                <a:spLocks/>
              </p:cNvSpPr>
              <p:nvPr/>
            </p:nvSpPr>
            <p:spPr bwMode="auto">
              <a:xfrm rot="652678">
                <a:off x="626455" y="5017342"/>
                <a:ext cx="194692" cy="197156"/>
              </a:xfrm>
              <a:custGeom>
                <a:avLst/>
                <a:gdLst>
                  <a:gd name="T0" fmla="*/ 166227 w 19671"/>
                  <a:gd name="T1" fmla="*/ 29096 h 19671"/>
                  <a:gd name="T2" fmla="*/ 166405 w 19671"/>
                  <a:gd name="T3" fmla="*/ 168511 h 19671"/>
                  <a:gd name="T4" fmla="*/ 28732 w 19671"/>
                  <a:gd name="T5" fmla="*/ 168331 h 19671"/>
                  <a:gd name="T6" fmla="*/ 28554 w 19671"/>
                  <a:gd name="T7" fmla="*/ 28915 h 19671"/>
                  <a:gd name="T8" fmla="*/ 166227 w 19671"/>
                  <a:gd name="T9" fmla="*/ 29096 h 19671"/>
                  <a:gd name="T10" fmla="*/ 0 60000 65536"/>
                  <a:gd name="T11" fmla="*/ 0 60000 65536"/>
                  <a:gd name="T12" fmla="*/ 0 60000 65536"/>
                  <a:gd name="T13" fmla="*/ 0 60000 65536"/>
                  <a:gd name="T14" fmla="*/ 0 60000 65536"/>
                  <a:gd name="T15" fmla="*/ 0 w 19671"/>
                  <a:gd name="T16" fmla="*/ 0 h 19671"/>
                  <a:gd name="T17" fmla="*/ 19671 w 19671"/>
                  <a:gd name="T18" fmla="*/ 19671 h 19671"/>
                </a:gdLst>
                <a:ahLst/>
                <a:cxnLst>
                  <a:cxn ang="T10">
                    <a:pos x="T0" y="T1"/>
                  </a:cxn>
                  <a:cxn ang="T11">
                    <a:pos x="T2" y="T3"/>
                  </a:cxn>
                  <a:cxn ang="T12">
                    <a:pos x="T4" y="T5"/>
                  </a:cxn>
                  <a:cxn ang="T13">
                    <a:pos x="T6" y="T7"/>
                  </a:cxn>
                  <a:cxn ang="T14">
                    <a:pos x="T8" y="T9"/>
                  </a:cxn>
                </a:cxnLst>
                <a:rect l="T15" t="T16" r="T17" b="T18"/>
                <a:pathLst>
                  <a:path w="19671" h="19671">
                    <a:moveTo>
                      <a:pt x="16795" y="2903"/>
                    </a:moveTo>
                    <a:cubicBezTo>
                      <a:pt x="20641" y="6750"/>
                      <a:pt x="20649" y="12977"/>
                      <a:pt x="16813" y="16813"/>
                    </a:cubicBezTo>
                    <a:cubicBezTo>
                      <a:pt x="12977" y="20649"/>
                      <a:pt x="6749" y="20641"/>
                      <a:pt x="2903" y="16795"/>
                    </a:cubicBezTo>
                    <a:cubicBezTo>
                      <a:pt x="-943" y="12948"/>
                      <a:pt x="-951" y="6721"/>
                      <a:pt x="2885" y="2885"/>
                    </a:cubicBezTo>
                    <a:cubicBezTo>
                      <a:pt x="6721" y="-951"/>
                      <a:pt x="12949" y="-943"/>
                      <a:pt x="16795" y="2903"/>
                    </a:cubicBezTo>
                  </a:path>
                </a:pathLst>
              </a:cu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60427" name="AutoShape 4"/>
              <p:cNvSpPr>
                <a:spLocks/>
              </p:cNvSpPr>
              <p:nvPr/>
            </p:nvSpPr>
            <p:spPr bwMode="auto">
              <a:xfrm rot="-2797923">
                <a:off x="2544108" y="5018613"/>
                <a:ext cx="197156" cy="195924"/>
              </a:xfrm>
              <a:custGeom>
                <a:avLst/>
                <a:gdLst>
                  <a:gd name="T0" fmla="*/ 168173 w 19659"/>
                  <a:gd name="T1" fmla="*/ 28094 h 19659"/>
                  <a:gd name="T2" fmla="*/ 167681 w 19659"/>
                  <a:gd name="T3" fmla="*/ 166634 h 19659"/>
                  <a:gd name="T4" fmla="*/ 28271 w 19659"/>
                  <a:gd name="T5" fmla="*/ 167122 h 19659"/>
                  <a:gd name="T6" fmla="*/ 28763 w 19659"/>
                  <a:gd name="T7" fmla="*/ 28583 h 19659"/>
                  <a:gd name="T8" fmla="*/ 168173 w 19659"/>
                  <a:gd name="T9" fmla="*/ 28094 h 19659"/>
                  <a:gd name="T10" fmla="*/ 0 60000 65536"/>
                  <a:gd name="T11" fmla="*/ 0 60000 65536"/>
                  <a:gd name="T12" fmla="*/ 0 60000 65536"/>
                  <a:gd name="T13" fmla="*/ 0 60000 65536"/>
                  <a:gd name="T14" fmla="*/ 0 60000 65536"/>
                  <a:gd name="T15" fmla="*/ 0 w 19659"/>
                  <a:gd name="T16" fmla="*/ 0 h 19659"/>
                  <a:gd name="T17" fmla="*/ 19659 w 19659"/>
                  <a:gd name="T18" fmla="*/ 19659 h 19659"/>
                </a:gdLst>
                <a:ahLst/>
                <a:cxnLst>
                  <a:cxn ang="T10">
                    <a:pos x="T0" y="T1"/>
                  </a:cxn>
                  <a:cxn ang="T11">
                    <a:pos x="T2" y="T3"/>
                  </a:cxn>
                  <a:cxn ang="T12">
                    <a:pos x="T4" y="T5"/>
                  </a:cxn>
                  <a:cxn ang="T13">
                    <a:pos x="T6" y="T7"/>
                  </a:cxn>
                  <a:cxn ang="T14">
                    <a:pos x="T8" y="T9"/>
                  </a:cxn>
                </a:cxnLst>
                <a:rect l="T15" t="T16" r="T17" b="T18"/>
                <a:pathLst>
                  <a:path w="19659" h="19659">
                    <a:moveTo>
                      <a:pt x="16769" y="2819"/>
                    </a:moveTo>
                    <a:cubicBezTo>
                      <a:pt x="20594" y="6644"/>
                      <a:pt x="20572" y="12867"/>
                      <a:pt x="16720" y="16720"/>
                    </a:cubicBezTo>
                    <a:cubicBezTo>
                      <a:pt x="12867" y="20572"/>
                      <a:pt x="6644" y="20594"/>
                      <a:pt x="2819" y="16769"/>
                    </a:cubicBezTo>
                    <a:cubicBezTo>
                      <a:pt x="-1006" y="12944"/>
                      <a:pt x="-984" y="6721"/>
                      <a:pt x="2868" y="2868"/>
                    </a:cubicBezTo>
                    <a:cubicBezTo>
                      <a:pt x="6721" y="-984"/>
                      <a:pt x="12944" y="-1006"/>
                      <a:pt x="16769" y="2819"/>
                    </a:cubicBezTo>
                  </a:path>
                </a:pathLst>
              </a:cu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grpSp>
      </p:gr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95E8EB03-5142-42CE-9BF1-FAB42701F77D}"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5B5771B3-7D2D-452A-AC44-865CD88E056D}" type="slidenum">
              <a:rPr lang="en-US"/>
              <a:pPr>
                <a:defRPr/>
              </a:pPr>
              <a:t>34</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err="1" smtClean="0">
                <a:ea typeface="+mj-ea"/>
                <a:cs typeface="+mj-cs"/>
              </a:rPr>
              <a:t>Nanocrystalline</a:t>
            </a:r>
            <a:r>
              <a:rPr lang="en-US" dirty="0" smtClean="0">
                <a:ea typeface="+mj-ea"/>
                <a:cs typeface="+mj-cs"/>
              </a:rPr>
              <a:t> Thermal Stability</a:t>
            </a:r>
            <a:endParaRPr lang="en-US" dirty="0">
              <a:ea typeface="+mj-ea"/>
              <a:cs typeface="+mj-cs"/>
            </a:endParaRPr>
          </a:p>
        </p:txBody>
      </p:sp>
      <p:sp>
        <p:nvSpPr>
          <p:cNvPr id="10" name="Rectangle 9"/>
          <p:cNvSpPr/>
          <p:nvPr/>
        </p:nvSpPr>
        <p:spPr>
          <a:xfrm>
            <a:off x="0" y="1066800"/>
            <a:ext cx="9144000" cy="847725"/>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fontAlgn="auto">
              <a:spcBef>
                <a:spcPts val="0"/>
              </a:spcBef>
              <a:spcAft>
                <a:spcPts val="0"/>
              </a:spcAft>
              <a:defRPr/>
            </a:pPr>
            <a:r>
              <a:rPr lang="en-US" sz="2400" dirty="0">
                <a:latin typeface="Adobe Fan Heiti Std B" pitchFamily="34" charset="-128"/>
                <a:ea typeface="Adobe Fan Heiti Std B" pitchFamily="34" charset="-128"/>
              </a:rPr>
              <a:t>What mechanism best explains the thermal stability of </a:t>
            </a:r>
            <a:r>
              <a:rPr lang="en-US" sz="2400" dirty="0" err="1">
                <a:latin typeface="Adobe Fan Heiti Std B" pitchFamily="34" charset="-128"/>
                <a:ea typeface="Adobe Fan Heiti Std B" pitchFamily="34" charset="-128"/>
              </a:rPr>
              <a:t>nanocrystalline</a:t>
            </a:r>
            <a:r>
              <a:rPr lang="en-US" sz="2400" dirty="0">
                <a:latin typeface="Adobe Fan Heiti Std B" pitchFamily="34" charset="-128"/>
                <a:ea typeface="Adobe Fan Heiti Std B" pitchFamily="34" charset="-128"/>
              </a:rPr>
              <a:t> alloys?</a:t>
            </a:r>
            <a:endParaRPr lang="en-US" sz="2400" dirty="0">
              <a:latin typeface="Adobe Fan Heiti Std B" pitchFamily="34" charset="-128"/>
              <a:ea typeface="Adobe Fan Heiti Std B" pitchFamily="34" charset="-128"/>
            </a:endParaRPr>
          </a:p>
        </p:txBody>
      </p:sp>
      <p:grpSp>
        <p:nvGrpSpPr>
          <p:cNvPr id="62469" name="Group 368"/>
          <p:cNvGrpSpPr>
            <a:grpSpLocks/>
          </p:cNvGrpSpPr>
          <p:nvPr/>
        </p:nvGrpSpPr>
        <p:grpSpPr bwMode="auto">
          <a:xfrm>
            <a:off x="468313" y="2590800"/>
            <a:ext cx="8620125" cy="3494088"/>
            <a:chOff x="1401156" y="4050269"/>
            <a:chExt cx="7419239" cy="3006519"/>
          </a:xfrm>
        </p:grpSpPr>
        <p:grpSp>
          <p:nvGrpSpPr>
            <p:cNvPr id="62471" name="Group 27"/>
            <p:cNvGrpSpPr>
              <a:grpSpLocks/>
            </p:cNvGrpSpPr>
            <p:nvPr/>
          </p:nvGrpSpPr>
          <p:grpSpPr bwMode="auto">
            <a:xfrm>
              <a:off x="1416897" y="4050269"/>
              <a:ext cx="7361521" cy="1191063"/>
              <a:chOff x="1193304" y="3854730"/>
              <a:chExt cx="8633881" cy="1396926"/>
            </a:xfrm>
          </p:grpSpPr>
          <p:graphicFrame>
            <p:nvGraphicFramePr>
              <p:cNvPr id="21" name="Diagram 20"/>
              <p:cNvGraphicFramePr/>
              <p:nvPr/>
            </p:nvGraphicFramePr>
            <p:xfrm>
              <a:off x="1239461" y="4267199"/>
              <a:ext cx="8538496" cy="9144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
            <p:nvSpPr>
              <p:cNvPr id="62477" name="TextBox 25"/>
              <p:cNvSpPr txBox="1">
                <a:spLocks noChangeArrowheads="1"/>
              </p:cNvSpPr>
              <p:nvPr/>
            </p:nvSpPr>
            <p:spPr bwMode="auto">
              <a:xfrm>
                <a:off x="1244935" y="3854730"/>
                <a:ext cx="5807714" cy="461440"/>
              </a:xfrm>
              <a:prstGeom prst="rect">
                <a:avLst/>
              </a:prstGeom>
              <a:noFill/>
              <a:ln w="9525">
                <a:noFill/>
                <a:miter lim="800000"/>
                <a:headEnd/>
                <a:tailEnd/>
              </a:ln>
            </p:spPr>
            <p:txBody>
              <a:bodyPr>
                <a:prstTxWarp prst="textNoShape">
                  <a:avLst/>
                </a:prstTxWarp>
                <a:spAutoFit/>
              </a:bodyPr>
              <a:lstStyle/>
              <a:p>
                <a:r>
                  <a:rPr lang="en-US" sz="2400" b="1">
                    <a:latin typeface="Adobe Fan Heiti Std B" charset="0"/>
                    <a:ea typeface="Adobe Fan Heiti Std B" charset="0"/>
                    <a:cs typeface="Adobe Fan Heiti Std B" charset="0"/>
                  </a:rPr>
                  <a:t>Option #1  - Thermodynamics</a:t>
                </a:r>
              </a:p>
            </p:txBody>
          </p:sp>
        </p:grpSp>
        <p:grpSp>
          <p:nvGrpSpPr>
            <p:cNvPr id="62472" name="Group 28"/>
            <p:cNvGrpSpPr>
              <a:grpSpLocks/>
            </p:cNvGrpSpPr>
            <p:nvPr/>
          </p:nvGrpSpPr>
          <p:grpSpPr bwMode="auto">
            <a:xfrm>
              <a:off x="1401156" y="5755169"/>
              <a:ext cx="7419239" cy="1301619"/>
              <a:chOff x="1160583" y="5628854"/>
              <a:chExt cx="8717606" cy="1529404"/>
            </a:xfrm>
          </p:grpSpPr>
          <p:graphicFrame>
            <p:nvGraphicFramePr>
              <p:cNvPr id="22" name="Diagram 21"/>
              <p:cNvGraphicFramePr/>
              <p:nvPr/>
            </p:nvGraphicFramePr>
            <p:xfrm>
              <a:off x="1203510" y="6168744"/>
              <a:ext cx="8631291" cy="914400"/>
            </p:xfrm>
            <a:graphic>
              <a:graphicData uri="http://schemas.openxmlformats.org/drawingml/2006/diagram">
                <a:relIds xmlns:dgm="http://schemas.openxmlformats.org/drawingml/2006/diagram" xmlns:r="http://schemas.openxmlformats.org/officeDocument/2006/relationships" r:dm="rId8" r:lo="rId9" r:qs="rId10" r:cs="rId11"/>
              </a:graphicData>
            </a:graphic>
          </p:graphicFrame>
          <p:pic>
            <p:nvPicPr>
              <p:cNvPr id="62474" name="Picture 14"/>
              <p:cNvPicPr>
                <a:picLocks noChangeAspect="1" noChangeArrowheads="1"/>
              </p:cNvPicPr>
              <p:nvPr/>
            </p:nvPicPr>
            <mc:AlternateContent>
              <mc:Choice xmlns:ma="http://schemas.microsoft.com/office/mac/drawingml/2008/main" Requires="ma">
                <p:blipFill>
                  <a:blip r:embed="rId13"/>
                  <a:srcRect/>
                  <a:stretch>
                    <a:fillRect/>
                  </a:stretch>
                </p:blipFill>
              </mc:Choice>
              <mc:Fallback>
                <p:blipFill>
                  <a:blip r:embed="rId14"/>
                  <a:srcRect/>
                  <a:stretch>
                    <a:fillRect/>
                  </a:stretch>
                </p:blipFill>
              </mc:Fallback>
            </mc:AlternateContent>
            <p:spPr bwMode="auto">
              <a:xfrm>
                <a:off x="4521701" y="6168741"/>
                <a:ext cx="1600201" cy="901407"/>
              </a:xfrm>
              <a:prstGeom prst="rect">
                <a:avLst/>
              </a:prstGeom>
              <a:noFill/>
              <a:ln w="9525">
                <a:noFill/>
                <a:miter lim="800000"/>
                <a:headEnd/>
                <a:tailEnd/>
              </a:ln>
            </p:spPr>
          </p:pic>
          <p:sp>
            <p:nvSpPr>
              <p:cNvPr id="62475" name="TextBox 26"/>
              <p:cNvSpPr txBox="1">
                <a:spLocks noChangeArrowheads="1"/>
              </p:cNvSpPr>
              <p:nvPr/>
            </p:nvSpPr>
            <p:spPr bwMode="auto">
              <a:xfrm>
                <a:off x="1203162" y="5628854"/>
                <a:ext cx="5484687" cy="462291"/>
              </a:xfrm>
              <a:prstGeom prst="rect">
                <a:avLst/>
              </a:prstGeom>
              <a:noFill/>
              <a:ln w="9525">
                <a:noFill/>
                <a:miter lim="800000"/>
                <a:headEnd/>
                <a:tailEnd/>
              </a:ln>
            </p:spPr>
            <p:txBody>
              <a:bodyPr>
                <a:prstTxWarp prst="textNoShape">
                  <a:avLst/>
                </a:prstTxWarp>
                <a:spAutoFit/>
              </a:bodyPr>
              <a:lstStyle/>
              <a:p>
                <a:r>
                  <a:rPr lang="en-US" sz="2400" b="1">
                    <a:latin typeface="Adobe Fan Heiti Std B" charset="0"/>
                    <a:ea typeface="Adobe Fan Heiti Std B" charset="0"/>
                    <a:cs typeface="Adobe Fan Heiti Std B" charset="0"/>
                  </a:rPr>
                  <a:t>Option #2 – Kinetics + Thermo</a:t>
                </a:r>
              </a:p>
            </p:txBody>
          </p:sp>
        </p:grpSp>
      </p:grpSp>
      <p:sp>
        <p:nvSpPr>
          <p:cNvPr id="6" name="TextBox 5"/>
          <p:cNvSpPr txBox="1">
            <a:spLocks noRot="1" noChangeAspect="1" noMove="1" noResize="1" noEditPoints="1" noAdjustHandles="1" noChangeArrowheads="1" noChangeShapeType="1" noTextEdit="1"/>
          </p:cNvSpPr>
          <p:nvPr/>
        </p:nvSpPr>
        <p:spPr>
          <a:xfrm>
            <a:off x="3792779" y="3181350"/>
            <a:ext cx="1812547" cy="523220"/>
          </a:xfrm>
          <a:prstGeom prst="rect">
            <a:avLst/>
          </a:prstGeom>
          <a:blipFill rotWithShape="1">
            <a:blip r:embed="rId15"/>
            <a:stretch>
              <a:fillRect/>
            </a:stretch>
          </a:blipFill>
        </p:spPr>
        <p:txBody>
          <a:bodyPr/>
          <a:lstStyle/>
          <a:p>
            <a:pPr fontAlgn="auto">
              <a:spcBef>
                <a:spcPts val="0"/>
              </a:spcBef>
              <a:spcAft>
                <a:spcPts val="0"/>
              </a:spcAft>
              <a:defRPr/>
            </a:pPr>
            <a:r>
              <a:rPr lang="en-US">
                <a:noFill/>
                <a:latin typeface="+mn-lt"/>
                <a:ea typeface="+mn-ea"/>
                <a:cs typeface="+mn-cs"/>
              </a:rPr>
              <a:t> </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09600"/>
          </a:xfrm>
        </p:spPr>
        <p:txBody>
          <a:bodyPr/>
          <a:lstStyle/>
          <a:p>
            <a:pPr fontAlgn="auto">
              <a:spcAft>
                <a:spcPts val="0"/>
              </a:spcAft>
              <a:defRPr/>
            </a:pPr>
            <a:r>
              <a:rPr lang="en-US" dirty="0" smtClean="0">
                <a:ea typeface="+mj-ea"/>
                <a:cs typeface="+mj-cs"/>
              </a:rPr>
              <a:t>Evidence of Complexions in </a:t>
            </a:r>
            <a:r>
              <a:rPr lang="en-US" dirty="0" err="1" smtClean="0">
                <a:ea typeface="+mj-ea"/>
                <a:cs typeface="+mj-cs"/>
              </a:rPr>
              <a:t>Nanocrystalline</a:t>
            </a:r>
            <a:r>
              <a:rPr lang="en-US" dirty="0" smtClean="0">
                <a:ea typeface="+mj-ea"/>
                <a:cs typeface="+mj-cs"/>
              </a:rPr>
              <a:t> Ni</a:t>
            </a:r>
            <a:endParaRPr lang="en-US" dirty="0">
              <a:ea typeface="+mj-ea"/>
              <a:cs typeface="+mj-cs"/>
            </a:endParaRPr>
          </a:p>
        </p:txBody>
      </p:sp>
      <p:sp>
        <p:nvSpPr>
          <p:cNvPr id="14" name="Rectangle 13"/>
          <p:cNvSpPr/>
          <p:nvPr/>
        </p:nvSpPr>
        <p:spPr>
          <a:xfrm>
            <a:off x="76200" y="4233863"/>
            <a:ext cx="8991600" cy="1920875"/>
          </a:xfrm>
          <a:prstGeom prst="rect">
            <a:avLst/>
          </a:prstGeom>
        </p:spPr>
        <p:txBody>
          <a:bodyPr>
            <a:spAutoFit/>
          </a:bodyPr>
          <a:lstStyle/>
          <a:p>
            <a:pPr fontAlgn="auto">
              <a:lnSpc>
                <a:spcPct val="150000"/>
              </a:lnSpc>
              <a:spcBef>
                <a:spcPts val="0"/>
              </a:spcBef>
              <a:spcAft>
                <a:spcPts val="0"/>
              </a:spcAft>
              <a:defRPr/>
            </a:pPr>
            <a:r>
              <a:rPr lang="en-US" sz="2000" b="1" dirty="0">
                <a:solidFill>
                  <a:srgbClr val="002060"/>
                </a:solidFill>
                <a:latin typeface="Adobe Fan Heiti Std B" pitchFamily="34" charset="-128"/>
                <a:ea typeface="Adobe Fan Heiti Std B" pitchFamily="34" charset="-128"/>
                <a:cs typeface="+mn-cs"/>
              </a:rPr>
              <a:t>Destabilization of </a:t>
            </a:r>
            <a:r>
              <a:rPr lang="en-US" sz="2000" b="1" dirty="0" err="1">
                <a:solidFill>
                  <a:srgbClr val="002060"/>
                </a:solidFill>
                <a:latin typeface="Adobe Fan Heiti Std B" pitchFamily="34" charset="-128"/>
                <a:ea typeface="Adobe Fan Heiti Std B" pitchFamily="34" charset="-128"/>
                <a:cs typeface="+mn-cs"/>
              </a:rPr>
              <a:t>nanocrystallinity</a:t>
            </a:r>
            <a:r>
              <a:rPr lang="en-US" sz="2000" b="1" dirty="0">
                <a:solidFill>
                  <a:srgbClr val="002060"/>
                </a:solidFill>
                <a:latin typeface="Adobe Fan Heiti Std B" pitchFamily="34" charset="-128"/>
                <a:ea typeface="Adobe Fan Heiti Std B" pitchFamily="34" charset="-128"/>
                <a:cs typeface="+mn-cs"/>
              </a:rPr>
              <a:t> correlated with GB phase</a:t>
            </a:r>
          </a:p>
          <a:p>
            <a:pPr marL="285750" indent="-285750" fontAlgn="auto">
              <a:lnSpc>
                <a:spcPct val="150000"/>
              </a:lnSpc>
              <a:spcBef>
                <a:spcPts val="0"/>
              </a:spcBef>
              <a:spcAft>
                <a:spcPts val="0"/>
              </a:spcAft>
              <a:buFont typeface="Wingdings" charset="2"/>
              <a:buChar char="§"/>
              <a:defRPr/>
            </a:pPr>
            <a:r>
              <a:rPr lang="en-US" sz="2000" dirty="0">
                <a:latin typeface="Adobe Fan Heiti Std B" pitchFamily="34" charset="-128"/>
                <a:ea typeface="Adobe Fan Heiti Std B" pitchFamily="34" charset="-128"/>
                <a:cs typeface="+mn-cs"/>
              </a:rPr>
              <a:t>Sulfur is a common impurity in electroplated Ni</a:t>
            </a:r>
          </a:p>
          <a:p>
            <a:pPr marL="285750" indent="-285750" fontAlgn="auto">
              <a:lnSpc>
                <a:spcPct val="150000"/>
              </a:lnSpc>
              <a:spcBef>
                <a:spcPts val="0"/>
              </a:spcBef>
              <a:spcAft>
                <a:spcPts val="0"/>
              </a:spcAft>
              <a:buFont typeface="Wingdings" charset="2"/>
              <a:buChar char="§"/>
              <a:defRPr/>
            </a:pPr>
            <a:r>
              <a:rPr lang="en-US" sz="2000" dirty="0">
                <a:latin typeface="Adobe Fan Heiti Std B" pitchFamily="34" charset="-128"/>
                <a:ea typeface="Adobe Fan Heiti Std B" pitchFamily="34" charset="-128"/>
                <a:cs typeface="+mn-cs"/>
              </a:rPr>
              <a:t>Abnormal grains (high GB mobility) have complexion-like S-rich grain boundary phase (G.D. Hibbard et al., </a:t>
            </a:r>
            <a:r>
              <a:rPr lang="en-US" sz="2000" dirty="0" err="1">
                <a:latin typeface="Adobe Fan Heiti Std B" pitchFamily="34" charset="-128"/>
                <a:ea typeface="Adobe Fan Heiti Std B" pitchFamily="34" charset="-128"/>
                <a:cs typeface="+mn-cs"/>
              </a:rPr>
              <a:t>Scripta</a:t>
            </a:r>
            <a:r>
              <a:rPr lang="en-US" sz="2000" dirty="0">
                <a:latin typeface="Adobe Fan Heiti Std B" pitchFamily="34" charset="-128"/>
                <a:ea typeface="Adobe Fan Heiti Std B" pitchFamily="34" charset="-128"/>
                <a:cs typeface="+mn-cs"/>
              </a:rPr>
              <a:t> Mat </a:t>
            </a:r>
            <a:r>
              <a:rPr lang="en-US" sz="2000" b="1" dirty="0">
                <a:latin typeface="Adobe Fan Heiti Std B" pitchFamily="34" charset="-128"/>
                <a:ea typeface="Adobe Fan Heiti Std B" pitchFamily="34" charset="-128"/>
                <a:cs typeface="+mn-cs"/>
              </a:rPr>
              <a:t>47</a:t>
            </a:r>
            <a:r>
              <a:rPr lang="en-US" sz="2000" dirty="0">
                <a:latin typeface="Adobe Fan Heiti Std B" pitchFamily="34" charset="-128"/>
                <a:ea typeface="Adobe Fan Heiti Std B" pitchFamily="34" charset="-128"/>
                <a:cs typeface="+mn-cs"/>
              </a:rPr>
              <a:t> (2002) 83-87)</a:t>
            </a:r>
            <a:endParaRPr lang="en-US" sz="2000" dirty="0">
              <a:latin typeface="Adobe Fan Heiti Std B" pitchFamily="34" charset="-128"/>
              <a:ea typeface="Adobe Fan Heiti Std B" pitchFamily="34" charset="-128"/>
              <a:cs typeface="+mn-cs"/>
            </a:endParaRPr>
          </a:p>
        </p:txBody>
      </p:sp>
      <p:grpSp>
        <p:nvGrpSpPr>
          <p:cNvPr id="64515" name="Group 14"/>
          <p:cNvGrpSpPr>
            <a:grpSpLocks/>
          </p:cNvGrpSpPr>
          <p:nvPr/>
        </p:nvGrpSpPr>
        <p:grpSpPr bwMode="auto">
          <a:xfrm>
            <a:off x="188913" y="838200"/>
            <a:ext cx="8701087" cy="3176588"/>
            <a:chOff x="188913" y="1710665"/>
            <a:chExt cx="8701088" cy="3177190"/>
          </a:xfrm>
        </p:grpSpPr>
        <p:pic>
          <p:nvPicPr>
            <p:cNvPr id="64518" name="Picture 1"/>
            <p:cNvPicPr>
              <a:picLocks noChangeAspect="1" noChangeArrowheads="1"/>
            </p:cNvPicPr>
            <p:nvPr/>
          </p:nvPicPr>
          <p:blipFill>
            <a:blip r:embed="rId3"/>
            <a:srcRect l="8427" r="6146" b="11232"/>
            <a:stretch>
              <a:fillRect/>
            </a:stretch>
          </p:blipFill>
          <p:spPr bwMode="auto">
            <a:xfrm>
              <a:off x="188913" y="1710665"/>
              <a:ext cx="2876710" cy="3020945"/>
            </a:xfrm>
            <a:prstGeom prst="rect">
              <a:avLst/>
            </a:prstGeom>
            <a:noFill/>
            <a:ln w="9525">
              <a:noFill/>
              <a:miter lim="800000"/>
              <a:headEnd/>
              <a:tailEnd/>
            </a:ln>
          </p:spPr>
        </p:pic>
        <p:pic>
          <p:nvPicPr>
            <p:cNvPr id="64519" name="Picture 4"/>
            <p:cNvPicPr>
              <a:picLocks noChangeAspect="1" noChangeArrowheads="1"/>
            </p:cNvPicPr>
            <p:nvPr/>
          </p:nvPicPr>
          <p:blipFill>
            <a:blip r:embed="rId4"/>
            <a:srcRect/>
            <a:stretch>
              <a:fillRect/>
            </a:stretch>
          </p:blipFill>
          <p:spPr bwMode="auto">
            <a:xfrm>
              <a:off x="3065623" y="1757141"/>
              <a:ext cx="5824378" cy="2994711"/>
            </a:xfrm>
            <a:prstGeom prst="rect">
              <a:avLst/>
            </a:prstGeom>
            <a:noFill/>
            <a:ln w="9525">
              <a:noFill/>
              <a:miter lim="800000"/>
              <a:headEnd/>
              <a:tailEnd/>
            </a:ln>
          </p:spPr>
        </p:pic>
        <p:sp>
          <p:nvSpPr>
            <p:cNvPr id="64520" name="Rectangle 6"/>
            <p:cNvSpPr>
              <a:spLocks/>
            </p:cNvSpPr>
            <p:nvPr/>
          </p:nvSpPr>
          <p:spPr bwMode="auto">
            <a:xfrm>
              <a:off x="306388" y="4675089"/>
              <a:ext cx="3540125" cy="212766"/>
            </a:xfrm>
            <a:prstGeom prst="rect">
              <a:avLst/>
            </a:prstGeom>
            <a:noFill/>
            <a:ln w="9525">
              <a:noFill/>
              <a:miter lim="800000"/>
              <a:headEnd/>
              <a:tailEnd/>
            </a:ln>
          </p:spPr>
          <p:txBody>
            <a:bodyPr wrap="none" lIns="0" tIns="0" rIns="0" bIns="0" anchor="ctr">
              <a:prstTxWarp prst="textNoShape">
                <a:avLst/>
              </a:prstTxWarp>
              <a:spAutoFit/>
            </a:bodyPr>
            <a:lstStyle/>
            <a:p>
              <a:r>
                <a:rPr lang="en-US" sz="1400" b="1">
                  <a:latin typeface="Calibri" pitchFamily="84" charset="0"/>
                </a:rPr>
                <a:t>G.D. Hibbard et al., Scripta Mat. 47 (2002) 83-87</a:t>
              </a:r>
            </a:p>
          </p:txBody>
        </p:sp>
      </p:grpSp>
      <p:sp>
        <p:nvSpPr>
          <p:cNvPr id="64516" name="Date Placeholder 2"/>
          <p:cNvSpPr>
            <a:spLocks noGrp="1"/>
          </p:cNvSpPr>
          <p:nvPr>
            <p:ph type="dt" sz="quarter" idx="10"/>
          </p:nvPr>
        </p:nvSpPr>
        <p:spPr bwMode="auto">
          <a:xfrm>
            <a:off x="0" y="6492875"/>
            <a:ext cx="21336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86804384-35EC-4AA7-B4C7-C34D2AE55AEB}" type="datetime3">
              <a:rPr lang="en-US">
                <a:latin typeface="Candara" pitchFamily="84" charset="0"/>
                <a:ea typeface="ＭＳ Ｐゴシック" pitchFamily="84" charset="-128"/>
                <a:cs typeface="ＭＳ Ｐゴシック" pitchFamily="84" charset="-128"/>
              </a:rPr>
              <a:pPr fontAlgn="base">
                <a:spcBef>
                  <a:spcPct val="0"/>
                </a:spcBef>
                <a:spcAft>
                  <a:spcPct val="0"/>
                </a:spcAft>
              </a:pPr>
              <a:t>January 7, 13</a:t>
            </a:fld>
            <a:endParaRPr lang="en-US">
              <a:latin typeface="Candara" pitchFamily="84" charset="0"/>
              <a:ea typeface="ＭＳ Ｐゴシック" pitchFamily="84" charset="-128"/>
              <a:cs typeface="ＭＳ Ｐゴシック" pitchFamily="84" charset="-128"/>
            </a:endParaRPr>
          </a:p>
        </p:txBody>
      </p:sp>
      <p:sp>
        <p:nvSpPr>
          <p:cNvPr id="8" name="Slide Number Placeholder 7"/>
          <p:cNvSpPr>
            <a:spLocks noGrp="1"/>
          </p:cNvSpPr>
          <p:nvPr>
            <p:ph type="sldNum" sz="quarter" idx="12"/>
          </p:nvPr>
        </p:nvSpPr>
        <p:spPr/>
        <p:txBody>
          <a:bodyPr/>
          <a:lstStyle/>
          <a:p>
            <a:pPr>
              <a:defRPr/>
            </a:pPr>
            <a:fld id="{34329530-720D-4161-B508-4CB9354C230C}" type="slidenum">
              <a:rPr lang="en-US"/>
              <a:pPr>
                <a:defRPr/>
              </a:pPr>
              <a:t>35</a:t>
            </a:fld>
            <a:endParaRPr lang="en-US"/>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4343400" y="609600"/>
            <a:ext cx="4953000" cy="59436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0" y="685800"/>
            <a:ext cx="4289425" cy="838200"/>
          </a:xfrm>
        </p:spPr>
        <p:style>
          <a:lnRef idx="2">
            <a:schemeClr val="dk1">
              <a:shade val="50000"/>
            </a:schemeClr>
          </a:lnRef>
          <a:fillRef idx="1">
            <a:schemeClr val="dk1"/>
          </a:fillRef>
          <a:effectRef idx="0">
            <a:schemeClr val="dk1"/>
          </a:effectRef>
          <a:fontRef idx="minor">
            <a:schemeClr val="lt1"/>
          </a:fontRef>
        </p:style>
        <p:txBody>
          <a:bodyPr/>
          <a:lstStyle/>
          <a:p>
            <a:pPr fontAlgn="auto">
              <a:spcAft>
                <a:spcPts val="0"/>
              </a:spcAft>
              <a:defRPr/>
            </a:pPr>
            <a:r>
              <a:rPr lang="en-US" sz="2000" dirty="0" smtClean="0">
                <a:solidFill>
                  <a:schemeClr val="bg1"/>
                </a:solidFill>
                <a:latin typeface="Adobe Fan Heiti Std B" pitchFamily="34" charset="-128"/>
                <a:ea typeface="Adobe Fan Heiti Std B" pitchFamily="34" charset="-128"/>
              </a:rPr>
              <a:t>A Possible New Complexion in </a:t>
            </a:r>
            <a:r>
              <a:rPr lang="en-US" sz="1800" dirty="0" smtClean="0">
                <a:solidFill>
                  <a:schemeClr val="bg1"/>
                </a:solidFill>
                <a:latin typeface="Adobe Fan Heiti Std B" pitchFamily="34" charset="-128"/>
                <a:ea typeface="Adobe Fan Heiti Std B" pitchFamily="34" charset="-128"/>
              </a:rPr>
              <a:t>Ni-W </a:t>
            </a:r>
            <a:br>
              <a:rPr lang="en-US" sz="1800" dirty="0" smtClean="0">
                <a:solidFill>
                  <a:schemeClr val="bg1"/>
                </a:solidFill>
                <a:latin typeface="Adobe Fan Heiti Std B" pitchFamily="34" charset="-128"/>
                <a:ea typeface="Adobe Fan Heiti Std B" pitchFamily="34" charset="-128"/>
              </a:rPr>
            </a:br>
            <a:r>
              <a:rPr lang="en-US" sz="1600" i="1" dirty="0" smtClean="0">
                <a:solidFill>
                  <a:schemeClr val="bg1"/>
                </a:solidFill>
                <a:latin typeface="Adobe Fan Heiti Std B" pitchFamily="34" charset="-128"/>
                <a:ea typeface="Adobe Fan Heiti Std B" pitchFamily="34" charset="-128"/>
              </a:rPr>
              <a:t>(Following Wynblatt et al.’s Multilayer GB Segregation Model) </a:t>
            </a:r>
            <a:endParaRPr lang="en-US" sz="1600" i="1" dirty="0">
              <a:solidFill>
                <a:schemeClr val="bg1"/>
              </a:solidFill>
              <a:latin typeface="Adobe Fan Heiti Std B" pitchFamily="34" charset="-128"/>
              <a:ea typeface="Adobe Fan Heiti Std B" pitchFamily="34" charset="-128"/>
            </a:endParaRPr>
          </a:p>
        </p:txBody>
      </p:sp>
      <p:sp>
        <p:nvSpPr>
          <p:cNvPr id="44" name="TextBox 43"/>
          <p:cNvSpPr txBox="1"/>
          <p:nvPr/>
        </p:nvSpPr>
        <p:spPr>
          <a:xfrm>
            <a:off x="4365625" y="5894388"/>
            <a:ext cx="4778375" cy="666750"/>
          </a:xfrm>
          <a:prstGeom prst="rect">
            <a:avLst/>
          </a:prstGeom>
          <a:ln/>
        </p:spPr>
        <p:style>
          <a:lnRef idx="2">
            <a:schemeClr val="dk1">
              <a:shade val="50000"/>
            </a:schemeClr>
          </a:lnRef>
          <a:fillRef idx="1">
            <a:schemeClr val="dk1"/>
          </a:fillRef>
          <a:effectRef idx="0">
            <a:schemeClr val="dk1"/>
          </a:effectRef>
          <a:fontRef idx="minor">
            <a:schemeClr val="lt1"/>
          </a:fontRef>
        </p:style>
        <p:txBody>
          <a:bodyPr>
            <a:spAutoFit/>
          </a:bodyPr>
          <a:lstStyle/>
          <a:p>
            <a:pPr marL="174625" indent="-174625" fontAlgn="auto">
              <a:spcBef>
                <a:spcPts val="0"/>
              </a:spcBef>
              <a:spcAft>
                <a:spcPts val="0"/>
              </a:spcAft>
              <a:buFont typeface="Arial" pitchFamily="34" charset="0"/>
              <a:buChar char="•"/>
              <a:defRPr/>
            </a:pPr>
            <a:r>
              <a:rPr lang="en-US" dirty="0">
                <a:latin typeface="Adobe Fan Heiti Std B" pitchFamily="34" charset="-128"/>
                <a:ea typeface="Adobe Fan Heiti Std B" pitchFamily="34" charset="-128"/>
              </a:rPr>
              <a:t>Inhibit grain growth</a:t>
            </a:r>
          </a:p>
          <a:p>
            <a:pPr marL="174625" indent="-174625" fontAlgn="auto">
              <a:spcBef>
                <a:spcPts val="0"/>
              </a:spcBef>
              <a:spcAft>
                <a:spcPts val="0"/>
              </a:spcAft>
              <a:buFont typeface="Arial" pitchFamily="34" charset="0"/>
              <a:buChar char="•"/>
              <a:defRPr/>
            </a:pPr>
            <a:r>
              <a:rPr lang="en-US" dirty="0">
                <a:latin typeface="Adobe Fan Heiti Std B" pitchFamily="34" charset="-128"/>
                <a:ea typeface="Adobe Fan Heiti Std B" pitchFamily="34" charset="-128"/>
              </a:rPr>
              <a:t>No severe embrittlement</a:t>
            </a:r>
            <a:endParaRPr lang="en-US" dirty="0">
              <a:latin typeface="Adobe Fan Heiti Std B" pitchFamily="34" charset="-128"/>
              <a:ea typeface="Adobe Fan Heiti Std B" pitchFamily="34" charset="-128"/>
            </a:endParaRPr>
          </a:p>
        </p:txBody>
      </p:sp>
      <p:grpSp>
        <p:nvGrpSpPr>
          <p:cNvPr id="66566" name="Group 3"/>
          <p:cNvGrpSpPr>
            <a:grpSpLocks/>
          </p:cNvGrpSpPr>
          <p:nvPr/>
        </p:nvGrpSpPr>
        <p:grpSpPr bwMode="auto">
          <a:xfrm>
            <a:off x="76200" y="1905000"/>
            <a:ext cx="4213225" cy="3733800"/>
            <a:chOff x="432874" y="1905000"/>
            <a:chExt cx="4596326" cy="4073057"/>
          </a:xfrm>
        </p:grpSpPr>
        <p:pic>
          <p:nvPicPr>
            <p:cNvPr id="66572" name="Picture 3"/>
            <p:cNvPicPr>
              <a:picLocks noChangeAspect="1" noChangeArrowheads="1"/>
            </p:cNvPicPr>
            <p:nvPr/>
          </p:nvPicPr>
          <p:blipFill>
            <a:blip r:embed="rId3"/>
            <a:srcRect l="3279" r="25320"/>
            <a:stretch>
              <a:fillRect/>
            </a:stretch>
          </p:blipFill>
          <p:spPr bwMode="auto">
            <a:xfrm>
              <a:off x="432874" y="2209800"/>
              <a:ext cx="4448211" cy="3768257"/>
            </a:xfrm>
            <a:prstGeom prst="rect">
              <a:avLst/>
            </a:prstGeom>
            <a:noFill/>
            <a:ln w="9525">
              <a:noFill/>
              <a:miter lim="800000"/>
              <a:headEnd/>
              <a:tailEnd/>
            </a:ln>
          </p:spPr>
        </p:pic>
        <p:pic>
          <p:nvPicPr>
            <p:cNvPr id="66573" name="Picture 3"/>
            <p:cNvPicPr>
              <a:picLocks noChangeAspect="1" noChangeArrowheads="1"/>
            </p:cNvPicPr>
            <p:nvPr/>
          </p:nvPicPr>
          <p:blipFill>
            <a:blip r:embed="rId3"/>
            <a:srcRect l="79398" t="37645" r="1033" b="35567"/>
            <a:stretch>
              <a:fillRect/>
            </a:stretch>
          </p:blipFill>
          <p:spPr bwMode="auto">
            <a:xfrm>
              <a:off x="3810000" y="1905000"/>
              <a:ext cx="1219200" cy="1009440"/>
            </a:xfrm>
            <a:prstGeom prst="rect">
              <a:avLst/>
            </a:prstGeom>
            <a:noFill/>
            <a:ln w="9525">
              <a:noFill/>
              <a:miter lim="800000"/>
              <a:headEnd/>
              <a:tailEnd/>
            </a:ln>
          </p:spPr>
        </p:pic>
        <p:pic>
          <p:nvPicPr>
            <p:cNvPr id="66574" name="Picture 2"/>
            <p:cNvPicPr>
              <a:picLocks noChangeAspect="1" noChangeArrowheads="1"/>
            </p:cNvPicPr>
            <p:nvPr/>
          </p:nvPicPr>
          <p:blipFill>
            <a:blip r:embed="rId4"/>
            <a:srcRect/>
            <a:stretch>
              <a:fillRect/>
            </a:stretch>
          </p:blipFill>
          <p:spPr bwMode="auto">
            <a:xfrm>
              <a:off x="1066800" y="1905000"/>
              <a:ext cx="1379537" cy="495300"/>
            </a:xfrm>
            <a:prstGeom prst="rect">
              <a:avLst/>
            </a:prstGeom>
            <a:noFill/>
            <a:ln w="9525">
              <a:noFill/>
              <a:miter lim="800000"/>
              <a:headEnd/>
              <a:tailEnd/>
            </a:ln>
          </p:spPr>
        </p:pic>
      </p:grpSp>
      <p:grpSp>
        <p:nvGrpSpPr>
          <p:cNvPr id="66567" name="Group 5"/>
          <p:cNvGrpSpPr>
            <a:grpSpLocks/>
          </p:cNvGrpSpPr>
          <p:nvPr/>
        </p:nvGrpSpPr>
        <p:grpSpPr bwMode="auto">
          <a:xfrm>
            <a:off x="4365625" y="741363"/>
            <a:ext cx="4702175" cy="4794250"/>
            <a:chOff x="4510477" y="1960735"/>
            <a:chExt cx="4702370" cy="4794256"/>
          </a:xfrm>
        </p:grpSpPr>
        <p:pic>
          <p:nvPicPr>
            <p:cNvPr id="66569" name="Picture 2"/>
            <p:cNvPicPr>
              <a:picLocks noChangeAspect="1" noChangeArrowheads="1"/>
            </p:cNvPicPr>
            <p:nvPr/>
          </p:nvPicPr>
          <p:blipFill>
            <a:blip r:embed="rId5"/>
            <a:srcRect/>
            <a:stretch>
              <a:fillRect/>
            </a:stretch>
          </p:blipFill>
          <p:spPr bwMode="auto">
            <a:xfrm>
              <a:off x="4945647" y="3276600"/>
              <a:ext cx="4127888" cy="2377440"/>
            </a:xfrm>
            <a:prstGeom prst="rect">
              <a:avLst/>
            </a:prstGeom>
            <a:noFill/>
            <a:ln w="9525">
              <a:noFill/>
              <a:miter lim="800000"/>
              <a:headEnd/>
              <a:tailEnd/>
            </a:ln>
          </p:spPr>
        </p:pic>
        <p:sp>
          <p:nvSpPr>
            <p:cNvPr id="66570" name="TextBox 20"/>
            <p:cNvSpPr txBox="1">
              <a:spLocks noChangeArrowheads="1"/>
            </p:cNvSpPr>
            <p:nvPr/>
          </p:nvSpPr>
          <p:spPr bwMode="auto">
            <a:xfrm>
              <a:off x="4510477" y="5562777"/>
              <a:ext cx="4321354" cy="1192214"/>
            </a:xfrm>
            <a:prstGeom prst="rect">
              <a:avLst/>
            </a:prstGeom>
            <a:noFill/>
            <a:ln w="9525">
              <a:noFill/>
              <a:miter lim="800000"/>
              <a:headEnd/>
              <a:tailEnd/>
            </a:ln>
          </p:spPr>
          <p:txBody>
            <a:bodyPr>
              <a:prstTxWarp prst="textNoShape">
                <a:avLst/>
              </a:prstTxWarp>
              <a:spAutoFit/>
            </a:bodyPr>
            <a:lstStyle/>
            <a:p>
              <a:pPr>
                <a:lnSpc>
                  <a:spcPct val="150000"/>
                </a:lnSpc>
              </a:pPr>
              <a:r>
                <a:rPr lang="en-US" sz="1600" b="1">
                  <a:latin typeface="Adobe Fan Heiti Std B" charset="0"/>
                  <a:ea typeface="Adobe Fan Heiti Std B" charset="0"/>
                  <a:cs typeface="Adobe Fan Heiti Std B" charset="0"/>
                </a:rPr>
                <a:t>Ni-W (made by electrodeposition) </a:t>
              </a:r>
            </a:p>
            <a:p>
              <a:pPr>
                <a:lnSpc>
                  <a:spcPct val="150000"/>
                </a:lnSpc>
              </a:pPr>
              <a:r>
                <a:rPr lang="en-US" sz="1600">
                  <a:latin typeface="Adobe Fan Heiti Std B" charset="0"/>
                  <a:ea typeface="Adobe Fan Heiti Std B" charset="0"/>
                  <a:cs typeface="Adobe Fan Heiti Std B" charset="0"/>
                </a:rPr>
                <a:t>Supersaturated with W </a:t>
              </a:r>
            </a:p>
            <a:p>
              <a:pPr>
                <a:lnSpc>
                  <a:spcPct val="150000"/>
                </a:lnSpc>
              </a:pPr>
              <a:r>
                <a:rPr lang="en-US" sz="1600" b="1">
                  <a:latin typeface="Adobe Fan Heiti Std B" charset="0"/>
                  <a:ea typeface="Adobe Fan Heiti Std B" charset="0"/>
                  <a:cs typeface="Adobe Fan Heiti Std B" charset="0"/>
                </a:rPr>
                <a:t>Heat Treatment: </a:t>
              </a:r>
              <a:r>
                <a:rPr lang="en-US" sz="1600">
                  <a:latin typeface="Adobe Fan Heiti Std B" charset="0"/>
                  <a:ea typeface="Adobe Fan Heiti Std B" charset="0"/>
                  <a:cs typeface="Adobe Fan Heiti Std B" charset="0"/>
                </a:rPr>
                <a:t>700</a:t>
              </a:r>
              <a:r>
                <a:rPr lang="en-US" sz="1600" baseline="30000">
                  <a:latin typeface="Adobe Fan Heiti Std B" charset="0"/>
                  <a:ea typeface="Adobe Fan Heiti Std B" charset="0"/>
                  <a:cs typeface="Adobe Fan Heiti Std B" charset="0"/>
                </a:rPr>
                <a:t>o</a:t>
              </a:r>
              <a:r>
                <a:rPr lang="en-US" sz="1600">
                  <a:latin typeface="Adobe Fan Heiti Std B" charset="0"/>
                  <a:ea typeface="Adobe Fan Heiti Std B" charset="0"/>
                  <a:cs typeface="Adobe Fan Heiti Std B" charset="0"/>
                </a:rPr>
                <a:t>C, 4hrs + 400</a:t>
              </a:r>
              <a:r>
                <a:rPr lang="en-US" sz="1600" baseline="30000">
                  <a:latin typeface="Adobe Fan Heiti Std B" charset="0"/>
                  <a:ea typeface="Adobe Fan Heiti Std B" charset="0"/>
                  <a:cs typeface="Adobe Fan Heiti Std B" charset="0"/>
                </a:rPr>
                <a:t>o</a:t>
              </a:r>
              <a:r>
                <a:rPr lang="en-US" sz="1600">
                  <a:latin typeface="Adobe Fan Heiti Std B" charset="0"/>
                  <a:ea typeface="Adobe Fan Heiti Std B" charset="0"/>
                  <a:cs typeface="Adobe Fan Heiti Std B" charset="0"/>
                </a:rPr>
                <a:t>C, 24hrs</a:t>
              </a:r>
            </a:p>
          </p:txBody>
        </p:sp>
        <p:sp>
          <p:nvSpPr>
            <p:cNvPr id="22" name="TextBox 21"/>
            <p:cNvSpPr txBox="1"/>
            <p:nvPr/>
          </p:nvSpPr>
          <p:spPr>
            <a:xfrm>
              <a:off x="4577155" y="1960735"/>
              <a:ext cx="4635692" cy="1192213"/>
            </a:xfrm>
            <a:prstGeom prst="rect">
              <a:avLst/>
            </a:prstGeom>
            <a:noFill/>
          </p:spPr>
          <p:txBody>
            <a:bodyPr>
              <a:spAutoFit/>
            </a:bodyPr>
            <a:lstStyle/>
            <a:p>
              <a:pPr fontAlgn="auto">
                <a:lnSpc>
                  <a:spcPct val="150000"/>
                </a:lnSpc>
                <a:spcBef>
                  <a:spcPts val="0"/>
                </a:spcBef>
                <a:spcAft>
                  <a:spcPts val="0"/>
                </a:spcAft>
                <a:defRPr/>
              </a:pPr>
              <a:r>
                <a:rPr lang="en-US" sz="1600" b="1" dirty="0">
                  <a:solidFill>
                    <a:srgbClr val="000000"/>
                  </a:solidFill>
                  <a:latin typeface="Adobe Fan Heiti Std B" pitchFamily="34" charset="-128"/>
                  <a:ea typeface="Adobe Fan Heiti Std B" pitchFamily="34" charset="-128"/>
                  <a:cs typeface="+mn-cs"/>
                </a:rPr>
                <a:t>To </a:t>
              </a:r>
              <a:r>
                <a:rPr lang="en-US" sz="1600" b="1" dirty="0">
                  <a:solidFill>
                    <a:srgbClr val="000000"/>
                  </a:solidFill>
                  <a:latin typeface="Adobe Fan Heiti Std B" pitchFamily="34" charset="-128"/>
                  <a:ea typeface="Adobe Fan Heiti Std B" pitchFamily="34" charset="-128"/>
                  <a:cs typeface="+mn-cs"/>
                </a:rPr>
                <a:t>verify/disapprove this prediction:</a:t>
              </a:r>
            </a:p>
            <a:p>
              <a:pPr fontAlgn="auto">
                <a:lnSpc>
                  <a:spcPct val="150000"/>
                </a:lnSpc>
                <a:spcBef>
                  <a:spcPts val="0"/>
                </a:spcBef>
                <a:spcAft>
                  <a:spcPts val="0"/>
                </a:spcAft>
                <a:defRPr/>
              </a:pPr>
              <a:r>
                <a:rPr lang="en-US" sz="1600" dirty="0">
                  <a:solidFill>
                    <a:schemeClr val="accent6">
                      <a:lumMod val="50000"/>
                    </a:schemeClr>
                  </a:solidFill>
                  <a:latin typeface="Adobe Fan Heiti Std B" pitchFamily="34" charset="-128"/>
                  <a:ea typeface="Adobe Fan Heiti Std B" pitchFamily="34" charset="-128"/>
                  <a:cs typeface="+mn-cs"/>
                </a:rPr>
                <a:t>Specimens made at Clemson</a:t>
              </a:r>
            </a:p>
            <a:p>
              <a:pPr fontAlgn="auto">
                <a:lnSpc>
                  <a:spcPct val="150000"/>
                </a:lnSpc>
                <a:spcBef>
                  <a:spcPts val="0"/>
                </a:spcBef>
                <a:spcAft>
                  <a:spcPts val="0"/>
                </a:spcAft>
                <a:defRPr/>
              </a:pPr>
              <a:r>
                <a:rPr lang="en-US" sz="1600" dirty="0">
                  <a:solidFill>
                    <a:schemeClr val="accent6">
                      <a:lumMod val="50000"/>
                    </a:schemeClr>
                  </a:solidFill>
                  <a:latin typeface="Adobe Fan Heiti Std B" pitchFamily="34" charset="-128"/>
                  <a:ea typeface="Adobe Fan Heiti Std B" pitchFamily="34" charset="-128"/>
                  <a:cs typeface="+mn-cs"/>
                </a:rPr>
                <a:t>STEM Characterization current in progress at LU</a:t>
              </a:r>
            </a:p>
          </p:txBody>
        </p:sp>
      </p:grpSp>
      <p:sp>
        <p:nvSpPr>
          <p:cNvPr id="66568" name="Title 3"/>
          <p:cNvSpPr txBox="1">
            <a:spLocks/>
          </p:cNvSpPr>
          <p:nvPr/>
        </p:nvSpPr>
        <p:spPr bwMode="auto">
          <a:xfrm>
            <a:off x="0" y="-101600"/>
            <a:ext cx="9144000" cy="609600"/>
          </a:xfrm>
          <a:prstGeom prst="rect">
            <a:avLst/>
          </a:prstGeom>
          <a:noFill/>
          <a:ln w="9525">
            <a:noFill/>
            <a:miter lim="800000"/>
            <a:headEnd/>
            <a:tailEnd/>
          </a:ln>
        </p:spPr>
        <p:txBody>
          <a:bodyPr>
            <a:prstTxWarp prst="textNoShape">
              <a:avLst/>
            </a:prstTxWarp>
          </a:bodyPr>
          <a:lstStyle/>
          <a:p>
            <a:r>
              <a:rPr lang="en-US" sz="4400">
                <a:solidFill>
                  <a:srgbClr val="04516D"/>
                </a:solidFill>
                <a:latin typeface="Helvetica LT Std UltCompressed" charset="0"/>
              </a:rPr>
              <a:t>Nanocrystalline Thermal Stability</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09" name="Picture 20" descr="NiW high mag-_0121.tif"/>
          <p:cNvPicPr>
            <a:picLocks noChangeAspect="1"/>
          </p:cNvPicPr>
          <p:nvPr/>
        </p:nvPicPr>
        <p:blipFill>
          <a:blip r:embed="rId3"/>
          <a:srcRect/>
          <a:stretch>
            <a:fillRect/>
          </a:stretch>
        </p:blipFill>
        <p:spPr bwMode="auto">
          <a:xfrm>
            <a:off x="6629400" y="3581400"/>
            <a:ext cx="2368550" cy="2368550"/>
          </a:xfrm>
          <a:prstGeom prst="rect">
            <a:avLst/>
          </a:prstGeom>
          <a:noFill/>
          <a:ln w="9525">
            <a:noFill/>
            <a:miter lim="800000"/>
            <a:headEnd/>
            <a:tailEnd/>
          </a:ln>
        </p:spPr>
      </p:pic>
      <p:pic>
        <p:nvPicPr>
          <p:cNvPr id="68610" name="Picture 19" descr="NiW high mag-_0120.tif"/>
          <p:cNvPicPr>
            <a:picLocks noChangeAspect="1"/>
          </p:cNvPicPr>
          <p:nvPr/>
        </p:nvPicPr>
        <p:blipFill>
          <a:blip r:embed="rId4"/>
          <a:srcRect/>
          <a:stretch>
            <a:fillRect/>
          </a:stretch>
        </p:blipFill>
        <p:spPr bwMode="auto">
          <a:xfrm>
            <a:off x="4114800" y="3581400"/>
            <a:ext cx="2368550" cy="2368550"/>
          </a:xfrm>
          <a:prstGeom prst="rect">
            <a:avLst/>
          </a:prstGeom>
          <a:noFill/>
          <a:ln w="9525">
            <a:noFill/>
            <a:miter lim="800000"/>
            <a:headEnd/>
            <a:tailEnd/>
          </a:ln>
        </p:spPr>
      </p:pic>
      <p:sp>
        <p:nvSpPr>
          <p:cNvPr id="5" name="Rectangle 4"/>
          <p:cNvSpPr/>
          <p:nvPr/>
        </p:nvSpPr>
        <p:spPr>
          <a:xfrm>
            <a:off x="-228600" y="3931666"/>
            <a:ext cx="4114800" cy="1866900"/>
          </a:xfrm>
          <a:prstGeom prst="rect">
            <a:avLst/>
          </a:prstGeom>
          <a:solidFill>
            <a:schemeClr val="bg1">
              <a:lumMod val="9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000" b="1" dirty="0">
                <a:solidFill>
                  <a:schemeClr val="tx1"/>
                </a:solidFill>
                <a:latin typeface="Adobe Fan Heiti Std B" pitchFamily="34" charset="-128"/>
                <a:ea typeface="Adobe Fan Heiti Std B" pitchFamily="34" charset="-128"/>
              </a:rPr>
              <a:t>     Sputtered </a:t>
            </a:r>
            <a:r>
              <a:rPr lang="en-US" sz="2000" b="1" dirty="0" err="1">
                <a:solidFill>
                  <a:schemeClr val="tx1"/>
                </a:solidFill>
                <a:latin typeface="Adobe Fan Heiti Std B" pitchFamily="34" charset="-128"/>
                <a:ea typeface="Adobe Fan Heiti Std B" pitchFamily="34" charset="-128"/>
              </a:rPr>
              <a:t>NiW</a:t>
            </a:r>
            <a:r>
              <a:rPr lang="en-US" sz="2000" b="1" dirty="0">
                <a:solidFill>
                  <a:schemeClr val="tx1"/>
                </a:solidFill>
                <a:latin typeface="Adobe Fan Heiti Std B" pitchFamily="34" charset="-128"/>
                <a:ea typeface="Adobe Fan Heiti Std B" pitchFamily="34" charset="-128"/>
              </a:rPr>
              <a:t> (Harmer et al.)</a:t>
            </a:r>
          </a:p>
          <a:p>
            <a:pPr marL="742950" lvl="1" indent="-285750" fontAlgn="auto">
              <a:spcBef>
                <a:spcPts val="0"/>
              </a:spcBef>
              <a:spcAft>
                <a:spcPts val="0"/>
              </a:spcAft>
              <a:buFont typeface="Wingdings" charset="2"/>
              <a:buChar char="§"/>
              <a:defRPr/>
            </a:pPr>
            <a:r>
              <a:rPr lang="en-US" sz="2000" dirty="0">
                <a:solidFill>
                  <a:schemeClr val="tx1"/>
                </a:solidFill>
                <a:latin typeface="Adobe Fan Heiti Std B" pitchFamily="34" charset="-128"/>
                <a:ea typeface="Adobe Fan Heiti Std B" pitchFamily="34" charset="-128"/>
              </a:rPr>
              <a:t>Sputtering in progress!</a:t>
            </a:r>
          </a:p>
          <a:p>
            <a:pPr marL="742950" lvl="1" indent="-285750" fontAlgn="auto">
              <a:spcBef>
                <a:spcPts val="0"/>
              </a:spcBef>
              <a:spcAft>
                <a:spcPts val="0"/>
              </a:spcAft>
              <a:buFont typeface="Wingdings" charset="2"/>
              <a:buChar char="§"/>
              <a:defRPr/>
            </a:pPr>
            <a:r>
              <a:rPr lang="en-US" sz="2000" dirty="0">
                <a:solidFill>
                  <a:schemeClr val="tx1"/>
                </a:solidFill>
                <a:latin typeface="Adobe Fan Heiti Std B" pitchFamily="34" charset="-128"/>
                <a:ea typeface="Adobe Fan Heiti Std B" pitchFamily="34" charset="-128"/>
              </a:rPr>
              <a:t>Results coming soon…</a:t>
            </a:r>
          </a:p>
        </p:txBody>
      </p:sp>
      <p:pic>
        <p:nvPicPr>
          <p:cNvPr id="68614" name="Picture 372" descr="NiW-low mag-_0003.tif"/>
          <p:cNvPicPr>
            <a:picLocks noChangeAspect="1"/>
          </p:cNvPicPr>
          <p:nvPr/>
        </p:nvPicPr>
        <p:blipFill>
          <a:blip r:embed="rId5"/>
          <a:srcRect/>
          <a:stretch>
            <a:fillRect/>
          </a:stretch>
        </p:blipFill>
        <p:spPr bwMode="auto">
          <a:xfrm>
            <a:off x="4343400" y="914400"/>
            <a:ext cx="2514600" cy="2514600"/>
          </a:xfrm>
          <a:prstGeom prst="rect">
            <a:avLst/>
          </a:prstGeom>
          <a:noFill/>
          <a:ln w="9525">
            <a:noFill/>
            <a:miter lim="800000"/>
            <a:headEnd/>
            <a:tailEnd/>
          </a:ln>
        </p:spPr>
      </p:pic>
      <p:sp>
        <p:nvSpPr>
          <p:cNvPr id="2" name="Date Placeholder 1"/>
          <p:cNvSpPr>
            <a:spLocks noGrp="1"/>
          </p:cNvSpPr>
          <p:nvPr>
            <p:ph type="dt" sz="quarter" idx="10"/>
          </p:nvPr>
        </p:nvSpPr>
        <p:spPr/>
        <p:txBody>
          <a:bodyPr/>
          <a:lstStyle/>
          <a:p>
            <a:pPr>
              <a:defRPr/>
            </a:pPr>
            <a:fld id="{95E8EB03-5142-42CE-9BF1-FAB42701F77D}"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BF4FA1B3-6F55-4901-B991-5C13041E985D}" type="slidenum">
              <a:rPr lang="en-US"/>
              <a:pPr>
                <a:defRPr/>
              </a:pPr>
              <a:t>37</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err="1" smtClean="0">
                <a:ea typeface="+mj-ea"/>
                <a:cs typeface="+mj-cs"/>
              </a:rPr>
              <a:t>Nanocrystalline</a:t>
            </a:r>
            <a:r>
              <a:rPr lang="en-US" dirty="0" smtClean="0">
                <a:ea typeface="+mj-ea"/>
                <a:cs typeface="+mj-cs"/>
              </a:rPr>
              <a:t> Thermal Stability</a:t>
            </a:r>
            <a:endParaRPr lang="en-US" dirty="0">
              <a:ea typeface="+mj-ea"/>
              <a:cs typeface="+mj-cs"/>
            </a:endParaRPr>
          </a:p>
        </p:txBody>
      </p:sp>
      <p:sp>
        <p:nvSpPr>
          <p:cNvPr id="10" name="Rectangle 9"/>
          <p:cNvSpPr/>
          <p:nvPr/>
        </p:nvSpPr>
        <p:spPr>
          <a:xfrm>
            <a:off x="0" y="914400"/>
            <a:ext cx="4267200" cy="1920875"/>
          </a:xfrm>
          <a:prstGeom prst="rect">
            <a:avLst/>
          </a:prstGeom>
        </p:spPr>
        <p:txBody>
          <a:bodyPr>
            <a:spAutoFit/>
          </a:bodyPr>
          <a:lstStyle/>
          <a:p>
            <a:pPr marL="285750" indent="-285750" fontAlgn="auto">
              <a:spcBef>
                <a:spcPts val="0"/>
              </a:spcBef>
              <a:spcAft>
                <a:spcPts val="0"/>
              </a:spcAft>
              <a:buFont typeface="Wingdings" charset="2"/>
              <a:buChar char="§"/>
              <a:defRPr/>
            </a:pPr>
            <a:r>
              <a:rPr lang="en-US" sz="2000" b="1" dirty="0">
                <a:latin typeface="Adobe Fan Heiti Std B" pitchFamily="34" charset="-128"/>
                <a:ea typeface="Adobe Fan Heiti Std B" pitchFamily="34" charset="-128"/>
                <a:cs typeface="+mn-cs"/>
              </a:rPr>
              <a:t>Electroplated </a:t>
            </a:r>
            <a:r>
              <a:rPr lang="en-US" sz="2000" b="1" dirty="0" err="1">
                <a:latin typeface="Adobe Fan Heiti Std B" pitchFamily="34" charset="-128"/>
                <a:ea typeface="Adobe Fan Heiti Std B" pitchFamily="34" charset="-128"/>
                <a:cs typeface="+mn-cs"/>
              </a:rPr>
              <a:t>NiW</a:t>
            </a:r>
            <a:r>
              <a:rPr lang="en-US" sz="2000" b="1" dirty="0">
                <a:latin typeface="Adobe Fan Heiti Std B" pitchFamily="34" charset="-128"/>
                <a:ea typeface="Adobe Fan Heiti Std B" pitchFamily="34" charset="-128"/>
                <a:cs typeface="+mn-cs"/>
              </a:rPr>
              <a:t> (</a:t>
            </a:r>
            <a:r>
              <a:rPr lang="en-US" sz="2000" b="1" dirty="0" err="1">
                <a:latin typeface="Adobe Fan Heiti Std B" pitchFamily="34" charset="-128"/>
                <a:ea typeface="Adobe Fan Heiti Std B" pitchFamily="34" charset="-128"/>
                <a:cs typeface="+mn-cs"/>
              </a:rPr>
              <a:t>Luo</a:t>
            </a:r>
            <a:r>
              <a:rPr lang="en-US" sz="2000" b="1" dirty="0">
                <a:latin typeface="Adobe Fan Heiti Std B" pitchFamily="34" charset="-128"/>
                <a:ea typeface="Adobe Fan Heiti Std B" pitchFamily="34" charset="-128"/>
                <a:cs typeface="+mn-cs"/>
              </a:rPr>
              <a:t> et al.)</a:t>
            </a:r>
          </a:p>
          <a:p>
            <a:pPr marL="742950" lvl="1" indent="-285750" fontAlgn="auto">
              <a:spcBef>
                <a:spcPts val="0"/>
              </a:spcBef>
              <a:spcAft>
                <a:spcPts val="0"/>
              </a:spcAft>
              <a:buFont typeface="Wingdings" charset="2"/>
              <a:buChar char="§"/>
              <a:defRPr/>
            </a:pPr>
            <a:r>
              <a:rPr lang="en-US" sz="2000" dirty="0">
                <a:latin typeface="Adobe Fan Heiti Std B" pitchFamily="34" charset="-128"/>
                <a:ea typeface="Adobe Fan Heiti Std B" pitchFamily="34" charset="-128"/>
                <a:cs typeface="+mn-cs"/>
              </a:rPr>
              <a:t>Annealed at 700</a:t>
            </a:r>
            <a:r>
              <a:rPr lang="en-US" sz="2000" baseline="30000" dirty="0">
                <a:latin typeface="Adobe Fan Heiti Std B" pitchFamily="34" charset="-128"/>
                <a:ea typeface="Adobe Fan Heiti Std B" pitchFamily="34" charset="-128"/>
                <a:cs typeface="+mn-cs"/>
              </a:rPr>
              <a:t>o</a:t>
            </a:r>
            <a:r>
              <a:rPr lang="en-US" sz="2000" dirty="0">
                <a:latin typeface="Adobe Fan Heiti Std B" pitchFamily="34" charset="-128"/>
                <a:ea typeface="Adobe Fan Heiti Std B" pitchFamily="34" charset="-128"/>
                <a:cs typeface="+mn-cs"/>
              </a:rPr>
              <a:t>C/400</a:t>
            </a:r>
            <a:r>
              <a:rPr lang="en-US" sz="2000" baseline="30000" dirty="0">
                <a:latin typeface="Adobe Fan Heiti Std B" pitchFamily="34" charset="-128"/>
                <a:ea typeface="Adobe Fan Heiti Std B" pitchFamily="34" charset="-128"/>
                <a:cs typeface="+mn-cs"/>
              </a:rPr>
              <a:t>o</a:t>
            </a:r>
            <a:r>
              <a:rPr lang="en-US" sz="2000" dirty="0">
                <a:latin typeface="Adobe Fan Heiti Std B" pitchFamily="34" charset="-128"/>
                <a:ea typeface="Adobe Fan Heiti Std B" pitchFamily="34" charset="-128"/>
                <a:cs typeface="+mn-cs"/>
              </a:rPr>
              <a:t>C</a:t>
            </a:r>
            <a:endParaRPr lang="en-US" sz="2000" baseline="30000" dirty="0">
              <a:latin typeface="Adobe Fan Heiti Std B" pitchFamily="34" charset="-128"/>
              <a:ea typeface="Adobe Fan Heiti Std B" pitchFamily="34" charset="-128"/>
              <a:cs typeface="+mn-cs"/>
            </a:endParaRPr>
          </a:p>
          <a:p>
            <a:pPr marL="742950" lvl="1" indent="-285750" fontAlgn="auto">
              <a:spcBef>
                <a:spcPts val="0"/>
              </a:spcBef>
              <a:spcAft>
                <a:spcPts val="0"/>
              </a:spcAft>
              <a:buFont typeface="Wingdings" charset="2"/>
              <a:buChar char="§"/>
              <a:defRPr/>
            </a:pPr>
            <a:r>
              <a:rPr lang="en-US" sz="2000" dirty="0">
                <a:latin typeface="Adobe Fan Heiti Std B" pitchFamily="34" charset="-128"/>
                <a:ea typeface="Adobe Fan Heiti Std B" pitchFamily="34" charset="-128"/>
                <a:cs typeface="+mn-cs"/>
              </a:rPr>
              <a:t>New results from ARM200F suggest W segregation at GBs (</a:t>
            </a:r>
            <a:r>
              <a:rPr lang="en-US" sz="2000" dirty="0" err="1">
                <a:latin typeface="Adobe Fan Heiti Std B" pitchFamily="34" charset="-128"/>
                <a:ea typeface="Adobe Fan Heiti Std B" pitchFamily="34" charset="-128"/>
                <a:cs typeface="+mn-cs"/>
              </a:rPr>
              <a:t>Zhiyang</a:t>
            </a:r>
            <a:r>
              <a:rPr lang="en-US" sz="2000" dirty="0">
                <a:latin typeface="Adobe Fan Heiti Std B" pitchFamily="34" charset="-128"/>
                <a:ea typeface="Adobe Fan Heiti Std B" pitchFamily="34" charset="-128"/>
                <a:cs typeface="+mn-cs"/>
              </a:rPr>
              <a:t> Yu)</a:t>
            </a:r>
          </a:p>
          <a:p>
            <a:pPr lvl="1" fontAlgn="auto">
              <a:spcBef>
                <a:spcPts val="0"/>
              </a:spcBef>
              <a:spcAft>
                <a:spcPts val="0"/>
              </a:spcAft>
              <a:defRPr/>
            </a:pPr>
            <a:endParaRPr lang="en-US" sz="2000" dirty="0">
              <a:latin typeface="Adobe Fan Heiti Std B" pitchFamily="34" charset="-128"/>
              <a:ea typeface="Adobe Fan Heiti Std B" pitchFamily="34" charset="-128"/>
              <a:cs typeface="+mn-cs"/>
            </a:endParaRPr>
          </a:p>
        </p:txBody>
      </p:sp>
      <p:pic>
        <p:nvPicPr>
          <p:cNvPr id="68619" name="Content Placeholder 8" descr="NiW-low mag-_0004.tif"/>
          <p:cNvPicPr>
            <a:picLocks noChangeAspect="1"/>
          </p:cNvPicPr>
          <p:nvPr/>
        </p:nvPicPr>
        <p:blipFill>
          <a:blip r:embed="rId6"/>
          <a:srcRect r="7957"/>
          <a:stretch>
            <a:fillRect/>
          </a:stretch>
        </p:blipFill>
        <p:spPr bwMode="auto">
          <a:xfrm>
            <a:off x="6677025" y="914400"/>
            <a:ext cx="2314575" cy="2514600"/>
          </a:xfrm>
          <a:prstGeom prst="rect">
            <a:avLst/>
          </a:prstGeom>
          <a:noFill/>
          <a:ln w="9525">
            <a:noFill/>
            <a:miter lim="800000"/>
            <a:headEnd/>
            <a:tailEnd/>
          </a:ln>
        </p:spPr>
      </p:pic>
      <p:sp>
        <p:nvSpPr>
          <p:cNvPr id="68620" name="TextBox 370"/>
          <p:cNvSpPr txBox="1">
            <a:spLocks noChangeArrowheads="1"/>
          </p:cNvSpPr>
          <p:nvPr/>
        </p:nvSpPr>
        <p:spPr bwMode="auto">
          <a:xfrm>
            <a:off x="8469313" y="3048000"/>
            <a:ext cx="650875" cy="366713"/>
          </a:xfrm>
          <a:prstGeom prst="rect">
            <a:avLst/>
          </a:prstGeom>
          <a:noFill/>
          <a:ln w="9525">
            <a:noFill/>
            <a:miter lim="800000"/>
            <a:headEnd/>
            <a:tailEnd/>
          </a:ln>
        </p:spPr>
        <p:txBody>
          <a:bodyPr>
            <a:prstTxWarp prst="textNoShape">
              <a:avLst/>
            </a:prstTxWarp>
            <a:spAutoFit/>
          </a:bodyPr>
          <a:lstStyle/>
          <a:p>
            <a:r>
              <a:rPr lang="en-US" altLang="zh-CN">
                <a:latin typeface="Calibri" pitchFamily="84" charset="0"/>
                <a:ea typeface="宋体" pitchFamily="84" charset="-122"/>
                <a:cs typeface="宋体" pitchFamily="84" charset="-122"/>
              </a:rPr>
              <a:t>ABF</a:t>
            </a:r>
            <a:endParaRPr lang="zh-CN" altLang="en-US">
              <a:latin typeface="Calibri" pitchFamily="84" charset="0"/>
              <a:ea typeface="宋体" pitchFamily="84" charset="-122"/>
              <a:cs typeface="宋体" pitchFamily="84" charset="-122"/>
            </a:endParaRPr>
          </a:p>
        </p:txBody>
      </p:sp>
      <p:sp>
        <p:nvSpPr>
          <p:cNvPr id="68621" name="TextBox 369"/>
          <p:cNvSpPr txBox="1">
            <a:spLocks noChangeArrowheads="1"/>
          </p:cNvSpPr>
          <p:nvPr/>
        </p:nvSpPr>
        <p:spPr bwMode="auto">
          <a:xfrm>
            <a:off x="5791200" y="3048000"/>
            <a:ext cx="965200" cy="366713"/>
          </a:xfrm>
          <a:prstGeom prst="rect">
            <a:avLst/>
          </a:prstGeom>
          <a:noFill/>
          <a:ln w="9525">
            <a:noFill/>
            <a:miter lim="800000"/>
            <a:headEnd/>
            <a:tailEnd/>
          </a:ln>
        </p:spPr>
        <p:txBody>
          <a:bodyPr>
            <a:prstTxWarp prst="textNoShape">
              <a:avLst/>
            </a:prstTxWarp>
            <a:spAutoFit/>
          </a:bodyPr>
          <a:lstStyle/>
          <a:p>
            <a:r>
              <a:rPr lang="en-US" altLang="zh-CN">
                <a:solidFill>
                  <a:schemeClr val="bg1"/>
                </a:solidFill>
                <a:latin typeface="Calibri" pitchFamily="84" charset="0"/>
                <a:ea typeface="宋体" pitchFamily="84" charset="-122"/>
                <a:cs typeface="宋体" pitchFamily="84" charset="-122"/>
              </a:rPr>
              <a:t>HAADF</a:t>
            </a:r>
            <a:endParaRPr lang="zh-CN" altLang="en-US">
              <a:solidFill>
                <a:schemeClr val="bg1"/>
              </a:solidFill>
              <a:latin typeface="Calibri" pitchFamily="84" charset="0"/>
              <a:ea typeface="宋体" pitchFamily="84" charset="-122"/>
              <a:cs typeface="宋体" pitchFamily="84" charset="-122"/>
            </a:endParaRPr>
          </a:p>
        </p:txBody>
      </p:sp>
      <p:grpSp>
        <p:nvGrpSpPr>
          <p:cNvPr id="68622" name="Group 15"/>
          <p:cNvGrpSpPr>
            <a:grpSpLocks/>
          </p:cNvGrpSpPr>
          <p:nvPr/>
        </p:nvGrpSpPr>
        <p:grpSpPr bwMode="auto">
          <a:xfrm>
            <a:off x="4191000" y="3810000"/>
            <a:ext cx="4787900" cy="2119313"/>
            <a:chOff x="4343400" y="4343400"/>
            <a:chExt cx="4787259" cy="2118758"/>
          </a:xfrm>
        </p:grpSpPr>
        <p:sp>
          <p:nvSpPr>
            <p:cNvPr id="68624" name="TextBox 374"/>
            <p:cNvSpPr txBox="1">
              <a:spLocks noChangeArrowheads="1"/>
            </p:cNvSpPr>
            <p:nvPr/>
          </p:nvSpPr>
          <p:spPr bwMode="auto">
            <a:xfrm>
              <a:off x="4343400" y="4343400"/>
              <a:ext cx="1752365" cy="641182"/>
            </a:xfrm>
            <a:prstGeom prst="rect">
              <a:avLst/>
            </a:prstGeom>
            <a:noFill/>
            <a:ln w="9525">
              <a:noFill/>
              <a:miter lim="800000"/>
              <a:headEnd/>
              <a:tailEnd/>
            </a:ln>
          </p:spPr>
          <p:txBody>
            <a:bodyPr>
              <a:prstTxWarp prst="textNoShape">
                <a:avLst/>
              </a:prstTxWarp>
              <a:spAutoFit/>
            </a:bodyPr>
            <a:lstStyle/>
            <a:p>
              <a:r>
                <a:rPr lang="en-US" altLang="zh-CN" b="1">
                  <a:solidFill>
                    <a:srgbClr val="FFFFFF"/>
                  </a:solidFill>
                  <a:latin typeface="Calibri" pitchFamily="84" charset="0"/>
                  <a:ea typeface="宋体" pitchFamily="84" charset="-122"/>
                  <a:cs typeface="宋体" pitchFamily="84" charset="-122"/>
                </a:rPr>
                <a:t>W segregation at GB</a:t>
              </a:r>
              <a:endParaRPr lang="zh-CN" altLang="en-US" b="1">
                <a:solidFill>
                  <a:srgbClr val="FFFFFF"/>
                </a:solidFill>
                <a:latin typeface="Calibri" pitchFamily="84" charset="0"/>
                <a:ea typeface="宋体" pitchFamily="84" charset="-122"/>
                <a:cs typeface="宋体" pitchFamily="84" charset="-122"/>
              </a:endParaRPr>
            </a:p>
          </p:txBody>
        </p:sp>
        <p:sp>
          <p:nvSpPr>
            <p:cNvPr id="68625" name="TextBox 377"/>
            <p:cNvSpPr txBox="1">
              <a:spLocks noChangeArrowheads="1"/>
            </p:cNvSpPr>
            <p:nvPr/>
          </p:nvSpPr>
          <p:spPr bwMode="auto">
            <a:xfrm>
              <a:off x="8479871" y="6095541"/>
              <a:ext cx="650788" cy="366617"/>
            </a:xfrm>
            <a:prstGeom prst="rect">
              <a:avLst/>
            </a:prstGeom>
            <a:noFill/>
            <a:ln w="9525">
              <a:noFill/>
              <a:miter lim="800000"/>
              <a:headEnd/>
              <a:tailEnd/>
            </a:ln>
          </p:spPr>
          <p:txBody>
            <a:bodyPr>
              <a:prstTxWarp prst="textNoShape">
                <a:avLst/>
              </a:prstTxWarp>
              <a:spAutoFit/>
            </a:bodyPr>
            <a:lstStyle/>
            <a:p>
              <a:r>
                <a:rPr lang="en-US" altLang="zh-CN">
                  <a:solidFill>
                    <a:schemeClr val="bg1"/>
                  </a:solidFill>
                  <a:latin typeface="Calibri" pitchFamily="84" charset="0"/>
                  <a:ea typeface="宋体" pitchFamily="84" charset="-122"/>
                  <a:cs typeface="宋体" pitchFamily="84" charset="-122"/>
                </a:rPr>
                <a:t>ABF</a:t>
              </a:r>
              <a:endParaRPr lang="zh-CN" altLang="en-US">
                <a:solidFill>
                  <a:schemeClr val="bg1"/>
                </a:solidFill>
                <a:latin typeface="Calibri" pitchFamily="84" charset="0"/>
                <a:ea typeface="宋体" pitchFamily="84" charset="-122"/>
                <a:cs typeface="宋体" pitchFamily="84" charset="-122"/>
              </a:endParaRPr>
            </a:p>
          </p:txBody>
        </p:sp>
        <p:sp>
          <p:nvSpPr>
            <p:cNvPr id="68626" name="TextBox 378"/>
            <p:cNvSpPr txBox="1">
              <a:spLocks noChangeArrowheads="1"/>
            </p:cNvSpPr>
            <p:nvPr/>
          </p:nvSpPr>
          <p:spPr bwMode="auto">
            <a:xfrm>
              <a:off x="5800530" y="6095541"/>
              <a:ext cx="965071" cy="366617"/>
            </a:xfrm>
            <a:prstGeom prst="rect">
              <a:avLst/>
            </a:prstGeom>
            <a:noFill/>
            <a:ln w="9525">
              <a:noFill/>
              <a:miter lim="800000"/>
              <a:headEnd/>
              <a:tailEnd/>
            </a:ln>
          </p:spPr>
          <p:txBody>
            <a:bodyPr>
              <a:prstTxWarp prst="textNoShape">
                <a:avLst/>
              </a:prstTxWarp>
              <a:spAutoFit/>
            </a:bodyPr>
            <a:lstStyle/>
            <a:p>
              <a:r>
                <a:rPr lang="en-US" altLang="zh-CN">
                  <a:solidFill>
                    <a:schemeClr val="bg1"/>
                  </a:solidFill>
                  <a:latin typeface="Calibri" pitchFamily="84" charset="0"/>
                  <a:ea typeface="宋体" pitchFamily="84" charset="-122"/>
                  <a:cs typeface="宋体" pitchFamily="84" charset="-122"/>
                </a:rPr>
                <a:t>HAADF</a:t>
              </a:r>
              <a:endParaRPr lang="zh-CN" altLang="en-US">
                <a:solidFill>
                  <a:schemeClr val="bg1"/>
                </a:solidFill>
                <a:latin typeface="Calibri" pitchFamily="84" charset="0"/>
                <a:ea typeface="宋体" pitchFamily="84" charset="-122"/>
                <a:cs typeface="宋体" pitchFamily="84" charset="-122"/>
              </a:endParaRPr>
            </a:p>
          </p:txBody>
        </p:sp>
        <p:cxnSp>
          <p:nvCxnSpPr>
            <p:cNvPr id="380" name="Straight Arrow Connector 379"/>
            <p:cNvCxnSpPr/>
            <p:nvPr/>
          </p:nvCxnSpPr>
          <p:spPr>
            <a:xfrm>
              <a:off x="5181488" y="4800480"/>
              <a:ext cx="1142847" cy="30472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383" name="TextBox 382"/>
          <p:cNvSpPr txBox="1"/>
          <p:nvPr/>
        </p:nvSpPr>
        <p:spPr>
          <a:xfrm>
            <a:off x="6172200" y="5943600"/>
            <a:ext cx="2971800" cy="336550"/>
          </a:xfrm>
          <a:prstGeom prst="rect">
            <a:avLst/>
          </a:prstGeom>
          <a:noFill/>
          <a:ln w="28575">
            <a:noFill/>
          </a:ln>
        </p:spPr>
        <p:txBody>
          <a:bodyPr>
            <a:spAutoFit/>
          </a:bodyPr>
          <a:lstStyle/>
          <a:p>
            <a:pPr algn="r" fontAlgn="auto">
              <a:spcBef>
                <a:spcPts val="0"/>
              </a:spcBef>
              <a:spcAft>
                <a:spcPts val="0"/>
              </a:spcAft>
              <a:defRPr/>
            </a:pPr>
            <a:r>
              <a:rPr lang="en-US" sz="1600" b="1" dirty="0" err="1">
                <a:effectLst>
                  <a:outerShdw blurRad="38100" dist="38100" dir="2700000" algn="tl">
                    <a:srgbClr val="000000">
                      <a:alpha val="43137"/>
                    </a:srgbClr>
                  </a:outerShdw>
                </a:effectLst>
                <a:latin typeface="Candara" pitchFamily="34" charset="0"/>
                <a:ea typeface="+mn-ea"/>
                <a:cs typeface="+mn-cs"/>
              </a:rPr>
              <a:t>Zhiyang</a:t>
            </a:r>
            <a:r>
              <a:rPr lang="en-US" sz="1600" b="1" dirty="0">
                <a:effectLst>
                  <a:outerShdw blurRad="38100" dist="38100" dir="2700000" algn="tl">
                    <a:srgbClr val="000000">
                      <a:alpha val="43137"/>
                    </a:srgbClr>
                  </a:outerShdw>
                </a:effectLst>
                <a:latin typeface="Candara" pitchFamily="34" charset="0"/>
                <a:ea typeface="+mn-ea"/>
                <a:cs typeface="+mn-cs"/>
              </a:rPr>
              <a:t> Yu</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95E8EB03-5142-42CE-9BF1-FAB42701F77D}"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9BB74680-671C-432D-87A1-BB98ECB3CD48}" type="slidenum">
              <a:rPr lang="en-US"/>
              <a:pPr>
                <a:defRPr/>
              </a:pPr>
              <a:t>38</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err="1" smtClean="0">
                <a:ea typeface="+mj-ea"/>
                <a:cs typeface="+mj-cs"/>
              </a:rPr>
              <a:t>Nanocrystalline</a:t>
            </a:r>
            <a:r>
              <a:rPr lang="en-US" dirty="0" smtClean="0">
                <a:ea typeface="+mj-ea"/>
                <a:cs typeface="+mj-cs"/>
              </a:rPr>
              <a:t> Grain Size Tailoring</a:t>
            </a:r>
            <a:endParaRPr lang="en-US" dirty="0">
              <a:ea typeface="+mj-ea"/>
              <a:cs typeface="+mj-cs"/>
            </a:endParaRPr>
          </a:p>
        </p:txBody>
      </p:sp>
      <p:sp>
        <p:nvSpPr>
          <p:cNvPr id="10" name="Rectangle 9"/>
          <p:cNvSpPr/>
          <p:nvPr/>
        </p:nvSpPr>
        <p:spPr>
          <a:xfrm>
            <a:off x="22225" y="990600"/>
            <a:ext cx="8512175" cy="1311275"/>
          </a:xfrm>
          <a:prstGeom prst="rect">
            <a:avLst/>
          </a:prstGeom>
        </p:spPr>
        <p:txBody>
          <a:bodyPr>
            <a:spAutoFit/>
          </a:bodyPr>
          <a:lstStyle/>
          <a:p>
            <a:pPr marL="285750" indent="-285750" fontAlgn="auto">
              <a:spcBef>
                <a:spcPts val="0"/>
              </a:spcBef>
              <a:spcAft>
                <a:spcPts val="0"/>
              </a:spcAft>
              <a:buFont typeface="Wingdings" charset="2"/>
              <a:buChar char="§"/>
              <a:defRPr/>
            </a:pPr>
            <a:r>
              <a:rPr lang="en-US" sz="2000" dirty="0">
                <a:latin typeface="Adobe Fan Heiti Std B" pitchFamily="34" charset="-128"/>
                <a:ea typeface="Adobe Fan Heiti Std B" pitchFamily="34" charset="-128"/>
                <a:cs typeface="+mn-cs"/>
              </a:rPr>
              <a:t>T</a:t>
            </a:r>
            <a:r>
              <a:rPr lang="en-US" sz="2000" dirty="0">
                <a:latin typeface="Adobe Fan Heiti Std B" pitchFamily="34" charset="-128"/>
                <a:ea typeface="Adobe Fan Heiti Std B" pitchFamily="34" charset="-128"/>
                <a:cs typeface="+mn-cs"/>
              </a:rPr>
              <a:t>here is an “</a:t>
            </a:r>
            <a:r>
              <a:rPr lang="en-US" sz="2000" b="1" dirty="0">
                <a:latin typeface="Adobe Fan Heiti Std B" pitchFamily="34" charset="-128"/>
                <a:ea typeface="Adobe Fan Heiti Std B" pitchFamily="34" charset="-128"/>
                <a:cs typeface="+mn-cs"/>
              </a:rPr>
              <a:t>equilibrium grain size</a:t>
            </a:r>
            <a:r>
              <a:rPr lang="en-US" sz="2000" dirty="0">
                <a:latin typeface="Adobe Fan Heiti Std B" pitchFamily="34" charset="-128"/>
                <a:ea typeface="Adobe Fan Heiti Std B" pitchFamily="34" charset="-128"/>
                <a:cs typeface="+mn-cs"/>
              </a:rPr>
              <a:t>” that can be “</a:t>
            </a:r>
            <a:r>
              <a:rPr lang="en-US" sz="2000" b="1" dirty="0">
                <a:latin typeface="Adobe Fan Heiti Std B" pitchFamily="34" charset="-128"/>
                <a:ea typeface="Adobe Fan Heiti Std B" pitchFamily="34" charset="-128"/>
                <a:cs typeface="+mn-cs"/>
              </a:rPr>
              <a:t>chosen</a:t>
            </a:r>
            <a:r>
              <a:rPr lang="en-US" sz="2000" dirty="0">
                <a:latin typeface="Adobe Fan Heiti Std B" pitchFamily="34" charset="-128"/>
                <a:ea typeface="Adobe Fan Heiti Std B" pitchFamily="34" charset="-128"/>
                <a:cs typeface="+mn-cs"/>
              </a:rPr>
              <a:t>” by selecting a specific binary alloy composition</a:t>
            </a:r>
          </a:p>
          <a:p>
            <a:pPr fontAlgn="auto">
              <a:spcBef>
                <a:spcPts val="0"/>
              </a:spcBef>
              <a:spcAft>
                <a:spcPts val="0"/>
              </a:spcAft>
              <a:defRPr/>
            </a:pPr>
            <a:endParaRPr lang="en-US" sz="2000" b="1" dirty="0">
              <a:latin typeface="Adobe Fan Heiti Std B" pitchFamily="34" charset="-128"/>
              <a:ea typeface="Adobe Fan Heiti Std B" pitchFamily="34" charset="-128"/>
              <a:cs typeface="+mn-cs"/>
            </a:endParaRPr>
          </a:p>
          <a:p>
            <a:pPr marL="285750" indent="-285750" fontAlgn="auto">
              <a:spcBef>
                <a:spcPts val="0"/>
              </a:spcBef>
              <a:spcAft>
                <a:spcPts val="0"/>
              </a:spcAft>
              <a:buFont typeface="Wingdings" charset="2"/>
              <a:buChar char="§"/>
              <a:defRPr/>
            </a:pPr>
            <a:r>
              <a:rPr lang="en-US" sz="2000" b="1" dirty="0">
                <a:latin typeface="Adobe Fan Heiti Std B" pitchFamily="34" charset="-128"/>
                <a:ea typeface="Adobe Fan Heiti Std B" pitchFamily="34" charset="-128"/>
                <a:cs typeface="+mn-cs"/>
              </a:rPr>
              <a:t>We make predictions for </a:t>
            </a:r>
            <a:r>
              <a:rPr lang="en-US" sz="2000" b="1" dirty="0" err="1">
                <a:latin typeface="Adobe Fan Heiti Std B" pitchFamily="34" charset="-128"/>
                <a:ea typeface="Adobe Fan Heiti Std B" pitchFamily="34" charset="-128"/>
                <a:cs typeface="+mn-cs"/>
              </a:rPr>
              <a:t>FeZr</a:t>
            </a:r>
            <a:r>
              <a:rPr lang="en-US" sz="2000" b="1" dirty="0">
                <a:latin typeface="Adobe Fan Heiti Std B" pitchFamily="34" charset="-128"/>
                <a:ea typeface="Adobe Fan Heiti Std B" pitchFamily="34" charset="-128"/>
                <a:cs typeface="+mn-cs"/>
              </a:rPr>
              <a:t> and </a:t>
            </a:r>
            <a:r>
              <a:rPr lang="en-US" sz="2000" b="1" dirty="0" err="1">
                <a:latin typeface="Adobe Fan Heiti Std B" pitchFamily="34" charset="-128"/>
                <a:ea typeface="Adobe Fan Heiti Std B" pitchFamily="34" charset="-128"/>
                <a:cs typeface="+mn-cs"/>
              </a:rPr>
              <a:t>NiBi</a:t>
            </a:r>
            <a:r>
              <a:rPr lang="en-US" sz="2000" b="1" dirty="0">
                <a:latin typeface="Adobe Fan Heiti Std B" pitchFamily="34" charset="-128"/>
                <a:ea typeface="Adobe Fan Heiti Std B" pitchFamily="34" charset="-128"/>
                <a:cs typeface="+mn-cs"/>
              </a:rPr>
              <a:t> grain size (next slide)</a:t>
            </a:r>
            <a:endParaRPr lang="en-US" sz="2000" b="1" dirty="0">
              <a:latin typeface="Adobe Fan Heiti Std B" pitchFamily="34" charset="-128"/>
              <a:ea typeface="Adobe Fan Heiti Std B" pitchFamily="34" charset="-128"/>
              <a:cs typeface="+mn-cs"/>
            </a:endParaRPr>
          </a:p>
        </p:txBody>
      </p:sp>
      <p:grpSp>
        <p:nvGrpSpPr>
          <p:cNvPr id="69637" name="Group 4"/>
          <p:cNvGrpSpPr>
            <a:grpSpLocks/>
          </p:cNvGrpSpPr>
          <p:nvPr/>
        </p:nvGrpSpPr>
        <p:grpSpPr bwMode="auto">
          <a:xfrm>
            <a:off x="1219200" y="2743200"/>
            <a:ext cx="6635750" cy="3733800"/>
            <a:chOff x="1371600" y="3200400"/>
            <a:chExt cx="6070360" cy="3415524"/>
          </a:xfrm>
        </p:grpSpPr>
        <p:pic>
          <p:nvPicPr>
            <p:cNvPr id="69640" name="Picture 1"/>
            <p:cNvPicPr>
              <a:picLocks noChangeAspect="1" noChangeArrowheads="1"/>
            </p:cNvPicPr>
            <p:nvPr/>
          </p:nvPicPr>
          <p:blipFill>
            <a:blip r:embed="rId3"/>
            <a:srcRect/>
            <a:stretch>
              <a:fillRect/>
            </a:stretch>
          </p:blipFill>
          <p:spPr bwMode="auto">
            <a:xfrm>
              <a:off x="1371600" y="3200400"/>
              <a:ext cx="6070360" cy="2819400"/>
            </a:xfrm>
            <a:prstGeom prst="rect">
              <a:avLst/>
            </a:prstGeom>
            <a:noFill/>
            <a:ln w="9525">
              <a:noFill/>
              <a:miter lim="800000"/>
              <a:headEnd/>
              <a:tailEnd/>
            </a:ln>
          </p:spPr>
        </p:pic>
        <p:sp>
          <p:nvSpPr>
            <p:cNvPr id="69641" name="Rectangle 7"/>
            <p:cNvSpPr>
              <a:spLocks/>
            </p:cNvSpPr>
            <p:nvPr/>
          </p:nvSpPr>
          <p:spPr bwMode="auto">
            <a:xfrm>
              <a:off x="2482897" y="6088220"/>
              <a:ext cx="4953000" cy="527704"/>
            </a:xfrm>
            <a:prstGeom prst="rect">
              <a:avLst/>
            </a:prstGeom>
            <a:noFill/>
            <a:ln w="9525">
              <a:noFill/>
              <a:miter lim="800000"/>
              <a:headEnd/>
              <a:tailEnd/>
            </a:ln>
          </p:spPr>
          <p:txBody>
            <a:bodyPr lIns="0" tIns="0" rIns="0" bIns="0" anchor="ctr">
              <a:prstTxWarp prst="textNoShape">
                <a:avLst/>
              </a:prstTxWarp>
            </a:bodyPr>
            <a:lstStyle/>
            <a:p>
              <a:pPr algn="r"/>
              <a:r>
                <a:rPr lang="en-US" altLang="ja-JP" sz="1200" i="1">
                  <a:latin typeface="Adobe Fan Heiti Std B" charset="0"/>
                </a:rPr>
                <a:t>F. Liu and R. Kirchheim, J. Cryst. Growth 264 (2004) 385</a:t>
              </a:r>
            </a:p>
            <a:p>
              <a:pPr algn="r"/>
              <a:r>
                <a:rPr lang="en-US" altLang="ja-JP" sz="1200" i="1">
                  <a:latin typeface="Adobe Fan Heiti Std B" charset="0"/>
                </a:rPr>
                <a:t>J</a:t>
              </a:r>
              <a:r>
                <a:rPr lang="en-US" altLang="ja-JP" sz="1200" i="1">
                  <a:latin typeface="Adobe Fan Heiti Std B" charset="0"/>
                </a:rPr>
                <a:t>. R. Trelewicz and C. A. Schuh, Physical Review B </a:t>
              </a:r>
              <a:r>
                <a:rPr lang="en-US" altLang="ja-JP" sz="1200" b="1" i="1">
                  <a:latin typeface="Adobe Fan Heiti Std B" charset="0"/>
                </a:rPr>
                <a:t>79</a:t>
              </a:r>
              <a:r>
                <a:rPr lang="en-US" altLang="ja-JP" sz="1200" i="1">
                  <a:latin typeface="Adobe Fan Heiti Std B" charset="0"/>
                </a:rPr>
                <a:t>, 094112 (2009)</a:t>
              </a:r>
              <a:endParaRPr lang="en-US" sz="1200" i="1">
                <a:latin typeface="Adobe Fan Heiti Std B" charset="0"/>
              </a:endParaRPr>
            </a:p>
          </p:txBody>
        </p:sp>
      </p:grpSp>
      <p:sp>
        <p:nvSpPr>
          <p:cNvPr id="69638" name="Rectangle 3"/>
          <p:cNvSpPr>
            <a:spLocks/>
          </p:cNvSpPr>
          <p:nvPr/>
        </p:nvSpPr>
        <p:spPr bwMode="auto">
          <a:xfrm>
            <a:off x="2895600" y="3735388"/>
            <a:ext cx="1203325" cy="304800"/>
          </a:xfrm>
          <a:prstGeom prst="rect">
            <a:avLst/>
          </a:prstGeom>
          <a:noFill/>
          <a:ln w="9525">
            <a:noFill/>
            <a:miter lim="800000"/>
            <a:headEnd/>
            <a:tailEnd/>
          </a:ln>
        </p:spPr>
        <p:txBody>
          <a:bodyPr wrap="none" lIns="0" tIns="0" rIns="0" bIns="0" anchor="ctr">
            <a:prstTxWarp prst="textNoShape">
              <a:avLst/>
            </a:prstTxWarp>
            <a:spAutoFit/>
          </a:bodyPr>
          <a:lstStyle/>
          <a:p>
            <a:r>
              <a:rPr lang="en-US" sz="2000" b="1" i="1">
                <a:latin typeface="Calibri" pitchFamily="84" charset="0"/>
              </a:rPr>
              <a:t>experiment</a:t>
            </a:r>
          </a:p>
        </p:txBody>
      </p:sp>
      <p:sp>
        <p:nvSpPr>
          <p:cNvPr id="69639" name="Rectangle 4"/>
          <p:cNvSpPr>
            <a:spLocks/>
          </p:cNvSpPr>
          <p:nvPr/>
        </p:nvSpPr>
        <p:spPr bwMode="auto">
          <a:xfrm>
            <a:off x="6629400" y="3735388"/>
            <a:ext cx="658813" cy="304800"/>
          </a:xfrm>
          <a:prstGeom prst="rect">
            <a:avLst/>
          </a:prstGeom>
          <a:noFill/>
          <a:ln w="9525">
            <a:noFill/>
            <a:miter lim="800000"/>
            <a:headEnd/>
            <a:tailEnd/>
          </a:ln>
        </p:spPr>
        <p:txBody>
          <a:bodyPr wrap="none" lIns="0" tIns="0" rIns="0" bIns="0" anchor="ctr">
            <a:prstTxWarp prst="textNoShape">
              <a:avLst/>
            </a:prstTxWarp>
            <a:spAutoFit/>
          </a:bodyPr>
          <a:lstStyle/>
          <a:p>
            <a:r>
              <a:rPr lang="en-US" sz="2000" b="1" i="1">
                <a:latin typeface="Calibri" pitchFamily="84" charset="0"/>
              </a:rPr>
              <a:t>model</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a:xfrm>
            <a:off x="-152400" y="4343400"/>
            <a:ext cx="2133600" cy="365125"/>
          </a:xfrm>
        </p:spPr>
        <p:txBody>
          <a:bodyPr/>
          <a:lstStyle/>
          <a:p>
            <a:pPr>
              <a:defRPr/>
            </a:pPr>
            <a:fld id="{95E8EB03-5142-42CE-9BF1-FAB42701F77D}"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B73AC098-3C97-47E8-9D1D-2DC69325921C}" type="slidenum">
              <a:rPr lang="en-US"/>
              <a:pPr>
                <a:defRPr/>
              </a:pPr>
              <a:t>39</a:t>
            </a:fld>
            <a:endParaRPr lang="en-US" dirty="0"/>
          </a:p>
        </p:txBody>
      </p:sp>
      <p:pic>
        <p:nvPicPr>
          <p:cNvPr id="70659" name="Picture 6" descr="CalPhaD_FeZr_modPRC.jpg"/>
          <p:cNvPicPr>
            <a:picLocks noChangeAspect="1"/>
          </p:cNvPicPr>
          <p:nvPr/>
        </p:nvPicPr>
        <p:blipFill>
          <a:blip r:embed="rId3"/>
          <a:srcRect/>
          <a:stretch>
            <a:fillRect/>
          </a:stretch>
        </p:blipFill>
        <p:spPr bwMode="auto">
          <a:xfrm>
            <a:off x="152400" y="1890713"/>
            <a:ext cx="4760913" cy="3581400"/>
          </a:xfrm>
          <a:prstGeom prst="rect">
            <a:avLst/>
          </a:prstGeom>
          <a:noFill/>
          <a:ln w="9525">
            <a:noFill/>
            <a:miter lim="800000"/>
            <a:headEnd/>
            <a:tailEnd/>
          </a:ln>
        </p:spPr>
      </p:pic>
      <p:pic>
        <p:nvPicPr>
          <p:cNvPr id="70660" name="Picture 7" descr="CalPhaD_NiBi.jpg"/>
          <p:cNvPicPr>
            <a:picLocks noChangeAspect="1"/>
          </p:cNvPicPr>
          <p:nvPr/>
        </p:nvPicPr>
        <p:blipFill>
          <a:blip r:embed="rId4"/>
          <a:srcRect/>
          <a:stretch>
            <a:fillRect/>
          </a:stretch>
        </p:blipFill>
        <p:spPr bwMode="auto">
          <a:xfrm>
            <a:off x="5181600" y="1357313"/>
            <a:ext cx="3733800" cy="4129087"/>
          </a:xfrm>
          <a:prstGeom prst="rect">
            <a:avLst/>
          </a:prstGeom>
          <a:noFill/>
          <a:ln w="9525">
            <a:noFill/>
            <a:miter lim="800000"/>
            <a:headEnd/>
            <a:tailEnd/>
          </a:ln>
        </p:spPr>
      </p:pic>
      <p:sp>
        <p:nvSpPr>
          <p:cNvPr id="11" name="Title 3"/>
          <p:cNvSpPr>
            <a:spLocks noGrp="1"/>
          </p:cNvSpPr>
          <p:nvPr>
            <p:ph type="title"/>
          </p:nvPr>
        </p:nvSpPr>
        <p:spPr>
          <a:xfrm>
            <a:off x="0" y="-101600"/>
            <a:ext cx="9144000" cy="609600"/>
          </a:xfrm>
        </p:spPr>
        <p:txBody>
          <a:bodyPr/>
          <a:lstStyle/>
          <a:p>
            <a:pPr fontAlgn="auto">
              <a:spcAft>
                <a:spcPts val="0"/>
              </a:spcAft>
              <a:defRPr/>
            </a:pPr>
            <a:r>
              <a:rPr lang="en-US" dirty="0" err="1" smtClean="0">
                <a:ea typeface="+mj-ea"/>
                <a:cs typeface="+mj-cs"/>
              </a:rPr>
              <a:t>Nanocrystalline</a:t>
            </a:r>
            <a:r>
              <a:rPr lang="en-US" dirty="0" smtClean="0">
                <a:ea typeface="+mj-ea"/>
                <a:cs typeface="+mj-cs"/>
              </a:rPr>
              <a:t> Grain Size Tailoring</a:t>
            </a:r>
            <a:endParaRPr lang="en-US" dirty="0">
              <a:ea typeface="+mj-ea"/>
              <a:cs typeface="+mj-cs"/>
            </a:endParaRPr>
          </a:p>
        </p:txBody>
      </p:sp>
      <p:sp>
        <p:nvSpPr>
          <p:cNvPr id="70662" name="TextBox 11"/>
          <p:cNvSpPr txBox="1">
            <a:spLocks noChangeArrowheads="1"/>
          </p:cNvSpPr>
          <p:nvPr/>
        </p:nvSpPr>
        <p:spPr bwMode="auto">
          <a:xfrm>
            <a:off x="685800" y="990600"/>
            <a:ext cx="1295400" cy="547688"/>
          </a:xfrm>
          <a:prstGeom prst="rect">
            <a:avLst/>
          </a:prstGeom>
          <a:solidFill>
            <a:schemeClr val="tx1"/>
          </a:solidFill>
          <a:ln w="28575">
            <a:solidFill>
              <a:srgbClr val="660066"/>
            </a:solidFill>
            <a:miter lim="800000"/>
            <a:headEnd/>
            <a:tailEnd/>
          </a:ln>
        </p:spPr>
        <p:txBody>
          <a:bodyPr>
            <a:prstTxWarp prst="textNoShape">
              <a:avLst/>
            </a:prstTxWarp>
            <a:spAutoFit/>
          </a:bodyPr>
          <a:lstStyle/>
          <a:p>
            <a:pPr algn="ctr"/>
            <a:r>
              <a:rPr lang="en-US" sz="2800" b="1">
                <a:solidFill>
                  <a:schemeClr val="bg1"/>
                </a:solidFill>
                <a:latin typeface="Adobe Fan Heiti Std B" charset="0"/>
                <a:ea typeface="Adobe Fan Heiti Std B" charset="0"/>
                <a:cs typeface="Adobe Fan Heiti Std B" charset="0"/>
              </a:rPr>
              <a:t>Fe-Zr</a:t>
            </a:r>
          </a:p>
        </p:txBody>
      </p:sp>
      <p:sp>
        <p:nvSpPr>
          <p:cNvPr id="70663" name="TextBox 12"/>
          <p:cNvSpPr txBox="1">
            <a:spLocks noChangeArrowheads="1"/>
          </p:cNvSpPr>
          <p:nvPr/>
        </p:nvSpPr>
        <p:spPr bwMode="auto">
          <a:xfrm>
            <a:off x="5791200" y="990600"/>
            <a:ext cx="1295400" cy="547688"/>
          </a:xfrm>
          <a:prstGeom prst="rect">
            <a:avLst/>
          </a:prstGeom>
          <a:solidFill>
            <a:schemeClr val="tx1"/>
          </a:solidFill>
          <a:ln w="28575">
            <a:solidFill>
              <a:srgbClr val="660066"/>
            </a:solidFill>
            <a:miter lim="800000"/>
            <a:headEnd/>
            <a:tailEnd/>
          </a:ln>
        </p:spPr>
        <p:txBody>
          <a:bodyPr>
            <a:prstTxWarp prst="textNoShape">
              <a:avLst/>
            </a:prstTxWarp>
            <a:spAutoFit/>
          </a:bodyPr>
          <a:lstStyle/>
          <a:p>
            <a:pPr algn="ctr"/>
            <a:r>
              <a:rPr lang="en-US" sz="2800" b="1">
                <a:solidFill>
                  <a:schemeClr val="bg1"/>
                </a:solidFill>
                <a:latin typeface="Adobe Fan Heiti Std B" charset="0"/>
                <a:ea typeface="Adobe Fan Heiti Std B" charset="0"/>
                <a:cs typeface="Adobe Fan Heiti Std B" charset="0"/>
              </a:rPr>
              <a:t>Ni-Bi</a:t>
            </a:r>
          </a:p>
        </p:txBody>
      </p:sp>
      <p:sp>
        <p:nvSpPr>
          <p:cNvPr id="70664" name="TextBox 14"/>
          <p:cNvSpPr txBox="1">
            <a:spLocks noChangeArrowheads="1"/>
          </p:cNvSpPr>
          <p:nvPr/>
        </p:nvSpPr>
        <p:spPr bwMode="auto">
          <a:xfrm>
            <a:off x="304800" y="5943600"/>
            <a:ext cx="8610600" cy="457200"/>
          </a:xfrm>
          <a:prstGeom prst="rect">
            <a:avLst/>
          </a:prstGeom>
          <a:noFill/>
          <a:ln w="9525">
            <a:noFill/>
            <a:miter lim="800000"/>
            <a:headEnd/>
            <a:tailEnd/>
          </a:ln>
        </p:spPr>
        <p:txBody>
          <a:bodyPr>
            <a:prstTxWarp prst="textNoShape">
              <a:avLst/>
            </a:prstTxWarp>
            <a:spAutoFit/>
          </a:bodyPr>
          <a:lstStyle/>
          <a:p>
            <a:r>
              <a:rPr lang="en-US" sz="2400" b="1">
                <a:latin typeface="Calibri" pitchFamily="84" charset="0"/>
              </a:rPr>
              <a:t>Predictions by Luo et al. using Wynblatt GB model + bulk CalPhaD</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Date Placeholder 1"/>
          <p:cNvSpPr>
            <a:spLocks noGrp="1"/>
          </p:cNvSpPr>
          <p:nvPr>
            <p:ph type="dt" sz="quarter" idx="10"/>
          </p:nvPr>
        </p:nvSpPr>
        <p:spPr bwMode="auto">
          <a:xfrm>
            <a:off x="0" y="6507163"/>
            <a:ext cx="21336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464D5BAF-4FE4-4BCA-898D-7C5A97060912}" type="datetime3">
              <a:rPr lang="en-US">
                <a:latin typeface="Candara" pitchFamily="84" charset="0"/>
                <a:ea typeface="ＭＳ Ｐゴシック" pitchFamily="84" charset="-128"/>
                <a:cs typeface="ＭＳ Ｐゴシック" pitchFamily="84" charset="-128"/>
              </a:rPr>
              <a:pPr fontAlgn="base">
                <a:spcBef>
                  <a:spcPct val="0"/>
                </a:spcBef>
                <a:spcAft>
                  <a:spcPct val="0"/>
                </a:spcAft>
              </a:pPr>
              <a:t>January 7, 13</a:t>
            </a:fld>
            <a:endParaRPr lang="en-US">
              <a:latin typeface="Candara" pitchFamily="84" charset="0"/>
              <a:ea typeface="ＭＳ Ｐゴシック" pitchFamily="84" charset="-128"/>
              <a:cs typeface="ＭＳ Ｐゴシック" pitchFamily="84" charset="-128"/>
            </a:endParaRPr>
          </a:p>
        </p:txBody>
      </p:sp>
      <p:sp>
        <p:nvSpPr>
          <p:cNvPr id="3" name="Slide Number Placeholder 2"/>
          <p:cNvSpPr>
            <a:spLocks noGrp="1"/>
          </p:cNvSpPr>
          <p:nvPr>
            <p:ph type="sldNum" sz="quarter" idx="12"/>
          </p:nvPr>
        </p:nvSpPr>
        <p:spPr>
          <a:xfrm>
            <a:off x="9256713" y="8058150"/>
            <a:ext cx="2133600" cy="365125"/>
          </a:xfrm>
        </p:spPr>
        <p:txBody>
          <a:bodyPr/>
          <a:lstStyle/>
          <a:p>
            <a:pPr>
              <a:defRPr/>
            </a:pPr>
            <a:fld id="{A031CAC8-A32D-4FD9-8EF6-3FF4C9D372A8}" type="slidenum">
              <a:rPr lang="en-US"/>
              <a:pPr>
                <a:defRPr/>
              </a:pPr>
              <a:t>4</a:t>
            </a:fld>
            <a:endParaRPr lang="en-US" dirty="0"/>
          </a:p>
        </p:txBody>
      </p:sp>
      <p:pic>
        <p:nvPicPr>
          <p:cNvPr id="21507" name="Picture 2" descr="G:\MURI\MRM Dec2012\P6090013.JPG"/>
          <p:cNvPicPr>
            <a:picLocks noChangeAspect="1" noChangeArrowheads="1"/>
          </p:cNvPicPr>
          <p:nvPr/>
        </p:nvPicPr>
        <p:blipFill>
          <a:blip r:embed="rId3"/>
          <a:srcRect l="48247" t="31064" r="40839" b="60811"/>
          <a:stretch>
            <a:fillRect/>
          </a:stretch>
        </p:blipFill>
        <p:spPr bwMode="auto">
          <a:xfrm>
            <a:off x="0" y="0"/>
            <a:ext cx="9144000" cy="5105400"/>
          </a:xfrm>
          <a:prstGeom prst="rect">
            <a:avLst/>
          </a:prstGeom>
          <a:noFill/>
          <a:ln w="9525">
            <a:noFill/>
            <a:miter lim="800000"/>
            <a:headEnd/>
            <a:tailEnd/>
          </a:ln>
        </p:spPr>
      </p:pic>
      <p:pic>
        <p:nvPicPr>
          <p:cNvPr id="7" name="Picture 2" descr="G:\MURI\MRM Dec2012\P6090013.JPG"/>
          <p:cNvPicPr>
            <a:picLocks noChangeAspect="1" noChangeArrowheads="1"/>
          </p:cNvPicPr>
          <p:nvPr/>
        </p:nvPicPr>
        <p:blipFill>
          <a:blip r:embed="rId3"/>
          <a:srcRect l="46716" t="30016" r="39290" b="59567"/>
          <a:stretch>
            <a:fillRect/>
          </a:stretch>
        </p:blipFill>
        <p:spPr bwMode="auto">
          <a:xfrm>
            <a:off x="-14288" y="0"/>
            <a:ext cx="9144001" cy="5105400"/>
          </a:xfrm>
          <a:prstGeom prst="rect">
            <a:avLst/>
          </a:prstGeom>
          <a:noFill/>
          <a:ln w="9525">
            <a:noFill/>
            <a:miter lim="800000"/>
            <a:headEnd/>
            <a:tailEnd/>
          </a:ln>
        </p:spPr>
      </p:pic>
      <p:pic>
        <p:nvPicPr>
          <p:cNvPr id="8" name="Picture 2" descr="G:\MURI\MRM Dec2012\P6090013.JPG"/>
          <p:cNvPicPr>
            <a:picLocks noChangeAspect="1" noChangeArrowheads="1"/>
          </p:cNvPicPr>
          <p:nvPr/>
        </p:nvPicPr>
        <p:blipFill>
          <a:blip r:embed="rId3"/>
          <a:srcRect l="45319" t="29076" r="37891" b="58424"/>
          <a:stretch>
            <a:fillRect/>
          </a:stretch>
        </p:blipFill>
        <p:spPr bwMode="auto">
          <a:xfrm>
            <a:off x="0" y="0"/>
            <a:ext cx="9144000" cy="5105400"/>
          </a:xfrm>
          <a:prstGeom prst="rect">
            <a:avLst/>
          </a:prstGeom>
          <a:noFill/>
          <a:ln w="9525">
            <a:noFill/>
            <a:miter lim="800000"/>
            <a:headEnd/>
            <a:tailEnd/>
          </a:ln>
        </p:spPr>
      </p:pic>
      <p:pic>
        <p:nvPicPr>
          <p:cNvPr id="9" name="Picture 2" descr="G:\MURI\MRM Dec2012\P6090013.JPG"/>
          <p:cNvPicPr>
            <a:picLocks noChangeAspect="1" noChangeArrowheads="1"/>
          </p:cNvPicPr>
          <p:nvPr/>
        </p:nvPicPr>
        <p:blipFill>
          <a:blip r:embed="rId3"/>
          <a:srcRect l="43219" t="27647" r="35793" b="56728"/>
          <a:stretch>
            <a:fillRect/>
          </a:stretch>
        </p:blipFill>
        <p:spPr bwMode="auto">
          <a:xfrm>
            <a:off x="0" y="0"/>
            <a:ext cx="9144000" cy="5105400"/>
          </a:xfrm>
          <a:prstGeom prst="rect">
            <a:avLst/>
          </a:prstGeom>
          <a:noFill/>
          <a:ln w="9525">
            <a:noFill/>
            <a:miter lim="800000"/>
            <a:headEnd/>
            <a:tailEnd/>
          </a:ln>
        </p:spPr>
      </p:pic>
      <p:pic>
        <p:nvPicPr>
          <p:cNvPr id="10" name="Picture 2" descr="G:\MURI\MRM Dec2012\P6090013.JPG"/>
          <p:cNvPicPr>
            <a:picLocks noChangeAspect="1" noChangeArrowheads="1"/>
          </p:cNvPicPr>
          <p:nvPr/>
        </p:nvPicPr>
        <p:blipFill>
          <a:blip r:embed="rId4"/>
          <a:srcRect l="39722" t="25238" r="32294" b="53929"/>
          <a:stretch>
            <a:fillRect/>
          </a:stretch>
        </p:blipFill>
        <p:spPr bwMode="auto">
          <a:xfrm>
            <a:off x="0" y="0"/>
            <a:ext cx="9144000" cy="5105400"/>
          </a:xfrm>
          <a:prstGeom prst="rect">
            <a:avLst/>
          </a:prstGeom>
          <a:noFill/>
          <a:ln w="9525">
            <a:noFill/>
            <a:miter lim="800000"/>
            <a:headEnd/>
            <a:tailEnd/>
          </a:ln>
        </p:spPr>
      </p:pic>
      <p:pic>
        <p:nvPicPr>
          <p:cNvPr id="11" name="Picture 2" descr="G:\MURI\MRM Dec2012\P6090013.JPG"/>
          <p:cNvPicPr>
            <a:picLocks noChangeAspect="1" noChangeArrowheads="1"/>
          </p:cNvPicPr>
          <p:nvPr/>
        </p:nvPicPr>
        <p:blipFill>
          <a:blip r:embed="rId4"/>
          <a:srcRect l="36923" t="23355" r="29495" b="51645"/>
          <a:stretch>
            <a:fillRect/>
          </a:stretch>
        </p:blipFill>
        <p:spPr bwMode="auto">
          <a:xfrm>
            <a:off x="-20638" y="0"/>
            <a:ext cx="9144001" cy="5105400"/>
          </a:xfrm>
          <a:prstGeom prst="rect">
            <a:avLst/>
          </a:prstGeom>
          <a:noFill/>
          <a:ln w="9525">
            <a:noFill/>
            <a:miter lim="800000"/>
            <a:headEnd/>
            <a:tailEnd/>
          </a:ln>
        </p:spPr>
      </p:pic>
      <p:pic>
        <p:nvPicPr>
          <p:cNvPr id="12" name="Picture 2" descr="G:\MURI\MRM Dec2012\P6090013.JPG"/>
          <p:cNvPicPr>
            <a:picLocks noChangeAspect="1" noChangeArrowheads="1"/>
          </p:cNvPicPr>
          <p:nvPr/>
        </p:nvPicPr>
        <p:blipFill>
          <a:blip r:embed="rId4"/>
          <a:srcRect l="32724" t="20480" r="25298" b="48270"/>
          <a:stretch>
            <a:fillRect/>
          </a:stretch>
        </p:blipFill>
        <p:spPr bwMode="auto">
          <a:xfrm>
            <a:off x="-14288" y="0"/>
            <a:ext cx="9144001" cy="5105400"/>
          </a:xfrm>
          <a:prstGeom prst="rect">
            <a:avLst/>
          </a:prstGeom>
          <a:noFill/>
          <a:ln w="9525">
            <a:noFill/>
            <a:miter lim="800000"/>
            <a:headEnd/>
            <a:tailEnd/>
          </a:ln>
        </p:spPr>
      </p:pic>
      <p:pic>
        <p:nvPicPr>
          <p:cNvPr id="13" name="Picture 2" descr="G:\MURI\MRM Dec2012\P6090013.JPG"/>
          <p:cNvPicPr>
            <a:picLocks noChangeAspect="1" noChangeArrowheads="1"/>
          </p:cNvPicPr>
          <p:nvPr/>
        </p:nvPicPr>
        <p:blipFill>
          <a:blip r:embed="rId5"/>
          <a:srcRect l="25728" t="15578" r="18301" b="42754"/>
          <a:stretch>
            <a:fillRect/>
          </a:stretch>
        </p:blipFill>
        <p:spPr bwMode="auto">
          <a:xfrm>
            <a:off x="0" y="0"/>
            <a:ext cx="9144000" cy="5105400"/>
          </a:xfrm>
          <a:prstGeom prst="rect">
            <a:avLst/>
          </a:prstGeom>
          <a:noFill/>
          <a:ln w="9525">
            <a:noFill/>
            <a:miter lim="800000"/>
            <a:headEnd/>
            <a:tailEnd/>
          </a:ln>
        </p:spPr>
      </p:pic>
      <p:pic>
        <p:nvPicPr>
          <p:cNvPr id="14" name="Picture 2" descr="G:\MURI\MRM Dec2012\P6090013.JPG"/>
          <p:cNvPicPr>
            <a:picLocks noChangeAspect="1" noChangeArrowheads="1"/>
          </p:cNvPicPr>
          <p:nvPr/>
        </p:nvPicPr>
        <p:blipFill>
          <a:blip r:embed="rId6"/>
          <a:srcRect l="20129" t="11900" r="12706" b="38100"/>
          <a:stretch>
            <a:fillRect/>
          </a:stretch>
        </p:blipFill>
        <p:spPr bwMode="auto">
          <a:xfrm>
            <a:off x="0" y="4763"/>
            <a:ext cx="9144000" cy="5105400"/>
          </a:xfrm>
          <a:prstGeom prst="rect">
            <a:avLst/>
          </a:prstGeom>
          <a:noFill/>
          <a:ln w="9525">
            <a:noFill/>
            <a:miter lim="800000"/>
            <a:headEnd/>
            <a:tailEnd/>
          </a:ln>
        </p:spPr>
      </p:pic>
      <p:pic>
        <p:nvPicPr>
          <p:cNvPr id="15" name="Picture 2" descr="G:\MURI\MRM Dec2012\P6090013.JPG"/>
          <p:cNvPicPr>
            <a:picLocks noChangeAspect="1" noChangeArrowheads="1"/>
          </p:cNvPicPr>
          <p:nvPr/>
        </p:nvPicPr>
        <p:blipFill>
          <a:blip r:embed="rId7"/>
          <a:srcRect l="11734" t="6152" r="4311" b="31348"/>
          <a:stretch>
            <a:fillRect/>
          </a:stretch>
        </p:blipFill>
        <p:spPr bwMode="auto">
          <a:xfrm>
            <a:off x="-6350" y="0"/>
            <a:ext cx="9144000" cy="5105400"/>
          </a:xfrm>
          <a:prstGeom prst="rect">
            <a:avLst/>
          </a:prstGeom>
          <a:noFill/>
          <a:ln w="9525">
            <a:noFill/>
            <a:miter lim="800000"/>
            <a:headEnd/>
            <a:tailEnd/>
          </a:ln>
        </p:spPr>
      </p:pic>
      <p:sp>
        <p:nvSpPr>
          <p:cNvPr id="21517" name="TextBox 4"/>
          <p:cNvSpPr txBox="1">
            <a:spLocks noChangeArrowheads="1"/>
          </p:cNvSpPr>
          <p:nvPr/>
        </p:nvSpPr>
        <p:spPr bwMode="auto">
          <a:xfrm>
            <a:off x="457200" y="5562600"/>
            <a:ext cx="8229600" cy="641350"/>
          </a:xfrm>
          <a:prstGeom prst="rect">
            <a:avLst/>
          </a:prstGeom>
          <a:noFill/>
          <a:ln w="9525">
            <a:noFill/>
            <a:miter lim="800000"/>
            <a:headEnd/>
            <a:tailEnd/>
          </a:ln>
        </p:spPr>
        <p:txBody>
          <a:bodyPr>
            <a:prstTxWarp prst="textNoShape">
              <a:avLst/>
            </a:prstTxWarp>
            <a:spAutoFit/>
          </a:bodyPr>
          <a:lstStyle/>
          <a:p>
            <a:pPr algn="ctr"/>
            <a:r>
              <a:rPr lang="en-US" sz="3600">
                <a:latin typeface="Adobe Fan Heiti Std B" charset="0"/>
                <a:cs typeface="Adobe Fan Heiti Std B" charset="0"/>
              </a:rPr>
              <a:t>New Complexion Discovery</a:t>
            </a:r>
            <a:endParaRPr lang="en-US" sz="3600">
              <a:latin typeface="Adobe Fan Heiti Std B" charset="0"/>
              <a:cs typeface="Adobe Fan Heiti Std B"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2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3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4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5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60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70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80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90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2209C5FB-9A17-4174-9766-32606F9DA3C8}"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81F7DD4D-64F6-44CF-8AFB-061F2F7AE5A4}" type="slidenum">
              <a:rPr lang="en-US"/>
              <a:pPr>
                <a:defRPr/>
              </a:pPr>
              <a:t>40</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a:ea typeface="+mj-ea"/>
                <a:cs typeface="+mj-cs"/>
              </a:rPr>
              <a:t>Experimental Tools: </a:t>
            </a:r>
            <a:r>
              <a:rPr lang="en-US" dirty="0" smtClean="0">
                <a:ea typeface="+mj-ea"/>
                <a:cs typeface="+mj-cs"/>
              </a:rPr>
              <a:t>JEM-ARM200F</a:t>
            </a:r>
            <a:endParaRPr lang="en-US" dirty="0">
              <a:ea typeface="+mj-ea"/>
              <a:cs typeface="+mj-cs"/>
            </a:endParaRPr>
          </a:p>
        </p:txBody>
      </p:sp>
      <p:graphicFrame>
        <p:nvGraphicFramePr>
          <p:cNvPr id="7" name="Table 6"/>
          <p:cNvGraphicFramePr>
            <a:graphicFrameLocks noGrp="1"/>
          </p:cNvGraphicFramePr>
          <p:nvPr/>
        </p:nvGraphicFramePr>
        <p:xfrm>
          <a:off x="4191000" y="5257800"/>
          <a:ext cx="4343400" cy="1249363"/>
        </p:xfrm>
        <a:graphic>
          <a:graphicData uri="http://schemas.openxmlformats.org/drawingml/2006/table">
            <a:tbl>
              <a:tblPr firstRow="1" bandRow="1">
                <a:tableStyleId>{D7AC3CCA-C797-4891-BE02-D94E43425B78}</a:tableStyleId>
              </a:tblPr>
              <a:tblGrid>
                <a:gridCol w="1702400"/>
                <a:gridCol w="2641000"/>
              </a:tblGrid>
              <a:tr h="335280">
                <a:tc>
                  <a:txBody>
                    <a:bodyPr/>
                    <a:lstStyle/>
                    <a:p>
                      <a:pPr algn="r"/>
                      <a:r>
                        <a:rPr lang="en-US" sz="1600" dirty="0" smtClean="0"/>
                        <a:t>Operating voltage</a:t>
                      </a:r>
                      <a:endParaRPr lang="en-US" sz="1600" b="1" dirty="0">
                        <a:solidFill>
                          <a:schemeClr val="bg2">
                            <a:lumMod val="2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60-200kV</a:t>
                      </a:r>
                      <a:endParaRPr lang="en-US" sz="1600" b="1" dirty="0" smtClean="0">
                        <a:solidFill>
                          <a:schemeClr val="bg2">
                            <a:lumMod val="25000"/>
                          </a:schemeClr>
                        </a:solidFill>
                      </a:endParaRPr>
                    </a:p>
                  </a:txBody>
                  <a:tcPr/>
                </a:tc>
              </a:tr>
              <a:tr h="121920">
                <a:tc>
                  <a:txBody>
                    <a:bodyPr/>
                    <a:lstStyle/>
                    <a:p>
                      <a:pPr algn="r"/>
                      <a:r>
                        <a:rPr lang="en-US" sz="1600" dirty="0" smtClean="0"/>
                        <a:t>Probe diameter</a:t>
                      </a:r>
                      <a:endParaRPr lang="en-US" sz="1600" b="1" dirty="0">
                        <a:solidFill>
                          <a:schemeClr val="bg2">
                            <a:lumMod val="2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0.06nm</a:t>
                      </a:r>
                      <a:r>
                        <a:rPr lang="en-US" sz="1600" baseline="0" dirty="0" smtClean="0"/>
                        <a:t> (200kV), </a:t>
                      </a:r>
                      <a:endParaRPr lang="en-US" sz="1600" b="1" dirty="0" smtClean="0">
                        <a:solidFill>
                          <a:schemeClr val="bg2">
                            <a:lumMod val="25000"/>
                          </a:schemeClr>
                        </a:solidFill>
                      </a:endParaRPr>
                    </a:p>
                  </a:txBody>
                  <a:tcPr/>
                </a:tc>
              </a:tr>
              <a:tr h="167640">
                <a:tc>
                  <a:txBody>
                    <a:bodyPr/>
                    <a:lstStyle/>
                    <a:p>
                      <a:pPr algn="r"/>
                      <a:r>
                        <a:rPr lang="en-US" sz="1600" dirty="0" smtClean="0"/>
                        <a:t>Capabilities</a:t>
                      </a:r>
                      <a:endParaRPr lang="en-US" sz="1600" b="1" dirty="0">
                        <a:solidFill>
                          <a:schemeClr val="bg2">
                            <a:lumMod val="25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EDS (Silicon Drift Detector), EELS, Annular BF, HAADF</a:t>
                      </a:r>
                      <a:endParaRPr lang="en-US" sz="1600" b="1" dirty="0">
                        <a:solidFill>
                          <a:schemeClr val="bg2">
                            <a:lumMod val="25000"/>
                          </a:schemeClr>
                        </a:solidFill>
                      </a:endParaRPr>
                    </a:p>
                  </a:txBody>
                  <a:tcPr/>
                </a:tc>
              </a:tr>
            </a:tbl>
          </a:graphicData>
        </a:graphic>
      </p:graphicFrame>
      <p:pic>
        <p:nvPicPr>
          <p:cNvPr id="71698" name="Picture 10" descr="200cf-1.jpg"/>
          <p:cNvPicPr>
            <a:picLocks noChangeAspect="1"/>
          </p:cNvPicPr>
          <p:nvPr/>
        </p:nvPicPr>
        <p:blipFill>
          <a:blip r:embed="rId3"/>
          <a:srcRect/>
          <a:stretch>
            <a:fillRect/>
          </a:stretch>
        </p:blipFill>
        <p:spPr bwMode="auto">
          <a:xfrm>
            <a:off x="222250" y="762000"/>
            <a:ext cx="3309938" cy="5562600"/>
          </a:xfrm>
          <a:prstGeom prst="rect">
            <a:avLst/>
          </a:prstGeom>
          <a:noFill/>
          <a:ln w="9525">
            <a:noFill/>
            <a:miter lim="800000"/>
            <a:headEnd/>
            <a:tailEnd/>
          </a:ln>
        </p:spPr>
      </p:pic>
      <p:grpSp>
        <p:nvGrpSpPr>
          <p:cNvPr id="71699" name="Group 4"/>
          <p:cNvGrpSpPr>
            <a:grpSpLocks/>
          </p:cNvGrpSpPr>
          <p:nvPr/>
        </p:nvGrpSpPr>
        <p:grpSpPr bwMode="auto">
          <a:xfrm>
            <a:off x="4114800" y="685800"/>
            <a:ext cx="4495800" cy="4203700"/>
            <a:chOff x="4114800" y="2345050"/>
            <a:chExt cx="4495800" cy="4202834"/>
          </a:xfrm>
        </p:grpSpPr>
        <p:pic>
          <p:nvPicPr>
            <p:cNvPr id="71701" name="Picture 3" descr="E:\THU emlabwork\reserach\Lehigh\experiment\2200FS\15 Mike Al2O3 sample\121213 CuO-sample\CuO-tx4.5-ty2.0-gb2-_0027.tif"/>
            <p:cNvPicPr>
              <a:picLocks noChangeAspect="1" noChangeArrowheads="1"/>
            </p:cNvPicPr>
            <p:nvPr/>
          </p:nvPicPr>
          <p:blipFill>
            <a:blip r:embed="rId4"/>
            <a:srcRect/>
            <a:stretch>
              <a:fillRect/>
            </a:stretch>
          </p:blipFill>
          <p:spPr bwMode="auto">
            <a:xfrm>
              <a:off x="4572000" y="2878450"/>
              <a:ext cx="3669434" cy="3669434"/>
            </a:xfrm>
            <a:prstGeom prst="rect">
              <a:avLst/>
            </a:prstGeom>
            <a:noFill/>
            <a:ln w="9525">
              <a:noFill/>
              <a:miter lim="800000"/>
              <a:headEnd/>
              <a:tailEnd/>
            </a:ln>
          </p:spPr>
        </p:pic>
        <p:sp>
          <p:nvSpPr>
            <p:cNvPr id="71702" name="TextBox 12"/>
            <p:cNvSpPr txBox="1">
              <a:spLocks noChangeArrowheads="1"/>
            </p:cNvSpPr>
            <p:nvPr/>
          </p:nvSpPr>
          <p:spPr bwMode="auto">
            <a:xfrm>
              <a:off x="4648200" y="2954605"/>
              <a:ext cx="854075" cy="366685"/>
            </a:xfrm>
            <a:prstGeom prst="rect">
              <a:avLst/>
            </a:prstGeom>
            <a:noFill/>
            <a:ln w="9525">
              <a:noFill/>
              <a:miter lim="800000"/>
              <a:headEnd/>
              <a:tailEnd/>
            </a:ln>
          </p:spPr>
          <p:txBody>
            <a:bodyPr wrap="none">
              <a:prstTxWarp prst="textNoShape">
                <a:avLst/>
              </a:prstTxWarp>
              <a:spAutoFit/>
            </a:bodyPr>
            <a:lstStyle/>
            <a:p>
              <a:r>
                <a:rPr lang="en-US" altLang="zh-CN" b="1">
                  <a:solidFill>
                    <a:srgbClr val="FFFFFF"/>
                  </a:solidFill>
                  <a:latin typeface="Calibri" pitchFamily="84" charset="0"/>
                  <a:ea typeface="宋体" pitchFamily="84" charset="-122"/>
                  <a:cs typeface="宋体" pitchFamily="84" charset="-122"/>
                </a:rPr>
                <a:t>HAADF</a:t>
              </a:r>
              <a:endParaRPr lang="zh-CN" altLang="en-US" b="1">
                <a:solidFill>
                  <a:srgbClr val="FFFFFF"/>
                </a:solidFill>
                <a:latin typeface="Calibri" pitchFamily="84" charset="0"/>
                <a:ea typeface="宋体" pitchFamily="84" charset="-122"/>
                <a:cs typeface="宋体" pitchFamily="84" charset="-122"/>
              </a:endParaRPr>
            </a:p>
          </p:txBody>
        </p:sp>
        <p:sp>
          <p:nvSpPr>
            <p:cNvPr id="14" name="Flowchart: Or 9"/>
            <p:cNvSpPr/>
            <p:nvPr/>
          </p:nvSpPr>
          <p:spPr>
            <a:xfrm rot="2700000">
              <a:off x="7264416" y="6312966"/>
              <a:ext cx="155543" cy="155575"/>
            </a:xfrm>
            <a:prstGeom prst="flowChar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nvGrpSpPr>
            <p:cNvPr id="71704" name="Group 14"/>
            <p:cNvGrpSpPr>
              <a:grpSpLocks/>
            </p:cNvGrpSpPr>
            <p:nvPr/>
          </p:nvGrpSpPr>
          <p:grpSpPr bwMode="auto">
            <a:xfrm>
              <a:off x="7386638" y="6176990"/>
              <a:ext cx="787400" cy="366686"/>
              <a:chOff x="3657179" y="4912524"/>
              <a:chExt cx="772501" cy="359748"/>
            </a:xfrm>
          </p:grpSpPr>
          <p:sp>
            <p:nvSpPr>
              <p:cNvPr id="71707" name="TextBox 15"/>
              <p:cNvSpPr txBox="1">
                <a:spLocks noChangeArrowheads="1"/>
              </p:cNvSpPr>
              <p:nvPr/>
            </p:nvSpPr>
            <p:spPr bwMode="auto">
              <a:xfrm>
                <a:off x="3657179" y="4912524"/>
                <a:ext cx="772501" cy="359748"/>
              </a:xfrm>
              <a:prstGeom prst="rect">
                <a:avLst/>
              </a:prstGeom>
              <a:noFill/>
              <a:ln w="9525">
                <a:noFill/>
                <a:miter lim="800000"/>
                <a:headEnd/>
                <a:tailEnd/>
              </a:ln>
            </p:spPr>
            <p:txBody>
              <a:bodyPr wrap="none">
                <a:prstTxWarp prst="textNoShape">
                  <a:avLst/>
                </a:prstTxWarp>
                <a:spAutoFit/>
              </a:bodyPr>
              <a:lstStyle/>
              <a:p>
                <a:r>
                  <a:rPr lang="en-US" altLang="zh-CN">
                    <a:solidFill>
                      <a:srgbClr val="00FF00"/>
                    </a:solidFill>
                    <a:latin typeface="Calibri" pitchFamily="84" charset="0"/>
                    <a:ea typeface="宋体" pitchFamily="84" charset="-122"/>
                    <a:cs typeface="宋体" pitchFamily="84" charset="-122"/>
                  </a:rPr>
                  <a:t>[2201]</a:t>
                </a:r>
                <a:endParaRPr lang="zh-CN" altLang="en-US">
                  <a:solidFill>
                    <a:srgbClr val="00FF00"/>
                  </a:solidFill>
                  <a:latin typeface="Calibri" pitchFamily="84" charset="0"/>
                  <a:ea typeface="宋体" pitchFamily="84" charset="-122"/>
                  <a:cs typeface="宋体" pitchFamily="84" charset="-122"/>
                </a:endParaRPr>
              </a:p>
            </p:txBody>
          </p:sp>
          <p:cxnSp>
            <p:nvCxnSpPr>
              <p:cNvPr id="17" name="Straight Connector 16"/>
              <p:cNvCxnSpPr/>
              <p:nvPr/>
            </p:nvCxnSpPr>
            <p:spPr>
              <a:xfrm>
                <a:off x="3819155" y="4975872"/>
                <a:ext cx="109022" cy="1557"/>
              </a:xfrm>
              <a:prstGeom prst="line">
                <a:avLst/>
              </a:prstGeom>
              <a:ln w="12700">
                <a:solidFill>
                  <a:srgbClr val="00FF00"/>
                </a:solidFill>
              </a:ln>
            </p:spPr>
            <p:style>
              <a:lnRef idx="1">
                <a:schemeClr val="accent1"/>
              </a:lnRef>
              <a:fillRef idx="0">
                <a:schemeClr val="accent1"/>
              </a:fillRef>
              <a:effectRef idx="0">
                <a:schemeClr val="accent1"/>
              </a:effectRef>
              <a:fontRef idx="minor">
                <a:schemeClr val="tx1"/>
              </a:fontRef>
            </p:style>
          </p:cxnSp>
        </p:grpSp>
        <p:sp>
          <p:nvSpPr>
            <p:cNvPr id="71705" name="TextBox 17"/>
            <p:cNvSpPr txBox="1">
              <a:spLocks noChangeArrowheads="1"/>
            </p:cNvSpPr>
            <p:nvPr/>
          </p:nvSpPr>
          <p:spPr bwMode="auto">
            <a:xfrm>
              <a:off x="4114800" y="2345050"/>
              <a:ext cx="4495800" cy="366637"/>
            </a:xfrm>
            <a:prstGeom prst="rect">
              <a:avLst/>
            </a:prstGeom>
            <a:noFill/>
            <a:ln w="9525">
              <a:noFill/>
              <a:miter lim="800000"/>
              <a:headEnd/>
              <a:tailEnd/>
            </a:ln>
          </p:spPr>
          <p:txBody>
            <a:bodyPr>
              <a:prstTxWarp prst="textNoShape">
                <a:avLst/>
              </a:prstTxWarp>
              <a:spAutoFit/>
            </a:bodyPr>
            <a:lstStyle/>
            <a:p>
              <a:pPr algn="ctr"/>
              <a:r>
                <a:rPr lang="en-US" altLang="zh-CN" b="1">
                  <a:latin typeface="Calibri" pitchFamily="84" charset="0"/>
                  <a:ea typeface="宋体" pitchFamily="84" charset="-122"/>
                  <a:cs typeface="宋体" pitchFamily="84" charset="-122"/>
                </a:rPr>
                <a:t>Sub-angstrom imaging of the Al</a:t>
              </a:r>
              <a:r>
                <a:rPr lang="en-US" altLang="zh-CN" b="1" baseline="-25000">
                  <a:latin typeface="Calibri" pitchFamily="84" charset="0"/>
                  <a:ea typeface="宋体" pitchFamily="84" charset="-122"/>
                  <a:cs typeface="宋体" pitchFamily="84" charset="-122"/>
                </a:rPr>
                <a:t>2</a:t>
              </a:r>
              <a:r>
                <a:rPr lang="en-US" altLang="zh-CN" b="1">
                  <a:latin typeface="Calibri" pitchFamily="84" charset="0"/>
                  <a:ea typeface="宋体" pitchFamily="84" charset="-122"/>
                  <a:cs typeface="宋体" pitchFamily="84" charset="-122"/>
                </a:rPr>
                <a:t>O</a:t>
              </a:r>
              <a:r>
                <a:rPr lang="en-US" altLang="zh-CN" b="1" baseline="-25000">
                  <a:latin typeface="Calibri" pitchFamily="84" charset="0"/>
                  <a:ea typeface="宋体" pitchFamily="84" charset="-122"/>
                  <a:cs typeface="宋体" pitchFamily="84" charset="-122"/>
                </a:rPr>
                <a:t>3</a:t>
              </a:r>
              <a:r>
                <a:rPr lang="en-US" altLang="zh-CN" b="1">
                  <a:latin typeface="Calibri" pitchFamily="84" charset="0"/>
                  <a:ea typeface="宋体" pitchFamily="84" charset="-122"/>
                  <a:cs typeface="宋体" pitchFamily="84" charset="-122"/>
                </a:rPr>
                <a:t> lattice!</a:t>
              </a:r>
              <a:endParaRPr lang="zh-CN" altLang="en-US" b="1">
                <a:latin typeface="Calibri" pitchFamily="84" charset="0"/>
                <a:ea typeface="宋体" pitchFamily="84" charset="-122"/>
                <a:cs typeface="宋体" pitchFamily="84" charset="-122"/>
              </a:endParaRPr>
            </a:p>
          </p:txBody>
        </p:sp>
        <p:pic>
          <p:nvPicPr>
            <p:cNvPr id="71706" name="Picture 18"/>
            <p:cNvPicPr>
              <a:picLocks noChangeAspect="1"/>
            </p:cNvPicPr>
            <p:nvPr/>
          </p:nvPicPr>
          <p:blipFill>
            <a:blip r:embed="rId5"/>
            <a:srcRect/>
            <a:stretch>
              <a:fillRect/>
            </a:stretch>
          </p:blipFill>
          <p:spPr bwMode="auto">
            <a:xfrm>
              <a:off x="6172200" y="2954650"/>
              <a:ext cx="1968500" cy="1130300"/>
            </a:xfrm>
            <a:prstGeom prst="rect">
              <a:avLst/>
            </a:prstGeom>
            <a:noFill/>
            <a:ln w="19050">
              <a:solidFill>
                <a:schemeClr val="bg1"/>
              </a:solidFill>
              <a:miter lim="800000"/>
              <a:headEnd/>
              <a:tailEnd/>
            </a:ln>
          </p:spPr>
        </p:pic>
      </p:grpSp>
      <p:sp>
        <p:nvSpPr>
          <p:cNvPr id="21" name="TextBox 20"/>
          <p:cNvSpPr txBox="1"/>
          <p:nvPr/>
        </p:nvSpPr>
        <p:spPr>
          <a:xfrm>
            <a:off x="5257800" y="4800600"/>
            <a:ext cx="2971800" cy="336550"/>
          </a:xfrm>
          <a:prstGeom prst="rect">
            <a:avLst/>
          </a:prstGeom>
          <a:noFill/>
          <a:ln w="28575">
            <a:noFill/>
          </a:ln>
        </p:spPr>
        <p:txBody>
          <a:bodyPr>
            <a:spAutoFit/>
          </a:bodyPr>
          <a:lstStyle/>
          <a:p>
            <a:pPr algn="r" fontAlgn="auto">
              <a:spcBef>
                <a:spcPts val="0"/>
              </a:spcBef>
              <a:spcAft>
                <a:spcPts val="0"/>
              </a:spcAft>
              <a:defRPr/>
            </a:pPr>
            <a:r>
              <a:rPr lang="en-US" sz="1600" b="1" dirty="0" err="1">
                <a:effectLst>
                  <a:outerShdw blurRad="38100" dist="38100" dir="2700000" algn="tl">
                    <a:srgbClr val="000000">
                      <a:alpha val="43137"/>
                    </a:srgbClr>
                  </a:outerShdw>
                </a:effectLst>
                <a:latin typeface="Candara" pitchFamily="34" charset="0"/>
                <a:ea typeface="+mn-ea"/>
                <a:cs typeface="+mn-cs"/>
              </a:rPr>
              <a:t>Zhiyang</a:t>
            </a:r>
            <a:r>
              <a:rPr lang="en-US" sz="1600" b="1" dirty="0">
                <a:effectLst>
                  <a:outerShdw blurRad="38100" dist="38100" dir="2700000" algn="tl">
                    <a:srgbClr val="000000">
                      <a:alpha val="43137"/>
                    </a:srgbClr>
                  </a:outerShdw>
                </a:effectLst>
                <a:latin typeface="Candara" pitchFamily="34" charset="0"/>
                <a:ea typeface="+mn-ea"/>
                <a:cs typeface="+mn-cs"/>
              </a:rPr>
              <a:t> Yu</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9F61CDE5-200C-4095-8CBF-610805320EF5}"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7472DAD4-E9A6-4B32-984B-3A605AAFD4AD}" type="slidenum">
              <a:rPr lang="en-US"/>
              <a:pPr>
                <a:defRPr/>
              </a:pPr>
              <a:t>41</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Computational Tools: Quantitative Electron Microscopy</a:t>
            </a:r>
            <a:endParaRPr lang="en-US" dirty="0">
              <a:ea typeface="+mj-ea"/>
              <a:cs typeface="+mj-cs"/>
            </a:endParaRPr>
          </a:p>
        </p:txBody>
      </p:sp>
      <p:pic>
        <p:nvPicPr>
          <p:cNvPr id="73732" name="Picture 3" descr="G:\MURI\MURI review meeting May 2012\MM_figure2 (2).tif"/>
          <p:cNvPicPr>
            <a:picLocks noChangeAspect="1" noChangeArrowheads="1"/>
          </p:cNvPicPr>
          <p:nvPr/>
        </p:nvPicPr>
        <p:blipFill>
          <a:blip r:embed="rId3"/>
          <a:srcRect r="52399"/>
          <a:stretch>
            <a:fillRect/>
          </a:stretch>
        </p:blipFill>
        <p:spPr bwMode="auto">
          <a:xfrm>
            <a:off x="3733800" y="609600"/>
            <a:ext cx="2590800" cy="5943600"/>
          </a:xfrm>
          <a:prstGeom prst="rect">
            <a:avLst/>
          </a:prstGeom>
          <a:noFill/>
          <a:ln w="9525">
            <a:noFill/>
            <a:miter lim="800000"/>
            <a:headEnd/>
            <a:tailEnd/>
          </a:ln>
        </p:spPr>
      </p:pic>
      <p:pic>
        <p:nvPicPr>
          <p:cNvPr id="73733" name="Picture 3"/>
          <p:cNvPicPr>
            <a:picLocks noChangeAspect="1" noChangeArrowheads="1"/>
          </p:cNvPicPr>
          <p:nvPr/>
        </p:nvPicPr>
        <p:blipFill>
          <a:blip r:embed="rId4"/>
          <a:srcRect l="7031" t="6683" r="18594" b="5469"/>
          <a:stretch>
            <a:fillRect/>
          </a:stretch>
        </p:blipFill>
        <p:spPr bwMode="auto">
          <a:xfrm>
            <a:off x="6240463" y="2209800"/>
            <a:ext cx="2903537" cy="2743200"/>
          </a:xfrm>
          <a:prstGeom prst="rect">
            <a:avLst/>
          </a:prstGeom>
          <a:noFill/>
          <a:ln w="9525">
            <a:noFill/>
            <a:miter lim="800000"/>
            <a:headEnd/>
            <a:tailEnd/>
          </a:ln>
        </p:spPr>
      </p:pic>
      <p:pic>
        <p:nvPicPr>
          <p:cNvPr id="73734" name="Picture 3" descr="C:\Documents and Settings\ICSD\桌面\Picture1.TIF"/>
          <p:cNvPicPr>
            <a:picLocks noChangeAspect="1" noChangeArrowheads="1"/>
          </p:cNvPicPr>
          <p:nvPr/>
        </p:nvPicPr>
        <p:blipFill>
          <a:blip r:embed="rId5"/>
          <a:srcRect/>
          <a:stretch>
            <a:fillRect/>
          </a:stretch>
        </p:blipFill>
        <p:spPr bwMode="auto">
          <a:xfrm>
            <a:off x="762000" y="990600"/>
            <a:ext cx="2736850" cy="2743200"/>
          </a:xfrm>
          <a:prstGeom prst="rect">
            <a:avLst/>
          </a:prstGeom>
          <a:noFill/>
          <a:ln w="9525">
            <a:noFill/>
            <a:miter lim="800000"/>
            <a:headEnd/>
            <a:tailEnd/>
          </a:ln>
        </p:spPr>
      </p:pic>
      <p:pic>
        <p:nvPicPr>
          <p:cNvPr id="73735" name="Picture 9" descr="C:\Documents and Settings\ICSD\桌面\Picture7.TIF"/>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52400" y="3810000"/>
            <a:ext cx="3581400" cy="2487613"/>
          </a:xfrm>
          <a:prstGeom prst="rect">
            <a:avLst/>
          </a:prstGeom>
          <a:solidFill>
            <a:schemeClr val="bg1"/>
          </a:solidFill>
          <a:ln w="9525">
            <a:solidFill>
              <a:schemeClr val="bg1"/>
            </a:solid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C73F4857-0B5B-4A9B-A2B1-81E3B2CFDD43}"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F3D5C4C2-CF08-4464-9588-47C2623B9946}" type="slidenum">
              <a:rPr lang="en-US"/>
              <a:pPr>
                <a:defRPr/>
              </a:pPr>
              <a:t>42</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Computational Tools: Quantitative Electron Microscopy Contd. </a:t>
            </a:r>
            <a:endParaRPr lang="en-US" dirty="0">
              <a:ea typeface="+mj-ea"/>
              <a:cs typeface="+mj-cs"/>
            </a:endParaRPr>
          </a:p>
        </p:txBody>
      </p:sp>
      <p:pic>
        <p:nvPicPr>
          <p:cNvPr id="74756" name="Picture 4" descr="codop-gb3-tx15.5ty-4.8-_0072.tif"/>
          <p:cNvPicPr>
            <a:picLocks noChangeAspect="1"/>
          </p:cNvPicPr>
          <p:nvPr/>
        </p:nvPicPr>
        <p:blipFill>
          <a:blip r:embed="rId3"/>
          <a:srcRect/>
          <a:stretch>
            <a:fillRect/>
          </a:stretch>
        </p:blipFill>
        <p:spPr bwMode="auto">
          <a:xfrm>
            <a:off x="68263" y="1447800"/>
            <a:ext cx="4389437" cy="4389438"/>
          </a:xfrm>
          <a:prstGeom prst="rect">
            <a:avLst/>
          </a:prstGeom>
          <a:noFill/>
          <a:ln w="9525">
            <a:noFill/>
            <a:miter lim="800000"/>
            <a:headEnd/>
            <a:tailEnd/>
          </a:ln>
        </p:spPr>
      </p:pic>
      <p:pic>
        <p:nvPicPr>
          <p:cNvPr id="74757" name="Picture 5" descr="codop-gb3-tx15.5ty-4.8-_0073.tif"/>
          <p:cNvPicPr>
            <a:picLocks noChangeAspect="1"/>
          </p:cNvPicPr>
          <p:nvPr/>
        </p:nvPicPr>
        <p:blipFill>
          <a:blip r:embed="rId4"/>
          <a:srcRect/>
          <a:stretch>
            <a:fillRect/>
          </a:stretch>
        </p:blipFill>
        <p:spPr bwMode="auto">
          <a:xfrm>
            <a:off x="4640263" y="1447800"/>
            <a:ext cx="4389437" cy="4389438"/>
          </a:xfrm>
          <a:prstGeom prst="rect">
            <a:avLst/>
          </a:prstGeom>
          <a:noFill/>
          <a:ln w="9525">
            <a:noFill/>
            <a:miter lim="800000"/>
            <a:headEnd/>
            <a:tailEnd/>
          </a:ln>
        </p:spPr>
      </p:pic>
      <p:sp>
        <p:nvSpPr>
          <p:cNvPr id="74758" name="TextBox 6"/>
          <p:cNvSpPr txBox="1">
            <a:spLocks noChangeArrowheads="1"/>
          </p:cNvSpPr>
          <p:nvPr/>
        </p:nvSpPr>
        <p:spPr bwMode="auto">
          <a:xfrm>
            <a:off x="533400" y="838200"/>
            <a:ext cx="4038600" cy="488950"/>
          </a:xfrm>
          <a:prstGeom prst="rect">
            <a:avLst/>
          </a:prstGeom>
          <a:noFill/>
          <a:ln w="9525">
            <a:noFill/>
            <a:miter lim="800000"/>
            <a:headEnd/>
            <a:tailEnd/>
          </a:ln>
        </p:spPr>
        <p:txBody>
          <a:bodyPr>
            <a:prstTxWarp prst="textNoShape">
              <a:avLst/>
            </a:prstTxWarp>
            <a:spAutoFit/>
          </a:bodyPr>
          <a:lstStyle/>
          <a:p>
            <a:r>
              <a:rPr lang="en-US" sz="2600">
                <a:latin typeface="Adobe 고딕 Std B" charset="0"/>
                <a:ea typeface="Adobe 고딕 Std B" charset="0"/>
                <a:cs typeface="Adobe 고딕 Std B" charset="0"/>
              </a:rPr>
              <a:t>La-Hf co-doped Alumina </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1DF66FB3-40B0-4AEC-B118-3435FDE9D890}"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833BA8ED-34AF-4737-B0ED-D25C3C828D69}" type="slidenum">
              <a:rPr lang="en-US"/>
              <a:pPr>
                <a:defRPr/>
              </a:pPr>
              <a:t>43</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a:ea typeface="+mj-ea"/>
                <a:cs typeface="+mj-cs"/>
              </a:rPr>
              <a:t>Experimental Tools: </a:t>
            </a:r>
            <a:r>
              <a:rPr lang="en-US" dirty="0" smtClean="0">
                <a:ea typeface="+mj-ea"/>
                <a:cs typeface="+mj-cs"/>
              </a:rPr>
              <a:t>Nano-Mill</a:t>
            </a:r>
            <a:endParaRPr lang="en-US" dirty="0">
              <a:ea typeface="+mj-ea"/>
              <a:cs typeface="+mj-cs"/>
            </a:endParaRPr>
          </a:p>
        </p:txBody>
      </p:sp>
      <p:pic>
        <p:nvPicPr>
          <p:cNvPr id="75780" name="Picture 2" descr="F:\2200\CuBi\UIUC\UIUC 900\-1.1x0.7y_udf_0005 cleaned.tif"/>
          <p:cNvPicPr>
            <a:picLocks noChangeAspect="1" noChangeArrowheads="1"/>
          </p:cNvPicPr>
          <p:nvPr/>
        </p:nvPicPr>
        <p:blipFill>
          <a:blip r:embed="rId3"/>
          <a:srcRect t="15784" r="20146"/>
          <a:stretch>
            <a:fillRect/>
          </a:stretch>
        </p:blipFill>
        <p:spPr bwMode="auto">
          <a:xfrm>
            <a:off x="5486400" y="3505200"/>
            <a:ext cx="2895600" cy="3054350"/>
          </a:xfrm>
          <a:prstGeom prst="rect">
            <a:avLst/>
          </a:prstGeom>
          <a:noFill/>
          <a:ln w="38100" cap="sq">
            <a:noFill/>
            <a:miter lim="800000"/>
            <a:headEnd/>
            <a:tailEnd/>
          </a:ln>
        </p:spPr>
      </p:pic>
      <p:pic>
        <p:nvPicPr>
          <p:cNvPr id="75781" name="Picture 2" descr="Model 1040 NanoMill"/>
          <p:cNvPicPr>
            <a:picLocks noChangeAspect="1" noChangeArrowheads="1"/>
          </p:cNvPicPr>
          <p:nvPr/>
        </p:nvPicPr>
        <p:blipFill>
          <a:blip r:embed="rId4"/>
          <a:srcRect/>
          <a:stretch>
            <a:fillRect/>
          </a:stretch>
        </p:blipFill>
        <p:spPr bwMode="auto">
          <a:xfrm>
            <a:off x="685800" y="811213"/>
            <a:ext cx="3505200" cy="4446587"/>
          </a:xfrm>
          <a:prstGeom prst="rect">
            <a:avLst/>
          </a:prstGeom>
          <a:noFill/>
          <a:ln w="9525">
            <a:noFill/>
            <a:miter lim="800000"/>
            <a:headEnd/>
            <a:tailEnd/>
          </a:ln>
        </p:spPr>
      </p:pic>
      <p:graphicFrame>
        <p:nvGraphicFramePr>
          <p:cNvPr id="10" name="Table 9"/>
          <p:cNvGraphicFramePr>
            <a:graphicFrameLocks noGrp="1"/>
          </p:cNvGraphicFramePr>
          <p:nvPr/>
        </p:nvGraphicFramePr>
        <p:xfrm>
          <a:off x="685800" y="5334000"/>
          <a:ext cx="3441700" cy="1112838"/>
        </p:xfrm>
        <a:graphic>
          <a:graphicData uri="http://schemas.openxmlformats.org/drawingml/2006/table">
            <a:tbl>
              <a:tblPr firstRow="1" bandRow="1">
                <a:tableStyleId>{5940675A-B579-460E-94D1-54222C63F5DA}</a:tableStyleId>
              </a:tblPr>
              <a:tblGrid>
                <a:gridCol w="2098864"/>
                <a:gridCol w="1343273"/>
              </a:tblGrid>
              <a:tr h="370840">
                <a:tc gridSpan="2">
                  <a:txBody>
                    <a:bodyPr/>
                    <a:lstStyle/>
                    <a:p>
                      <a:pPr algn="l"/>
                      <a:r>
                        <a:rPr lang="en-US" sz="1800" b="1" dirty="0" smtClean="0"/>
                        <a:t>Argon Ion Beam</a:t>
                      </a:r>
                      <a:endParaRPr lang="en-US" sz="1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pPr algn="l"/>
                      <a:r>
                        <a:rPr lang="en-US" sz="1800" b="1" dirty="0" smtClean="0"/>
                        <a:t>Operating voltage</a:t>
                      </a:r>
                      <a:endParaRPr lang="en-US" sz="1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t>50-2000eV</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pPr algn="l"/>
                      <a:r>
                        <a:rPr lang="en-US" sz="1800" b="1" dirty="0" smtClean="0"/>
                        <a:t>Resolution</a:t>
                      </a:r>
                      <a:endParaRPr lang="en-US" sz="1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smtClean="0"/>
                        <a:t>&lt; 2µm </a:t>
                      </a:r>
                      <a:endParaRPr lang="en-US" sz="1800" b="1"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75788" name="Picture 8" descr="F:\2200\CuBi\UIUC\cross-section 500\plan view 2.tif"/>
          <p:cNvPicPr>
            <a:picLocks noChangeAspect="1" noChangeArrowheads="1"/>
          </p:cNvPicPr>
          <p:nvPr/>
        </p:nvPicPr>
        <p:blipFill>
          <a:blip r:embed="rId5"/>
          <a:srcRect/>
          <a:stretch>
            <a:fillRect/>
          </a:stretch>
        </p:blipFill>
        <p:spPr bwMode="auto">
          <a:xfrm>
            <a:off x="5486400" y="609600"/>
            <a:ext cx="2895600" cy="2895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F8183C3C-4E1D-4B64-B83F-D2243D0B96C7}"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4E344C11-0AF4-445B-9E00-0065EC42B483}" type="slidenum">
              <a:rPr lang="en-US"/>
              <a:pPr>
                <a:defRPr/>
              </a:pPr>
              <a:t>44</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sz="4000" dirty="0">
                <a:ea typeface="+mj-ea"/>
                <a:cs typeface="+mj-cs"/>
              </a:rPr>
              <a:t>Experimental Tools: </a:t>
            </a:r>
            <a:r>
              <a:rPr lang="en-US" sz="4000" dirty="0" smtClean="0">
                <a:ea typeface="+mj-ea"/>
                <a:cs typeface="+mj-cs"/>
              </a:rPr>
              <a:t>In-situ Hot Stage </a:t>
            </a:r>
            <a:endParaRPr lang="en-US" sz="4000" dirty="0">
              <a:ea typeface="+mj-ea"/>
              <a:cs typeface="+mj-cs"/>
            </a:endParaRPr>
          </a:p>
        </p:txBody>
      </p:sp>
      <p:pic>
        <p:nvPicPr>
          <p:cNvPr id="5" name="Picture 4"/>
          <p:cNvPicPr>
            <a:picLocks noChangeAspect="1"/>
          </p:cNvPicPr>
          <p:nvPr/>
        </p:nvPicPr>
        <p:blipFill>
          <a:blip r:embed="rId3"/>
          <a:stretch>
            <a:fillRect/>
          </a:stretch>
        </p:blipFill>
        <p:spPr>
          <a:xfrm>
            <a:off x="228600" y="990600"/>
            <a:ext cx="3995738"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7829" name="TextBox 5"/>
          <p:cNvSpPr txBox="1">
            <a:spLocks noChangeArrowheads="1"/>
          </p:cNvSpPr>
          <p:nvPr/>
        </p:nvSpPr>
        <p:spPr bwMode="auto">
          <a:xfrm>
            <a:off x="1524000" y="3087688"/>
            <a:ext cx="4724400" cy="641350"/>
          </a:xfrm>
          <a:prstGeom prst="rect">
            <a:avLst/>
          </a:prstGeom>
          <a:noFill/>
          <a:ln w="9525">
            <a:noFill/>
            <a:miter lim="800000"/>
            <a:headEnd/>
            <a:tailEnd/>
          </a:ln>
        </p:spPr>
        <p:txBody>
          <a:bodyPr>
            <a:prstTxWarp prst="textNoShape">
              <a:avLst/>
            </a:prstTxWarp>
            <a:spAutoFit/>
          </a:bodyPr>
          <a:lstStyle/>
          <a:p>
            <a:r>
              <a:rPr lang="en-US" b="1">
                <a:solidFill>
                  <a:schemeClr val="bg1"/>
                </a:solidFill>
                <a:latin typeface="Calibri" pitchFamily="84" charset="0"/>
              </a:rPr>
              <a:t>Max Temperature: 1200°C</a:t>
            </a:r>
          </a:p>
          <a:p>
            <a:r>
              <a:rPr lang="en-US" b="1">
                <a:solidFill>
                  <a:schemeClr val="bg1"/>
                </a:solidFill>
                <a:latin typeface="Calibri" pitchFamily="84" charset="0"/>
              </a:rPr>
              <a:t>Ramp Rates: 10</a:t>
            </a:r>
            <a:r>
              <a:rPr lang="en-US" b="1" baseline="30000">
                <a:solidFill>
                  <a:schemeClr val="bg1"/>
                </a:solidFill>
                <a:latin typeface="Calibri" pitchFamily="84" charset="0"/>
              </a:rPr>
              <a:t>6 </a:t>
            </a:r>
            <a:r>
              <a:rPr lang="en-US" b="1">
                <a:solidFill>
                  <a:schemeClr val="bg1"/>
                </a:solidFill>
                <a:latin typeface="Calibri" pitchFamily="84" charset="0"/>
              </a:rPr>
              <a:t> °C/sec</a:t>
            </a:r>
          </a:p>
        </p:txBody>
      </p:sp>
      <p:pic>
        <p:nvPicPr>
          <p:cNvPr id="77830" name="Picture 2" descr="G:\Proposals\BES FY2010\holder 3.png"/>
          <p:cNvPicPr>
            <a:picLocks noChangeAspect="1" noChangeArrowheads="1"/>
          </p:cNvPicPr>
          <p:nvPr/>
        </p:nvPicPr>
        <p:blipFill>
          <a:blip r:embed="rId4"/>
          <a:srcRect t="6924" b="6842"/>
          <a:stretch>
            <a:fillRect/>
          </a:stretch>
        </p:blipFill>
        <p:spPr bwMode="auto">
          <a:xfrm>
            <a:off x="152400" y="4103688"/>
            <a:ext cx="8915400" cy="2297112"/>
          </a:xfrm>
          <a:prstGeom prst="rect">
            <a:avLst/>
          </a:prstGeom>
          <a:noFill/>
          <a:ln w="9525">
            <a:noFill/>
            <a:miter lim="800000"/>
            <a:headEnd/>
            <a:tailEnd/>
          </a:ln>
        </p:spPr>
      </p:pic>
      <p:pic>
        <p:nvPicPr>
          <p:cNvPr id="77831" name="Picture 3" descr="G:\Proposals\BES FY2010\holder 1.png"/>
          <p:cNvPicPr>
            <a:picLocks noChangeAspect="1" noChangeArrowheads="1"/>
          </p:cNvPicPr>
          <p:nvPr/>
        </p:nvPicPr>
        <p:blipFill>
          <a:blip r:embed="rId5"/>
          <a:srcRect/>
          <a:stretch>
            <a:fillRect/>
          </a:stretch>
        </p:blipFill>
        <p:spPr bwMode="auto">
          <a:xfrm>
            <a:off x="4800600" y="1187450"/>
            <a:ext cx="1295400" cy="873125"/>
          </a:xfrm>
          <a:prstGeom prst="rect">
            <a:avLst/>
          </a:prstGeom>
          <a:noFill/>
          <a:ln w="9525">
            <a:noFill/>
            <a:miter lim="800000"/>
            <a:headEnd/>
            <a:tailEnd/>
          </a:ln>
        </p:spPr>
      </p:pic>
      <p:pic>
        <p:nvPicPr>
          <p:cNvPr id="77832" name="Picture 4" descr="G:\Proposals\BES FY2010\holder 2a.png"/>
          <p:cNvPicPr>
            <a:picLocks noChangeAspect="1" noChangeArrowheads="1"/>
          </p:cNvPicPr>
          <p:nvPr/>
        </p:nvPicPr>
        <p:blipFill>
          <a:blip r:embed="rId6"/>
          <a:srcRect/>
          <a:stretch>
            <a:fillRect/>
          </a:stretch>
        </p:blipFill>
        <p:spPr bwMode="auto">
          <a:xfrm>
            <a:off x="6251575" y="1279525"/>
            <a:ext cx="2595563" cy="682625"/>
          </a:xfrm>
          <a:prstGeom prst="rect">
            <a:avLst/>
          </a:prstGeom>
          <a:noFill/>
          <a:ln w="9525">
            <a:noFill/>
            <a:miter lim="800000"/>
            <a:headEnd/>
            <a:tailEnd/>
          </a:ln>
        </p:spPr>
      </p:pic>
      <p:pic>
        <p:nvPicPr>
          <p:cNvPr id="77833" name="Picture 5" descr="G:\Proposals\BES FY2010\holder 2b.png"/>
          <p:cNvPicPr>
            <a:picLocks noChangeAspect="1" noChangeArrowheads="1"/>
          </p:cNvPicPr>
          <p:nvPr/>
        </p:nvPicPr>
        <p:blipFill>
          <a:blip r:embed="rId7"/>
          <a:srcRect/>
          <a:stretch>
            <a:fillRect/>
          </a:stretch>
        </p:blipFill>
        <p:spPr bwMode="auto">
          <a:xfrm>
            <a:off x="5108575" y="2559050"/>
            <a:ext cx="3422650" cy="869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49" name="Date Placeholder 1"/>
          <p:cNvSpPr>
            <a:spLocks noGrp="1"/>
          </p:cNvSpPr>
          <p:nvPr>
            <p:ph type="dt" sz="quarter" idx="4294967295"/>
          </p:nvPr>
        </p:nvSpPr>
        <p:spPr bwMode="auto">
          <a:xfrm>
            <a:off x="0" y="6492875"/>
            <a:ext cx="21336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D4BE34A2-B35E-4F97-BCB3-61E8A132DE70}" type="datetime3">
              <a:rPr lang="en-US">
                <a:latin typeface="Candara" pitchFamily="84" charset="0"/>
                <a:ea typeface="ＭＳ Ｐゴシック" pitchFamily="84" charset="-128"/>
                <a:cs typeface="ＭＳ Ｐゴシック" pitchFamily="84" charset="-128"/>
              </a:rPr>
              <a:pPr fontAlgn="base">
                <a:spcBef>
                  <a:spcPct val="0"/>
                </a:spcBef>
                <a:spcAft>
                  <a:spcPct val="0"/>
                </a:spcAft>
              </a:pPr>
              <a:t>January 7, 13</a:t>
            </a:fld>
            <a:endParaRPr lang="en-US">
              <a:latin typeface="Candara" pitchFamily="84" charset="0"/>
              <a:ea typeface="ＭＳ Ｐゴシック" pitchFamily="84" charset="-128"/>
              <a:cs typeface="ＭＳ Ｐゴシック" pitchFamily="84" charset="-128"/>
            </a:endParaRPr>
          </a:p>
        </p:txBody>
      </p:sp>
      <p:sp>
        <p:nvSpPr>
          <p:cNvPr id="3" name="Slide Number Placeholder 2"/>
          <p:cNvSpPr>
            <a:spLocks noGrp="1"/>
          </p:cNvSpPr>
          <p:nvPr>
            <p:ph type="sldNum" sz="quarter" idx="4294967295"/>
          </p:nvPr>
        </p:nvSpPr>
        <p:spPr>
          <a:xfrm>
            <a:off x="7010400" y="6515100"/>
            <a:ext cx="2133600" cy="365125"/>
          </a:xfrm>
        </p:spPr>
        <p:txBody>
          <a:bodyPr/>
          <a:lstStyle/>
          <a:p>
            <a:pPr>
              <a:defRPr/>
            </a:pPr>
            <a:fld id="{36675E04-024C-48C8-95B4-705F1AEA787B}" type="slidenum">
              <a:rPr lang="en-US"/>
              <a:pPr>
                <a:defRPr/>
              </a:pPr>
              <a:t>45</a:t>
            </a:fld>
            <a:endParaRPr lang="en-US" dirty="0"/>
          </a:p>
        </p:txBody>
      </p:sp>
      <p:sp>
        <p:nvSpPr>
          <p:cNvPr id="78851" name="TextBox 4"/>
          <p:cNvSpPr txBox="1">
            <a:spLocks noChangeArrowheads="1"/>
          </p:cNvSpPr>
          <p:nvPr/>
        </p:nvSpPr>
        <p:spPr bwMode="auto">
          <a:xfrm>
            <a:off x="2209800" y="3073400"/>
            <a:ext cx="4724400" cy="701675"/>
          </a:xfrm>
          <a:prstGeom prst="rect">
            <a:avLst/>
          </a:prstGeom>
          <a:noFill/>
          <a:ln w="9525">
            <a:noFill/>
            <a:miter lim="800000"/>
            <a:headEnd/>
            <a:tailEnd/>
          </a:ln>
        </p:spPr>
        <p:txBody>
          <a:bodyPr>
            <a:prstTxWarp prst="textNoShape">
              <a:avLst/>
            </a:prstTxWarp>
            <a:spAutoFit/>
          </a:bodyPr>
          <a:lstStyle/>
          <a:p>
            <a:pPr algn="ctr"/>
            <a:r>
              <a:rPr lang="en-US" sz="4000">
                <a:latin typeface="Adobe Fan Heiti Std B" charset="0"/>
                <a:ea typeface="Adobe Fan Heiti Std B" charset="0"/>
                <a:cs typeface="Adobe Fan Heiti Std B" charset="0"/>
              </a:rPr>
              <a:t>Thank you</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3" name="Content Placeholder 1"/>
          <p:cNvSpPr>
            <a:spLocks noGrp="1"/>
          </p:cNvSpPr>
          <p:nvPr>
            <p:ph idx="1"/>
          </p:nvPr>
        </p:nvSpPr>
        <p:spPr/>
        <p:txBody>
          <a:bodyPr/>
          <a:lstStyle/>
          <a:p>
            <a:endParaRPr lang="en-US"/>
          </a:p>
        </p:txBody>
      </p:sp>
      <p:sp>
        <p:nvSpPr>
          <p:cNvPr id="79874" name="Date Placeholder 2"/>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7C3B42F-D1E5-46BC-A31B-ACE8A2337B1A}" type="datetime3">
              <a:rPr lang="en-US">
                <a:latin typeface="Candara" pitchFamily="84" charset="0"/>
                <a:ea typeface="ＭＳ Ｐゴシック" pitchFamily="84" charset="-128"/>
                <a:cs typeface="ＭＳ Ｐゴシック" pitchFamily="84" charset="-128"/>
              </a:rPr>
              <a:pPr fontAlgn="base">
                <a:spcBef>
                  <a:spcPct val="0"/>
                </a:spcBef>
                <a:spcAft>
                  <a:spcPct val="0"/>
                </a:spcAft>
              </a:pPr>
              <a:t>January 7, 13</a:t>
            </a:fld>
            <a:endParaRPr lang="en-US">
              <a:latin typeface="Candara" pitchFamily="84" charset="0"/>
              <a:ea typeface="ＭＳ Ｐゴシック" pitchFamily="84" charset="-128"/>
              <a:cs typeface="ＭＳ Ｐゴシック" pitchFamily="84" charset="-128"/>
            </a:endParaRPr>
          </a:p>
        </p:txBody>
      </p:sp>
      <p:sp>
        <p:nvSpPr>
          <p:cNvPr id="4" name="Slide Number Placeholder 3"/>
          <p:cNvSpPr>
            <a:spLocks noGrp="1"/>
          </p:cNvSpPr>
          <p:nvPr>
            <p:ph type="sldNum" sz="quarter" idx="12"/>
          </p:nvPr>
        </p:nvSpPr>
        <p:spPr/>
        <p:txBody>
          <a:bodyPr/>
          <a:lstStyle/>
          <a:p>
            <a:pPr>
              <a:defRPr/>
            </a:pPr>
            <a:fld id="{83D4882C-898F-497A-9A92-E364C5F51488}" type="slidenum">
              <a:rPr lang="en-US"/>
              <a:pPr>
                <a:defRPr/>
              </a:pPr>
              <a:t>46</a:t>
            </a:fld>
            <a:endParaRPr lang="en-US"/>
          </a:p>
        </p:txBody>
      </p:sp>
      <p:sp>
        <p:nvSpPr>
          <p:cNvPr id="5" name="Title 4"/>
          <p:cNvSpPr>
            <a:spLocks noGrp="1"/>
          </p:cNvSpPr>
          <p:nvPr>
            <p:ph type="title"/>
          </p:nvPr>
        </p:nvSpPr>
        <p:spPr>
          <a:xfrm>
            <a:off x="0" y="-101600"/>
            <a:ext cx="9144000" cy="609600"/>
          </a:xfrm>
        </p:spPr>
        <p:txBody>
          <a:bodyPr/>
          <a:lstStyle/>
          <a:p>
            <a:pPr fontAlgn="auto">
              <a:spcAft>
                <a:spcPts val="0"/>
              </a:spcAft>
              <a:defRPr/>
            </a:pPr>
            <a:endParaRPr lang="en-US">
              <a:ea typeface="+mj-ea"/>
              <a:cs typeface="+mj-cs"/>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7" name="Content Placeholder 5"/>
          <p:cNvSpPr>
            <a:spLocks noGrp="1"/>
          </p:cNvSpPr>
          <p:nvPr>
            <p:ph idx="1"/>
          </p:nvPr>
        </p:nvSpPr>
        <p:spPr/>
        <p:txBody>
          <a:bodyPr/>
          <a:lstStyle/>
          <a:p>
            <a:r>
              <a:rPr lang="en-US" smtClean="0">
                <a:solidFill>
                  <a:schemeClr val="bg2"/>
                </a:solidFill>
              </a:rPr>
              <a:t>Organization</a:t>
            </a:r>
          </a:p>
          <a:p>
            <a:pPr lvl="1"/>
            <a:r>
              <a:rPr lang="en-US" smtClean="0">
                <a:solidFill>
                  <a:schemeClr val="bg2"/>
                </a:solidFill>
              </a:rPr>
              <a:t>meetings, web site, team players</a:t>
            </a:r>
          </a:p>
          <a:p>
            <a:r>
              <a:rPr lang="en-US" smtClean="0">
                <a:solidFill>
                  <a:schemeClr val="bg2"/>
                </a:solidFill>
              </a:rPr>
              <a:t>Goals and Broad Objectives</a:t>
            </a:r>
          </a:p>
          <a:p>
            <a:pPr lvl="1"/>
            <a:r>
              <a:rPr lang="en-US" smtClean="0">
                <a:solidFill>
                  <a:schemeClr val="bg2"/>
                </a:solidFill>
              </a:rPr>
              <a:t> central scientific issues, technical capabilities of team</a:t>
            </a:r>
          </a:p>
          <a:p>
            <a:r>
              <a:rPr lang="en-US" smtClean="0">
                <a:solidFill>
                  <a:schemeClr val="bg2"/>
                </a:solidFill>
              </a:rPr>
              <a:t>Material Systems and Rationale</a:t>
            </a:r>
          </a:p>
          <a:p>
            <a:r>
              <a:rPr lang="en-US" smtClean="0">
                <a:solidFill>
                  <a:schemeClr val="bg2"/>
                </a:solidFill>
              </a:rPr>
              <a:t>Achievements</a:t>
            </a:r>
          </a:p>
          <a:p>
            <a:r>
              <a:rPr lang="en-US" smtClean="0">
                <a:solidFill>
                  <a:schemeClr val="bg2"/>
                </a:solidFill>
              </a:rPr>
              <a:t>Exploratory Studies</a:t>
            </a:r>
          </a:p>
          <a:p>
            <a:r>
              <a:rPr lang="en-US" smtClean="0">
                <a:solidFill>
                  <a:schemeClr val="bg2"/>
                </a:solidFill>
              </a:rPr>
              <a:t>Future Meetings</a:t>
            </a:r>
          </a:p>
          <a:p>
            <a:pPr lvl="1"/>
            <a:endParaRPr lang="en-US" smtClean="0"/>
          </a:p>
          <a:p>
            <a:pPr lvl="1">
              <a:buFont typeface="Arial" pitchFamily="84" charset="0"/>
              <a:buNone/>
            </a:pPr>
            <a:endParaRPr lang="en-US" smtClean="0"/>
          </a:p>
          <a:p>
            <a:pPr lvl="1">
              <a:buFont typeface="Arial" pitchFamily="84" charset="0"/>
              <a:buNone/>
            </a:pPr>
            <a:endParaRPr lang="en-US" smtClean="0"/>
          </a:p>
          <a:p>
            <a:pPr lvl="1"/>
            <a:endParaRPr lang="en-US" smtClean="0"/>
          </a:p>
        </p:txBody>
      </p:sp>
      <p:sp>
        <p:nvSpPr>
          <p:cNvPr id="80898" name="Date Placeholder 1"/>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7ED2C4-BFA6-4664-A3C6-1FE998262045}" type="datetime3">
              <a:rPr lang="en-US">
                <a:latin typeface="Candara" pitchFamily="84" charset="0"/>
                <a:ea typeface="ＭＳ Ｐゴシック" pitchFamily="84" charset="-128"/>
                <a:cs typeface="ＭＳ Ｐゴシック" pitchFamily="84" charset="-128"/>
              </a:rPr>
              <a:pPr fontAlgn="base">
                <a:spcBef>
                  <a:spcPct val="0"/>
                </a:spcBef>
                <a:spcAft>
                  <a:spcPct val="0"/>
                </a:spcAft>
              </a:pPr>
              <a:t>January 7, 13</a:t>
            </a:fld>
            <a:endParaRPr lang="en-US">
              <a:latin typeface="Candara" pitchFamily="84" charset="0"/>
              <a:ea typeface="ＭＳ Ｐゴシック" pitchFamily="84" charset="-128"/>
              <a:cs typeface="ＭＳ Ｐゴシック" pitchFamily="84" charset="-128"/>
            </a:endParaRPr>
          </a:p>
        </p:txBody>
      </p:sp>
      <p:sp>
        <p:nvSpPr>
          <p:cNvPr id="5" name="Title 4"/>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Content</a:t>
            </a:r>
            <a:endParaRPr lang="en-US" dirty="0">
              <a:ea typeface="+mj-ea"/>
              <a:cs typeface="+mj-cs"/>
            </a:endParaRPr>
          </a:p>
        </p:txBody>
      </p:sp>
      <p:sp>
        <p:nvSpPr>
          <p:cNvPr id="7" name="Slide Number Placeholder 6"/>
          <p:cNvSpPr>
            <a:spLocks noGrp="1"/>
          </p:cNvSpPr>
          <p:nvPr>
            <p:ph type="sldNum" sz="quarter" idx="12"/>
          </p:nvPr>
        </p:nvSpPr>
        <p:spPr/>
        <p:txBody>
          <a:bodyPr/>
          <a:lstStyle/>
          <a:p>
            <a:pPr>
              <a:defRPr/>
            </a:pPr>
            <a:fld id="{4228760B-319A-45E2-857F-19CE5753B173}" type="slidenum">
              <a:rPr lang="en-US"/>
              <a:pPr>
                <a:defRPr/>
              </a:pPr>
              <a:t>47</a:t>
            </a:fld>
            <a:endParaRPr lang="en-US"/>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B33A9EBF-542D-4693-9274-17C218B48A47}"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DE35008A-E256-4E3E-A81E-9323A10A391D}" type="slidenum">
              <a:rPr lang="en-US"/>
              <a:pPr>
                <a:defRPr/>
              </a:pPr>
              <a:t>48</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Experimental Tools: TEM OIM</a:t>
            </a:r>
            <a:endParaRPr lang="en-US" dirty="0">
              <a:ea typeface="+mj-ea"/>
              <a:cs typeface="+mj-cs"/>
            </a:endParaRPr>
          </a:p>
        </p:txBody>
      </p:sp>
      <p:pic>
        <p:nvPicPr>
          <p:cNvPr id="82948" name="Picture 4" descr="C:\Users\Amith\Desktop\ipfmap.png"/>
          <p:cNvPicPr>
            <a:picLocks noChangeAspect="1"/>
          </p:cNvPicPr>
          <p:nvPr/>
        </p:nvPicPr>
        <p:blipFill>
          <a:blip r:embed="rId3"/>
          <a:srcRect/>
          <a:stretch>
            <a:fillRect/>
          </a:stretch>
        </p:blipFill>
        <p:spPr bwMode="auto">
          <a:xfrm>
            <a:off x="304800" y="857250"/>
            <a:ext cx="6500813" cy="4533900"/>
          </a:xfrm>
          <a:prstGeom prst="rect">
            <a:avLst/>
          </a:prstGeom>
          <a:noFill/>
          <a:ln w="9525">
            <a:noFill/>
            <a:miter lim="800000"/>
            <a:headEnd/>
            <a:tailEnd/>
          </a:ln>
        </p:spPr>
      </p:pic>
      <p:sp>
        <p:nvSpPr>
          <p:cNvPr id="82949" name="TextBox 3"/>
          <p:cNvSpPr txBox="1">
            <a:spLocks noChangeArrowheads="1"/>
          </p:cNvSpPr>
          <p:nvPr/>
        </p:nvSpPr>
        <p:spPr bwMode="auto">
          <a:xfrm>
            <a:off x="4837113" y="6124575"/>
            <a:ext cx="4316412" cy="274638"/>
          </a:xfrm>
          <a:prstGeom prst="rect">
            <a:avLst/>
          </a:prstGeom>
          <a:noFill/>
          <a:ln w="9525">
            <a:noFill/>
            <a:miter lim="800000"/>
            <a:headEnd/>
            <a:tailEnd/>
          </a:ln>
        </p:spPr>
        <p:txBody>
          <a:bodyPr wrap="none">
            <a:prstTxWarp prst="textNoShape">
              <a:avLst/>
            </a:prstTxWarp>
            <a:spAutoFit/>
          </a:bodyPr>
          <a:lstStyle/>
          <a:p>
            <a:pPr algn="r" defTabSz="457200"/>
            <a:r>
              <a:rPr lang="en-US" sz="1200" i="1">
                <a:latin typeface="Calibri" pitchFamily="84" charset="0"/>
              </a:rPr>
              <a:t>A. D. Darbal et al., Microscopy and Microanalysis, 2012, Submited. </a:t>
            </a:r>
          </a:p>
        </p:txBody>
      </p:sp>
      <p:sp>
        <p:nvSpPr>
          <p:cNvPr id="82950" name="TextBox 5"/>
          <p:cNvSpPr txBox="1">
            <a:spLocks noChangeArrowheads="1"/>
          </p:cNvSpPr>
          <p:nvPr/>
        </p:nvSpPr>
        <p:spPr bwMode="auto">
          <a:xfrm>
            <a:off x="2514600" y="5486400"/>
            <a:ext cx="6345238" cy="366713"/>
          </a:xfrm>
          <a:prstGeom prst="rect">
            <a:avLst/>
          </a:prstGeom>
          <a:noFill/>
          <a:ln w="9525">
            <a:noFill/>
            <a:miter lim="800000"/>
            <a:headEnd/>
            <a:tailEnd/>
          </a:ln>
        </p:spPr>
        <p:txBody>
          <a:bodyPr wrap="none">
            <a:prstTxWarp prst="textNoShape">
              <a:avLst/>
            </a:prstTxWarp>
            <a:spAutoFit/>
          </a:bodyPr>
          <a:lstStyle/>
          <a:p>
            <a:pPr defTabSz="457200"/>
            <a:r>
              <a:rPr lang="en-US">
                <a:latin typeface="Calibri" pitchFamily="84" charset="0"/>
              </a:rPr>
              <a:t>Orientation map of a Copper film with a 110 nm average grain size</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3969" name="Picture 2" descr="C:\data\JEOL-Sawada\NakedLehighARM 003.jpg"/>
          <p:cNvPicPr>
            <a:picLocks noChangeAspect="1" noChangeArrowheads="1"/>
          </p:cNvPicPr>
          <p:nvPr/>
        </p:nvPicPr>
        <p:blipFill>
          <a:blip r:embed="rId3"/>
          <a:srcRect/>
          <a:stretch>
            <a:fillRect/>
          </a:stretch>
        </p:blipFill>
        <p:spPr bwMode="auto">
          <a:xfrm>
            <a:off x="38100" y="1905000"/>
            <a:ext cx="3414713" cy="4572000"/>
          </a:xfrm>
          <a:prstGeom prst="rect">
            <a:avLst/>
          </a:prstGeom>
          <a:noFill/>
          <a:ln w="9525">
            <a:noFill/>
            <a:miter lim="800000"/>
            <a:headEnd/>
            <a:tailEnd/>
          </a:ln>
        </p:spPr>
      </p:pic>
      <p:sp>
        <p:nvSpPr>
          <p:cNvPr id="2" name="Date Placeholder 1"/>
          <p:cNvSpPr>
            <a:spLocks noGrp="1"/>
          </p:cNvSpPr>
          <p:nvPr>
            <p:ph type="dt" sz="quarter" idx="10"/>
          </p:nvPr>
        </p:nvSpPr>
        <p:spPr/>
        <p:txBody>
          <a:bodyPr/>
          <a:lstStyle/>
          <a:p>
            <a:pPr>
              <a:defRPr/>
            </a:pPr>
            <a:fld id="{BD931081-C5D4-4701-9DAA-C684F5BF988B}"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FD47A07D-E7B2-415E-BF57-64DF0250124F}" type="slidenum">
              <a:rPr lang="en-US"/>
              <a:pPr>
                <a:defRPr/>
              </a:pPr>
              <a:t>49</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a:ea typeface="+mj-ea"/>
                <a:cs typeface="+mj-cs"/>
              </a:rPr>
              <a:t>Experimental Tools: </a:t>
            </a:r>
            <a:r>
              <a:rPr lang="en-US" dirty="0" smtClean="0">
                <a:ea typeface="+mj-ea"/>
                <a:cs typeface="+mj-cs"/>
              </a:rPr>
              <a:t>JEM-ARM200F</a:t>
            </a:r>
            <a:endParaRPr lang="en-US" dirty="0">
              <a:ea typeface="+mj-ea"/>
              <a:cs typeface="+mj-cs"/>
            </a:endParaRPr>
          </a:p>
        </p:txBody>
      </p:sp>
      <p:graphicFrame>
        <p:nvGraphicFramePr>
          <p:cNvPr id="7" name="Table 6"/>
          <p:cNvGraphicFramePr>
            <a:graphicFrameLocks noGrp="1"/>
          </p:cNvGraphicFramePr>
          <p:nvPr/>
        </p:nvGraphicFramePr>
        <p:xfrm>
          <a:off x="685800" y="625475"/>
          <a:ext cx="4343400" cy="2254250"/>
        </p:xfrm>
        <a:graphic>
          <a:graphicData uri="http://schemas.openxmlformats.org/drawingml/2006/table">
            <a:tbl>
              <a:tblPr firstRow="1" bandRow="1">
                <a:tableStyleId>{5940675A-B579-460E-94D1-54222C63F5DA}</a:tableStyleId>
              </a:tblPr>
              <a:tblGrid>
                <a:gridCol w="1702400"/>
                <a:gridCol w="2641000"/>
              </a:tblGrid>
              <a:tr h="152400">
                <a:tc>
                  <a:txBody>
                    <a:bodyPr/>
                    <a:lstStyle/>
                    <a:p>
                      <a:pPr algn="r"/>
                      <a:r>
                        <a:rPr lang="en-US" sz="1600" b="1" dirty="0" smtClean="0"/>
                        <a:t>Operating voltage</a:t>
                      </a:r>
                      <a:endParaRPr lang="en-US" sz="1600" b="1" dirty="0">
                        <a:solidFill>
                          <a:schemeClr val="bg2">
                            <a:lumMod val="2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60-200kV</a:t>
                      </a:r>
                      <a:endParaRPr lang="en-US" sz="1600" b="1" dirty="0" smtClean="0">
                        <a:solidFill>
                          <a:schemeClr val="bg2">
                            <a:lumMod val="2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121920">
                <a:tc>
                  <a:txBody>
                    <a:bodyPr/>
                    <a:lstStyle/>
                    <a:p>
                      <a:pPr algn="r"/>
                      <a:r>
                        <a:rPr lang="en-US" sz="1600" b="1" dirty="0" smtClean="0"/>
                        <a:t>Probe diameter</a:t>
                      </a:r>
                      <a:endParaRPr lang="en-US" sz="1600" b="1" dirty="0">
                        <a:solidFill>
                          <a:schemeClr val="bg2">
                            <a:lumMod val="2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0.06nm</a:t>
                      </a:r>
                      <a:r>
                        <a:rPr lang="en-US" sz="1600" b="1" baseline="0" dirty="0" smtClean="0"/>
                        <a:t> (200kV), </a:t>
                      </a:r>
                      <a:endParaRPr lang="en-US" sz="1600" b="1" dirty="0" smtClean="0">
                        <a:solidFill>
                          <a:schemeClr val="bg2">
                            <a:lumMod val="2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r"/>
                      <a:r>
                        <a:rPr lang="en-US" sz="1600" b="1" dirty="0" smtClean="0"/>
                        <a:t>Capabilities</a:t>
                      </a:r>
                      <a:endParaRPr lang="en-US" sz="1600" b="1" dirty="0">
                        <a:solidFill>
                          <a:schemeClr val="bg2">
                            <a:lumMod val="2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EDS (Silicon Drift Detector)</a:t>
                      </a:r>
                      <a:endParaRPr lang="en-US" sz="1600" b="1" dirty="0">
                        <a:solidFill>
                          <a:schemeClr val="bg2">
                            <a:lumMod val="2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137160">
                <a:tc>
                  <a:txBody>
                    <a:bodyPr/>
                    <a:lstStyle/>
                    <a:p>
                      <a:pPr algn="r"/>
                      <a:endParaRPr lang="en-US" sz="1600" b="1" dirty="0">
                        <a:solidFill>
                          <a:schemeClr val="bg2">
                            <a:lumMod val="2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EELS</a:t>
                      </a:r>
                      <a:endParaRPr lang="en-US" sz="1600" b="1" dirty="0">
                        <a:solidFill>
                          <a:schemeClr val="bg2">
                            <a:lumMod val="2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0">
                <a:tc>
                  <a:txBody>
                    <a:bodyPr/>
                    <a:lstStyle/>
                    <a:p>
                      <a:pPr algn="r"/>
                      <a:endParaRPr lang="en-US" sz="1600" b="1" dirty="0">
                        <a:solidFill>
                          <a:schemeClr val="bg2">
                            <a:lumMod val="2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r>
                        <a:rPr lang="en-US" sz="1600" b="1" dirty="0" smtClean="0"/>
                        <a:t>Annular Bright Field Detector</a:t>
                      </a:r>
                      <a:endParaRPr lang="en-US" sz="1600" b="1" dirty="0">
                        <a:solidFill>
                          <a:schemeClr val="bg2">
                            <a:lumMod val="2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152400">
                <a:tc>
                  <a:txBody>
                    <a:bodyPr/>
                    <a:lstStyle/>
                    <a:p>
                      <a:pPr algn="r"/>
                      <a:endParaRPr lang="en-US" sz="1600" b="1" dirty="0">
                        <a:solidFill>
                          <a:schemeClr val="bg2">
                            <a:lumMod val="2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t>High Angle Annular Dark Field Detector</a:t>
                      </a:r>
                      <a:endParaRPr lang="en-US" sz="1600" b="1" dirty="0">
                        <a:solidFill>
                          <a:schemeClr val="bg2">
                            <a:lumMod val="25000"/>
                          </a:schemeClr>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83986" name="Picture 4" descr="G:\MURI\MURI review meeting May 2012\chemical maps.png"/>
          <p:cNvPicPr>
            <a:picLocks noChangeAspect="1" noChangeArrowheads="1"/>
          </p:cNvPicPr>
          <p:nvPr/>
        </p:nvPicPr>
        <p:blipFill>
          <a:blip r:embed="rId4"/>
          <a:srcRect/>
          <a:stretch>
            <a:fillRect/>
          </a:stretch>
        </p:blipFill>
        <p:spPr bwMode="auto">
          <a:xfrm>
            <a:off x="5257800" y="3517900"/>
            <a:ext cx="3708400" cy="2806700"/>
          </a:xfrm>
          <a:prstGeom prst="rect">
            <a:avLst/>
          </a:prstGeom>
          <a:noFill/>
          <a:ln w="9525">
            <a:noFill/>
            <a:miter lim="800000"/>
            <a:headEnd/>
            <a:tailEnd/>
          </a:ln>
        </p:spPr>
      </p:pic>
      <p:pic>
        <p:nvPicPr>
          <p:cNvPr id="83987" name="Picture 5" descr="G:\MURI\MURI review meeting May 2012\chemical maps 2.png"/>
          <p:cNvPicPr>
            <a:picLocks noChangeAspect="1" noChangeArrowheads="1"/>
          </p:cNvPicPr>
          <p:nvPr/>
        </p:nvPicPr>
        <p:blipFill>
          <a:blip r:embed="rId5"/>
          <a:srcRect/>
          <a:stretch>
            <a:fillRect/>
          </a:stretch>
        </p:blipFill>
        <p:spPr bwMode="auto">
          <a:xfrm>
            <a:off x="5116513" y="533400"/>
            <a:ext cx="3948112" cy="3003550"/>
          </a:xfrm>
          <a:prstGeom prst="rect">
            <a:avLst/>
          </a:prstGeom>
          <a:noFill/>
          <a:ln w="9525">
            <a:noFill/>
            <a:miter lim="800000"/>
            <a:headEnd/>
            <a:tailEnd/>
          </a:ln>
        </p:spPr>
      </p:pic>
      <p:pic>
        <p:nvPicPr>
          <p:cNvPr id="83988" name="Picture 9" descr="SI Survey Image1"/>
          <p:cNvPicPr>
            <a:picLocks noChangeAspect="1" noChangeArrowheads="1"/>
          </p:cNvPicPr>
          <p:nvPr/>
        </p:nvPicPr>
        <p:blipFill>
          <a:blip r:embed="rId6"/>
          <a:srcRect/>
          <a:stretch>
            <a:fillRect/>
          </a:stretch>
        </p:blipFill>
        <p:spPr bwMode="auto">
          <a:xfrm>
            <a:off x="4038600" y="5013325"/>
            <a:ext cx="1463675" cy="1463675"/>
          </a:xfrm>
          <a:prstGeom prst="rect">
            <a:avLst/>
          </a:prstGeom>
          <a:noFill/>
          <a:ln w="9525">
            <a:noFill/>
            <a:miter lim="800000"/>
            <a:headEnd/>
            <a:tailEnd/>
          </a:ln>
        </p:spPr>
      </p:pic>
      <p:sp>
        <p:nvSpPr>
          <p:cNvPr id="83989" name="TextBox 31"/>
          <p:cNvSpPr txBox="1">
            <a:spLocks noChangeArrowheads="1"/>
          </p:cNvSpPr>
          <p:nvPr/>
        </p:nvSpPr>
        <p:spPr bwMode="auto">
          <a:xfrm>
            <a:off x="3854450" y="4335463"/>
            <a:ext cx="1406525" cy="581025"/>
          </a:xfrm>
          <a:prstGeom prst="rect">
            <a:avLst/>
          </a:prstGeom>
          <a:noFill/>
          <a:ln w="9525">
            <a:noFill/>
            <a:miter lim="800000"/>
            <a:headEnd/>
            <a:tailEnd/>
          </a:ln>
        </p:spPr>
        <p:txBody>
          <a:bodyPr wrap="none">
            <a:prstTxWarp prst="textNoShape">
              <a:avLst/>
            </a:prstTxWarp>
            <a:spAutoFit/>
          </a:bodyPr>
          <a:lstStyle/>
          <a:p>
            <a:pPr algn="r"/>
            <a:r>
              <a:rPr lang="en-US" sz="1600" b="1">
                <a:latin typeface="Calibri" pitchFamily="84" charset="0"/>
              </a:rPr>
              <a:t>GaAs</a:t>
            </a:r>
          </a:p>
          <a:p>
            <a:pPr algn="r"/>
            <a:r>
              <a:rPr lang="en-US" sz="1600" b="1">
                <a:latin typeface="Calibri" pitchFamily="84" charset="0"/>
              </a:rPr>
              <a:t>001 projection</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2" descr="G:\MURI\MRM Dec2012\8096025710_4fa88dcec6_o.jpg"/>
          <p:cNvPicPr>
            <a:picLocks noChangeAspect="1" noChangeArrowheads="1"/>
          </p:cNvPicPr>
          <p:nvPr/>
        </p:nvPicPr>
        <p:blipFill>
          <a:blip r:embed="rId3"/>
          <a:srcRect/>
          <a:stretch>
            <a:fillRect/>
          </a:stretch>
        </p:blipFill>
        <p:spPr bwMode="auto">
          <a:xfrm>
            <a:off x="0" y="25400"/>
            <a:ext cx="9144000" cy="5391150"/>
          </a:xfrm>
          <a:prstGeom prst="rect">
            <a:avLst/>
          </a:prstGeom>
          <a:noFill/>
          <a:ln w="9525">
            <a:noFill/>
            <a:miter lim="800000"/>
            <a:headEnd/>
            <a:tailEnd/>
          </a:ln>
        </p:spPr>
      </p:pic>
      <p:sp>
        <p:nvSpPr>
          <p:cNvPr id="22530" name="Date Placeholder 1"/>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307372-0FBC-4AB7-8B5A-AB6FF70CB314}" type="datetime3">
              <a:rPr lang="en-US">
                <a:latin typeface="Candara" pitchFamily="84" charset="0"/>
                <a:ea typeface="ＭＳ Ｐゴシック" pitchFamily="84" charset="-128"/>
                <a:cs typeface="ＭＳ Ｐゴシック" pitchFamily="84" charset="-128"/>
              </a:rPr>
              <a:pPr fontAlgn="base">
                <a:spcBef>
                  <a:spcPct val="0"/>
                </a:spcBef>
                <a:spcAft>
                  <a:spcPct val="0"/>
                </a:spcAft>
              </a:pPr>
              <a:t>January 7, 13</a:t>
            </a:fld>
            <a:endParaRPr lang="en-US">
              <a:latin typeface="Candara" pitchFamily="84" charset="0"/>
              <a:ea typeface="ＭＳ Ｐゴシック" pitchFamily="84" charset="-128"/>
              <a:cs typeface="ＭＳ Ｐゴシック" pitchFamily="84" charset="-128"/>
            </a:endParaRPr>
          </a:p>
        </p:txBody>
      </p:sp>
      <p:sp>
        <p:nvSpPr>
          <p:cNvPr id="3" name="Slide Number Placeholder 2"/>
          <p:cNvSpPr>
            <a:spLocks noGrp="1"/>
          </p:cNvSpPr>
          <p:nvPr>
            <p:ph type="sldNum" sz="quarter" idx="12"/>
          </p:nvPr>
        </p:nvSpPr>
        <p:spPr/>
        <p:txBody>
          <a:bodyPr/>
          <a:lstStyle/>
          <a:p>
            <a:pPr>
              <a:defRPr/>
            </a:pPr>
            <a:fld id="{DA9C13DF-6C50-440A-BC73-78DAF754EBFF}" type="slidenum">
              <a:rPr lang="en-US"/>
              <a:pPr>
                <a:defRPr/>
              </a:pPr>
              <a:t>5</a:t>
            </a:fld>
            <a:endParaRPr lang="en-US" dirty="0"/>
          </a:p>
        </p:txBody>
      </p:sp>
      <p:grpSp>
        <p:nvGrpSpPr>
          <p:cNvPr id="6" name="Group 5"/>
          <p:cNvGrpSpPr>
            <a:grpSpLocks/>
          </p:cNvGrpSpPr>
          <p:nvPr/>
        </p:nvGrpSpPr>
        <p:grpSpPr bwMode="auto">
          <a:xfrm>
            <a:off x="611188" y="128588"/>
            <a:ext cx="7921625" cy="6046787"/>
            <a:chOff x="611455" y="128861"/>
            <a:chExt cx="7921089" cy="6047111"/>
          </a:xfrm>
        </p:grpSpPr>
        <p:pic>
          <p:nvPicPr>
            <p:cNvPr id="7172" name="Picture 4" descr="G:\MURI\MRM Dec2012\8096023628_a2ca6fbf14_o.jpg"/>
            <p:cNvPicPr preferRelativeResize="0">
              <a:picLocks noChangeAspect="1" noChangeArrowheads="1"/>
            </p:cNvPicPr>
            <p:nvPr/>
          </p:nvPicPr>
          <p:blipFill rotWithShape="1">
            <a:blip r:embed="rId4"/>
            <a:srcRect l="10501" t="8683" r="15538" b="33528"/>
            <a:stretch/>
          </p:blipFill>
          <p:spPr bwMode="auto">
            <a:xfrm>
              <a:off x="1135295" y="128861"/>
              <a:ext cx="6865472" cy="3017999"/>
            </a:xfrm>
            <a:prstGeom prst="rect">
              <a:avLst/>
            </a:prstGeom>
            <a:ln>
              <a:noFill/>
            </a:ln>
            <a:effectLst>
              <a:outerShdw blurRad="190500" algn="tl" rotWithShape="0">
                <a:srgbClr val="000000">
                  <a:alpha val="70000"/>
                </a:srgbClr>
              </a:outerShdw>
            </a:effectLst>
            <a:extLst>
              <a:ext uri="{909E8E84-426E-40DD-AFC4-6F175D3DCCD1}"/>
            </a:extLst>
          </p:spPr>
        </p:pic>
        <p:pic>
          <p:nvPicPr>
            <p:cNvPr id="7173" name="Picture 5" descr="G:\MURI\MRM Dec2012\8096018468_1c5cf1d11f_o.jpg"/>
            <p:cNvPicPr>
              <a:picLocks noChangeAspect="1" noChangeArrowheads="1"/>
            </p:cNvPicPr>
            <p:nvPr/>
          </p:nvPicPr>
          <p:blipFill rotWithShape="1">
            <a:blip r:embed="rId5"/>
            <a:srcRect l="10318" t="23315" r="11032" b="23419"/>
            <a:stretch/>
          </p:blipFill>
          <p:spPr bwMode="auto">
            <a:xfrm>
              <a:off x="611455" y="3157973"/>
              <a:ext cx="7921089" cy="3017999"/>
            </a:xfrm>
            <a:prstGeom prst="rect">
              <a:avLst/>
            </a:prstGeom>
            <a:ln>
              <a:noFill/>
            </a:ln>
            <a:effectLst>
              <a:outerShdw blurRad="190500" algn="tl" rotWithShape="0">
                <a:srgbClr val="000000">
                  <a:alpha val="70000"/>
                </a:srgbClr>
              </a:outerShdw>
            </a:effectLst>
            <a:extLst>
              <a:ext uri="{909E8E84-426E-40DD-AFC4-6F175D3DCCD1}"/>
            </a:extLst>
          </p:spPr>
        </p:pic>
      </p:grpSp>
      <p:sp>
        <p:nvSpPr>
          <p:cNvPr id="22533" name="Rectangle 3"/>
          <p:cNvSpPr>
            <a:spLocks noChangeArrowheads="1"/>
          </p:cNvSpPr>
          <p:nvPr/>
        </p:nvSpPr>
        <p:spPr bwMode="auto">
          <a:xfrm>
            <a:off x="-30163" y="5715000"/>
            <a:ext cx="9196388" cy="822325"/>
          </a:xfrm>
          <a:prstGeom prst="rect">
            <a:avLst/>
          </a:prstGeom>
          <a:noFill/>
          <a:ln w="9525">
            <a:noFill/>
            <a:miter lim="800000"/>
            <a:headEnd/>
            <a:tailEnd/>
          </a:ln>
        </p:spPr>
        <p:txBody>
          <a:bodyPr>
            <a:prstTxWarp prst="textNoShape">
              <a:avLst/>
            </a:prstTxWarp>
            <a:spAutoFit/>
          </a:bodyPr>
          <a:lstStyle/>
          <a:p>
            <a:pPr algn="ctr"/>
            <a:r>
              <a:rPr lang="en-US" sz="2400">
                <a:solidFill>
                  <a:srgbClr val="FF0000"/>
                </a:solidFill>
                <a:latin typeface="Segoe UI Semibold" charset="0"/>
                <a:ea typeface="Adobe Fan Heiti Std B" charset="0"/>
                <a:cs typeface="Adobe Fan Heiti Std B" charset="0"/>
              </a:rPr>
              <a:t>International Workshop on Interfaces at Bear Creek</a:t>
            </a:r>
          </a:p>
          <a:p>
            <a:pPr algn="ctr"/>
            <a:r>
              <a:rPr lang="en-US" sz="2400">
                <a:solidFill>
                  <a:srgbClr val="FF0000"/>
                </a:solidFill>
                <a:latin typeface="Segoe UI Semibold" charset="0"/>
                <a:ea typeface="Adobe Fan Heiti Std B" charset="0"/>
                <a:cs typeface="Adobe Fan Heiti Std B" charset="0"/>
              </a:rPr>
              <a:t>October 2–5, 2012 </a:t>
            </a:r>
          </a:p>
        </p:txBody>
      </p:sp>
      <p:sp>
        <p:nvSpPr>
          <p:cNvPr id="5" name="Rectangle 4"/>
          <p:cNvSpPr/>
          <p:nvPr/>
        </p:nvSpPr>
        <p:spPr>
          <a:xfrm>
            <a:off x="76200" y="381000"/>
            <a:ext cx="8969375" cy="438467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fontAlgn="auto">
              <a:lnSpc>
                <a:spcPct val="200000"/>
              </a:lnSpc>
              <a:spcBef>
                <a:spcPts val="0"/>
              </a:spcBef>
              <a:spcAft>
                <a:spcPts val="0"/>
              </a:spcAft>
              <a:defRPr/>
            </a:pPr>
            <a:r>
              <a:rPr lang="en-US" sz="2000" dirty="0">
                <a:latin typeface="Adobe Fan Heiti Std B" pitchFamily="34" charset="-128"/>
                <a:ea typeface="Adobe Fan Heiti Std B" pitchFamily="34" charset="-128"/>
              </a:rPr>
              <a:t>“… Finally</a:t>
            </a:r>
            <a:r>
              <a:rPr lang="en-US" sz="2000" dirty="0">
                <a:latin typeface="Adobe Fan Heiti Std B" pitchFamily="34" charset="-128"/>
                <a:ea typeface="Adobe Fan Heiti Std B" pitchFamily="34" charset="-128"/>
              </a:rPr>
              <a:t>, I want to thank you profusely for introducing me to Martin Harmer and suggesting that he extend an invitation to participate in the Bear Creek workshop.  The three days we spent together provided some of the most enlightening, productive and enjoyable scientific discussions that I've had the privilege of experiencing over the past five years!  If other conferences were only half as good as the Bear Creek workshop, we'd probably double the rate of progress in our community. </a:t>
            </a:r>
            <a:r>
              <a:rPr lang="en-US" sz="2000" dirty="0">
                <a:latin typeface="Adobe Fan Heiti Std B" pitchFamily="34" charset="-128"/>
                <a:ea typeface="Adobe Fan Heiti Std B" pitchFamily="34" charset="-128"/>
              </a:rPr>
              <a:t>“</a:t>
            </a:r>
            <a:endParaRPr lang="en-US" sz="2000" dirty="0">
              <a:latin typeface="Adobe Fan Heiti Std B" pitchFamily="34" charset="-128"/>
              <a:ea typeface="Adobe Fan Heiti Std B"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7170"/>
                                        </p:tgtEl>
                                        <p:attrNameLst>
                                          <p:attrName>style.opacity</p:attrName>
                                        </p:attrNameLst>
                                      </p:cBhvr>
                                      <p:to>
                                        <p:strVal val="0.25"/>
                                      </p:to>
                                    </p:set>
                                    <p:animEffect filter="image" prLst="opacity: 0.25">
                                      <p:cBhvr rctx="IE">
                                        <p:cTn id="7" dur="indefinite"/>
                                        <p:tgtEl>
                                          <p:spTgt spid="7170"/>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9" presetClass="emph" presetSubtype="0" nodeType="withEffect">
                                  <p:stCondLst>
                                    <p:cond delay="0"/>
                                  </p:stCondLst>
                                  <p:childTnLst>
                                    <p:set>
                                      <p:cBhvr rctx="PPT">
                                        <p:cTn id="15" dur="indefinite"/>
                                        <p:tgtEl>
                                          <p:spTgt spid="6"/>
                                        </p:tgtEl>
                                        <p:attrNameLst>
                                          <p:attrName>style.opacity</p:attrName>
                                        </p:attrNameLst>
                                      </p:cBhvr>
                                      <p:to>
                                        <p:strVal val="0.5"/>
                                      </p:to>
                                    </p:set>
                                    <p:animEffect filter="image" prLst="opacity: 0.5">
                                      <p:cBhvr rctx="IE">
                                        <p:cTn id="16" dur="indefinite"/>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8D4E84E4-B4BE-4DEE-8AAA-9219DFB531B1}"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EAF55021-91F7-4163-80F9-7901302DBA96}" type="slidenum">
              <a:rPr lang="en-US"/>
              <a:pPr>
                <a:defRPr/>
              </a:pPr>
              <a:t>50</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a:ea typeface="+mj-ea"/>
                <a:cs typeface="+mj-cs"/>
              </a:rPr>
              <a:t>Experimental Tools: </a:t>
            </a:r>
            <a:r>
              <a:rPr lang="en-US" dirty="0" smtClean="0">
                <a:ea typeface="+mj-ea"/>
                <a:cs typeface="+mj-cs"/>
              </a:rPr>
              <a:t>Nano-Mill</a:t>
            </a:r>
            <a:endParaRPr lang="en-US" dirty="0">
              <a:ea typeface="+mj-ea"/>
              <a:cs typeface="+mj-cs"/>
            </a:endParaRPr>
          </a:p>
        </p:txBody>
      </p:sp>
      <p:pic>
        <p:nvPicPr>
          <p:cNvPr id="86020" name="Picture 2" descr="F:\2200\CuBi\UIUC\UIUC 900\-1.1x0.7y_udf_0005 cleaned.tif"/>
          <p:cNvPicPr>
            <a:picLocks noChangeAspect="1" noChangeArrowheads="1"/>
          </p:cNvPicPr>
          <p:nvPr/>
        </p:nvPicPr>
        <p:blipFill>
          <a:blip r:embed="rId3"/>
          <a:srcRect/>
          <a:stretch>
            <a:fillRect/>
          </a:stretch>
        </p:blipFill>
        <p:spPr bwMode="auto">
          <a:xfrm>
            <a:off x="5645150" y="2297113"/>
            <a:ext cx="3473450" cy="3473450"/>
          </a:xfrm>
          <a:prstGeom prst="rect">
            <a:avLst/>
          </a:prstGeom>
          <a:noFill/>
          <a:ln w="38100" cap="sq">
            <a:noFill/>
            <a:miter lim="800000"/>
            <a:headEnd/>
            <a:tailEnd/>
          </a:ln>
        </p:spPr>
      </p:pic>
      <p:pic>
        <p:nvPicPr>
          <p:cNvPr id="86021" name="Picture 2" descr="Model 1040 NanoMill"/>
          <p:cNvPicPr>
            <a:picLocks noChangeAspect="1" noChangeArrowheads="1"/>
          </p:cNvPicPr>
          <p:nvPr/>
        </p:nvPicPr>
        <p:blipFill>
          <a:blip r:embed="rId4"/>
          <a:srcRect/>
          <a:stretch>
            <a:fillRect/>
          </a:stretch>
        </p:blipFill>
        <p:spPr bwMode="auto">
          <a:xfrm>
            <a:off x="30163" y="657225"/>
            <a:ext cx="2057400" cy="2609850"/>
          </a:xfrm>
          <a:prstGeom prst="rect">
            <a:avLst/>
          </a:prstGeom>
          <a:noFill/>
          <a:ln w="9525">
            <a:noFill/>
            <a:miter lim="800000"/>
            <a:headEnd/>
            <a:tailEnd/>
          </a:ln>
        </p:spPr>
      </p:pic>
      <p:graphicFrame>
        <p:nvGraphicFramePr>
          <p:cNvPr id="10" name="Table 9"/>
          <p:cNvGraphicFramePr>
            <a:graphicFrameLocks noGrp="1"/>
          </p:cNvGraphicFramePr>
          <p:nvPr/>
        </p:nvGraphicFramePr>
        <p:xfrm>
          <a:off x="2501900" y="715963"/>
          <a:ext cx="3441700" cy="1112837"/>
        </p:xfrm>
        <a:graphic>
          <a:graphicData uri="http://schemas.openxmlformats.org/drawingml/2006/table">
            <a:tbl>
              <a:tblPr firstRow="1" bandRow="1">
                <a:tableStyleId>{5940675A-B579-460E-94D1-54222C63F5DA}</a:tableStyleId>
              </a:tblPr>
              <a:tblGrid>
                <a:gridCol w="2098864"/>
                <a:gridCol w="1343273"/>
              </a:tblGrid>
              <a:tr h="370840">
                <a:tc gridSpan="2">
                  <a:txBody>
                    <a:bodyPr/>
                    <a:lstStyle/>
                    <a:p>
                      <a:pPr algn="l"/>
                      <a:r>
                        <a:rPr lang="en-US" sz="1800" b="1" dirty="0" smtClean="0"/>
                        <a:t>Argon Ion</a:t>
                      </a:r>
                      <a:endParaRPr lang="en-US" sz="1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pPr algn="l"/>
                      <a:r>
                        <a:rPr lang="en-US" sz="1800" b="1" dirty="0" smtClean="0"/>
                        <a:t>Operating voltage</a:t>
                      </a:r>
                      <a:endParaRPr lang="en-US" sz="1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t>50-2000eV</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70840">
                <a:tc>
                  <a:txBody>
                    <a:bodyPr/>
                    <a:lstStyle/>
                    <a:p>
                      <a:pPr algn="l"/>
                      <a:r>
                        <a:rPr lang="en-US" sz="1800" b="1" dirty="0" smtClean="0"/>
                        <a:t>Resolution</a:t>
                      </a:r>
                      <a:endParaRPr lang="en-US" sz="18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smtClean="0"/>
                        <a:t>&lt; 2µm </a:t>
                      </a:r>
                      <a:endParaRPr lang="en-US" sz="1800" b="1"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86028" name="Picture 8" descr="F:\2200\CuBi\UIUC\cross-section 500\plan view 2.tif"/>
          <p:cNvPicPr>
            <a:picLocks noChangeAspect="1" noChangeArrowheads="1"/>
          </p:cNvPicPr>
          <p:nvPr/>
        </p:nvPicPr>
        <p:blipFill>
          <a:blip r:embed="rId5"/>
          <a:srcRect/>
          <a:stretch>
            <a:fillRect/>
          </a:stretch>
        </p:blipFill>
        <p:spPr bwMode="auto">
          <a:xfrm>
            <a:off x="2125663" y="2286000"/>
            <a:ext cx="3475037" cy="34750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446C71B5-6A9F-4A3C-B8D1-08FBBE731681}"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B2BDBB85-AF52-4E91-930B-0982007D4FE3}" type="slidenum">
              <a:rPr lang="en-US"/>
              <a:pPr>
                <a:defRPr/>
              </a:pPr>
              <a:t>51</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a:ea typeface="+mj-ea"/>
                <a:cs typeface="+mj-cs"/>
              </a:rPr>
              <a:t>Experimental Tools: </a:t>
            </a:r>
            <a:r>
              <a:rPr lang="en-US" dirty="0" smtClean="0">
                <a:ea typeface="+mj-ea"/>
                <a:cs typeface="+mj-cs"/>
              </a:rPr>
              <a:t>In-situ Hot Stage </a:t>
            </a:r>
            <a:endParaRPr lang="en-US" dirty="0">
              <a:ea typeface="+mj-ea"/>
              <a:cs typeface="+mj-cs"/>
            </a:endParaRPr>
          </a:p>
        </p:txBody>
      </p:sp>
      <p:pic>
        <p:nvPicPr>
          <p:cNvPr id="5" name="Picture 4"/>
          <p:cNvPicPr>
            <a:picLocks noChangeAspect="1"/>
          </p:cNvPicPr>
          <p:nvPr/>
        </p:nvPicPr>
        <p:blipFill>
          <a:blip r:embed="rId3"/>
          <a:stretch>
            <a:fillRect/>
          </a:stretch>
        </p:blipFill>
        <p:spPr>
          <a:xfrm>
            <a:off x="195263" y="762000"/>
            <a:ext cx="3995737"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7045" name="TextBox 5"/>
          <p:cNvSpPr txBox="1">
            <a:spLocks noChangeArrowheads="1"/>
          </p:cNvSpPr>
          <p:nvPr/>
        </p:nvSpPr>
        <p:spPr bwMode="auto">
          <a:xfrm>
            <a:off x="4419600" y="838200"/>
            <a:ext cx="4724400" cy="641350"/>
          </a:xfrm>
          <a:prstGeom prst="rect">
            <a:avLst/>
          </a:prstGeom>
          <a:noFill/>
          <a:ln w="9525">
            <a:noFill/>
            <a:miter lim="800000"/>
            <a:headEnd/>
            <a:tailEnd/>
          </a:ln>
        </p:spPr>
        <p:txBody>
          <a:bodyPr>
            <a:prstTxWarp prst="textNoShape">
              <a:avLst/>
            </a:prstTxWarp>
            <a:spAutoFit/>
          </a:bodyPr>
          <a:lstStyle/>
          <a:p>
            <a:r>
              <a:rPr lang="en-US" b="1">
                <a:latin typeface="Calibri" pitchFamily="84" charset="0"/>
              </a:rPr>
              <a:t>Max Temperature: 1200°C</a:t>
            </a:r>
          </a:p>
          <a:p>
            <a:r>
              <a:rPr lang="en-US" b="1">
                <a:latin typeface="Calibri" pitchFamily="84" charset="0"/>
              </a:rPr>
              <a:t>Ramp Rates: 10</a:t>
            </a:r>
            <a:r>
              <a:rPr lang="en-US" b="1" baseline="30000">
                <a:latin typeface="Calibri" pitchFamily="84" charset="0"/>
              </a:rPr>
              <a:t>6 </a:t>
            </a:r>
            <a:r>
              <a:rPr lang="en-US" b="1">
                <a:latin typeface="Calibri" pitchFamily="84" charset="0"/>
              </a:rPr>
              <a:t> °C/sec</a:t>
            </a:r>
          </a:p>
        </p:txBody>
      </p:sp>
      <p:pic>
        <p:nvPicPr>
          <p:cNvPr id="87046" name="Picture 2" descr="G:\Proposals\BES FY2010\holder 3.png"/>
          <p:cNvPicPr>
            <a:picLocks noChangeAspect="1" noChangeArrowheads="1"/>
          </p:cNvPicPr>
          <p:nvPr/>
        </p:nvPicPr>
        <p:blipFill>
          <a:blip r:embed="rId4"/>
          <a:srcRect/>
          <a:stretch>
            <a:fillRect/>
          </a:stretch>
        </p:blipFill>
        <p:spPr bwMode="auto">
          <a:xfrm>
            <a:off x="301625" y="4757738"/>
            <a:ext cx="5497513" cy="1643062"/>
          </a:xfrm>
          <a:prstGeom prst="rect">
            <a:avLst/>
          </a:prstGeom>
          <a:noFill/>
          <a:ln w="9525">
            <a:noFill/>
            <a:miter lim="800000"/>
            <a:headEnd/>
            <a:tailEnd/>
          </a:ln>
        </p:spPr>
      </p:pic>
      <p:pic>
        <p:nvPicPr>
          <p:cNvPr id="87047" name="Picture 3" descr="G:\Proposals\BES FY2010\holder 1.png"/>
          <p:cNvPicPr>
            <a:picLocks noChangeAspect="1" noChangeArrowheads="1"/>
          </p:cNvPicPr>
          <p:nvPr/>
        </p:nvPicPr>
        <p:blipFill>
          <a:blip r:embed="rId5"/>
          <a:srcRect/>
          <a:stretch>
            <a:fillRect/>
          </a:stretch>
        </p:blipFill>
        <p:spPr bwMode="auto">
          <a:xfrm>
            <a:off x="301625" y="3681413"/>
            <a:ext cx="1295400" cy="871537"/>
          </a:xfrm>
          <a:prstGeom prst="rect">
            <a:avLst/>
          </a:prstGeom>
          <a:noFill/>
          <a:ln w="9525">
            <a:noFill/>
            <a:miter lim="800000"/>
            <a:headEnd/>
            <a:tailEnd/>
          </a:ln>
        </p:spPr>
      </p:pic>
      <p:pic>
        <p:nvPicPr>
          <p:cNvPr id="87048" name="Picture 4" descr="G:\Proposals\BES FY2010\holder 2a.png"/>
          <p:cNvPicPr>
            <a:picLocks noChangeAspect="1" noChangeArrowheads="1"/>
          </p:cNvPicPr>
          <p:nvPr/>
        </p:nvPicPr>
        <p:blipFill>
          <a:blip r:embed="rId6"/>
          <a:srcRect/>
          <a:stretch>
            <a:fillRect/>
          </a:stretch>
        </p:blipFill>
        <p:spPr bwMode="auto">
          <a:xfrm>
            <a:off x="1752600" y="3773488"/>
            <a:ext cx="2597150" cy="682625"/>
          </a:xfrm>
          <a:prstGeom prst="rect">
            <a:avLst/>
          </a:prstGeom>
          <a:noFill/>
          <a:ln w="9525">
            <a:noFill/>
            <a:miter lim="800000"/>
            <a:headEnd/>
            <a:tailEnd/>
          </a:ln>
        </p:spPr>
      </p:pic>
      <p:pic>
        <p:nvPicPr>
          <p:cNvPr id="87049" name="Picture 5" descr="G:\Proposals\BES FY2010\holder 2b.png"/>
          <p:cNvPicPr>
            <a:picLocks noChangeAspect="1" noChangeArrowheads="1"/>
          </p:cNvPicPr>
          <p:nvPr/>
        </p:nvPicPr>
        <p:blipFill>
          <a:blip r:embed="rId7"/>
          <a:srcRect/>
          <a:stretch>
            <a:fillRect/>
          </a:stretch>
        </p:blipFill>
        <p:spPr bwMode="auto">
          <a:xfrm>
            <a:off x="4489450" y="3681413"/>
            <a:ext cx="3422650" cy="869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ounded Rectangle 11"/>
          <p:cNvSpPr/>
          <p:nvPr/>
        </p:nvSpPr>
        <p:spPr>
          <a:xfrm>
            <a:off x="5334000" y="3765550"/>
            <a:ext cx="3741738" cy="2743200"/>
          </a:xfrm>
          <a:prstGeom prst="roundRect">
            <a:avLst>
              <a:gd name="adj" fmla="val 16667"/>
            </a:avLst>
          </a:prstGeom>
          <a:solidFill>
            <a:schemeClr val="accent3"/>
          </a:solidFill>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endParaRPr lang="en-US"/>
          </a:p>
        </p:txBody>
      </p:sp>
      <p:sp>
        <p:nvSpPr>
          <p:cNvPr id="2" name="Date Placeholder 1"/>
          <p:cNvSpPr>
            <a:spLocks noGrp="1"/>
          </p:cNvSpPr>
          <p:nvPr>
            <p:ph type="dt" sz="quarter" idx="10"/>
          </p:nvPr>
        </p:nvSpPr>
        <p:spPr/>
        <p:txBody>
          <a:bodyPr/>
          <a:lstStyle/>
          <a:p>
            <a:pPr>
              <a:defRPr/>
            </a:pPr>
            <a:fld id="{279AE181-9EC9-40C6-A888-B3F5A11B5F40}"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AFCD988C-8EFA-4904-9CDE-66C5BD37BE94}" type="slidenum">
              <a:rPr lang="en-US"/>
              <a:pPr>
                <a:defRPr/>
              </a:pPr>
              <a:t>52</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a:ea typeface="+mj-ea"/>
                <a:cs typeface="+mj-cs"/>
              </a:rPr>
              <a:t>Computational Tools: Quantitative Electron Microscopy</a:t>
            </a:r>
          </a:p>
        </p:txBody>
      </p:sp>
      <p:pic>
        <p:nvPicPr>
          <p:cNvPr id="88069" name="Picture 3"/>
          <p:cNvPicPr>
            <a:picLocks noChangeAspect="1" noChangeArrowheads="1"/>
          </p:cNvPicPr>
          <p:nvPr/>
        </p:nvPicPr>
        <p:blipFill>
          <a:blip r:embed="rId3"/>
          <a:srcRect l="7031" t="6683" r="18594" b="5469"/>
          <a:stretch>
            <a:fillRect/>
          </a:stretch>
        </p:blipFill>
        <p:spPr bwMode="auto">
          <a:xfrm>
            <a:off x="1066800" y="3765550"/>
            <a:ext cx="2903538" cy="2743200"/>
          </a:xfrm>
          <a:prstGeom prst="rect">
            <a:avLst/>
          </a:prstGeom>
          <a:noFill/>
          <a:ln w="9525">
            <a:noFill/>
            <a:miter lim="800000"/>
            <a:headEnd/>
            <a:tailEnd/>
          </a:ln>
        </p:spPr>
      </p:pic>
      <p:sp>
        <p:nvSpPr>
          <p:cNvPr id="88070" name="TextBox 7"/>
          <p:cNvSpPr txBox="1">
            <a:spLocks noChangeArrowheads="1"/>
          </p:cNvSpPr>
          <p:nvPr/>
        </p:nvSpPr>
        <p:spPr bwMode="auto">
          <a:xfrm>
            <a:off x="5319713" y="4495800"/>
            <a:ext cx="3733800" cy="1187450"/>
          </a:xfrm>
          <a:prstGeom prst="rect">
            <a:avLst/>
          </a:prstGeom>
          <a:noFill/>
          <a:ln w="9525">
            <a:noFill/>
            <a:miter lim="800000"/>
            <a:headEnd/>
            <a:tailEnd/>
          </a:ln>
        </p:spPr>
        <p:txBody>
          <a:bodyPr>
            <a:prstTxWarp prst="textNoShape">
              <a:avLst/>
            </a:prstTxWarp>
            <a:spAutoFit/>
          </a:bodyPr>
          <a:lstStyle/>
          <a:p>
            <a:r>
              <a:rPr lang="en-US" sz="2400" b="1">
                <a:solidFill>
                  <a:schemeClr val="bg1"/>
                </a:solidFill>
                <a:latin typeface="Calibri" pitchFamily="84" charset="0"/>
              </a:rPr>
              <a:t>DFT calculation</a:t>
            </a:r>
          </a:p>
          <a:p>
            <a:r>
              <a:rPr lang="en-US" sz="2400" b="1">
                <a:solidFill>
                  <a:schemeClr val="bg1"/>
                </a:solidFill>
                <a:latin typeface="Calibri" pitchFamily="84" charset="0"/>
              </a:rPr>
              <a:t>Hf on Alumina (11-20) Surface</a:t>
            </a:r>
          </a:p>
        </p:txBody>
      </p:sp>
      <p:grpSp>
        <p:nvGrpSpPr>
          <p:cNvPr id="88071" name="Group 6"/>
          <p:cNvGrpSpPr>
            <a:grpSpLocks/>
          </p:cNvGrpSpPr>
          <p:nvPr/>
        </p:nvGrpSpPr>
        <p:grpSpPr bwMode="auto">
          <a:xfrm>
            <a:off x="76200" y="677863"/>
            <a:ext cx="8934450" cy="2979737"/>
            <a:chOff x="76200" y="651850"/>
            <a:chExt cx="8935065" cy="2979750"/>
          </a:xfrm>
        </p:grpSpPr>
        <p:sp>
          <p:nvSpPr>
            <p:cNvPr id="10" name="Rounded Rectangle 9"/>
            <p:cNvSpPr/>
            <p:nvPr/>
          </p:nvSpPr>
          <p:spPr>
            <a:xfrm>
              <a:off x="76200" y="651850"/>
              <a:ext cx="1905131" cy="2944825"/>
            </a:xfrm>
            <a:prstGeom prst="roundRect">
              <a:avLst>
                <a:gd name="adj" fmla="val 26345"/>
              </a:avLst>
            </a:prstGeom>
            <a:solidFill>
              <a:schemeClr val="accent3"/>
            </a:solidFill>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endParaRPr lang="en-US"/>
            </a:p>
          </p:txBody>
        </p:sp>
        <p:pic>
          <p:nvPicPr>
            <p:cNvPr id="88074" name="Picture 2" descr="G:\MURI\MURI review meeting May 2012\Image simulation.png"/>
            <p:cNvPicPr>
              <a:picLocks noChangeAspect="1" noChangeArrowheads="1"/>
            </p:cNvPicPr>
            <p:nvPr/>
          </p:nvPicPr>
          <p:blipFill>
            <a:blip r:embed="rId4"/>
            <a:srcRect t="5244"/>
            <a:stretch>
              <a:fillRect/>
            </a:stretch>
          </p:blipFill>
          <p:spPr bwMode="auto">
            <a:xfrm>
              <a:off x="1981200" y="651850"/>
              <a:ext cx="6959838" cy="2979750"/>
            </a:xfrm>
            <a:prstGeom prst="rect">
              <a:avLst/>
            </a:prstGeom>
            <a:noFill/>
            <a:ln w="9525">
              <a:noFill/>
              <a:miter lim="800000"/>
              <a:headEnd/>
              <a:tailEnd/>
            </a:ln>
          </p:spPr>
        </p:pic>
        <p:sp>
          <p:nvSpPr>
            <p:cNvPr id="88075" name="TextBox 4"/>
            <p:cNvSpPr txBox="1">
              <a:spLocks noChangeArrowheads="1"/>
            </p:cNvSpPr>
            <p:nvPr/>
          </p:nvSpPr>
          <p:spPr bwMode="auto">
            <a:xfrm>
              <a:off x="76200" y="1447191"/>
              <a:ext cx="1905131" cy="1187455"/>
            </a:xfrm>
            <a:prstGeom prst="rect">
              <a:avLst/>
            </a:prstGeom>
            <a:noFill/>
            <a:ln w="9525">
              <a:noFill/>
              <a:miter lim="800000"/>
              <a:headEnd/>
              <a:tailEnd/>
            </a:ln>
          </p:spPr>
          <p:txBody>
            <a:bodyPr>
              <a:prstTxWarp prst="textNoShape">
                <a:avLst/>
              </a:prstTxWarp>
              <a:spAutoFit/>
            </a:bodyPr>
            <a:lstStyle/>
            <a:p>
              <a:r>
                <a:rPr lang="en-US" sz="2400" b="1">
                  <a:solidFill>
                    <a:schemeClr val="bg1"/>
                  </a:solidFill>
                  <a:latin typeface="Calibri" pitchFamily="84" charset="0"/>
                </a:rPr>
                <a:t>xHREM </a:t>
              </a:r>
            </a:p>
            <a:p>
              <a:r>
                <a:rPr lang="en-US" sz="2400" b="1">
                  <a:solidFill>
                    <a:schemeClr val="bg1"/>
                  </a:solidFill>
                  <a:latin typeface="Calibri" pitchFamily="84" charset="0"/>
                </a:rPr>
                <a:t>Image Simulation</a:t>
              </a:r>
            </a:p>
          </p:txBody>
        </p:sp>
        <p:sp>
          <p:nvSpPr>
            <p:cNvPr id="6" name="Rounded Rectangle 5"/>
            <p:cNvSpPr/>
            <p:nvPr/>
          </p:nvSpPr>
          <p:spPr>
            <a:xfrm>
              <a:off x="76200" y="651850"/>
              <a:ext cx="8935065" cy="2944825"/>
            </a:xfrm>
            <a:prstGeom prst="roundRect">
              <a:avLst/>
            </a:prstGeom>
            <a:noFill/>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endParaRPr lang="en-US"/>
            </a:p>
          </p:txBody>
        </p:sp>
      </p:grpSp>
      <p:sp>
        <p:nvSpPr>
          <p:cNvPr id="13" name="Rounded Rectangle 12"/>
          <p:cNvSpPr/>
          <p:nvPr/>
        </p:nvSpPr>
        <p:spPr>
          <a:xfrm>
            <a:off x="152400" y="3765550"/>
            <a:ext cx="8934450" cy="2743200"/>
          </a:xfrm>
          <a:prstGeom prst="roundRect">
            <a:avLst/>
          </a:prstGeom>
          <a:noFill/>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endParaRPr lang="en-US"/>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08A5BF7C-D8BB-4720-A387-CD47BFB45434}"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7191E6EC-C0EF-40BD-A24B-8D1F9FE77212}" type="slidenum">
              <a:rPr lang="en-US"/>
              <a:pPr>
                <a:defRPr/>
              </a:pPr>
              <a:t>53</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a:ea typeface="+mj-ea"/>
                <a:cs typeface="+mj-cs"/>
              </a:rPr>
              <a:t>Exploratory Systems: </a:t>
            </a:r>
            <a:r>
              <a:rPr lang="en-US" dirty="0" smtClean="0">
                <a:ea typeface="+mj-ea"/>
                <a:cs typeface="+mj-cs"/>
              </a:rPr>
              <a:t>WC-M</a:t>
            </a:r>
            <a:endParaRPr lang="en-US" dirty="0">
              <a:ea typeface="+mj-ea"/>
              <a:cs typeface="+mj-cs"/>
            </a:endParaRPr>
          </a:p>
        </p:txBody>
      </p:sp>
      <p:pic>
        <p:nvPicPr>
          <p:cNvPr id="89092" name="Picture 4"/>
          <p:cNvPicPr>
            <a:picLocks noChangeAspect="1" noChangeArrowheads="1"/>
          </p:cNvPicPr>
          <p:nvPr/>
        </p:nvPicPr>
        <p:blipFill>
          <a:blip r:embed="rId3"/>
          <a:srcRect/>
          <a:stretch>
            <a:fillRect/>
          </a:stretch>
        </p:blipFill>
        <p:spPr bwMode="auto">
          <a:xfrm>
            <a:off x="3200400" y="884238"/>
            <a:ext cx="4479925" cy="4479925"/>
          </a:xfrm>
          <a:prstGeom prst="rect">
            <a:avLst/>
          </a:prstGeom>
          <a:noFill/>
          <a:ln w="9525">
            <a:noFill/>
            <a:miter lim="800000"/>
            <a:headEnd/>
            <a:tailEnd/>
          </a:ln>
        </p:spPr>
      </p:pic>
      <p:cxnSp>
        <p:nvCxnSpPr>
          <p:cNvPr id="7" name="Straight Connector 6"/>
          <p:cNvCxnSpPr/>
          <p:nvPr/>
        </p:nvCxnSpPr>
        <p:spPr>
          <a:xfrm>
            <a:off x="3389313" y="1600200"/>
            <a:ext cx="3276600" cy="376396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541713" y="1447800"/>
            <a:ext cx="3697287" cy="391636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6781800" y="5105400"/>
            <a:ext cx="76200" cy="685800"/>
          </a:xfrm>
          <a:prstGeom prst="straightConnector1">
            <a:avLst/>
          </a:prstGeom>
          <a:ln w="38100">
            <a:solidFill>
              <a:srgbClr val="FFC000"/>
            </a:solidFill>
            <a:headEnd type="none" w="med" len="med"/>
            <a:tailEnd type="triangle" w="lg" len="lg"/>
          </a:ln>
        </p:spPr>
        <p:style>
          <a:lnRef idx="1">
            <a:schemeClr val="accent2"/>
          </a:lnRef>
          <a:fillRef idx="0">
            <a:schemeClr val="accent2"/>
          </a:fillRef>
          <a:effectRef idx="0">
            <a:schemeClr val="accent2"/>
          </a:effectRef>
          <a:fontRef idx="minor">
            <a:schemeClr val="tx1"/>
          </a:fontRef>
        </p:style>
      </p:cxnSp>
      <p:sp>
        <p:nvSpPr>
          <p:cNvPr id="89096" name="TextBox 9"/>
          <p:cNvSpPr txBox="1">
            <a:spLocks noChangeArrowheads="1"/>
          </p:cNvSpPr>
          <p:nvPr/>
        </p:nvSpPr>
        <p:spPr bwMode="auto">
          <a:xfrm>
            <a:off x="6400800" y="5791200"/>
            <a:ext cx="2362200" cy="366713"/>
          </a:xfrm>
          <a:prstGeom prst="rect">
            <a:avLst/>
          </a:prstGeom>
          <a:noFill/>
          <a:ln w="9525">
            <a:noFill/>
            <a:miter lim="800000"/>
            <a:headEnd/>
            <a:tailEnd/>
          </a:ln>
        </p:spPr>
        <p:txBody>
          <a:bodyPr>
            <a:prstTxWarp prst="textNoShape">
              <a:avLst/>
            </a:prstTxWarp>
            <a:spAutoFit/>
          </a:bodyPr>
          <a:lstStyle/>
          <a:p>
            <a:r>
              <a:rPr lang="en-US">
                <a:latin typeface="Calibri" pitchFamily="84" charset="0"/>
              </a:rPr>
              <a:t>Fe rich binder phase</a:t>
            </a:r>
          </a:p>
        </p:txBody>
      </p:sp>
      <p:sp>
        <p:nvSpPr>
          <p:cNvPr id="89097" name="Rectangle 10"/>
          <p:cNvSpPr>
            <a:spLocks noChangeArrowheads="1"/>
          </p:cNvSpPr>
          <p:nvPr/>
        </p:nvSpPr>
        <p:spPr bwMode="auto">
          <a:xfrm>
            <a:off x="0" y="914400"/>
            <a:ext cx="2916238" cy="519113"/>
          </a:xfrm>
          <a:prstGeom prst="rect">
            <a:avLst/>
          </a:prstGeom>
          <a:noFill/>
          <a:ln w="9525">
            <a:noFill/>
            <a:miter lim="800000"/>
            <a:headEnd/>
            <a:tailEnd/>
          </a:ln>
        </p:spPr>
        <p:txBody>
          <a:bodyPr wrap="none">
            <a:prstTxWarp prst="textNoShape">
              <a:avLst/>
            </a:prstTxWarp>
            <a:spAutoFit/>
          </a:bodyPr>
          <a:lstStyle/>
          <a:p>
            <a:r>
              <a:rPr lang="en-US" sz="2800" b="1">
                <a:latin typeface="Calibri" pitchFamily="84" charset="0"/>
              </a:rPr>
              <a:t>WC-Stainless Steel</a:t>
            </a:r>
          </a:p>
        </p:txBody>
      </p:sp>
      <p:sp>
        <p:nvSpPr>
          <p:cNvPr id="89098" name="Rectangle 5"/>
          <p:cNvSpPr>
            <a:spLocks noChangeArrowheads="1"/>
          </p:cNvSpPr>
          <p:nvPr/>
        </p:nvSpPr>
        <p:spPr bwMode="auto">
          <a:xfrm>
            <a:off x="5943600" y="6181725"/>
            <a:ext cx="3121025" cy="304800"/>
          </a:xfrm>
          <a:prstGeom prst="rect">
            <a:avLst/>
          </a:prstGeom>
          <a:noFill/>
          <a:ln w="9525">
            <a:noFill/>
            <a:miter lim="800000"/>
            <a:headEnd/>
            <a:tailEnd/>
          </a:ln>
        </p:spPr>
        <p:txBody>
          <a:bodyPr wrap="none">
            <a:prstTxWarp prst="textNoShape">
              <a:avLst/>
            </a:prstTxWarp>
            <a:spAutoFit/>
          </a:bodyPr>
          <a:lstStyle/>
          <a:p>
            <a:r>
              <a:rPr lang="en-US" sz="1400" i="1">
                <a:latin typeface="Calibri" pitchFamily="84" charset="0"/>
              </a:rPr>
              <a:t>Ana Senos, University of Aveiro, Portugal</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fld id="{C8FB99D0-F0F7-413F-B0C8-48AB17773790}" type="datetime3">
              <a:rPr lang="en-US"/>
              <a:pPr>
                <a:defRPr/>
              </a:pPr>
              <a:t>January 7, 13</a:t>
            </a:fld>
            <a:endParaRPr lang="en-US"/>
          </a:p>
        </p:txBody>
      </p:sp>
      <p:sp>
        <p:nvSpPr>
          <p:cNvPr id="6" name="Title 5"/>
          <p:cNvSpPr>
            <a:spLocks noGrp="1"/>
          </p:cNvSpPr>
          <p:nvPr>
            <p:ph type="title"/>
          </p:nvPr>
        </p:nvSpPr>
        <p:spPr>
          <a:xfrm>
            <a:off x="0" y="-101600"/>
            <a:ext cx="9144000" cy="609600"/>
          </a:xfrm>
        </p:spPr>
        <p:txBody>
          <a:bodyPr/>
          <a:lstStyle/>
          <a:p>
            <a:pPr fontAlgn="auto">
              <a:spcAft>
                <a:spcPts val="0"/>
              </a:spcAft>
              <a:defRPr/>
            </a:pPr>
            <a:r>
              <a:rPr lang="en-US" dirty="0">
                <a:ea typeface="+mj-ea"/>
                <a:cs typeface="+mj-cs"/>
              </a:rPr>
              <a:t>Exploratory Systems: </a:t>
            </a:r>
            <a:r>
              <a:rPr lang="en-US" dirty="0" smtClean="0">
                <a:ea typeface="+mj-ea"/>
                <a:cs typeface="+mj-cs"/>
              </a:rPr>
              <a:t>B</a:t>
            </a:r>
            <a:r>
              <a:rPr lang="en-US" baseline="-25000" dirty="0" smtClean="0">
                <a:ea typeface="+mj-ea"/>
                <a:cs typeface="+mj-cs"/>
              </a:rPr>
              <a:t>4</a:t>
            </a:r>
            <a:r>
              <a:rPr lang="en-US" dirty="0" smtClean="0">
                <a:ea typeface="+mj-ea"/>
                <a:cs typeface="+mj-cs"/>
              </a:rPr>
              <a:t>C </a:t>
            </a:r>
            <a:r>
              <a:rPr lang="en-US" dirty="0" err="1" smtClean="0">
                <a:ea typeface="+mj-ea"/>
                <a:cs typeface="+mj-cs"/>
              </a:rPr>
              <a:t>Nanofibers</a:t>
            </a:r>
            <a:r>
              <a:rPr lang="en-US" dirty="0">
                <a:ea typeface="+mj-ea"/>
                <a:cs typeface="+mj-cs"/>
              </a:rPr>
              <a:t/>
            </a:r>
            <a:br>
              <a:rPr lang="en-US" dirty="0">
                <a:ea typeface="+mj-ea"/>
                <a:cs typeface="+mj-cs"/>
              </a:rPr>
            </a:br>
            <a:r>
              <a:rPr lang="en-US" dirty="0">
                <a:ea typeface="+mj-ea"/>
                <a:cs typeface="+mj-cs"/>
              </a:rPr>
              <a:t> </a:t>
            </a:r>
          </a:p>
        </p:txBody>
      </p:sp>
      <p:pic>
        <p:nvPicPr>
          <p:cNvPr id="90115" name="Picture 6" descr="H:\Boron Carbide\for animesh\boron-tx-0.2 ty -2.2-are10--0145.tif"/>
          <p:cNvPicPr>
            <a:picLocks noChangeAspect="1" noChangeArrowheads="1"/>
          </p:cNvPicPr>
          <p:nvPr/>
        </p:nvPicPr>
        <p:blipFill>
          <a:blip r:embed="rId3"/>
          <a:srcRect/>
          <a:stretch>
            <a:fillRect/>
          </a:stretch>
        </p:blipFill>
        <p:spPr bwMode="auto">
          <a:xfrm>
            <a:off x="2895600" y="3625850"/>
            <a:ext cx="2743200" cy="27432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6DDD9199-1CB1-49D7-85E4-38D27E33A6A6}" type="slidenum">
              <a:rPr lang="en-US"/>
              <a:pPr>
                <a:defRPr/>
              </a:pPr>
              <a:t>54</a:t>
            </a:fld>
            <a:endParaRPr lang="en-US" dirty="0"/>
          </a:p>
        </p:txBody>
      </p:sp>
      <p:pic>
        <p:nvPicPr>
          <p:cNvPr id="90117" name="Picture 9" descr="boron-focus1-high mag-0018"/>
          <p:cNvPicPr>
            <a:picLocks noChangeAspect="1" noChangeArrowheads="1"/>
          </p:cNvPicPr>
          <p:nvPr/>
        </p:nvPicPr>
        <p:blipFill>
          <a:blip r:embed="rId4"/>
          <a:srcRect/>
          <a:stretch>
            <a:fillRect/>
          </a:stretch>
        </p:blipFill>
        <p:spPr bwMode="auto">
          <a:xfrm>
            <a:off x="60325" y="3625850"/>
            <a:ext cx="2743200" cy="2743200"/>
          </a:xfrm>
          <a:prstGeom prst="rect">
            <a:avLst/>
          </a:prstGeom>
          <a:noFill/>
          <a:ln w="9525">
            <a:noFill/>
            <a:miter lim="800000"/>
            <a:headEnd/>
            <a:tailEnd/>
          </a:ln>
        </p:spPr>
      </p:pic>
      <p:pic>
        <p:nvPicPr>
          <p:cNvPr id="90118" name="Picture 2" descr="E:\MURI\MURI review meeting May 2012\Untitled-1.jpg"/>
          <p:cNvPicPr>
            <a:picLocks noChangeAspect="1" noChangeArrowheads="1"/>
          </p:cNvPicPr>
          <p:nvPr/>
        </p:nvPicPr>
        <p:blipFill>
          <a:blip r:embed="rId5"/>
          <a:srcRect/>
          <a:stretch>
            <a:fillRect/>
          </a:stretch>
        </p:blipFill>
        <p:spPr bwMode="auto">
          <a:xfrm>
            <a:off x="76200" y="762000"/>
            <a:ext cx="2743200" cy="2743200"/>
          </a:xfrm>
          <a:prstGeom prst="rect">
            <a:avLst/>
          </a:prstGeom>
          <a:noFill/>
          <a:ln w="9525">
            <a:noFill/>
            <a:miter lim="800000"/>
            <a:headEnd/>
            <a:tailEnd/>
          </a:ln>
        </p:spPr>
      </p:pic>
      <p:grpSp>
        <p:nvGrpSpPr>
          <p:cNvPr id="90119" name="Group 7"/>
          <p:cNvGrpSpPr>
            <a:grpSpLocks/>
          </p:cNvGrpSpPr>
          <p:nvPr/>
        </p:nvGrpSpPr>
        <p:grpSpPr bwMode="auto">
          <a:xfrm>
            <a:off x="5791200" y="646113"/>
            <a:ext cx="3473450" cy="5868987"/>
            <a:chOff x="166116" y="645812"/>
            <a:chExt cx="3473033" cy="5869077"/>
          </a:xfrm>
        </p:grpSpPr>
        <p:grpSp>
          <p:nvGrpSpPr>
            <p:cNvPr id="90121" name="Group 9"/>
            <p:cNvGrpSpPr>
              <a:grpSpLocks noChangeAspect="1"/>
            </p:cNvGrpSpPr>
            <p:nvPr/>
          </p:nvGrpSpPr>
          <p:grpSpPr bwMode="auto">
            <a:xfrm>
              <a:off x="166116" y="3017344"/>
              <a:ext cx="2630172" cy="1150619"/>
              <a:chOff x="5430044" y="3357562"/>
              <a:chExt cx="2739763" cy="1198563"/>
            </a:xfrm>
          </p:grpSpPr>
          <p:grpSp>
            <p:nvGrpSpPr>
              <p:cNvPr id="90161" name="Group 49"/>
              <p:cNvGrpSpPr>
                <a:grpSpLocks/>
              </p:cNvGrpSpPr>
              <p:nvPr/>
            </p:nvGrpSpPr>
            <p:grpSpPr bwMode="auto">
              <a:xfrm>
                <a:off x="5430044" y="3357562"/>
                <a:ext cx="2739763" cy="1198563"/>
                <a:chOff x="1870075" y="2913062"/>
                <a:chExt cx="2739763" cy="1198563"/>
              </a:xfrm>
            </p:grpSpPr>
            <p:pic>
              <p:nvPicPr>
                <p:cNvPr id="90163" name="Picture 6" descr="1300nanowire-segre"/>
                <p:cNvPicPr>
                  <a:picLocks noChangeAspect="1" noChangeArrowheads="1"/>
                </p:cNvPicPr>
                <p:nvPr/>
              </p:nvPicPr>
              <p:blipFill>
                <a:blip r:embed="rId6"/>
                <a:srcRect t="11176"/>
                <a:stretch>
                  <a:fillRect/>
                </a:stretch>
              </p:blipFill>
              <p:spPr bwMode="auto">
                <a:xfrm>
                  <a:off x="1870075" y="2913062"/>
                  <a:ext cx="2701925" cy="1198563"/>
                </a:xfrm>
                <a:prstGeom prst="rect">
                  <a:avLst/>
                </a:prstGeom>
                <a:noFill/>
                <a:ln w="9525">
                  <a:noFill/>
                  <a:miter lim="800000"/>
                  <a:headEnd/>
                  <a:tailEnd/>
                </a:ln>
              </p:spPr>
            </p:pic>
            <p:sp>
              <p:nvSpPr>
                <p:cNvPr id="90164" name="Text Box 30"/>
                <p:cNvSpPr txBox="1">
                  <a:spLocks noChangeArrowheads="1"/>
                </p:cNvSpPr>
                <p:nvPr/>
              </p:nvSpPr>
              <p:spPr bwMode="auto">
                <a:xfrm>
                  <a:off x="3862480" y="3000945"/>
                  <a:ext cx="747358" cy="286086"/>
                </a:xfrm>
                <a:prstGeom prst="rect">
                  <a:avLst/>
                </a:prstGeom>
                <a:noFill/>
                <a:ln w="9525">
                  <a:noFill/>
                  <a:miter lim="800000"/>
                  <a:headEnd/>
                  <a:tailEnd/>
                </a:ln>
              </p:spPr>
              <p:txBody>
                <a:bodyPr wrap="none">
                  <a:prstTxWarp prst="textNoShape">
                    <a:avLst/>
                  </a:prstTxWarp>
                  <a:spAutoFit/>
                </a:bodyPr>
                <a:lstStyle/>
                <a:p>
                  <a:r>
                    <a:rPr lang="en-US" altLang="zh-CN" sz="1200">
                      <a:solidFill>
                        <a:schemeClr val="bg1"/>
                      </a:solidFill>
                      <a:latin typeface="宋体" pitchFamily="84" charset="-122"/>
                      <a:ea typeface="宋体" pitchFamily="84" charset="-122"/>
                      <a:cs typeface="宋体" pitchFamily="84" charset="-122"/>
                    </a:rPr>
                    <a:t>Crystal</a:t>
                  </a:r>
                </a:p>
              </p:txBody>
            </p:sp>
            <p:sp>
              <p:nvSpPr>
                <p:cNvPr id="90165" name="Line 61"/>
                <p:cNvSpPr>
                  <a:spLocks noChangeShapeType="1"/>
                </p:cNvSpPr>
                <p:nvPr/>
              </p:nvSpPr>
              <p:spPr bwMode="auto">
                <a:xfrm>
                  <a:off x="3124200" y="3057525"/>
                  <a:ext cx="685800" cy="0"/>
                </a:xfrm>
                <a:prstGeom prst="line">
                  <a:avLst/>
                </a:prstGeom>
                <a:noFill/>
                <a:ln w="9525">
                  <a:solidFill>
                    <a:schemeClr val="bg1"/>
                  </a:solidFill>
                  <a:round/>
                  <a:headEnd/>
                  <a:tailEnd/>
                </a:ln>
              </p:spPr>
              <p:txBody>
                <a:bodyPr>
                  <a:prstTxWarp prst="textNoShape">
                    <a:avLst/>
                  </a:prstTxWarp>
                </a:bodyPr>
                <a:lstStyle/>
                <a:p>
                  <a:endParaRPr lang="en-US"/>
                </a:p>
              </p:txBody>
            </p:sp>
            <p:sp>
              <p:nvSpPr>
                <p:cNvPr id="90166" name="Text Box 62"/>
                <p:cNvSpPr txBox="1">
                  <a:spLocks noChangeArrowheads="1"/>
                </p:cNvSpPr>
                <p:nvPr/>
              </p:nvSpPr>
              <p:spPr bwMode="auto">
                <a:xfrm>
                  <a:off x="2526494" y="3000945"/>
                  <a:ext cx="537370" cy="254666"/>
                </a:xfrm>
                <a:prstGeom prst="rect">
                  <a:avLst/>
                </a:prstGeom>
                <a:noFill/>
                <a:ln w="9525">
                  <a:noFill/>
                  <a:miter lim="800000"/>
                  <a:headEnd/>
                  <a:tailEnd/>
                </a:ln>
              </p:spPr>
              <p:txBody>
                <a:bodyPr wrap="none">
                  <a:prstTxWarp prst="textNoShape">
                    <a:avLst/>
                  </a:prstTxWarp>
                  <a:spAutoFit/>
                </a:bodyPr>
                <a:lstStyle/>
                <a:p>
                  <a:r>
                    <a:rPr lang="en-US" altLang="zh-CN" sz="1000">
                      <a:solidFill>
                        <a:schemeClr val="bg1"/>
                      </a:solidFill>
                      <a:ea typeface="宋体" pitchFamily="84" charset="-122"/>
                      <a:cs typeface="宋体" pitchFamily="84" charset="-122"/>
                    </a:rPr>
                    <a:t>(001) </a:t>
                  </a:r>
                </a:p>
              </p:txBody>
            </p:sp>
            <p:sp>
              <p:nvSpPr>
                <p:cNvPr id="90167" name="Line 63"/>
                <p:cNvSpPr>
                  <a:spLocks noChangeShapeType="1"/>
                </p:cNvSpPr>
                <p:nvPr/>
              </p:nvSpPr>
              <p:spPr bwMode="auto">
                <a:xfrm>
                  <a:off x="3124200" y="3171825"/>
                  <a:ext cx="685800" cy="0"/>
                </a:xfrm>
                <a:prstGeom prst="line">
                  <a:avLst/>
                </a:prstGeom>
                <a:noFill/>
                <a:ln w="9525">
                  <a:solidFill>
                    <a:schemeClr val="bg1"/>
                  </a:solidFill>
                  <a:round/>
                  <a:headEnd/>
                  <a:tailEnd/>
                </a:ln>
              </p:spPr>
              <p:txBody>
                <a:bodyPr>
                  <a:prstTxWarp prst="textNoShape">
                    <a:avLst/>
                  </a:prstTxWarp>
                </a:bodyPr>
                <a:lstStyle/>
                <a:p>
                  <a:endParaRPr lang="en-US"/>
                </a:p>
              </p:txBody>
            </p:sp>
          </p:grpSp>
          <p:sp>
            <p:nvSpPr>
              <p:cNvPr id="90162" name="Text Box 30"/>
              <p:cNvSpPr txBox="1">
                <a:spLocks noChangeArrowheads="1"/>
              </p:cNvSpPr>
              <p:nvPr/>
            </p:nvSpPr>
            <p:spPr bwMode="auto">
              <a:xfrm>
                <a:off x="7086798" y="4144949"/>
                <a:ext cx="747359" cy="286085"/>
              </a:xfrm>
              <a:prstGeom prst="rect">
                <a:avLst/>
              </a:prstGeom>
              <a:noFill/>
              <a:ln w="9525">
                <a:noFill/>
                <a:miter lim="800000"/>
                <a:headEnd/>
                <a:tailEnd/>
              </a:ln>
            </p:spPr>
            <p:txBody>
              <a:bodyPr wrap="none">
                <a:prstTxWarp prst="textNoShape">
                  <a:avLst/>
                </a:prstTxWarp>
                <a:spAutoFit/>
              </a:bodyPr>
              <a:lstStyle/>
              <a:p>
                <a:r>
                  <a:rPr lang="en-US" altLang="zh-CN" sz="1200">
                    <a:solidFill>
                      <a:schemeClr val="bg1"/>
                    </a:solidFill>
                    <a:latin typeface="宋体" pitchFamily="84" charset="-122"/>
                    <a:ea typeface="宋体" pitchFamily="84" charset="-122"/>
                    <a:cs typeface="宋体" pitchFamily="84" charset="-122"/>
                  </a:rPr>
                  <a:t>Crystal</a:t>
                </a:r>
              </a:p>
            </p:txBody>
          </p:sp>
        </p:grpSp>
        <p:grpSp>
          <p:nvGrpSpPr>
            <p:cNvPr id="90122" name="Group 10"/>
            <p:cNvGrpSpPr>
              <a:grpSpLocks noChangeAspect="1"/>
            </p:cNvGrpSpPr>
            <p:nvPr/>
          </p:nvGrpSpPr>
          <p:grpSpPr bwMode="auto">
            <a:xfrm>
              <a:off x="166116" y="1813719"/>
              <a:ext cx="2682553" cy="1194054"/>
              <a:chOff x="5105400" y="1620044"/>
              <a:chExt cx="2794327" cy="1243806"/>
            </a:xfrm>
          </p:grpSpPr>
          <p:grpSp>
            <p:nvGrpSpPr>
              <p:cNvPr id="90154" name="Group 42"/>
              <p:cNvGrpSpPr>
                <a:grpSpLocks/>
              </p:cNvGrpSpPr>
              <p:nvPr/>
            </p:nvGrpSpPr>
            <p:grpSpPr bwMode="auto">
              <a:xfrm>
                <a:off x="5105400" y="1620044"/>
                <a:ext cx="2794327" cy="1243806"/>
                <a:chOff x="1870075" y="1518444"/>
                <a:chExt cx="2794327" cy="1243806"/>
              </a:xfrm>
            </p:grpSpPr>
            <p:pic>
              <p:nvPicPr>
                <p:cNvPr id="90156" name="Picture 4" descr="1200-nanowire-segre"/>
                <p:cNvPicPr>
                  <a:picLocks noChangeAspect="1" noChangeArrowheads="1"/>
                </p:cNvPicPr>
                <p:nvPr/>
              </p:nvPicPr>
              <p:blipFill>
                <a:blip r:embed="rId7"/>
                <a:srcRect t="7825"/>
                <a:stretch>
                  <a:fillRect/>
                </a:stretch>
              </p:blipFill>
              <p:spPr bwMode="auto">
                <a:xfrm>
                  <a:off x="1870075" y="1518444"/>
                  <a:ext cx="2701925" cy="1243806"/>
                </a:xfrm>
                <a:prstGeom prst="rect">
                  <a:avLst/>
                </a:prstGeom>
                <a:noFill/>
                <a:ln w="9525">
                  <a:noFill/>
                  <a:miter lim="800000"/>
                  <a:headEnd/>
                  <a:tailEnd/>
                </a:ln>
              </p:spPr>
            </p:pic>
            <p:sp>
              <p:nvSpPr>
                <p:cNvPr id="90157" name="Text Box 29"/>
                <p:cNvSpPr txBox="1">
                  <a:spLocks noChangeArrowheads="1"/>
                </p:cNvSpPr>
                <p:nvPr/>
              </p:nvSpPr>
              <p:spPr bwMode="auto">
                <a:xfrm>
                  <a:off x="3917043" y="2380539"/>
                  <a:ext cx="747359" cy="286085"/>
                </a:xfrm>
                <a:prstGeom prst="rect">
                  <a:avLst/>
                </a:prstGeom>
                <a:noFill/>
                <a:ln w="9525">
                  <a:noFill/>
                  <a:miter lim="800000"/>
                  <a:headEnd/>
                  <a:tailEnd/>
                </a:ln>
              </p:spPr>
              <p:txBody>
                <a:bodyPr wrap="none">
                  <a:prstTxWarp prst="textNoShape">
                    <a:avLst/>
                  </a:prstTxWarp>
                  <a:spAutoFit/>
                </a:bodyPr>
                <a:lstStyle/>
                <a:p>
                  <a:r>
                    <a:rPr lang="en-US" altLang="zh-CN" sz="1200">
                      <a:solidFill>
                        <a:schemeClr val="bg1"/>
                      </a:solidFill>
                      <a:latin typeface="宋体" pitchFamily="84" charset="-122"/>
                      <a:ea typeface="宋体" pitchFamily="84" charset="-122"/>
                      <a:cs typeface="宋体" pitchFamily="84" charset="-122"/>
                    </a:rPr>
                    <a:t>Crystal</a:t>
                  </a:r>
                </a:p>
              </p:txBody>
            </p:sp>
            <p:sp>
              <p:nvSpPr>
                <p:cNvPr id="90158" name="Line 58"/>
                <p:cNvSpPr>
                  <a:spLocks noChangeShapeType="1"/>
                </p:cNvSpPr>
                <p:nvPr/>
              </p:nvSpPr>
              <p:spPr bwMode="auto">
                <a:xfrm>
                  <a:off x="2971800" y="2543175"/>
                  <a:ext cx="685800" cy="0"/>
                </a:xfrm>
                <a:prstGeom prst="line">
                  <a:avLst/>
                </a:prstGeom>
                <a:noFill/>
                <a:ln w="9525">
                  <a:solidFill>
                    <a:schemeClr val="bg1"/>
                  </a:solidFill>
                  <a:round/>
                  <a:headEnd/>
                  <a:tailEnd/>
                </a:ln>
              </p:spPr>
              <p:txBody>
                <a:bodyPr>
                  <a:prstTxWarp prst="textNoShape">
                    <a:avLst/>
                  </a:prstTxWarp>
                </a:bodyPr>
                <a:lstStyle/>
                <a:p>
                  <a:endParaRPr lang="en-US"/>
                </a:p>
              </p:txBody>
            </p:sp>
            <p:sp>
              <p:nvSpPr>
                <p:cNvPr id="90159" name="Text Box 59"/>
                <p:cNvSpPr txBox="1">
                  <a:spLocks noChangeArrowheads="1"/>
                </p:cNvSpPr>
                <p:nvPr/>
              </p:nvSpPr>
              <p:spPr bwMode="auto">
                <a:xfrm>
                  <a:off x="3062211" y="2299508"/>
                  <a:ext cx="537371" cy="254666"/>
                </a:xfrm>
                <a:prstGeom prst="rect">
                  <a:avLst/>
                </a:prstGeom>
                <a:noFill/>
                <a:ln w="9525">
                  <a:noFill/>
                  <a:miter lim="800000"/>
                  <a:headEnd/>
                  <a:tailEnd/>
                </a:ln>
              </p:spPr>
              <p:txBody>
                <a:bodyPr wrap="none">
                  <a:prstTxWarp prst="textNoShape">
                    <a:avLst/>
                  </a:prstTxWarp>
                  <a:spAutoFit/>
                </a:bodyPr>
                <a:lstStyle/>
                <a:p>
                  <a:r>
                    <a:rPr lang="en-US" altLang="zh-CN" sz="1000">
                      <a:solidFill>
                        <a:schemeClr val="bg1"/>
                      </a:solidFill>
                      <a:ea typeface="宋体" pitchFamily="84" charset="-122"/>
                      <a:cs typeface="宋体" pitchFamily="84" charset="-122"/>
                    </a:rPr>
                    <a:t>(001) </a:t>
                  </a:r>
                </a:p>
              </p:txBody>
            </p:sp>
            <p:sp>
              <p:nvSpPr>
                <p:cNvPr id="90160" name="Line 60"/>
                <p:cNvSpPr>
                  <a:spLocks noChangeShapeType="1"/>
                </p:cNvSpPr>
                <p:nvPr/>
              </p:nvSpPr>
              <p:spPr bwMode="auto">
                <a:xfrm>
                  <a:off x="2971800" y="2638425"/>
                  <a:ext cx="685800" cy="0"/>
                </a:xfrm>
                <a:prstGeom prst="line">
                  <a:avLst/>
                </a:prstGeom>
                <a:noFill/>
                <a:ln w="9525">
                  <a:solidFill>
                    <a:schemeClr val="bg1"/>
                  </a:solidFill>
                  <a:round/>
                  <a:headEnd/>
                  <a:tailEnd/>
                </a:ln>
              </p:spPr>
              <p:txBody>
                <a:bodyPr>
                  <a:prstTxWarp prst="textNoShape">
                    <a:avLst/>
                  </a:prstTxWarp>
                </a:bodyPr>
                <a:lstStyle/>
                <a:p>
                  <a:endParaRPr lang="en-US"/>
                </a:p>
              </p:txBody>
            </p:sp>
          </p:grpSp>
          <p:sp>
            <p:nvSpPr>
              <p:cNvPr id="90155" name="Text Box 30"/>
              <p:cNvSpPr txBox="1">
                <a:spLocks noChangeArrowheads="1"/>
              </p:cNvSpPr>
              <p:nvPr/>
            </p:nvSpPr>
            <p:spPr bwMode="auto">
              <a:xfrm>
                <a:off x="6990331" y="1620576"/>
                <a:ext cx="747358" cy="286086"/>
              </a:xfrm>
              <a:prstGeom prst="rect">
                <a:avLst/>
              </a:prstGeom>
              <a:noFill/>
              <a:ln w="9525">
                <a:noFill/>
                <a:miter lim="800000"/>
                <a:headEnd/>
                <a:tailEnd/>
              </a:ln>
            </p:spPr>
            <p:txBody>
              <a:bodyPr wrap="none">
                <a:prstTxWarp prst="textNoShape">
                  <a:avLst/>
                </a:prstTxWarp>
                <a:spAutoFit/>
              </a:bodyPr>
              <a:lstStyle/>
              <a:p>
                <a:r>
                  <a:rPr lang="en-US" altLang="zh-CN" sz="1200">
                    <a:solidFill>
                      <a:schemeClr val="bg1"/>
                    </a:solidFill>
                    <a:latin typeface="宋体" pitchFamily="84" charset="-122"/>
                    <a:ea typeface="宋体" pitchFamily="84" charset="-122"/>
                    <a:cs typeface="宋体" pitchFamily="84" charset="-122"/>
                  </a:rPr>
                  <a:t>Crystal</a:t>
                </a:r>
              </a:p>
            </p:txBody>
          </p:sp>
        </p:grpSp>
        <p:grpSp>
          <p:nvGrpSpPr>
            <p:cNvPr id="90123" name="Group 11"/>
            <p:cNvGrpSpPr>
              <a:grpSpLocks noChangeAspect="1"/>
            </p:cNvGrpSpPr>
            <p:nvPr/>
          </p:nvGrpSpPr>
          <p:grpSpPr bwMode="auto">
            <a:xfrm>
              <a:off x="166116" y="645812"/>
              <a:ext cx="2593848" cy="1155955"/>
              <a:chOff x="152400" y="853281"/>
              <a:chExt cx="2701925" cy="1204119"/>
            </a:xfrm>
          </p:grpSpPr>
          <p:grpSp>
            <p:nvGrpSpPr>
              <p:cNvPr id="90147" name="Group 35"/>
              <p:cNvGrpSpPr>
                <a:grpSpLocks/>
              </p:cNvGrpSpPr>
              <p:nvPr/>
            </p:nvGrpSpPr>
            <p:grpSpPr bwMode="auto">
              <a:xfrm>
                <a:off x="152400" y="853281"/>
                <a:ext cx="2701925" cy="1204119"/>
                <a:chOff x="1870075" y="215106"/>
                <a:chExt cx="2701925" cy="1204119"/>
              </a:xfrm>
            </p:grpSpPr>
            <p:pic>
              <p:nvPicPr>
                <p:cNvPr id="90150" name="Picture 3" descr="1100 segregation-gray"/>
                <p:cNvPicPr>
                  <a:picLocks noChangeAspect="1" noChangeArrowheads="1"/>
                </p:cNvPicPr>
                <p:nvPr/>
              </p:nvPicPr>
              <p:blipFill>
                <a:blip r:embed="rId8"/>
                <a:srcRect t="10765"/>
                <a:stretch>
                  <a:fillRect/>
                </a:stretch>
              </p:blipFill>
              <p:spPr bwMode="auto">
                <a:xfrm>
                  <a:off x="1870075" y="215106"/>
                  <a:ext cx="2701925" cy="1204119"/>
                </a:xfrm>
                <a:prstGeom prst="rect">
                  <a:avLst/>
                </a:prstGeom>
                <a:noFill/>
                <a:ln w="9525">
                  <a:noFill/>
                  <a:miter lim="800000"/>
                  <a:headEnd/>
                  <a:tailEnd/>
                </a:ln>
              </p:spPr>
            </p:pic>
            <p:sp>
              <p:nvSpPr>
                <p:cNvPr id="90151" name="Line 55"/>
                <p:cNvSpPr>
                  <a:spLocks noChangeShapeType="1"/>
                </p:cNvSpPr>
                <p:nvPr/>
              </p:nvSpPr>
              <p:spPr bwMode="auto">
                <a:xfrm>
                  <a:off x="2819400" y="1119188"/>
                  <a:ext cx="685800" cy="0"/>
                </a:xfrm>
                <a:prstGeom prst="line">
                  <a:avLst/>
                </a:prstGeom>
                <a:noFill/>
                <a:ln w="9525">
                  <a:solidFill>
                    <a:schemeClr val="bg1"/>
                  </a:solidFill>
                  <a:round/>
                  <a:headEnd/>
                  <a:tailEnd/>
                </a:ln>
              </p:spPr>
              <p:txBody>
                <a:bodyPr>
                  <a:prstTxWarp prst="textNoShape">
                    <a:avLst/>
                  </a:prstTxWarp>
                </a:bodyPr>
                <a:lstStyle/>
                <a:p>
                  <a:endParaRPr lang="en-US"/>
                </a:p>
              </p:txBody>
            </p:sp>
            <p:sp>
              <p:nvSpPr>
                <p:cNvPr id="90152" name="Line 56"/>
                <p:cNvSpPr>
                  <a:spLocks noChangeShapeType="1"/>
                </p:cNvSpPr>
                <p:nvPr/>
              </p:nvSpPr>
              <p:spPr bwMode="auto">
                <a:xfrm>
                  <a:off x="2819400" y="1219200"/>
                  <a:ext cx="685800" cy="0"/>
                </a:xfrm>
                <a:prstGeom prst="line">
                  <a:avLst/>
                </a:prstGeom>
                <a:noFill/>
                <a:ln w="9525">
                  <a:solidFill>
                    <a:schemeClr val="bg1"/>
                  </a:solidFill>
                  <a:round/>
                  <a:headEnd/>
                  <a:tailEnd/>
                </a:ln>
              </p:spPr>
              <p:txBody>
                <a:bodyPr>
                  <a:prstTxWarp prst="textNoShape">
                    <a:avLst/>
                  </a:prstTxWarp>
                </a:bodyPr>
                <a:lstStyle/>
                <a:p>
                  <a:endParaRPr lang="en-US"/>
                </a:p>
              </p:txBody>
            </p:sp>
            <p:sp>
              <p:nvSpPr>
                <p:cNvPr id="90153" name="Text Box 57"/>
                <p:cNvSpPr txBox="1">
                  <a:spLocks noChangeArrowheads="1"/>
                </p:cNvSpPr>
                <p:nvPr/>
              </p:nvSpPr>
              <p:spPr bwMode="auto">
                <a:xfrm>
                  <a:off x="2910094" y="874920"/>
                  <a:ext cx="537370" cy="254666"/>
                </a:xfrm>
                <a:prstGeom prst="rect">
                  <a:avLst/>
                </a:prstGeom>
                <a:noFill/>
                <a:ln w="9525">
                  <a:noFill/>
                  <a:miter lim="800000"/>
                  <a:headEnd/>
                  <a:tailEnd/>
                </a:ln>
              </p:spPr>
              <p:txBody>
                <a:bodyPr wrap="none">
                  <a:prstTxWarp prst="textNoShape">
                    <a:avLst/>
                  </a:prstTxWarp>
                  <a:spAutoFit/>
                </a:bodyPr>
                <a:lstStyle/>
                <a:p>
                  <a:r>
                    <a:rPr lang="en-US" altLang="zh-CN" sz="1000">
                      <a:solidFill>
                        <a:schemeClr val="bg1"/>
                      </a:solidFill>
                      <a:ea typeface="宋体" pitchFamily="84" charset="-122"/>
                      <a:cs typeface="宋体" pitchFamily="84" charset="-122"/>
                    </a:rPr>
                    <a:t>(001) </a:t>
                  </a:r>
                </a:p>
              </p:txBody>
            </p:sp>
          </p:grpSp>
          <p:sp>
            <p:nvSpPr>
              <p:cNvPr id="90148" name="Text Box 30"/>
              <p:cNvSpPr txBox="1">
                <a:spLocks noChangeArrowheads="1"/>
              </p:cNvSpPr>
              <p:nvPr/>
            </p:nvSpPr>
            <p:spPr bwMode="auto">
              <a:xfrm>
                <a:off x="2100160" y="1663579"/>
                <a:ext cx="747359" cy="286086"/>
              </a:xfrm>
              <a:prstGeom prst="rect">
                <a:avLst/>
              </a:prstGeom>
              <a:noFill/>
              <a:ln w="9525">
                <a:noFill/>
                <a:miter lim="800000"/>
                <a:headEnd/>
                <a:tailEnd/>
              </a:ln>
            </p:spPr>
            <p:txBody>
              <a:bodyPr wrap="none">
                <a:prstTxWarp prst="textNoShape">
                  <a:avLst/>
                </a:prstTxWarp>
                <a:spAutoFit/>
              </a:bodyPr>
              <a:lstStyle/>
              <a:p>
                <a:r>
                  <a:rPr lang="en-US" altLang="zh-CN" sz="1200">
                    <a:solidFill>
                      <a:schemeClr val="bg1"/>
                    </a:solidFill>
                    <a:latin typeface="宋体" pitchFamily="84" charset="-122"/>
                    <a:ea typeface="宋体" pitchFamily="84" charset="-122"/>
                    <a:cs typeface="宋体" pitchFamily="84" charset="-122"/>
                  </a:rPr>
                  <a:t>Crystal</a:t>
                </a:r>
              </a:p>
            </p:txBody>
          </p:sp>
          <p:sp>
            <p:nvSpPr>
              <p:cNvPr id="90149" name="Text Box 30"/>
              <p:cNvSpPr txBox="1">
                <a:spLocks noChangeArrowheads="1"/>
              </p:cNvSpPr>
              <p:nvPr/>
            </p:nvSpPr>
            <p:spPr bwMode="auto">
              <a:xfrm>
                <a:off x="2065439" y="853281"/>
                <a:ext cx="747358" cy="286085"/>
              </a:xfrm>
              <a:prstGeom prst="rect">
                <a:avLst/>
              </a:prstGeom>
              <a:noFill/>
              <a:ln w="9525">
                <a:noFill/>
                <a:miter lim="800000"/>
                <a:headEnd/>
                <a:tailEnd/>
              </a:ln>
            </p:spPr>
            <p:txBody>
              <a:bodyPr wrap="none">
                <a:prstTxWarp prst="textNoShape">
                  <a:avLst/>
                </a:prstTxWarp>
                <a:spAutoFit/>
              </a:bodyPr>
              <a:lstStyle/>
              <a:p>
                <a:r>
                  <a:rPr lang="en-US" altLang="zh-CN" sz="1200">
                    <a:solidFill>
                      <a:schemeClr val="bg1"/>
                    </a:solidFill>
                    <a:latin typeface="宋体" pitchFamily="84" charset="-122"/>
                    <a:ea typeface="宋体" pitchFamily="84" charset="-122"/>
                    <a:cs typeface="宋体" pitchFamily="84" charset="-122"/>
                  </a:rPr>
                  <a:t>Crystal</a:t>
                </a:r>
              </a:p>
            </p:txBody>
          </p:sp>
        </p:grpSp>
        <p:grpSp>
          <p:nvGrpSpPr>
            <p:cNvPr id="90124" name="Group 12"/>
            <p:cNvGrpSpPr>
              <a:grpSpLocks noChangeAspect="1"/>
            </p:cNvGrpSpPr>
            <p:nvPr/>
          </p:nvGrpSpPr>
          <p:grpSpPr bwMode="auto">
            <a:xfrm>
              <a:off x="166116" y="4116140"/>
              <a:ext cx="2680966" cy="1222774"/>
              <a:chOff x="1870075" y="4190451"/>
              <a:chExt cx="2792673" cy="1273724"/>
            </a:xfrm>
          </p:grpSpPr>
          <p:pic>
            <p:nvPicPr>
              <p:cNvPr id="90141" name="Picture 11" descr="1400-nanowire-segre"/>
              <p:cNvPicPr>
                <a:picLocks noChangeAspect="1" noChangeArrowheads="1"/>
              </p:cNvPicPr>
              <p:nvPr/>
            </p:nvPicPr>
            <p:blipFill>
              <a:blip r:embed="rId9"/>
              <a:srcRect t="10233"/>
              <a:stretch>
                <a:fillRect/>
              </a:stretch>
            </p:blipFill>
            <p:spPr bwMode="auto">
              <a:xfrm>
                <a:off x="1870075" y="4252881"/>
                <a:ext cx="2701925" cy="1211294"/>
              </a:xfrm>
              <a:prstGeom prst="rect">
                <a:avLst/>
              </a:prstGeom>
              <a:noFill/>
              <a:ln w="9525">
                <a:noFill/>
                <a:miter lim="800000"/>
                <a:headEnd/>
                <a:tailEnd/>
              </a:ln>
            </p:spPr>
          </p:pic>
          <p:sp>
            <p:nvSpPr>
              <p:cNvPr id="90142" name="Text Box 32"/>
              <p:cNvSpPr txBox="1">
                <a:spLocks noChangeArrowheads="1"/>
              </p:cNvSpPr>
              <p:nvPr/>
            </p:nvSpPr>
            <p:spPr bwMode="auto">
              <a:xfrm>
                <a:off x="3915390" y="4235100"/>
                <a:ext cx="747358" cy="286086"/>
              </a:xfrm>
              <a:prstGeom prst="rect">
                <a:avLst/>
              </a:prstGeom>
              <a:noFill/>
              <a:ln w="9525">
                <a:noFill/>
                <a:miter lim="800000"/>
                <a:headEnd/>
                <a:tailEnd/>
              </a:ln>
            </p:spPr>
            <p:txBody>
              <a:bodyPr wrap="none">
                <a:prstTxWarp prst="textNoShape">
                  <a:avLst/>
                </a:prstTxWarp>
                <a:spAutoFit/>
              </a:bodyPr>
              <a:lstStyle/>
              <a:p>
                <a:r>
                  <a:rPr lang="en-US" altLang="zh-CN" sz="1200">
                    <a:solidFill>
                      <a:schemeClr val="bg1"/>
                    </a:solidFill>
                    <a:latin typeface="宋体" pitchFamily="84" charset="-122"/>
                    <a:ea typeface="宋体" pitchFamily="84" charset="-122"/>
                    <a:cs typeface="宋体" pitchFamily="84" charset="-122"/>
                  </a:rPr>
                  <a:t>Crystal</a:t>
                </a:r>
              </a:p>
            </p:txBody>
          </p:sp>
          <p:sp>
            <p:nvSpPr>
              <p:cNvPr id="90143" name="Line 64"/>
              <p:cNvSpPr>
                <a:spLocks noChangeShapeType="1"/>
              </p:cNvSpPr>
              <p:nvPr/>
            </p:nvSpPr>
            <p:spPr bwMode="auto">
              <a:xfrm>
                <a:off x="3200400" y="4556125"/>
                <a:ext cx="685800" cy="0"/>
              </a:xfrm>
              <a:prstGeom prst="line">
                <a:avLst/>
              </a:prstGeom>
              <a:noFill/>
              <a:ln w="9525">
                <a:solidFill>
                  <a:schemeClr val="bg1"/>
                </a:solidFill>
                <a:round/>
                <a:headEnd/>
                <a:tailEnd/>
              </a:ln>
            </p:spPr>
            <p:txBody>
              <a:bodyPr>
                <a:prstTxWarp prst="textNoShape">
                  <a:avLst/>
                </a:prstTxWarp>
              </a:bodyPr>
              <a:lstStyle/>
              <a:p>
                <a:endParaRPr lang="en-US"/>
              </a:p>
            </p:txBody>
          </p:sp>
          <p:sp>
            <p:nvSpPr>
              <p:cNvPr id="90144" name="Text Box 65"/>
              <p:cNvSpPr txBox="1">
                <a:spLocks noChangeArrowheads="1"/>
              </p:cNvSpPr>
              <p:nvPr/>
            </p:nvSpPr>
            <p:spPr bwMode="auto">
              <a:xfrm>
                <a:off x="3277158" y="4190451"/>
                <a:ext cx="537371" cy="254666"/>
              </a:xfrm>
              <a:prstGeom prst="rect">
                <a:avLst/>
              </a:prstGeom>
              <a:noFill/>
              <a:ln w="9525">
                <a:noFill/>
                <a:miter lim="800000"/>
                <a:headEnd/>
                <a:tailEnd/>
              </a:ln>
            </p:spPr>
            <p:txBody>
              <a:bodyPr wrap="none">
                <a:prstTxWarp prst="textNoShape">
                  <a:avLst/>
                </a:prstTxWarp>
                <a:spAutoFit/>
              </a:bodyPr>
              <a:lstStyle/>
              <a:p>
                <a:r>
                  <a:rPr lang="en-US" altLang="zh-CN" sz="1000">
                    <a:solidFill>
                      <a:schemeClr val="bg1"/>
                    </a:solidFill>
                    <a:ea typeface="宋体" pitchFamily="84" charset="-122"/>
                    <a:cs typeface="宋体" pitchFamily="84" charset="-122"/>
                  </a:rPr>
                  <a:t>(001) </a:t>
                </a:r>
              </a:p>
            </p:txBody>
          </p:sp>
          <p:sp>
            <p:nvSpPr>
              <p:cNvPr id="90145" name="Line 66"/>
              <p:cNvSpPr>
                <a:spLocks noChangeShapeType="1"/>
              </p:cNvSpPr>
              <p:nvPr/>
            </p:nvSpPr>
            <p:spPr bwMode="auto">
              <a:xfrm>
                <a:off x="3197225" y="4473575"/>
                <a:ext cx="685800" cy="0"/>
              </a:xfrm>
              <a:prstGeom prst="line">
                <a:avLst/>
              </a:prstGeom>
              <a:noFill/>
              <a:ln w="9525">
                <a:solidFill>
                  <a:schemeClr val="bg1"/>
                </a:solidFill>
                <a:round/>
                <a:headEnd/>
                <a:tailEnd/>
              </a:ln>
            </p:spPr>
            <p:txBody>
              <a:bodyPr>
                <a:prstTxWarp prst="textNoShape">
                  <a:avLst/>
                </a:prstTxWarp>
              </a:bodyPr>
              <a:lstStyle/>
              <a:p>
                <a:endParaRPr lang="en-US"/>
              </a:p>
            </p:txBody>
          </p:sp>
          <p:sp>
            <p:nvSpPr>
              <p:cNvPr id="90146" name="Text Box 32"/>
              <p:cNvSpPr txBox="1">
                <a:spLocks noChangeArrowheads="1"/>
              </p:cNvSpPr>
              <p:nvPr/>
            </p:nvSpPr>
            <p:spPr bwMode="auto">
              <a:xfrm>
                <a:off x="3802955" y="5104932"/>
                <a:ext cx="747359" cy="286085"/>
              </a:xfrm>
              <a:prstGeom prst="rect">
                <a:avLst/>
              </a:prstGeom>
              <a:noFill/>
              <a:ln w="9525">
                <a:noFill/>
                <a:miter lim="800000"/>
                <a:headEnd/>
                <a:tailEnd/>
              </a:ln>
            </p:spPr>
            <p:txBody>
              <a:bodyPr wrap="none">
                <a:prstTxWarp prst="textNoShape">
                  <a:avLst/>
                </a:prstTxWarp>
                <a:spAutoFit/>
              </a:bodyPr>
              <a:lstStyle/>
              <a:p>
                <a:r>
                  <a:rPr lang="en-US" altLang="zh-CN" sz="1200">
                    <a:solidFill>
                      <a:schemeClr val="bg1"/>
                    </a:solidFill>
                    <a:latin typeface="宋体" pitchFamily="84" charset="-122"/>
                    <a:ea typeface="宋体" pitchFamily="84" charset="-122"/>
                    <a:cs typeface="宋体" pitchFamily="84" charset="-122"/>
                  </a:rPr>
                  <a:t>Crystal</a:t>
                </a:r>
              </a:p>
            </p:txBody>
          </p:sp>
        </p:grpSp>
        <p:grpSp>
          <p:nvGrpSpPr>
            <p:cNvPr id="90125" name="Group 13"/>
            <p:cNvGrpSpPr>
              <a:grpSpLocks noChangeAspect="1"/>
            </p:cNvGrpSpPr>
            <p:nvPr/>
          </p:nvGrpSpPr>
          <p:grpSpPr bwMode="auto">
            <a:xfrm>
              <a:off x="166116" y="5352106"/>
              <a:ext cx="2593848" cy="1162783"/>
              <a:chOff x="1870075" y="5589619"/>
              <a:chExt cx="2701925" cy="1211231"/>
            </a:xfrm>
          </p:grpSpPr>
          <p:grpSp>
            <p:nvGrpSpPr>
              <p:cNvPr id="90133" name="Group 21"/>
              <p:cNvGrpSpPr>
                <a:grpSpLocks/>
              </p:cNvGrpSpPr>
              <p:nvPr/>
            </p:nvGrpSpPr>
            <p:grpSpPr bwMode="auto">
              <a:xfrm>
                <a:off x="1870075" y="5589619"/>
                <a:ext cx="2701925" cy="1211231"/>
                <a:chOff x="1870075" y="5589619"/>
                <a:chExt cx="2701925" cy="1211231"/>
              </a:xfrm>
            </p:grpSpPr>
            <p:pic>
              <p:nvPicPr>
                <p:cNvPr id="90135" name="Picture 9" descr="1500nanowire-segre"/>
                <p:cNvPicPr>
                  <a:picLocks noChangeAspect="1" noChangeArrowheads="1"/>
                </p:cNvPicPr>
                <p:nvPr/>
              </p:nvPicPr>
              <p:blipFill>
                <a:blip r:embed="rId10"/>
                <a:srcRect t="10239"/>
                <a:stretch>
                  <a:fillRect/>
                </a:stretch>
              </p:blipFill>
              <p:spPr bwMode="auto">
                <a:xfrm>
                  <a:off x="1870075" y="5589619"/>
                  <a:ext cx="2701925" cy="1211231"/>
                </a:xfrm>
                <a:prstGeom prst="rect">
                  <a:avLst/>
                </a:prstGeom>
                <a:noFill/>
                <a:ln w="9525">
                  <a:noFill/>
                  <a:miter lim="800000"/>
                  <a:headEnd/>
                  <a:tailEnd/>
                </a:ln>
              </p:spPr>
            </p:pic>
            <p:sp>
              <p:nvSpPr>
                <p:cNvPr id="90136" name="Text Box 34"/>
                <p:cNvSpPr txBox="1">
                  <a:spLocks noChangeArrowheads="1"/>
                </p:cNvSpPr>
                <p:nvPr/>
              </p:nvSpPr>
              <p:spPr bwMode="auto">
                <a:xfrm>
                  <a:off x="3047329" y="5608554"/>
                  <a:ext cx="1461648" cy="286086"/>
                </a:xfrm>
                <a:prstGeom prst="rect">
                  <a:avLst/>
                </a:prstGeom>
                <a:noFill/>
                <a:ln w="9525">
                  <a:noFill/>
                  <a:miter lim="800000"/>
                  <a:headEnd/>
                  <a:tailEnd/>
                </a:ln>
              </p:spPr>
              <p:txBody>
                <a:bodyPr wrap="none">
                  <a:prstTxWarp prst="textNoShape">
                    <a:avLst/>
                  </a:prstTxWarp>
                  <a:spAutoFit/>
                </a:bodyPr>
                <a:lstStyle/>
                <a:p>
                  <a:r>
                    <a:rPr lang="en-US" altLang="zh-CN" sz="1200">
                      <a:solidFill>
                        <a:schemeClr val="bg1"/>
                      </a:solidFill>
                      <a:latin typeface="宋体" pitchFamily="84" charset="-122"/>
                      <a:ea typeface="宋体" pitchFamily="84" charset="-122"/>
                      <a:cs typeface="宋体" pitchFamily="84" charset="-122"/>
                    </a:rPr>
                    <a:t>Amorphous layer </a:t>
                  </a:r>
                </a:p>
              </p:txBody>
            </p:sp>
            <p:sp>
              <p:nvSpPr>
                <p:cNvPr id="90137" name="Text Box 36"/>
                <p:cNvSpPr txBox="1">
                  <a:spLocks noChangeArrowheads="1"/>
                </p:cNvSpPr>
                <p:nvPr/>
              </p:nvSpPr>
              <p:spPr bwMode="auto">
                <a:xfrm>
                  <a:off x="1949441" y="5676355"/>
                  <a:ext cx="826724" cy="286084"/>
                </a:xfrm>
                <a:prstGeom prst="rect">
                  <a:avLst/>
                </a:prstGeom>
                <a:noFill/>
                <a:ln w="9525">
                  <a:noFill/>
                  <a:miter lim="800000"/>
                  <a:headEnd/>
                  <a:tailEnd/>
                </a:ln>
              </p:spPr>
              <p:txBody>
                <a:bodyPr wrap="none">
                  <a:prstTxWarp prst="textNoShape">
                    <a:avLst/>
                  </a:prstTxWarp>
                  <a:spAutoFit/>
                </a:bodyPr>
                <a:lstStyle/>
                <a:p>
                  <a:r>
                    <a:rPr lang="en-US" altLang="zh-CN" sz="1200">
                      <a:solidFill>
                        <a:schemeClr val="bg1"/>
                      </a:solidFill>
                      <a:latin typeface="宋体" pitchFamily="84" charset="-122"/>
                      <a:ea typeface="宋体" pitchFamily="84" charset="-122"/>
                      <a:cs typeface="宋体" pitchFamily="84" charset="-122"/>
                    </a:rPr>
                    <a:t>Crystal </a:t>
                  </a:r>
                </a:p>
              </p:txBody>
            </p:sp>
            <p:sp>
              <p:nvSpPr>
                <p:cNvPr id="90138" name="Text Box 67"/>
                <p:cNvSpPr txBox="1">
                  <a:spLocks noChangeArrowheads="1"/>
                </p:cNvSpPr>
                <p:nvPr/>
              </p:nvSpPr>
              <p:spPr bwMode="auto">
                <a:xfrm>
                  <a:off x="1990777" y="6159227"/>
                  <a:ext cx="537370" cy="254664"/>
                </a:xfrm>
                <a:prstGeom prst="rect">
                  <a:avLst/>
                </a:prstGeom>
                <a:noFill/>
                <a:ln w="9525">
                  <a:noFill/>
                  <a:miter lim="800000"/>
                  <a:headEnd/>
                  <a:tailEnd/>
                </a:ln>
              </p:spPr>
              <p:txBody>
                <a:bodyPr wrap="none">
                  <a:prstTxWarp prst="textNoShape">
                    <a:avLst/>
                  </a:prstTxWarp>
                  <a:spAutoFit/>
                </a:bodyPr>
                <a:lstStyle/>
                <a:p>
                  <a:r>
                    <a:rPr lang="en-US" altLang="zh-CN" sz="1000">
                      <a:solidFill>
                        <a:schemeClr val="bg1"/>
                      </a:solidFill>
                      <a:ea typeface="宋体" pitchFamily="84" charset="-122"/>
                      <a:cs typeface="宋体" pitchFamily="84" charset="-122"/>
                    </a:rPr>
                    <a:t>(001) </a:t>
                  </a:r>
                </a:p>
              </p:txBody>
            </p:sp>
            <p:sp>
              <p:nvSpPr>
                <p:cNvPr id="90139" name="Line 68"/>
                <p:cNvSpPr>
                  <a:spLocks noChangeShapeType="1"/>
                </p:cNvSpPr>
                <p:nvPr/>
              </p:nvSpPr>
              <p:spPr bwMode="auto">
                <a:xfrm>
                  <a:off x="1905000" y="6423025"/>
                  <a:ext cx="685800" cy="0"/>
                </a:xfrm>
                <a:prstGeom prst="line">
                  <a:avLst/>
                </a:prstGeom>
                <a:noFill/>
                <a:ln w="9525">
                  <a:solidFill>
                    <a:schemeClr val="bg1"/>
                  </a:solidFill>
                  <a:round/>
                  <a:headEnd/>
                  <a:tailEnd/>
                </a:ln>
              </p:spPr>
              <p:txBody>
                <a:bodyPr>
                  <a:prstTxWarp prst="textNoShape">
                    <a:avLst/>
                  </a:prstTxWarp>
                </a:bodyPr>
                <a:lstStyle/>
                <a:p>
                  <a:endParaRPr lang="en-US"/>
                </a:p>
              </p:txBody>
            </p:sp>
            <p:sp>
              <p:nvSpPr>
                <p:cNvPr id="90140" name="Line 69"/>
                <p:cNvSpPr>
                  <a:spLocks noChangeShapeType="1"/>
                </p:cNvSpPr>
                <p:nvPr/>
              </p:nvSpPr>
              <p:spPr bwMode="auto">
                <a:xfrm>
                  <a:off x="1905000" y="6464300"/>
                  <a:ext cx="685800" cy="0"/>
                </a:xfrm>
                <a:prstGeom prst="line">
                  <a:avLst/>
                </a:prstGeom>
                <a:noFill/>
                <a:ln w="9525">
                  <a:solidFill>
                    <a:schemeClr val="bg1"/>
                  </a:solidFill>
                  <a:round/>
                  <a:headEnd/>
                  <a:tailEnd/>
                </a:ln>
              </p:spPr>
              <p:txBody>
                <a:bodyPr>
                  <a:prstTxWarp prst="textNoShape">
                    <a:avLst/>
                  </a:prstTxWarp>
                </a:bodyPr>
                <a:lstStyle/>
                <a:p>
                  <a:endParaRPr lang="en-US"/>
                </a:p>
              </p:txBody>
            </p:sp>
          </p:grpSp>
          <p:sp>
            <p:nvSpPr>
              <p:cNvPr id="90134" name="Text Box 32"/>
              <p:cNvSpPr txBox="1">
                <a:spLocks noChangeArrowheads="1"/>
              </p:cNvSpPr>
              <p:nvPr/>
            </p:nvSpPr>
            <p:spPr bwMode="auto">
              <a:xfrm>
                <a:off x="3384632" y="6432082"/>
                <a:ext cx="747359" cy="286085"/>
              </a:xfrm>
              <a:prstGeom prst="rect">
                <a:avLst/>
              </a:prstGeom>
              <a:noFill/>
              <a:ln w="9525">
                <a:noFill/>
                <a:miter lim="800000"/>
                <a:headEnd/>
                <a:tailEnd/>
              </a:ln>
            </p:spPr>
            <p:txBody>
              <a:bodyPr wrap="none">
                <a:prstTxWarp prst="textNoShape">
                  <a:avLst/>
                </a:prstTxWarp>
                <a:spAutoFit/>
              </a:bodyPr>
              <a:lstStyle/>
              <a:p>
                <a:r>
                  <a:rPr lang="en-US" altLang="zh-CN" sz="1200">
                    <a:solidFill>
                      <a:schemeClr val="bg1"/>
                    </a:solidFill>
                    <a:latin typeface="宋体" pitchFamily="84" charset="-122"/>
                    <a:ea typeface="宋体" pitchFamily="84" charset="-122"/>
                    <a:cs typeface="宋体" pitchFamily="84" charset="-122"/>
                  </a:rPr>
                  <a:t>Crystal</a:t>
                </a:r>
              </a:p>
            </p:txBody>
          </p:sp>
        </p:grpSp>
        <p:grpSp>
          <p:nvGrpSpPr>
            <p:cNvPr id="90126" name="Group 14"/>
            <p:cNvGrpSpPr>
              <a:grpSpLocks/>
            </p:cNvGrpSpPr>
            <p:nvPr/>
          </p:nvGrpSpPr>
          <p:grpSpPr bwMode="auto">
            <a:xfrm>
              <a:off x="2637557" y="645813"/>
              <a:ext cx="1001592" cy="5869076"/>
              <a:chOff x="2709298" y="645813"/>
              <a:chExt cx="1001592" cy="5869076"/>
            </a:xfrm>
          </p:grpSpPr>
          <p:sp>
            <p:nvSpPr>
              <p:cNvPr id="16" name="Down Arrow 15"/>
              <p:cNvSpPr/>
              <p:nvPr/>
            </p:nvSpPr>
            <p:spPr>
              <a:xfrm>
                <a:off x="2891838" y="645812"/>
                <a:ext cx="612702" cy="5869077"/>
              </a:xfrm>
              <a:prstGeom prst="downArrow">
                <a:avLst>
                  <a:gd name="adj1" fmla="val 100000"/>
                  <a:gd name="adj2" fmla="val 22732"/>
                </a:avLst>
              </a:prstGeom>
              <a:gradFill>
                <a:gsLst>
                  <a:gs pos="2083">
                    <a:schemeClr val="accent3">
                      <a:lumMod val="50000"/>
                    </a:schemeClr>
                  </a:gs>
                  <a:gs pos="100000">
                    <a:srgbClr val="FF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0128" name="TextBox 16"/>
              <p:cNvSpPr txBox="1">
                <a:spLocks noChangeArrowheads="1"/>
              </p:cNvSpPr>
              <p:nvPr/>
            </p:nvSpPr>
            <p:spPr bwMode="auto">
              <a:xfrm>
                <a:off x="2715647" y="990305"/>
                <a:ext cx="993656" cy="274641"/>
              </a:xfrm>
              <a:prstGeom prst="rect">
                <a:avLst/>
              </a:prstGeom>
              <a:noFill/>
              <a:ln w="9525">
                <a:noFill/>
                <a:miter lim="800000"/>
                <a:headEnd/>
                <a:tailEnd/>
              </a:ln>
            </p:spPr>
            <p:txBody>
              <a:bodyPr>
                <a:prstTxWarp prst="textNoShape">
                  <a:avLst/>
                </a:prstTxWarp>
                <a:spAutoFit/>
              </a:bodyPr>
              <a:lstStyle/>
              <a:p>
                <a:pPr algn="ctr"/>
                <a:r>
                  <a:rPr lang="en-US" sz="1200">
                    <a:solidFill>
                      <a:schemeClr val="bg1"/>
                    </a:solidFill>
                    <a:latin typeface="Calibri" pitchFamily="84" charset="0"/>
                  </a:rPr>
                  <a:t>1100°C</a:t>
                </a:r>
              </a:p>
            </p:txBody>
          </p:sp>
          <p:sp>
            <p:nvSpPr>
              <p:cNvPr id="90129" name="TextBox 17"/>
              <p:cNvSpPr txBox="1">
                <a:spLocks noChangeArrowheads="1"/>
              </p:cNvSpPr>
              <p:nvPr/>
            </p:nvSpPr>
            <p:spPr bwMode="auto">
              <a:xfrm>
                <a:off x="2718822" y="2222224"/>
                <a:ext cx="992068" cy="274641"/>
              </a:xfrm>
              <a:prstGeom prst="rect">
                <a:avLst/>
              </a:prstGeom>
              <a:noFill/>
              <a:ln w="9525">
                <a:noFill/>
                <a:miter lim="800000"/>
                <a:headEnd/>
                <a:tailEnd/>
              </a:ln>
            </p:spPr>
            <p:txBody>
              <a:bodyPr>
                <a:prstTxWarp prst="textNoShape">
                  <a:avLst/>
                </a:prstTxWarp>
                <a:spAutoFit/>
              </a:bodyPr>
              <a:lstStyle/>
              <a:p>
                <a:pPr algn="ctr"/>
                <a:r>
                  <a:rPr lang="en-US" sz="1200">
                    <a:solidFill>
                      <a:schemeClr val="bg1"/>
                    </a:solidFill>
                    <a:latin typeface="Calibri" pitchFamily="84" charset="0"/>
                  </a:rPr>
                  <a:t>1200°C</a:t>
                </a:r>
              </a:p>
            </p:txBody>
          </p:sp>
          <p:sp>
            <p:nvSpPr>
              <p:cNvPr id="90130" name="TextBox 18"/>
              <p:cNvSpPr txBox="1">
                <a:spLocks noChangeArrowheads="1"/>
              </p:cNvSpPr>
              <p:nvPr/>
            </p:nvSpPr>
            <p:spPr bwMode="auto">
              <a:xfrm>
                <a:off x="2709298" y="3365241"/>
                <a:ext cx="992068" cy="274642"/>
              </a:xfrm>
              <a:prstGeom prst="rect">
                <a:avLst/>
              </a:prstGeom>
              <a:noFill/>
              <a:ln w="9525">
                <a:noFill/>
                <a:miter lim="800000"/>
                <a:headEnd/>
                <a:tailEnd/>
              </a:ln>
            </p:spPr>
            <p:txBody>
              <a:bodyPr>
                <a:prstTxWarp prst="textNoShape">
                  <a:avLst/>
                </a:prstTxWarp>
                <a:spAutoFit/>
              </a:bodyPr>
              <a:lstStyle/>
              <a:p>
                <a:pPr algn="ctr"/>
                <a:r>
                  <a:rPr lang="en-US" sz="1200">
                    <a:solidFill>
                      <a:schemeClr val="bg1"/>
                    </a:solidFill>
                    <a:latin typeface="Calibri" pitchFamily="84" charset="0"/>
                  </a:rPr>
                  <a:t>1300°C</a:t>
                </a:r>
              </a:p>
            </p:txBody>
          </p:sp>
          <p:sp>
            <p:nvSpPr>
              <p:cNvPr id="90131" name="TextBox 19"/>
              <p:cNvSpPr txBox="1">
                <a:spLocks noChangeArrowheads="1"/>
              </p:cNvSpPr>
              <p:nvPr/>
            </p:nvSpPr>
            <p:spPr bwMode="auto">
              <a:xfrm>
                <a:off x="2717234" y="4508258"/>
                <a:ext cx="992069" cy="274642"/>
              </a:xfrm>
              <a:prstGeom prst="rect">
                <a:avLst/>
              </a:prstGeom>
              <a:noFill/>
              <a:ln w="9525">
                <a:noFill/>
                <a:miter lim="800000"/>
                <a:headEnd/>
                <a:tailEnd/>
              </a:ln>
            </p:spPr>
            <p:txBody>
              <a:bodyPr>
                <a:prstTxWarp prst="textNoShape">
                  <a:avLst/>
                </a:prstTxWarp>
                <a:spAutoFit/>
              </a:bodyPr>
              <a:lstStyle/>
              <a:p>
                <a:pPr algn="ctr"/>
                <a:r>
                  <a:rPr lang="en-US" sz="1200">
                    <a:solidFill>
                      <a:schemeClr val="bg1"/>
                    </a:solidFill>
                    <a:latin typeface="Calibri" pitchFamily="84" charset="0"/>
                  </a:rPr>
                  <a:t>1400°C</a:t>
                </a:r>
              </a:p>
            </p:txBody>
          </p:sp>
          <p:sp>
            <p:nvSpPr>
              <p:cNvPr id="90132" name="TextBox 20"/>
              <p:cNvSpPr txBox="1">
                <a:spLocks noChangeArrowheads="1"/>
              </p:cNvSpPr>
              <p:nvPr/>
            </p:nvSpPr>
            <p:spPr bwMode="auto">
              <a:xfrm>
                <a:off x="2710885" y="5714777"/>
                <a:ext cx="992068" cy="274641"/>
              </a:xfrm>
              <a:prstGeom prst="rect">
                <a:avLst/>
              </a:prstGeom>
              <a:noFill/>
              <a:ln w="9525">
                <a:noFill/>
                <a:miter lim="800000"/>
                <a:headEnd/>
                <a:tailEnd/>
              </a:ln>
            </p:spPr>
            <p:txBody>
              <a:bodyPr>
                <a:prstTxWarp prst="textNoShape">
                  <a:avLst/>
                </a:prstTxWarp>
                <a:spAutoFit/>
              </a:bodyPr>
              <a:lstStyle/>
              <a:p>
                <a:pPr algn="ctr"/>
                <a:r>
                  <a:rPr lang="en-US" sz="1200">
                    <a:solidFill>
                      <a:schemeClr val="bg1"/>
                    </a:solidFill>
                    <a:latin typeface="Calibri" pitchFamily="84" charset="0"/>
                  </a:rPr>
                  <a:t>1500°C</a:t>
                </a:r>
              </a:p>
            </p:txBody>
          </p:sp>
        </p:grpSp>
      </p:grpSp>
      <p:sp>
        <p:nvSpPr>
          <p:cNvPr id="90120" name="TextBox 3"/>
          <p:cNvSpPr txBox="1">
            <a:spLocks noChangeArrowheads="1"/>
          </p:cNvSpPr>
          <p:nvPr/>
        </p:nvSpPr>
        <p:spPr bwMode="auto">
          <a:xfrm>
            <a:off x="3124200" y="1397000"/>
            <a:ext cx="2590800" cy="1554163"/>
          </a:xfrm>
          <a:prstGeom prst="rect">
            <a:avLst/>
          </a:prstGeom>
          <a:noFill/>
          <a:ln w="9525">
            <a:noFill/>
            <a:miter lim="800000"/>
            <a:headEnd/>
            <a:tailEnd/>
          </a:ln>
        </p:spPr>
        <p:txBody>
          <a:bodyPr>
            <a:prstTxWarp prst="textNoShape">
              <a:avLst/>
            </a:prstTxWarp>
            <a:spAutoFit/>
          </a:bodyPr>
          <a:lstStyle/>
          <a:p>
            <a:pPr algn="ctr"/>
            <a:r>
              <a:rPr lang="en-US" sz="3200" b="1">
                <a:latin typeface="Calibri" pitchFamily="84" charset="0"/>
              </a:rPr>
              <a:t>Injected</a:t>
            </a:r>
          </a:p>
          <a:p>
            <a:pPr algn="ctr"/>
            <a:r>
              <a:rPr lang="en-US" sz="3200" b="1">
                <a:latin typeface="Calibri" pitchFamily="84" charset="0"/>
              </a:rPr>
              <a:t>Barium</a:t>
            </a:r>
          </a:p>
          <a:p>
            <a:pPr algn="ctr"/>
            <a:r>
              <a:rPr lang="en-US" sz="3200" b="1">
                <a:latin typeface="Calibri" pitchFamily="84" charset="0"/>
              </a:rPr>
              <a:t>Interphases</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7" name="Date Placeholder 2"/>
          <p:cNvSpPr>
            <a:spLocks noGrp="1"/>
          </p:cNvSpPr>
          <p:nvPr>
            <p:ph type="dt" sz="quarter" idx="4294967295"/>
          </p:nvPr>
        </p:nvSpPr>
        <p:spPr bwMode="auto">
          <a:xfrm>
            <a:off x="0" y="6492875"/>
            <a:ext cx="21336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33D6DF98-EB15-4A49-A997-5512DAA6F813}" type="datetime3">
              <a:rPr lang="en-US">
                <a:latin typeface="Candara" pitchFamily="84" charset="0"/>
                <a:ea typeface="ＭＳ Ｐゴシック" pitchFamily="84" charset="-128"/>
                <a:cs typeface="ＭＳ Ｐゴシック" pitchFamily="84" charset="-128"/>
              </a:rPr>
              <a:pPr fontAlgn="base">
                <a:spcBef>
                  <a:spcPct val="0"/>
                </a:spcBef>
                <a:spcAft>
                  <a:spcPct val="0"/>
                </a:spcAft>
              </a:pPr>
              <a:t>January 7, 13</a:t>
            </a:fld>
            <a:endParaRPr lang="en-US">
              <a:latin typeface="Candara" pitchFamily="84" charset="0"/>
              <a:ea typeface="ＭＳ Ｐゴシック" pitchFamily="84" charset="-128"/>
              <a:cs typeface="ＭＳ Ｐゴシック" pitchFamily="84" charset="-128"/>
            </a:endParaRPr>
          </a:p>
        </p:txBody>
      </p:sp>
      <p:sp>
        <p:nvSpPr>
          <p:cNvPr id="2" name="Content Placeholder 1"/>
          <p:cNvSpPr>
            <a:spLocks noGrp="1"/>
          </p:cNvSpPr>
          <p:nvPr>
            <p:ph idx="4294967295"/>
          </p:nvPr>
        </p:nvSpPr>
        <p:spPr>
          <a:xfrm>
            <a:off x="0" y="152400"/>
            <a:ext cx="9144000" cy="990600"/>
          </a:xfrm>
        </p:spPr>
        <p:txBody>
          <a:bodyPr rtlCol="0">
            <a:noAutofit/>
          </a:bodyPr>
          <a:lstStyle/>
          <a:p>
            <a:pPr marL="457200" lvl="1" indent="0" algn="ctr" fontAlgn="auto">
              <a:spcAft>
                <a:spcPts val="0"/>
              </a:spcAft>
              <a:buFont typeface="Arial" pitchFamily="34" charset="0"/>
              <a:buNone/>
              <a:defRPr/>
            </a:pPr>
            <a:r>
              <a:rPr lang="en-US" sz="5400" b="0" dirty="0" smtClean="0">
                <a:solidFill>
                  <a:schemeClr val="bg2">
                    <a:lumMod val="25000"/>
                  </a:schemeClr>
                </a:solidFill>
                <a:latin typeface="Helvetica LT Std UltCompressed" pitchFamily="34" charset="0"/>
                <a:ea typeface="+mn-ea"/>
              </a:rPr>
              <a:t>Bear </a:t>
            </a:r>
            <a:r>
              <a:rPr lang="en-US" sz="5400" b="0" dirty="0">
                <a:solidFill>
                  <a:schemeClr val="bg2">
                    <a:lumMod val="25000"/>
                  </a:schemeClr>
                </a:solidFill>
                <a:latin typeface="Helvetica LT Std UltCompressed" pitchFamily="34" charset="0"/>
                <a:ea typeface="+mn-ea"/>
              </a:rPr>
              <a:t>Creek </a:t>
            </a:r>
            <a:r>
              <a:rPr lang="en-US" sz="5400" b="0" dirty="0" smtClean="0">
                <a:solidFill>
                  <a:schemeClr val="bg2">
                    <a:lumMod val="25000"/>
                  </a:schemeClr>
                </a:solidFill>
                <a:latin typeface="Helvetica LT Std UltCompressed" pitchFamily="34" charset="0"/>
                <a:ea typeface="+mn-ea"/>
              </a:rPr>
              <a:t>Meeting, October 2</a:t>
            </a:r>
            <a:r>
              <a:rPr lang="en-US" sz="5400" b="0" baseline="30000" dirty="0" smtClean="0">
                <a:solidFill>
                  <a:schemeClr val="bg2">
                    <a:lumMod val="25000"/>
                  </a:schemeClr>
                </a:solidFill>
                <a:latin typeface="Helvetica LT Std UltCompressed" pitchFamily="34" charset="0"/>
                <a:ea typeface="+mn-ea"/>
              </a:rPr>
              <a:t>nd</a:t>
            </a:r>
            <a:r>
              <a:rPr lang="en-US" sz="5400" b="0" dirty="0" smtClean="0">
                <a:solidFill>
                  <a:schemeClr val="bg2">
                    <a:lumMod val="25000"/>
                  </a:schemeClr>
                </a:solidFill>
                <a:latin typeface="Helvetica LT Std UltCompressed" pitchFamily="34" charset="0"/>
                <a:ea typeface="+mn-ea"/>
              </a:rPr>
              <a:t> -6</a:t>
            </a:r>
            <a:r>
              <a:rPr lang="en-US" sz="5400" b="0" baseline="30000" dirty="0" smtClean="0">
                <a:solidFill>
                  <a:schemeClr val="bg2">
                    <a:lumMod val="25000"/>
                  </a:schemeClr>
                </a:solidFill>
                <a:latin typeface="Helvetica LT Std UltCompressed" pitchFamily="34" charset="0"/>
                <a:ea typeface="+mn-ea"/>
              </a:rPr>
              <a:t>th</a:t>
            </a:r>
            <a:r>
              <a:rPr lang="en-US" sz="5400" b="0" dirty="0" smtClean="0">
                <a:solidFill>
                  <a:schemeClr val="bg2">
                    <a:lumMod val="25000"/>
                  </a:schemeClr>
                </a:solidFill>
                <a:latin typeface="Helvetica LT Std UltCompressed" pitchFamily="34" charset="0"/>
                <a:ea typeface="+mn-ea"/>
              </a:rPr>
              <a:t>, 2012</a:t>
            </a:r>
            <a:endParaRPr lang="en-US" sz="5400" b="0" dirty="0">
              <a:solidFill>
                <a:schemeClr val="bg2">
                  <a:lumMod val="25000"/>
                </a:schemeClr>
              </a:solidFill>
              <a:latin typeface="Helvetica LT Std UltCompressed" pitchFamily="34" charset="0"/>
              <a:ea typeface="+mn-ea"/>
            </a:endParaRPr>
          </a:p>
        </p:txBody>
      </p:sp>
      <p:sp>
        <p:nvSpPr>
          <p:cNvPr id="6" name="Slide Number Placeholder 5"/>
          <p:cNvSpPr>
            <a:spLocks noGrp="1"/>
          </p:cNvSpPr>
          <p:nvPr>
            <p:ph type="sldNum" sz="quarter" idx="4294967295"/>
          </p:nvPr>
        </p:nvSpPr>
        <p:spPr>
          <a:xfrm>
            <a:off x="7010400" y="6515100"/>
            <a:ext cx="2133600" cy="365125"/>
          </a:xfrm>
        </p:spPr>
        <p:txBody>
          <a:bodyPr/>
          <a:lstStyle/>
          <a:p>
            <a:pPr>
              <a:defRPr/>
            </a:pPr>
            <a:fld id="{01D4A8B8-D633-46B2-945A-B56FCBA909F2}" type="slidenum">
              <a:rPr lang="en-US"/>
              <a:pPr>
                <a:defRPr/>
              </a:pPr>
              <a:t>55</a:t>
            </a:fld>
            <a:endParaRPr lang="en-US" dirty="0"/>
          </a:p>
        </p:txBody>
      </p:sp>
      <p:sp>
        <p:nvSpPr>
          <p:cNvPr id="5" name="TextBox 4"/>
          <p:cNvSpPr txBox="1"/>
          <p:nvPr/>
        </p:nvSpPr>
        <p:spPr>
          <a:xfrm>
            <a:off x="1066800" y="1592263"/>
            <a:ext cx="1976438" cy="946150"/>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algn="ctr" fontAlgn="auto">
              <a:spcBef>
                <a:spcPts val="0"/>
              </a:spcBef>
              <a:spcAft>
                <a:spcPts val="0"/>
              </a:spcAft>
              <a:defRPr/>
            </a:pPr>
            <a:r>
              <a:rPr lang="en-US" sz="2800" dirty="0">
                <a:latin typeface="Helvetica LT Std UltCompressed" pitchFamily="34" charset="0"/>
                <a:ea typeface="+mn-ea"/>
                <a:cs typeface="+mn-cs"/>
              </a:rPr>
              <a:t>Manfred </a:t>
            </a:r>
            <a:r>
              <a:rPr lang="en-US" sz="2800" dirty="0" err="1">
                <a:latin typeface="Helvetica LT Std UltCompressed" pitchFamily="34" charset="0"/>
                <a:ea typeface="+mn-ea"/>
                <a:cs typeface="+mn-cs"/>
              </a:rPr>
              <a:t>Ruehle</a:t>
            </a:r>
            <a:r>
              <a:rPr lang="en-US" sz="2800" dirty="0">
                <a:latin typeface="Helvetica LT Std UltCompressed" pitchFamily="34" charset="0"/>
                <a:ea typeface="+mn-ea"/>
                <a:cs typeface="+mn-cs"/>
              </a:rPr>
              <a:t> </a:t>
            </a:r>
          </a:p>
        </p:txBody>
      </p:sp>
      <p:sp>
        <p:nvSpPr>
          <p:cNvPr id="7" name="TextBox 6"/>
          <p:cNvSpPr txBox="1"/>
          <p:nvPr/>
        </p:nvSpPr>
        <p:spPr>
          <a:xfrm>
            <a:off x="561975" y="2341563"/>
            <a:ext cx="1976438" cy="946150"/>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algn="ctr" fontAlgn="auto">
              <a:spcBef>
                <a:spcPts val="0"/>
              </a:spcBef>
              <a:spcAft>
                <a:spcPts val="0"/>
              </a:spcAft>
              <a:defRPr/>
            </a:pPr>
            <a:r>
              <a:rPr lang="en-US" sz="2800" dirty="0">
                <a:latin typeface="Helvetica LT Std UltCompressed" pitchFamily="34" charset="0"/>
                <a:ea typeface="+mn-ea"/>
                <a:cs typeface="+mn-cs"/>
              </a:rPr>
              <a:t>Wayne Kaplan </a:t>
            </a:r>
          </a:p>
        </p:txBody>
      </p:sp>
      <p:sp>
        <p:nvSpPr>
          <p:cNvPr id="8" name="TextBox 7"/>
          <p:cNvSpPr txBox="1"/>
          <p:nvPr/>
        </p:nvSpPr>
        <p:spPr>
          <a:xfrm>
            <a:off x="6321425" y="1592263"/>
            <a:ext cx="1976438" cy="946150"/>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algn="ctr" fontAlgn="auto">
              <a:spcBef>
                <a:spcPts val="0"/>
              </a:spcBef>
              <a:spcAft>
                <a:spcPts val="0"/>
              </a:spcAft>
              <a:defRPr/>
            </a:pPr>
            <a:r>
              <a:rPr lang="en-US" sz="2800" dirty="0">
                <a:latin typeface="Helvetica LT Std UltCompressed" pitchFamily="34" charset="0"/>
                <a:ea typeface="+mn-ea"/>
                <a:cs typeface="+mn-cs"/>
              </a:rPr>
              <a:t>Dominique </a:t>
            </a:r>
            <a:r>
              <a:rPr lang="en-US" sz="2800" dirty="0" err="1">
                <a:latin typeface="Helvetica LT Std UltCompressed" pitchFamily="34" charset="0"/>
                <a:ea typeface="+mn-ea"/>
                <a:cs typeface="+mn-cs"/>
              </a:rPr>
              <a:t>Chatain</a:t>
            </a:r>
            <a:r>
              <a:rPr lang="en-US" sz="2800" dirty="0">
                <a:latin typeface="Helvetica LT Std UltCompressed" pitchFamily="34" charset="0"/>
                <a:ea typeface="+mn-ea"/>
                <a:cs typeface="+mn-cs"/>
              </a:rPr>
              <a:t> </a:t>
            </a:r>
          </a:p>
        </p:txBody>
      </p:sp>
      <p:sp>
        <p:nvSpPr>
          <p:cNvPr id="9" name="TextBox 8"/>
          <p:cNvSpPr txBox="1"/>
          <p:nvPr/>
        </p:nvSpPr>
        <p:spPr>
          <a:xfrm>
            <a:off x="6526213" y="2671763"/>
            <a:ext cx="1978025" cy="946150"/>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algn="ctr" fontAlgn="auto">
              <a:spcBef>
                <a:spcPts val="0"/>
              </a:spcBef>
              <a:spcAft>
                <a:spcPts val="0"/>
              </a:spcAft>
              <a:defRPr/>
            </a:pPr>
            <a:r>
              <a:rPr lang="en-US" sz="2800" dirty="0">
                <a:latin typeface="Helvetica LT Std UltCompressed" pitchFamily="34" charset="0"/>
                <a:ea typeface="+mn-ea"/>
                <a:cs typeface="+mn-cs"/>
              </a:rPr>
              <a:t>Paul </a:t>
            </a:r>
            <a:r>
              <a:rPr lang="en-US" sz="2800" dirty="0" err="1">
                <a:latin typeface="Helvetica LT Std UltCompressed" pitchFamily="34" charset="0"/>
                <a:ea typeface="+mn-ea"/>
                <a:cs typeface="+mn-cs"/>
              </a:rPr>
              <a:t>Wynblatt</a:t>
            </a:r>
            <a:r>
              <a:rPr lang="en-US" sz="2800" dirty="0">
                <a:latin typeface="Helvetica LT Std UltCompressed" pitchFamily="34" charset="0"/>
                <a:ea typeface="+mn-ea"/>
                <a:cs typeface="+mn-cs"/>
              </a:rPr>
              <a:t> </a:t>
            </a:r>
          </a:p>
        </p:txBody>
      </p:sp>
      <p:sp>
        <p:nvSpPr>
          <p:cNvPr id="10" name="TextBox 9"/>
          <p:cNvSpPr txBox="1"/>
          <p:nvPr/>
        </p:nvSpPr>
        <p:spPr>
          <a:xfrm>
            <a:off x="3132138" y="1485900"/>
            <a:ext cx="1976437" cy="946150"/>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algn="ctr" fontAlgn="auto">
              <a:spcBef>
                <a:spcPts val="0"/>
              </a:spcBef>
              <a:spcAft>
                <a:spcPts val="0"/>
              </a:spcAft>
              <a:defRPr/>
            </a:pPr>
            <a:r>
              <a:rPr lang="en-US" sz="2800" dirty="0">
                <a:latin typeface="Helvetica LT Std UltCompressed" pitchFamily="34" charset="0"/>
                <a:ea typeface="+mn-ea"/>
                <a:cs typeface="+mn-cs"/>
              </a:rPr>
              <a:t>Chris </a:t>
            </a:r>
            <a:r>
              <a:rPr lang="en-US" sz="2800" dirty="0" err="1">
                <a:latin typeface="Helvetica LT Std UltCompressed" pitchFamily="34" charset="0"/>
                <a:ea typeface="+mn-ea"/>
                <a:cs typeface="+mn-cs"/>
              </a:rPr>
              <a:t>Schuh</a:t>
            </a:r>
            <a:r>
              <a:rPr lang="en-US" sz="2800" dirty="0">
                <a:latin typeface="Helvetica LT Std UltCompressed" pitchFamily="34" charset="0"/>
                <a:ea typeface="+mn-ea"/>
                <a:cs typeface="+mn-cs"/>
              </a:rPr>
              <a:t> </a:t>
            </a:r>
          </a:p>
        </p:txBody>
      </p:sp>
      <p:sp>
        <p:nvSpPr>
          <p:cNvPr id="11" name="TextBox 10"/>
          <p:cNvSpPr txBox="1"/>
          <p:nvPr/>
        </p:nvSpPr>
        <p:spPr>
          <a:xfrm>
            <a:off x="1335088" y="4435475"/>
            <a:ext cx="1976437" cy="946150"/>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algn="ctr" fontAlgn="auto">
              <a:spcBef>
                <a:spcPts val="0"/>
              </a:spcBef>
              <a:spcAft>
                <a:spcPts val="0"/>
              </a:spcAft>
              <a:defRPr/>
            </a:pPr>
            <a:r>
              <a:rPr lang="en-US" sz="2800" dirty="0">
                <a:latin typeface="Helvetica LT Std UltCompressed" pitchFamily="34" charset="0"/>
                <a:ea typeface="+mn-ea"/>
                <a:cs typeface="+mn-cs"/>
              </a:rPr>
              <a:t>Michael </a:t>
            </a:r>
            <a:r>
              <a:rPr lang="en-US" sz="2800" dirty="0" err="1">
                <a:latin typeface="Helvetica LT Std UltCompressed" pitchFamily="34" charset="0"/>
                <a:ea typeface="+mn-ea"/>
                <a:cs typeface="+mn-cs"/>
              </a:rPr>
              <a:t>Baurer</a:t>
            </a:r>
            <a:endParaRPr lang="en-US" sz="2800" dirty="0">
              <a:latin typeface="Helvetica LT Std UltCompressed" pitchFamily="34" charset="0"/>
              <a:ea typeface="+mn-ea"/>
              <a:cs typeface="+mn-cs"/>
            </a:endParaRPr>
          </a:p>
        </p:txBody>
      </p:sp>
      <p:sp>
        <p:nvSpPr>
          <p:cNvPr id="12" name="TextBox 11"/>
          <p:cNvSpPr txBox="1"/>
          <p:nvPr/>
        </p:nvSpPr>
        <p:spPr>
          <a:xfrm>
            <a:off x="6891338" y="3825875"/>
            <a:ext cx="1976437" cy="946150"/>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algn="ctr" fontAlgn="auto">
              <a:spcBef>
                <a:spcPts val="0"/>
              </a:spcBef>
              <a:spcAft>
                <a:spcPts val="0"/>
              </a:spcAft>
              <a:defRPr/>
            </a:pPr>
            <a:r>
              <a:rPr lang="en-US" sz="2800" dirty="0">
                <a:latin typeface="Helvetica LT Std UltCompressed" pitchFamily="34" charset="0"/>
                <a:ea typeface="+mn-ea"/>
                <a:cs typeface="+mn-cs"/>
              </a:rPr>
              <a:t>W. Craig Carter </a:t>
            </a:r>
          </a:p>
        </p:txBody>
      </p:sp>
      <p:sp>
        <p:nvSpPr>
          <p:cNvPr id="13" name="TextBox 12"/>
          <p:cNvSpPr txBox="1"/>
          <p:nvPr/>
        </p:nvSpPr>
        <p:spPr>
          <a:xfrm>
            <a:off x="5027613" y="3487738"/>
            <a:ext cx="1976437" cy="519112"/>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algn="ctr" fontAlgn="auto">
              <a:spcBef>
                <a:spcPts val="0"/>
              </a:spcBef>
              <a:spcAft>
                <a:spcPts val="0"/>
              </a:spcAft>
              <a:defRPr/>
            </a:pPr>
            <a:r>
              <a:rPr lang="en-US" sz="2800" dirty="0">
                <a:latin typeface="Helvetica LT Std UltCompressed" pitchFamily="34" charset="0"/>
                <a:ea typeface="+mn-ea"/>
                <a:cs typeface="+mn-cs"/>
              </a:rPr>
              <a:t>Carl Krill </a:t>
            </a:r>
          </a:p>
        </p:txBody>
      </p:sp>
      <p:sp>
        <p:nvSpPr>
          <p:cNvPr id="14" name="TextBox 13"/>
          <p:cNvSpPr txBox="1"/>
          <p:nvPr/>
        </p:nvSpPr>
        <p:spPr>
          <a:xfrm>
            <a:off x="2816225" y="3767138"/>
            <a:ext cx="1976438" cy="946150"/>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algn="ctr" fontAlgn="auto">
              <a:spcBef>
                <a:spcPts val="0"/>
              </a:spcBef>
              <a:spcAft>
                <a:spcPts val="0"/>
              </a:spcAft>
              <a:defRPr/>
            </a:pPr>
            <a:r>
              <a:rPr lang="en-US" sz="2800" dirty="0">
                <a:latin typeface="Helvetica LT Std UltCompressed" pitchFamily="34" charset="0"/>
                <a:ea typeface="+mn-ea"/>
                <a:cs typeface="+mn-cs"/>
              </a:rPr>
              <a:t>Andrew </a:t>
            </a:r>
            <a:r>
              <a:rPr lang="en-US" sz="2800" dirty="0" err="1">
                <a:latin typeface="Helvetica LT Std UltCompressed" pitchFamily="34" charset="0"/>
                <a:ea typeface="+mn-ea"/>
                <a:cs typeface="+mn-cs"/>
              </a:rPr>
              <a:t>Rappe</a:t>
            </a:r>
            <a:endParaRPr lang="en-US" sz="2800" dirty="0">
              <a:latin typeface="Helvetica LT Std UltCompressed" pitchFamily="34" charset="0"/>
              <a:ea typeface="+mn-ea"/>
              <a:cs typeface="+mn-cs"/>
            </a:endParaRPr>
          </a:p>
        </p:txBody>
      </p:sp>
      <p:sp>
        <p:nvSpPr>
          <p:cNvPr id="15" name="TextBox 14"/>
          <p:cNvSpPr txBox="1"/>
          <p:nvPr/>
        </p:nvSpPr>
        <p:spPr>
          <a:xfrm>
            <a:off x="1828800" y="3079750"/>
            <a:ext cx="1976438" cy="946150"/>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algn="ctr" fontAlgn="auto">
              <a:spcBef>
                <a:spcPts val="0"/>
              </a:spcBef>
              <a:spcAft>
                <a:spcPts val="0"/>
              </a:spcAft>
              <a:defRPr/>
            </a:pPr>
            <a:r>
              <a:rPr lang="en-US" sz="2800" dirty="0">
                <a:latin typeface="Helvetica LT Std UltCompressed" pitchFamily="34" charset="0"/>
                <a:ea typeface="+mn-ea"/>
                <a:cs typeface="+mn-cs"/>
              </a:rPr>
              <a:t>Reiner </a:t>
            </a:r>
            <a:r>
              <a:rPr lang="en-US" sz="2800" dirty="0" err="1">
                <a:latin typeface="Helvetica LT Std UltCompressed" pitchFamily="34" charset="0"/>
                <a:ea typeface="+mn-ea"/>
                <a:cs typeface="+mn-cs"/>
              </a:rPr>
              <a:t>Kirchheim</a:t>
            </a:r>
            <a:r>
              <a:rPr lang="en-US" sz="2800" dirty="0">
                <a:latin typeface="Helvetica LT Std UltCompressed" pitchFamily="34" charset="0"/>
                <a:ea typeface="+mn-ea"/>
                <a:cs typeface="+mn-cs"/>
              </a:rPr>
              <a:t> </a:t>
            </a:r>
          </a:p>
        </p:txBody>
      </p:sp>
      <p:sp>
        <p:nvSpPr>
          <p:cNvPr id="16" name="TextBox 15"/>
          <p:cNvSpPr txBox="1"/>
          <p:nvPr/>
        </p:nvSpPr>
        <p:spPr>
          <a:xfrm>
            <a:off x="4343400" y="1984375"/>
            <a:ext cx="1976438" cy="946150"/>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algn="ctr" fontAlgn="auto">
              <a:spcBef>
                <a:spcPts val="0"/>
              </a:spcBef>
              <a:spcAft>
                <a:spcPts val="0"/>
              </a:spcAft>
              <a:defRPr/>
            </a:pPr>
            <a:r>
              <a:rPr lang="en-US" sz="2800" dirty="0">
                <a:latin typeface="Helvetica LT Std UltCompressed" pitchFamily="34" charset="0"/>
                <a:ea typeface="+mn-ea"/>
                <a:cs typeface="+mn-cs"/>
              </a:rPr>
              <a:t>Michael </a:t>
            </a:r>
            <a:r>
              <a:rPr lang="en-US" sz="2800" dirty="0" err="1">
                <a:latin typeface="Helvetica LT Std UltCompressed" pitchFamily="34" charset="0"/>
                <a:ea typeface="+mn-ea"/>
                <a:cs typeface="+mn-cs"/>
              </a:rPr>
              <a:t>Finnis</a:t>
            </a:r>
            <a:endParaRPr lang="en-US" sz="2800" dirty="0">
              <a:latin typeface="Helvetica LT Std UltCompressed" pitchFamily="34" charset="0"/>
              <a:ea typeface="+mn-ea"/>
              <a:cs typeface="+mn-cs"/>
            </a:endParaRPr>
          </a:p>
        </p:txBody>
      </p:sp>
      <p:sp>
        <p:nvSpPr>
          <p:cNvPr id="17" name="TextBox 16"/>
          <p:cNvSpPr txBox="1"/>
          <p:nvPr/>
        </p:nvSpPr>
        <p:spPr>
          <a:xfrm>
            <a:off x="461963" y="3505200"/>
            <a:ext cx="1976437" cy="519113"/>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algn="ctr" fontAlgn="auto">
              <a:spcBef>
                <a:spcPts val="0"/>
              </a:spcBef>
              <a:spcAft>
                <a:spcPts val="0"/>
              </a:spcAft>
              <a:defRPr/>
            </a:pPr>
            <a:r>
              <a:rPr lang="en-US" sz="2800" dirty="0">
                <a:latin typeface="Helvetica LT Std UltCompressed" pitchFamily="34" charset="0"/>
                <a:ea typeface="+mn-ea"/>
                <a:cs typeface="+mn-cs"/>
              </a:rPr>
              <a:t>Ming Tang</a:t>
            </a:r>
          </a:p>
        </p:txBody>
      </p:sp>
      <p:sp>
        <p:nvSpPr>
          <p:cNvPr id="18" name="TextBox 17"/>
          <p:cNvSpPr txBox="1"/>
          <p:nvPr/>
        </p:nvSpPr>
        <p:spPr>
          <a:xfrm>
            <a:off x="4929188" y="4348163"/>
            <a:ext cx="1976437" cy="946150"/>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algn="ctr" fontAlgn="auto">
              <a:spcBef>
                <a:spcPts val="0"/>
              </a:spcBef>
              <a:spcAft>
                <a:spcPts val="0"/>
              </a:spcAft>
              <a:defRPr/>
            </a:pPr>
            <a:r>
              <a:rPr lang="en-US" sz="2800" dirty="0">
                <a:latin typeface="Helvetica LT Std UltCompressed" pitchFamily="34" charset="0"/>
                <a:ea typeface="+mn-ea"/>
                <a:cs typeface="+mn-cs"/>
              </a:rPr>
              <a:t>Michael Hoffman</a:t>
            </a:r>
          </a:p>
        </p:txBody>
      </p:sp>
      <p:sp>
        <p:nvSpPr>
          <p:cNvPr id="19" name="TextBox 18"/>
          <p:cNvSpPr txBox="1"/>
          <p:nvPr/>
        </p:nvSpPr>
        <p:spPr>
          <a:xfrm>
            <a:off x="4119563" y="2614613"/>
            <a:ext cx="1976437" cy="519112"/>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algn="ctr" fontAlgn="auto">
              <a:spcBef>
                <a:spcPts val="0"/>
              </a:spcBef>
              <a:spcAft>
                <a:spcPts val="0"/>
              </a:spcAft>
              <a:defRPr/>
            </a:pPr>
            <a:r>
              <a:rPr lang="en-US" sz="2800" dirty="0">
                <a:latin typeface="Helvetica LT Std UltCompressed" pitchFamily="34" charset="0"/>
                <a:ea typeface="+mn-ea"/>
                <a:cs typeface="+mn-cs"/>
              </a:rPr>
              <a:t>Alan </a:t>
            </a:r>
            <a:r>
              <a:rPr lang="en-US" sz="2800" dirty="0" err="1">
                <a:latin typeface="Helvetica LT Std UltCompressed" pitchFamily="34" charset="0"/>
                <a:ea typeface="+mn-ea"/>
                <a:cs typeface="+mn-cs"/>
              </a:rPr>
              <a:t>Ardell</a:t>
            </a:r>
            <a:endParaRPr lang="en-US" sz="2800" dirty="0">
              <a:latin typeface="Helvetica LT Std UltCompressed" pitchFamily="34" charset="0"/>
              <a:ea typeface="+mn-ea"/>
              <a:cs typeface="+mn-cs"/>
            </a:endParaRPr>
          </a:p>
        </p:txBody>
      </p:sp>
      <p:sp>
        <p:nvSpPr>
          <p:cNvPr id="20" name="TextBox 19"/>
          <p:cNvSpPr txBox="1"/>
          <p:nvPr/>
        </p:nvSpPr>
        <p:spPr>
          <a:xfrm>
            <a:off x="3354388" y="4886325"/>
            <a:ext cx="1978025" cy="946150"/>
          </a:xfrm>
          <a:prstGeom prst="rect">
            <a:avLst/>
          </a:prstGeom>
          <a:solidFill>
            <a:schemeClr val="bg1"/>
          </a:solidFill>
          <a:effectLst>
            <a:outerShdw blurRad="63500" sx="102000" sy="102000" algn="ctr" rotWithShape="0">
              <a:prstClr val="black">
                <a:alpha val="40000"/>
              </a:prstClr>
            </a:outerShdw>
          </a:effectLst>
        </p:spPr>
        <p:txBody>
          <a:bodyPr>
            <a:spAutoFit/>
          </a:bodyPr>
          <a:lstStyle/>
          <a:p>
            <a:pPr algn="ctr" fontAlgn="auto">
              <a:spcBef>
                <a:spcPts val="0"/>
              </a:spcBef>
              <a:spcAft>
                <a:spcPts val="0"/>
              </a:spcAft>
              <a:defRPr/>
            </a:pPr>
            <a:r>
              <a:rPr lang="en-US" sz="2800" dirty="0">
                <a:latin typeface="Helvetica LT Std UltCompressed" pitchFamily="34" charset="0"/>
                <a:ea typeface="+mn-ea"/>
                <a:cs typeface="+mn-cs"/>
              </a:rPr>
              <a:t>Andrea Hodge</a:t>
            </a:r>
            <a:endParaRPr lang="en-US" sz="2800" dirty="0">
              <a:latin typeface="Helvetica LT Std UltCompressed"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3000" fill="hold">
                                          <p:stCondLst>
                                            <p:cond delay="0"/>
                                          </p:stCondLst>
                                        </p:cTn>
                                        <p:tgtEl>
                                          <p:spTgt spid="5"/>
                                        </p:tgtEl>
                                        <p:attrNameLst>
                                          <p:attrName>r</p:attrName>
                                        </p:attrNameLst>
                                      </p:cBhvr>
                                    </p:animRot>
                                    <p:animRot by="-240000">
                                      <p:cBhvr>
                                        <p:cTn id="7" dur="6000" fill="hold">
                                          <p:stCondLst>
                                            <p:cond delay="6000"/>
                                          </p:stCondLst>
                                        </p:cTn>
                                        <p:tgtEl>
                                          <p:spTgt spid="5"/>
                                        </p:tgtEl>
                                        <p:attrNameLst>
                                          <p:attrName>r</p:attrName>
                                        </p:attrNameLst>
                                      </p:cBhvr>
                                    </p:animRot>
                                    <p:animRot by="240000">
                                      <p:cBhvr>
                                        <p:cTn id="8" dur="6000" fill="hold">
                                          <p:stCondLst>
                                            <p:cond delay="12000"/>
                                          </p:stCondLst>
                                        </p:cTn>
                                        <p:tgtEl>
                                          <p:spTgt spid="5"/>
                                        </p:tgtEl>
                                        <p:attrNameLst>
                                          <p:attrName>r</p:attrName>
                                        </p:attrNameLst>
                                      </p:cBhvr>
                                    </p:animRot>
                                    <p:animRot by="-240000">
                                      <p:cBhvr>
                                        <p:cTn id="9" dur="6000" fill="hold">
                                          <p:stCondLst>
                                            <p:cond delay="18000"/>
                                          </p:stCondLst>
                                        </p:cTn>
                                        <p:tgtEl>
                                          <p:spTgt spid="5"/>
                                        </p:tgtEl>
                                        <p:attrNameLst>
                                          <p:attrName>r</p:attrName>
                                        </p:attrNameLst>
                                      </p:cBhvr>
                                    </p:animRot>
                                    <p:animRot by="120000">
                                      <p:cBhvr>
                                        <p:cTn id="10" dur="6000" fill="hold">
                                          <p:stCondLst>
                                            <p:cond delay="24000"/>
                                          </p:stCondLst>
                                        </p:cTn>
                                        <p:tgtEl>
                                          <p:spTgt spid="5"/>
                                        </p:tgtEl>
                                        <p:attrNameLst>
                                          <p:attrName>r</p:attrName>
                                        </p:attrNameLst>
                                      </p:cBhvr>
                                    </p:animRot>
                                  </p:childTnLst>
                                </p:cTn>
                              </p:par>
                              <p:par>
                                <p:cTn id="11" presetID="32" presetClass="emph" presetSubtype="0" fill="hold" grpId="0" nodeType="withEffect">
                                  <p:stCondLst>
                                    <p:cond delay="0"/>
                                  </p:stCondLst>
                                  <p:childTnLst>
                                    <p:animRot by="120000">
                                      <p:cBhvr>
                                        <p:cTn id="12" dur="3000" fill="hold">
                                          <p:stCondLst>
                                            <p:cond delay="0"/>
                                          </p:stCondLst>
                                        </p:cTn>
                                        <p:tgtEl>
                                          <p:spTgt spid="16"/>
                                        </p:tgtEl>
                                        <p:attrNameLst>
                                          <p:attrName>r</p:attrName>
                                        </p:attrNameLst>
                                      </p:cBhvr>
                                    </p:animRot>
                                    <p:animRot by="-240000">
                                      <p:cBhvr>
                                        <p:cTn id="13" dur="6000" fill="hold">
                                          <p:stCondLst>
                                            <p:cond delay="6000"/>
                                          </p:stCondLst>
                                        </p:cTn>
                                        <p:tgtEl>
                                          <p:spTgt spid="16"/>
                                        </p:tgtEl>
                                        <p:attrNameLst>
                                          <p:attrName>r</p:attrName>
                                        </p:attrNameLst>
                                      </p:cBhvr>
                                    </p:animRot>
                                    <p:animRot by="240000">
                                      <p:cBhvr>
                                        <p:cTn id="14" dur="6000" fill="hold">
                                          <p:stCondLst>
                                            <p:cond delay="12000"/>
                                          </p:stCondLst>
                                        </p:cTn>
                                        <p:tgtEl>
                                          <p:spTgt spid="16"/>
                                        </p:tgtEl>
                                        <p:attrNameLst>
                                          <p:attrName>r</p:attrName>
                                        </p:attrNameLst>
                                      </p:cBhvr>
                                    </p:animRot>
                                    <p:animRot by="-240000">
                                      <p:cBhvr>
                                        <p:cTn id="15" dur="6000" fill="hold">
                                          <p:stCondLst>
                                            <p:cond delay="18000"/>
                                          </p:stCondLst>
                                        </p:cTn>
                                        <p:tgtEl>
                                          <p:spTgt spid="16"/>
                                        </p:tgtEl>
                                        <p:attrNameLst>
                                          <p:attrName>r</p:attrName>
                                        </p:attrNameLst>
                                      </p:cBhvr>
                                    </p:animRot>
                                    <p:animRot by="120000">
                                      <p:cBhvr>
                                        <p:cTn id="16" dur="6000" fill="hold">
                                          <p:stCondLst>
                                            <p:cond delay="24000"/>
                                          </p:stCondLst>
                                        </p:cTn>
                                        <p:tgtEl>
                                          <p:spTgt spid="16"/>
                                        </p:tgtEl>
                                        <p:attrNameLst>
                                          <p:attrName>r</p:attrName>
                                        </p:attrNameLst>
                                      </p:cBhvr>
                                    </p:animRot>
                                  </p:childTnLst>
                                </p:cTn>
                              </p:par>
                              <p:par>
                                <p:cTn id="17" presetID="32" presetClass="emph" presetSubtype="0" fill="hold" grpId="0" nodeType="withEffect">
                                  <p:stCondLst>
                                    <p:cond delay="0"/>
                                  </p:stCondLst>
                                  <p:childTnLst>
                                    <p:animRot by="120000">
                                      <p:cBhvr>
                                        <p:cTn id="18" dur="3000" fill="hold">
                                          <p:stCondLst>
                                            <p:cond delay="0"/>
                                          </p:stCondLst>
                                        </p:cTn>
                                        <p:tgtEl>
                                          <p:spTgt spid="7"/>
                                        </p:tgtEl>
                                        <p:attrNameLst>
                                          <p:attrName>r</p:attrName>
                                        </p:attrNameLst>
                                      </p:cBhvr>
                                    </p:animRot>
                                    <p:animRot by="-240000">
                                      <p:cBhvr>
                                        <p:cTn id="19" dur="6000" fill="hold">
                                          <p:stCondLst>
                                            <p:cond delay="6000"/>
                                          </p:stCondLst>
                                        </p:cTn>
                                        <p:tgtEl>
                                          <p:spTgt spid="7"/>
                                        </p:tgtEl>
                                        <p:attrNameLst>
                                          <p:attrName>r</p:attrName>
                                        </p:attrNameLst>
                                      </p:cBhvr>
                                    </p:animRot>
                                    <p:animRot by="240000">
                                      <p:cBhvr>
                                        <p:cTn id="20" dur="6000" fill="hold">
                                          <p:stCondLst>
                                            <p:cond delay="12000"/>
                                          </p:stCondLst>
                                        </p:cTn>
                                        <p:tgtEl>
                                          <p:spTgt spid="7"/>
                                        </p:tgtEl>
                                        <p:attrNameLst>
                                          <p:attrName>r</p:attrName>
                                        </p:attrNameLst>
                                      </p:cBhvr>
                                    </p:animRot>
                                    <p:animRot by="-240000">
                                      <p:cBhvr>
                                        <p:cTn id="21" dur="6000" fill="hold">
                                          <p:stCondLst>
                                            <p:cond delay="18000"/>
                                          </p:stCondLst>
                                        </p:cTn>
                                        <p:tgtEl>
                                          <p:spTgt spid="7"/>
                                        </p:tgtEl>
                                        <p:attrNameLst>
                                          <p:attrName>r</p:attrName>
                                        </p:attrNameLst>
                                      </p:cBhvr>
                                    </p:animRot>
                                    <p:animRot by="120000">
                                      <p:cBhvr>
                                        <p:cTn id="22" dur="6000" fill="hold">
                                          <p:stCondLst>
                                            <p:cond delay="24000"/>
                                          </p:stCondLst>
                                        </p:cTn>
                                        <p:tgtEl>
                                          <p:spTgt spid="7"/>
                                        </p:tgtEl>
                                        <p:attrNameLst>
                                          <p:attrName>r</p:attrName>
                                        </p:attrNameLst>
                                      </p:cBhvr>
                                    </p:animRot>
                                  </p:childTnLst>
                                </p:cTn>
                              </p:par>
                              <p:par>
                                <p:cTn id="23" presetID="32" presetClass="emph" presetSubtype="0" fill="hold" grpId="0" nodeType="withEffect">
                                  <p:stCondLst>
                                    <p:cond delay="0"/>
                                  </p:stCondLst>
                                  <p:childTnLst>
                                    <p:animRot by="120000">
                                      <p:cBhvr>
                                        <p:cTn id="24" dur="3000" fill="hold">
                                          <p:stCondLst>
                                            <p:cond delay="0"/>
                                          </p:stCondLst>
                                        </p:cTn>
                                        <p:tgtEl>
                                          <p:spTgt spid="9"/>
                                        </p:tgtEl>
                                        <p:attrNameLst>
                                          <p:attrName>r</p:attrName>
                                        </p:attrNameLst>
                                      </p:cBhvr>
                                    </p:animRot>
                                    <p:animRot by="-240000">
                                      <p:cBhvr>
                                        <p:cTn id="25" dur="6000" fill="hold">
                                          <p:stCondLst>
                                            <p:cond delay="6000"/>
                                          </p:stCondLst>
                                        </p:cTn>
                                        <p:tgtEl>
                                          <p:spTgt spid="9"/>
                                        </p:tgtEl>
                                        <p:attrNameLst>
                                          <p:attrName>r</p:attrName>
                                        </p:attrNameLst>
                                      </p:cBhvr>
                                    </p:animRot>
                                    <p:animRot by="240000">
                                      <p:cBhvr>
                                        <p:cTn id="26" dur="6000" fill="hold">
                                          <p:stCondLst>
                                            <p:cond delay="12000"/>
                                          </p:stCondLst>
                                        </p:cTn>
                                        <p:tgtEl>
                                          <p:spTgt spid="9"/>
                                        </p:tgtEl>
                                        <p:attrNameLst>
                                          <p:attrName>r</p:attrName>
                                        </p:attrNameLst>
                                      </p:cBhvr>
                                    </p:animRot>
                                    <p:animRot by="-240000">
                                      <p:cBhvr>
                                        <p:cTn id="27" dur="6000" fill="hold">
                                          <p:stCondLst>
                                            <p:cond delay="18000"/>
                                          </p:stCondLst>
                                        </p:cTn>
                                        <p:tgtEl>
                                          <p:spTgt spid="9"/>
                                        </p:tgtEl>
                                        <p:attrNameLst>
                                          <p:attrName>r</p:attrName>
                                        </p:attrNameLst>
                                      </p:cBhvr>
                                    </p:animRot>
                                    <p:animRot by="120000">
                                      <p:cBhvr>
                                        <p:cTn id="28" dur="6000" fill="hold">
                                          <p:stCondLst>
                                            <p:cond delay="24000"/>
                                          </p:stCondLst>
                                        </p:cTn>
                                        <p:tgtEl>
                                          <p:spTgt spid="9"/>
                                        </p:tgtEl>
                                        <p:attrNameLst>
                                          <p:attrName>r</p:attrName>
                                        </p:attrNameLst>
                                      </p:cBhvr>
                                    </p:animRot>
                                  </p:childTnLst>
                                </p:cTn>
                              </p:par>
                              <p:par>
                                <p:cTn id="29" presetID="32" presetClass="emph" presetSubtype="0" fill="hold" grpId="0" nodeType="withEffect">
                                  <p:stCondLst>
                                    <p:cond delay="0"/>
                                  </p:stCondLst>
                                  <p:childTnLst>
                                    <p:animRot by="120000">
                                      <p:cBhvr>
                                        <p:cTn id="30" dur="3000" fill="hold">
                                          <p:stCondLst>
                                            <p:cond delay="0"/>
                                          </p:stCondLst>
                                        </p:cTn>
                                        <p:tgtEl>
                                          <p:spTgt spid="11"/>
                                        </p:tgtEl>
                                        <p:attrNameLst>
                                          <p:attrName>r</p:attrName>
                                        </p:attrNameLst>
                                      </p:cBhvr>
                                    </p:animRot>
                                    <p:animRot by="-240000">
                                      <p:cBhvr>
                                        <p:cTn id="31" dur="6000" fill="hold">
                                          <p:stCondLst>
                                            <p:cond delay="6000"/>
                                          </p:stCondLst>
                                        </p:cTn>
                                        <p:tgtEl>
                                          <p:spTgt spid="11"/>
                                        </p:tgtEl>
                                        <p:attrNameLst>
                                          <p:attrName>r</p:attrName>
                                        </p:attrNameLst>
                                      </p:cBhvr>
                                    </p:animRot>
                                    <p:animRot by="240000">
                                      <p:cBhvr>
                                        <p:cTn id="32" dur="6000" fill="hold">
                                          <p:stCondLst>
                                            <p:cond delay="12000"/>
                                          </p:stCondLst>
                                        </p:cTn>
                                        <p:tgtEl>
                                          <p:spTgt spid="11"/>
                                        </p:tgtEl>
                                        <p:attrNameLst>
                                          <p:attrName>r</p:attrName>
                                        </p:attrNameLst>
                                      </p:cBhvr>
                                    </p:animRot>
                                    <p:animRot by="-240000">
                                      <p:cBhvr>
                                        <p:cTn id="33" dur="6000" fill="hold">
                                          <p:stCondLst>
                                            <p:cond delay="18000"/>
                                          </p:stCondLst>
                                        </p:cTn>
                                        <p:tgtEl>
                                          <p:spTgt spid="11"/>
                                        </p:tgtEl>
                                        <p:attrNameLst>
                                          <p:attrName>r</p:attrName>
                                        </p:attrNameLst>
                                      </p:cBhvr>
                                    </p:animRot>
                                    <p:animRot by="120000">
                                      <p:cBhvr>
                                        <p:cTn id="34" dur="6000" fill="hold">
                                          <p:stCondLst>
                                            <p:cond delay="24000"/>
                                          </p:stCondLst>
                                        </p:cTn>
                                        <p:tgtEl>
                                          <p:spTgt spid="11"/>
                                        </p:tgtEl>
                                        <p:attrNameLst>
                                          <p:attrName>r</p:attrName>
                                        </p:attrNameLst>
                                      </p:cBhvr>
                                    </p:animRot>
                                  </p:childTnLst>
                                </p:cTn>
                              </p:par>
                              <p:par>
                                <p:cTn id="35" presetID="32" presetClass="emph" presetSubtype="0" fill="hold" grpId="0" nodeType="withEffect">
                                  <p:stCondLst>
                                    <p:cond delay="0"/>
                                  </p:stCondLst>
                                  <p:childTnLst>
                                    <p:animRot by="120000">
                                      <p:cBhvr>
                                        <p:cTn id="36" dur="3000" fill="hold">
                                          <p:stCondLst>
                                            <p:cond delay="0"/>
                                          </p:stCondLst>
                                        </p:cTn>
                                        <p:tgtEl>
                                          <p:spTgt spid="13"/>
                                        </p:tgtEl>
                                        <p:attrNameLst>
                                          <p:attrName>r</p:attrName>
                                        </p:attrNameLst>
                                      </p:cBhvr>
                                    </p:animRot>
                                    <p:animRot by="-240000">
                                      <p:cBhvr>
                                        <p:cTn id="37" dur="6000" fill="hold">
                                          <p:stCondLst>
                                            <p:cond delay="6000"/>
                                          </p:stCondLst>
                                        </p:cTn>
                                        <p:tgtEl>
                                          <p:spTgt spid="13"/>
                                        </p:tgtEl>
                                        <p:attrNameLst>
                                          <p:attrName>r</p:attrName>
                                        </p:attrNameLst>
                                      </p:cBhvr>
                                    </p:animRot>
                                    <p:animRot by="240000">
                                      <p:cBhvr>
                                        <p:cTn id="38" dur="6000" fill="hold">
                                          <p:stCondLst>
                                            <p:cond delay="12000"/>
                                          </p:stCondLst>
                                        </p:cTn>
                                        <p:tgtEl>
                                          <p:spTgt spid="13"/>
                                        </p:tgtEl>
                                        <p:attrNameLst>
                                          <p:attrName>r</p:attrName>
                                        </p:attrNameLst>
                                      </p:cBhvr>
                                    </p:animRot>
                                    <p:animRot by="-240000">
                                      <p:cBhvr>
                                        <p:cTn id="39" dur="6000" fill="hold">
                                          <p:stCondLst>
                                            <p:cond delay="18000"/>
                                          </p:stCondLst>
                                        </p:cTn>
                                        <p:tgtEl>
                                          <p:spTgt spid="13"/>
                                        </p:tgtEl>
                                        <p:attrNameLst>
                                          <p:attrName>r</p:attrName>
                                        </p:attrNameLst>
                                      </p:cBhvr>
                                    </p:animRot>
                                    <p:animRot by="120000">
                                      <p:cBhvr>
                                        <p:cTn id="40" dur="6000" fill="hold">
                                          <p:stCondLst>
                                            <p:cond delay="24000"/>
                                          </p:stCondLst>
                                        </p:cTn>
                                        <p:tgtEl>
                                          <p:spTgt spid="13"/>
                                        </p:tgtEl>
                                        <p:attrNameLst>
                                          <p:attrName>r</p:attrName>
                                        </p:attrNameLst>
                                      </p:cBhvr>
                                    </p:animRot>
                                  </p:childTnLst>
                                </p:cTn>
                              </p:par>
                              <p:par>
                                <p:cTn id="41" presetID="32" presetClass="emph" presetSubtype="0" fill="hold" grpId="0" nodeType="withEffect">
                                  <p:stCondLst>
                                    <p:cond delay="0"/>
                                  </p:stCondLst>
                                  <p:childTnLst>
                                    <p:animRot by="120000">
                                      <p:cBhvr>
                                        <p:cTn id="42" dur="3000" fill="hold">
                                          <p:stCondLst>
                                            <p:cond delay="0"/>
                                          </p:stCondLst>
                                        </p:cTn>
                                        <p:tgtEl>
                                          <p:spTgt spid="14"/>
                                        </p:tgtEl>
                                        <p:attrNameLst>
                                          <p:attrName>r</p:attrName>
                                        </p:attrNameLst>
                                      </p:cBhvr>
                                    </p:animRot>
                                    <p:animRot by="-240000">
                                      <p:cBhvr>
                                        <p:cTn id="43" dur="6000" fill="hold">
                                          <p:stCondLst>
                                            <p:cond delay="6000"/>
                                          </p:stCondLst>
                                        </p:cTn>
                                        <p:tgtEl>
                                          <p:spTgt spid="14"/>
                                        </p:tgtEl>
                                        <p:attrNameLst>
                                          <p:attrName>r</p:attrName>
                                        </p:attrNameLst>
                                      </p:cBhvr>
                                    </p:animRot>
                                    <p:animRot by="240000">
                                      <p:cBhvr>
                                        <p:cTn id="44" dur="6000" fill="hold">
                                          <p:stCondLst>
                                            <p:cond delay="12000"/>
                                          </p:stCondLst>
                                        </p:cTn>
                                        <p:tgtEl>
                                          <p:spTgt spid="14"/>
                                        </p:tgtEl>
                                        <p:attrNameLst>
                                          <p:attrName>r</p:attrName>
                                        </p:attrNameLst>
                                      </p:cBhvr>
                                    </p:animRot>
                                    <p:animRot by="-240000">
                                      <p:cBhvr>
                                        <p:cTn id="45" dur="6000" fill="hold">
                                          <p:stCondLst>
                                            <p:cond delay="18000"/>
                                          </p:stCondLst>
                                        </p:cTn>
                                        <p:tgtEl>
                                          <p:spTgt spid="14"/>
                                        </p:tgtEl>
                                        <p:attrNameLst>
                                          <p:attrName>r</p:attrName>
                                        </p:attrNameLst>
                                      </p:cBhvr>
                                    </p:animRot>
                                    <p:animRot by="120000">
                                      <p:cBhvr>
                                        <p:cTn id="46" dur="6000" fill="hold">
                                          <p:stCondLst>
                                            <p:cond delay="24000"/>
                                          </p:stCondLst>
                                        </p:cTn>
                                        <p:tgtEl>
                                          <p:spTgt spid="14"/>
                                        </p:tgtEl>
                                        <p:attrNameLst>
                                          <p:attrName>r</p:attrName>
                                        </p:attrNameLst>
                                      </p:cBhvr>
                                    </p:animRot>
                                  </p:childTnLst>
                                </p:cTn>
                              </p:par>
                              <p:par>
                                <p:cTn id="47" presetID="32" presetClass="emph" presetSubtype="0" fill="hold" grpId="0" nodeType="withEffect">
                                  <p:stCondLst>
                                    <p:cond delay="0"/>
                                  </p:stCondLst>
                                  <p:childTnLst>
                                    <p:animRot by="120000">
                                      <p:cBhvr>
                                        <p:cTn id="48" dur="3000" fill="hold">
                                          <p:stCondLst>
                                            <p:cond delay="0"/>
                                          </p:stCondLst>
                                        </p:cTn>
                                        <p:tgtEl>
                                          <p:spTgt spid="15"/>
                                        </p:tgtEl>
                                        <p:attrNameLst>
                                          <p:attrName>r</p:attrName>
                                        </p:attrNameLst>
                                      </p:cBhvr>
                                    </p:animRot>
                                    <p:animRot by="-240000">
                                      <p:cBhvr>
                                        <p:cTn id="49" dur="6000" fill="hold">
                                          <p:stCondLst>
                                            <p:cond delay="6000"/>
                                          </p:stCondLst>
                                        </p:cTn>
                                        <p:tgtEl>
                                          <p:spTgt spid="15"/>
                                        </p:tgtEl>
                                        <p:attrNameLst>
                                          <p:attrName>r</p:attrName>
                                        </p:attrNameLst>
                                      </p:cBhvr>
                                    </p:animRot>
                                    <p:animRot by="240000">
                                      <p:cBhvr>
                                        <p:cTn id="50" dur="6000" fill="hold">
                                          <p:stCondLst>
                                            <p:cond delay="12000"/>
                                          </p:stCondLst>
                                        </p:cTn>
                                        <p:tgtEl>
                                          <p:spTgt spid="15"/>
                                        </p:tgtEl>
                                        <p:attrNameLst>
                                          <p:attrName>r</p:attrName>
                                        </p:attrNameLst>
                                      </p:cBhvr>
                                    </p:animRot>
                                    <p:animRot by="-240000">
                                      <p:cBhvr>
                                        <p:cTn id="51" dur="6000" fill="hold">
                                          <p:stCondLst>
                                            <p:cond delay="18000"/>
                                          </p:stCondLst>
                                        </p:cTn>
                                        <p:tgtEl>
                                          <p:spTgt spid="15"/>
                                        </p:tgtEl>
                                        <p:attrNameLst>
                                          <p:attrName>r</p:attrName>
                                        </p:attrNameLst>
                                      </p:cBhvr>
                                    </p:animRot>
                                    <p:animRot by="120000">
                                      <p:cBhvr>
                                        <p:cTn id="52" dur="6000" fill="hold">
                                          <p:stCondLst>
                                            <p:cond delay="240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13" grpId="0" animBg="1"/>
      <p:bldP spid="14" grpId="0" animBg="1"/>
      <p:bldP spid="15" grpId="0" animBg="1"/>
      <p:bldP spid="16" grpId="0" animBg="1"/>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4" name="Group 33"/>
          <p:cNvGrpSpPr>
            <a:grpSpLocks/>
          </p:cNvGrpSpPr>
          <p:nvPr/>
        </p:nvGrpSpPr>
        <p:grpSpPr bwMode="auto">
          <a:xfrm>
            <a:off x="2178050" y="-358775"/>
            <a:ext cx="3824288" cy="3824288"/>
            <a:chOff x="2178692" y="-358470"/>
            <a:chExt cx="3823855" cy="3823855"/>
          </a:xfrm>
        </p:grpSpPr>
        <p:pic>
          <p:nvPicPr>
            <p:cNvPr id="93203" name="Picture 5"/>
            <p:cNvPicPr>
              <a:picLocks noChangeAspect="1"/>
            </p:cNvPicPr>
            <p:nvPr/>
          </p:nvPicPr>
          <p:blipFill>
            <a:blip r:embed="rId3"/>
            <a:srcRect/>
            <a:stretch>
              <a:fillRect/>
            </a:stretch>
          </p:blipFill>
          <p:spPr bwMode="auto">
            <a:xfrm rot="8278416">
              <a:off x="2178692" y="-358470"/>
              <a:ext cx="3823855" cy="3823855"/>
            </a:xfrm>
            <a:prstGeom prst="rect">
              <a:avLst/>
            </a:prstGeom>
            <a:noFill/>
            <a:ln w="9525">
              <a:noFill/>
              <a:miter lim="800000"/>
              <a:headEnd/>
              <a:tailEnd/>
            </a:ln>
          </p:spPr>
        </p:pic>
        <p:sp>
          <p:nvSpPr>
            <p:cNvPr id="93204" name="TextBox 21"/>
            <p:cNvSpPr txBox="1">
              <a:spLocks noChangeArrowheads="1"/>
            </p:cNvSpPr>
            <p:nvPr/>
          </p:nvSpPr>
          <p:spPr bwMode="auto">
            <a:xfrm>
              <a:off x="3494581" y="620907"/>
              <a:ext cx="592070" cy="457148"/>
            </a:xfrm>
            <a:prstGeom prst="rect">
              <a:avLst/>
            </a:prstGeom>
            <a:noFill/>
            <a:ln w="9525">
              <a:noFill/>
              <a:miter lim="800000"/>
              <a:headEnd/>
              <a:tailEnd/>
            </a:ln>
          </p:spPr>
          <p:txBody>
            <a:bodyPr>
              <a:prstTxWarp prst="textNoShape">
                <a:avLst/>
              </a:prstTxWarp>
              <a:spAutoFit/>
            </a:bodyPr>
            <a:lstStyle/>
            <a:p>
              <a:r>
                <a:rPr lang="en-US" sz="2400" b="1" u="sng">
                  <a:solidFill>
                    <a:schemeClr val="bg1"/>
                  </a:solidFill>
                  <a:latin typeface="Calibri" pitchFamily="84" charset="0"/>
                </a:rPr>
                <a:t>KU</a:t>
              </a:r>
            </a:p>
          </p:txBody>
        </p:sp>
        <p:sp>
          <p:nvSpPr>
            <p:cNvPr id="27" name="TextBox 26"/>
            <p:cNvSpPr txBox="1"/>
            <p:nvPr/>
          </p:nvSpPr>
          <p:spPr>
            <a:xfrm>
              <a:off x="2758064" y="1203453"/>
              <a:ext cx="2763524" cy="609531"/>
            </a:xfrm>
            <a:prstGeom prst="rect">
              <a:avLst/>
            </a:prstGeom>
            <a:noFill/>
          </p:spPr>
          <p:txBody>
            <a:bodyPr>
              <a:spAutoFit/>
            </a:bodyPr>
            <a:lstStyle/>
            <a:p>
              <a:pPr fontAlgn="auto">
                <a:spcBef>
                  <a:spcPts val="0"/>
                </a:spcBef>
                <a:spcAft>
                  <a:spcPts val="0"/>
                </a:spcAft>
                <a:defRPr/>
              </a:pPr>
              <a:r>
                <a:rPr lang="en-US" sz="1700" dirty="0">
                  <a:solidFill>
                    <a:schemeClr val="accent2">
                      <a:lumMod val="20000"/>
                      <a:lumOff val="80000"/>
                    </a:schemeClr>
                  </a:solidFill>
                  <a:latin typeface="+mn-lt"/>
                  <a:ea typeface="+mn-ea"/>
                  <a:cs typeface="+mn-cs"/>
                </a:rPr>
                <a:t>Facilitation of </a:t>
              </a:r>
              <a:r>
                <a:rPr lang="en-US" sz="1700" dirty="0">
                  <a:solidFill>
                    <a:schemeClr val="accent2">
                      <a:lumMod val="20000"/>
                      <a:lumOff val="80000"/>
                    </a:schemeClr>
                  </a:solidFill>
                  <a:latin typeface="+mn-lt"/>
                  <a:ea typeface="+mn-ea"/>
                  <a:cs typeface="+mn-cs"/>
                </a:rPr>
                <a:t>  	Communications</a:t>
              </a:r>
              <a:endParaRPr lang="en-US" sz="1700" dirty="0">
                <a:solidFill>
                  <a:schemeClr val="accent2">
                    <a:lumMod val="20000"/>
                    <a:lumOff val="80000"/>
                  </a:schemeClr>
                </a:solidFill>
                <a:latin typeface="+mn-lt"/>
                <a:ea typeface="+mn-ea"/>
                <a:cs typeface="+mn-cs"/>
              </a:endParaRPr>
            </a:p>
          </p:txBody>
        </p:sp>
      </p:grpSp>
      <p:grpSp>
        <p:nvGrpSpPr>
          <p:cNvPr id="35" name="Group 34"/>
          <p:cNvGrpSpPr>
            <a:grpSpLocks/>
          </p:cNvGrpSpPr>
          <p:nvPr/>
        </p:nvGrpSpPr>
        <p:grpSpPr bwMode="auto">
          <a:xfrm>
            <a:off x="5345113" y="263525"/>
            <a:ext cx="3824287" cy="3824288"/>
            <a:chOff x="5345178" y="291116"/>
            <a:chExt cx="3823855" cy="3823855"/>
          </a:xfrm>
        </p:grpSpPr>
        <p:pic>
          <p:nvPicPr>
            <p:cNvPr id="93199" name="Picture 7"/>
            <p:cNvPicPr>
              <a:picLocks noChangeAspect="1"/>
            </p:cNvPicPr>
            <p:nvPr/>
          </p:nvPicPr>
          <p:blipFill>
            <a:blip r:embed="rId4"/>
            <a:srcRect/>
            <a:stretch>
              <a:fillRect/>
            </a:stretch>
          </p:blipFill>
          <p:spPr bwMode="auto">
            <a:xfrm rot="8278416">
              <a:off x="5345178" y="291116"/>
              <a:ext cx="3823855" cy="3823855"/>
            </a:xfrm>
            <a:prstGeom prst="rect">
              <a:avLst/>
            </a:prstGeom>
            <a:noFill/>
            <a:ln w="9525">
              <a:noFill/>
              <a:miter lim="800000"/>
              <a:headEnd/>
              <a:tailEnd/>
            </a:ln>
          </p:spPr>
        </p:pic>
        <p:sp>
          <p:nvSpPr>
            <p:cNvPr id="93200" name="TextBox 22"/>
            <p:cNvSpPr txBox="1">
              <a:spLocks noChangeArrowheads="1"/>
            </p:cNvSpPr>
            <p:nvPr/>
          </p:nvSpPr>
          <p:spPr bwMode="auto">
            <a:xfrm>
              <a:off x="6905514" y="1219698"/>
              <a:ext cx="592071" cy="457149"/>
            </a:xfrm>
            <a:prstGeom prst="rect">
              <a:avLst/>
            </a:prstGeom>
            <a:noFill/>
            <a:ln w="9525">
              <a:noFill/>
              <a:miter lim="800000"/>
              <a:headEnd/>
              <a:tailEnd/>
            </a:ln>
          </p:spPr>
          <p:txBody>
            <a:bodyPr>
              <a:prstTxWarp prst="textNoShape">
                <a:avLst/>
              </a:prstTxWarp>
              <a:spAutoFit/>
            </a:bodyPr>
            <a:lstStyle/>
            <a:p>
              <a:r>
                <a:rPr lang="en-US" sz="2400" b="1" u="sng">
                  <a:solidFill>
                    <a:schemeClr val="bg1"/>
                  </a:solidFill>
                  <a:latin typeface="Calibri" pitchFamily="84" charset="0"/>
                </a:rPr>
                <a:t>CU</a:t>
              </a:r>
            </a:p>
          </p:txBody>
        </p:sp>
        <p:sp>
          <p:nvSpPr>
            <p:cNvPr id="28" name="TextBox 27"/>
            <p:cNvSpPr txBox="1"/>
            <p:nvPr/>
          </p:nvSpPr>
          <p:spPr>
            <a:xfrm>
              <a:off x="6324554" y="1657799"/>
              <a:ext cx="2101613" cy="350797"/>
            </a:xfrm>
            <a:prstGeom prst="rect">
              <a:avLst/>
            </a:prstGeom>
            <a:noFill/>
          </p:spPr>
          <p:txBody>
            <a:bodyPr>
              <a:spAutoFit/>
            </a:bodyPr>
            <a:lstStyle/>
            <a:p>
              <a:pPr fontAlgn="auto">
                <a:spcBef>
                  <a:spcPts val="0"/>
                </a:spcBef>
                <a:spcAft>
                  <a:spcPts val="0"/>
                </a:spcAft>
                <a:defRPr/>
              </a:pPr>
              <a:r>
                <a:rPr lang="en-US" sz="1700" dirty="0">
                  <a:solidFill>
                    <a:schemeClr val="accent2">
                      <a:lumMod val="50000"/>
                    </a:schemeClr>
                  </a:solidFill>
                  <a:latin typeface="+mn-lt"/>
                  <a:ea typeface="+mn-ea"/>
                  <a:cs typeface="+mn-cs"/>
                </a:rPr>
                <a:t>Sample Fabrication</a:t>
              </a:r>
            </a:p>
          </p:txBody>
        </p:sp>
        <p:sp>
          <p:nvSpPr>
            <p:cNvPr id="29" name="Rectangle 28"/>
            <p:cNvSpPr/>
            <p:nvPr/>
          </p:nvSpPr>
          <p:spPr>
            <a:xfrm>
              <a:off x="5889628" y="1908596"/>
              <a:ext cx="2495268" cy="1126997"/>
            </a:xfrm>
            <a:prstGeom prst="rect">
              <a:avLst/>
            </a:prstGeom>
          </p:spPr>
          <p:txBody>
            <a:bodyPr wrap="none">
              <a:spAutoFit/>
            </a:bodyPr>
            <a:lstStyle/>
            <a:p>
              <a:pPr fontAlgn="auto">
                <a:spcBef>
                  <a:spcPts val="0"/>
                </a:spcBef>
                <a:spcAft>
                  <a:spcPts val="0"/>
                </a:spcAft>
                <a:defRPr/>
              </a:pPr>
              <a:r>
                <a:rPr lang="en-US" sz="1700" dirty="0">
                  <a:solidFill>
                    <a:schemeClr val="accent2">
                      <a:lumMod val="50000"/>
                    </a:schemeClr>
                  </a:solidFill>
                  <a:latin typeface="+mn-lt"/>
                  <a:ea typeface="+mn-ea"/>
                  <a:cs typeface="+mn-cs"/>
                </a:rPr>
                <a:t>Thermodynamic </a:t>
              </a:r>
              <a:r>
                <a:rPr lang="en-US" sz="1700" dirty="0">
                  <a:solidFill>
                    <a:schemeClr val="accent2">
                      <a:lumMod val="50000"/>
                    </a:schemeClr>
                  </a:solidFill>
                  <a:latin typeface="+mn-lt"/>
                  <a:ea typeface="+mn-ea"/>
                  <a:cs typeface="+mn-cs"/>
                </a:rPr>
                <a:t>Modeling</a:t>
              </a:r>
            </a:p>
            <a:p>
              <a:pPr fontAlgn="auto">
                <a:spcBef>
                  <a:spcPts val="0"/>
                </a:spcBef>
                <a:spcAft>
                  <a:spcPts val="0"/>
                </a:spcAft>
                <a:defRPr/>
              </a:pPr>
              <a:r>
                <a:rPr lang="en-US" sz="1700" dirty="0">
                  <a:solidFill>
                    <a:schemeClr val="accent2">
                      <a:lumMod val="50000"/>
                    </a:schemeClr>
                  </a:solidFill>
                  <a:latin typeface="+mn-lt"/>
                  <a:ea typeface="+mn-ea"/>
                  <a:cs typeface="+mn-cs"/>
                </a:rPr>
                <a:t> </a:t>
              </a:r>
              <a:r>
                <a:rPr lang="en-US" sz="1700" dirty="0">
                  <a:solidFill>
                    <a:schemeClr val="accent2">
                      <a:lumMod val="50000"/>
                    </a:schemeClr>
                  </a:solidFill>
                  <a:latin typeface="+mn-lt"/>
                  <a:ea typeface="+mn-ea"/>
                  <a:cs typeface="+mn-cs"/>
                </a:rPr>
                <a:t>    Grain Growth Kinetics</a:t>
              </a:r>
            </a:p>
            <a:p>
              <a:pPr fontAlgn="auto">
                <a:spcBef>
                  <a:spcPts val="0"/>
                </a:spcBef>
                <a:spcAft>
                  <a:spcPts val="0"/>
                </a:spcAft>
                <a:defRPr/>
              </a:pPr>
              <a:r>
                <a:rPr lang="en-US" sz="1700" dirty="0">
                  <a:solidFill>
                    <a:schemeClr val="accent2">
                      <a:lumMod val="50000"/>
                    </a:schemeClr>
                  </a:solidFill>
                  <a:latin typeface="+mn-lt"/>
                  <a:ea typeface="+mn-ea"/>
                  <a:cs typeface="+mn-cs"/>
                </a:rPr>
                <a:t>          Impedance </a:t>
              </a:r>
            </a:p>
            <a:p>
              <a:pPr fontAlgn="auto">
                <a:spcBef>
                  <a:spcPts val="0"/>
                </a:spcBef>
                <a:spcAft>
                  <a:spcPts val="0"/>
                </a:spcAft>
                <a:defRPr/>
              </a:pPr>
              <a:r>
                <a:rPr lang="en-US" sz="1700" dirty="0">
                  <a:solidFill>
                    <a:schemeClr val="accent2">
                      <a:lumMod val="50000"/>
                    </a:schemeClr>
                  </a:solidFill>
                  <a:latin typeface="+mn-lt"/>
                  <a:ea typeface="+mn-ea"/>
                  <a:cs typeface="+mn-cs"/>
                </a:rPr>
                <a:t> </a:t>
              </a:r>
              <a:r>
                <a:rPr lang="en-US" sz="1700" dirty="0">
                  <a:solidFill>
                    <a:schemeClr val="accent2">
                      <a:lumMod val="50000"/>
                    </a:schemeClr>
                  </a:solidFill>
                  <a:latin typeface="+mn-lt"/>
                  <a:ea typeface="+mn-ea"/>
                  <a:cs typeface="+mn-cs"/>
                </a:rPr>
                <a:t>          Measurements</a:t>
              </a:r>
              <a:endParaRPr lang="en-US" sz="1700" dirty="0">
                <a:solidFill>
                  <a:schemeClr val="accent2">
                    <a:lumMod val="50000"/>
                  </a:schemeClr>
                </a:solidFill>
                <a:latin typeface="+mn-lt"/>
                <a:ea typeface="+mn-ea"/>
                <a:cs typeface="+mn-cs"/>
              </a:endParaRPr>
            </a:p>
          </p:txBody>
        </p:sp>
      </p:grpSp>
      <p:grpSp>
        <p:nvGrpSpPr>
          <p:cNvPr id="37" name="Group 36"/>
          <p:cNvGrpSpPr>
            <a:grpSpLocks/>
          </p:cNvGrpSpPr>
          <p:nvPr/>
        </p:nvGrpSpPr>
        <p:grpSpPr bwMode="auto">
          <a:xfrm>
            <a:off x="4549775" y="2824163"/>
            <a:ext cx="3908425" cy="3824287"/>
            <a:chOff x="4549265" y="2824504"/>
            <a:chExt cx="3908935" cy="3823855"/>
          </a:xfrm>
        </p:grpSpPr>
        <p:pic>
          <p:nvPicPr>
            <p:cNvPr id="93196" name="Picture 9"/>
            <p:cNvPicPr>
              <a:picLocks noChangeAspect="1"/>
            </p:cNvPicPr>
            <p:nvPr/>
          </p:nvPicPr>
          <p:blipFill>
            <a:blip r:embed="rId5"/>
            <a:srcRect/>
            <a:stretch>
              <a:fillRect/>
            </a:stretch>
          </p:blipFill>
          <p:spPr bwMode="auto">
            <a:xfrm rot="8278416">
              <a:off x="4549265" y="2824504"/>
              <a:ext cx="3823855" cy="3823855"/>
            </a:xfrm>
            <a:prstGeom prst="rect">
              <a:avLst/>
            </a:prstGeom>
            <a:noFill/>
            <a:ln w="9525">
              <a:noFill/>
              <a:miter lim="800000"/>
              <a:headEnd/>
              <a:tailEnd/>
            </a:ln>
          </p:spPr>
        </p:pic>
        <p:sp>
          <p:nvSpPr>
            <p:cNvPr id="93197" name="TextBox 23"/>
            <p:cNvSpPr txBox="1">
              <a:spLocks noChangeArrowheads="1"/>
            </p:cNvSpPr>
            <p:nvPr/>
          </p:nvSpPr>
          <p:spPr bwMode="auto">
            <a:xfrm>
              <a:off x="5867062" y="3805468"/>
              <a:ext cx="893879" cy="457148"/>
            </a:xfrm>
            <a:prstGeom prst="rect">
              <a:avLst/>
            </a:prstGeom>
            <a:noFill/>
            <a:ln w="9525">
              <a:noFill/>
              <a:miter lim="800000"/>
              <a:headEnd/>
              <a:tailEnd/>
            </a:ln>
          </p:spPr>
          <p:txBody>
            <a:bodyPr>
              <a:prstTxWarp prst="textNoShape">
                <a:avLst/>
              </a:prstTxWarp>
              <a:spAutoFit/>
            </a:bodyPr>
            <a:lstStyle/>
            <a:p>
              <a:r>
                <a:rPr lang="en-US" sz="2400" b="1" u="sng">
                  <a:solidFill>
                    <a:schemeClr val="bg1"/>
                  </a:solidFill>
                  <a:latin typeface="Calibri" pitchFamily="84" charset="0"/>
                </a:rPr>
                <a:t>CMU</a:t>
              </a:r>
            </a:p>
          </p:txBody>
        </p:sp>
        <p:sp>
          <p:nvSpPr>
            <p:cNvPr id="30" name="TextBox 29"/>
            <p:cNvSpPr txBox="1"/>
            <p:nvPr/>
          </p:nvSpPr>
          <p:spPr>
            <a:xfrm>
              <a:off x="5663835" y="4391189"/>
              <a:ext cx="2794365" cy="1385731"/>
            </a:xfrm>
            <a:prstGeom prst="rect">
              <a:avLst/>
            </a:prstGeom>
            <a:noFill/>
          </p:spPr>
          <p:txBody>
            <a:bodyPr>
              <a:spAutoFit/>
            </a:bodyPr>
            <a:lstStyle/>
            <a:p>
              <a:pPr fontAlgn="auto">
                <a:spcBef>
                  <a:spcPts val="0"/>
                </a:spcBef>
                <a:spcAft>
                  <a:spcPts val="0"/>
                </a:spcAft>
                <a:defRPr/>
              </a:pPr>
              <a:r>
                <a:rPr lang="en-US" sz="1700" dirty="0">
                  <a:solidFill>
                    <a:schemeClr val="accent2">
                      <a:lumMod val="40000"/>
                      <a:lumOff val="60000"/>
                    </a:schemeClr>
                  </a:solidFill>
                  <a:latin typeface="+mn-lt"/>
                  <a:ea typeface="+mn-ea"/>
                  <a:cs typeface="+mn-cs"/>
                </a:rPr>
                <a:t>GBCD, GBED</a:t>
              </a:r>
            </a:p>
            <a:p>
              <a:pPr fontAlgn="auto">
                <a:spcBef>
                  <a:spcPts val="0"/>
                </a:spcBef>
                <a:spcAft>
                  <a:spcPts val="0"/>
                </a:spcAft>
                <a:defRPr/>
              </a:pPr>
              <a:r>
                <a:rPr lang="en-US" sz="1700" dirty="0" err="1">
                  <a:solidFill>
                    <a:schemeClr val="accent2">
                      <a:lumMod val="40000"/>
                      <a:lumOff val="60000"/>
                    </a:schemeClr>
                  </a:solidFill>
                  <a:latin typeface="+mn-lt"/>
                  <a:ea typeface="+mn-ea"/>
                  <a:cs typeface="+mn-cs"/>
                </a:rPr>
                <a:t>Mesoscale</a:t>
              </a:r>
              <a:r>
                <a:rPr lang="en-US" sz="1700" dirty="0">
                  <a:solidFill>
                    <a:schemeClr val="accent2">
                      <a:lumMod val="40000"/>
                      <a:lumOff val="60000"/>
                    </a:schemeClr>
                  </a:solidFill>
                  <a:latin typeface="+mn-lt"/>
                  <a:ea typeface="+mn-ea"/>
                  <a:cs typeface="+mn-cs"/>
                </a:rPr>
                <a:t> Modeling</a:t>
              </a:r>
            </a:p>
            <a:p>
              <a:pPr fontAlgn="auto">
                <a:spcBef>
                  <a:spcPts val="0"/>
                </a:spcBef>
                <a:spcAft>
                  <a:spcPts val="0"/>
                </a:spcAft>
                <a:defRPr/>
              </a:pPr>
              <a:r>
                <a:rPr lang="en-US" sz="1700" dirty="0">
                  <a:solidFill>
                    <a:schemeClr val="accent2">
                      <a:lumMod val="40000"/>
                      <a:lumOff val="60000"/>
                    </a:schemeClr>
                  </a:solidFill>
                  <a:latin typeface="+mn-lt"/>
                  <a:ea typeface="+mn-ea"/>
                  <a:cs typeface="+mn-cs"/>
                </a:rPr>
                <a:t>First Principles</a:t>
              </a:r>
            </a:p>
            <a:p>
              <a:pPr fontAlgn="auto">
                <a:spcBef>
                  <a:spcPts val="0"/>
                </a:spcBef>
                <a:spcAft>
                  <a:spcPts val="0"/>
                </a:spcAft>
                <a:defRPr/>
              </a:pPr>
              <a:r>
                <a:rPr lang="en-US" sz="1700" dirty="0">
                  <a:solidFill>
                    <a:schemeClr val="accent2">
                      <a:lumMod val="40000"/>
                      <a:lumOff val="60000"/>
                    </a:schemeClr>
                  </a:solidFill>
                  <a:latin typeface="+mn-lt"/>
                  <a:ea typeface="+mn-ea"/>
                  <a:cs typeface="+mn-cs"/>
                </a:rPr>
                <a:t>Calculations</a:t>
              </a:r>
            </a:p>
            <a:p>
              <a:pPr fontAlgn="auto">
                <a:spcBef>
                  <a:spcPts val="0"/>
                </a:spcBef>
                <a:spcAft>
                  <a:spcPts val="0"/>
                </a:spcAft>
                <a:defRPr/>
              </a:pPr>
              <a:endParaRPr lang="en-US" sz="1700" dirty="0">
                <a:solidFill>
                  <a:schemeClr val="accent2">
                    <a:lumMod val="40000"/>
                    <a:lumOff val="60000"/>
                  </a:schemeClr>
                </a:solidFill>
                <a:latin typeface="+mn-lt"/>
                <a:ea typeface="+mn-ea"/>
                <a:cs typeface="+mn-cs"/>
              </a:endParaRPr>
            </a:p>
          </p:txBody>
        </p:sp>
      </p:grpSp>
      <p:grpSp>
        <p:nvGrpSpPr>
          <p:cNvPr id="36" name="Group 35"/>
          <p:cNvGrpSpPr>
            <a:grpSpLocks/>
          </p:cNvGrpSpPr>
          <p:nvPr/>
        </p:nvGrpSpPr>
        <p:grpSpPr bwMode="auto">
          <a:xfrm>
            <a:off x="1979613" y="3389313"/>
            <a:ext cx="3824287" cy="3822700"/>
            <a:chOff x="1980347" y="3388839"/>
            <a:chExt cx="3823855" cy="3823855"/>
          </a:xfrm>
        </p:grpSpPr>
        <p:pic>
          <p:nvPicPr>
            <p:cNvPr id="93193" name="Picture 8"/>
            <p:cNvPicPr>
              <a:picLocks noChangeAspect="1"/>
            </p:cNvPicPr>
            <p:nvPr/>
          </p:nvPicPr>
          <p:blipFill>
            <a:blip r:embed="rId6"/>
            <a:srcRect/>
            <a:stretch>
              <a:fillRect/>
            </a:stretch>
          </p:blipFill>
          <p:spPr bwMode="auto">
            <a:xfrm rot="8278416">
              <a:off x="1980347" y="3388839"/>
              <a:ext cx="3823855" cy="3823855"/>
            </a:xfrm>
            <a:prstGeom prst="rect">
              <a:avLst/>
            </a:prstGeom>
            <a:noFill/>
            <a:ln w="9525">
              <a:noFill/>
              <a:miter lim="800000"/>
              <a:headEnd/>
              <a:tailEnd/>
            </a:ln>
          </p:spPr>
        </p:pic>
        <p:sp>
          <p:nvSpPr>
            <p:cNvPr id="93194" name="TextBox 24"/>
            <p:cNvSpPr txBox="1">
              <a:spLocks noChangeArrowheads="1"/>
            </p:cNvSpPr>
            <p:nvPr/>
          </p:nvSpPr>
          <p:spPr bwMode="auto">
            <a:xfrm>
              <a:off x="3400999" y="4338451"/>
              <a:ext cx="947630" cy="457338"/>
            </a:xfrm>
            <a:prstGeom prst="rect">
              <a:avLst/>
            </a:prstGeom>
            <a:noFill/>
            <a:ln w="9525">
              <a:noFill/>
              <a:miter lim="800000"/>
              <a:headEnd/>
              <a:tailEnd/>
            </a:ln>
          </p:spPr>
          <p:txBody>
            <a:bodyPr>
              <a:prstTxWarp prst="textNoShape">
                <a:avLst/>
              </a:prstTxWarp>
              <a:spAutoFit/>
            </a:bodyPr>
            <a:lstStyle/>
            <a:p>
              <a:r>
                <a:rPr lang="en-US" sz="2400" b="1" u="sng">
                  <a:solidFill>
                    <a:schemeClr val="bg1"/>
                  </a:solidFill>
                  <a:latin typeface="Calibri" pitchFamily="84" charset="0"/>
                </a:rPr>
                <a:t>UIUC</a:t>
              </a:r>
            </a:p>
          </p:txBody>
        </p:sp>
        <p:sp>
          <p:nvSpPr>
            <p:cNvPr id="31" name="TextBox 30"/>
            <p:cNvSpPr txBox="1"/>
            <p:nvPr/>
          </p:nvSpPr>
          <p:spPr>
            <a:xfrm>
              <a:off x="2996232" y="4876775"/>
              <a:ext cx="2795271" cy="1386307"/>
            </a:xfrm>
            <a:prstGeom prst="rect">
              <a:avLst/>
            </a:prstGeom>
            <a:noFill/>
          </p:spPr>
          <p:txBody>
            <a:bodyPr>
              <a:spAutoFit/>
            </a:bodyPr>
            <a:lstStyle/>
            <a:p>
              <a:pPr fontAlgn="auto">
                <a:spcBef>
                  <a:spcPts val="0"/>
                </a:spcBef>
                <a:spcAft>
                  <a:spcPts val="0"/>
                </a:spcAft>
                <a:defRPr/>
              </a:pPr>
              <a:r>
                <a:rPr lang="en-US" sz="1700" dirty="0">
                  <a:solidFill>
                    <a:schemeClr val="accent3">
                      <a:lumMod val="20000"/>
                      <a:lumOff val="80000"/>
                    </a:schemeClr>
                  </a:solidFill>
                  <a:latin typeface="+mn-lt"/>
                  <a:ea typeface="+mn-ea"/>
                  <a:cs typeface="+mn-cs"/>
                </a:rPr>
                <a:t>Sample Fabrication</a:t>
              </a:r>
            </a:p>
            <a:p>
              <a:pPr fontAlgn="auto">
                <a:spcBef>
                  <a:spcPts val="0"/>
                </a:spcBef>
                <a:spcAft>
                  <a:spcPts val="0"/>
                </a:spcAft>
                <a:defRPr/>
              </a:pPr>
              <a:r>
                <a:rPr lang="en-US" sz="1700" dirty="0">
                  <a:solidFill>
                    <a:schemeClr val="accent3">
                      <a:lumMod val="20000"/>
                      <a:lumOff val="80000"/>
                    </a:schemeClr>
                  </a:solidFill>
                  <a:latin typeface="+mn-lt"/>
                  <a:ea typeface="+mn-ea"/>
                  <a:cs typeface="+mn-cs"/>
                </a:rPr>
                <a:t>Diffusion Measurements</a:t>
              </a:r>
            </a:p>
            <a:p>
              <a:pPr fontAlgn="auto">
                <a:spcBef>
                  <a:spcPts val="0"/>
                </a:spcBef>
                <a:spcAft>
                  <a:spcPts val="0"/>
                </a:spcAft>
                <a:defRPr/>
              </a:pPr>
              <a:r>
                <a:rPr lang="en-US" sz="1700" dirty="0">
                  <a:solidFill>
                    <a:schemeClr val="accent3">
                      <a:lumMod val="20000"/>
                      <a:lumOff val="80000"/>
                    </a:schemeClr>
                  </a:solidFill>
                  <a:latin typeface="+mn-lt"/>
                  <a:ea typeface="+mn-ea"/>
                  <a:cs typeface="+mn-cs"/>
                </a:rPr>
                <a:t>Thermal Property Measurements</a:t>
              </a:r>
            </a:p>
            <a:p>
              <a:pPr fontAlgn="auto">
                <a:spcBef>
                  <a:spcPts val="0"/>
                </a:spcBef>
                <a:spcAft>
                  <a:spcPts val="0"/>
                </a:spcAft>
                <a:defRPr/>
              </a:pPr>
              <a:endParaRPr lang="en-US" sz="1700" dirty="0">
                <a:solidFill>
                  <a:schemeClr val="accent3">
                    <a:lumMod val="20000"/>
                    <a:lumOff val="80000"/>
                  </a:schemeClr>
                </a:solidFill>
                <a:latin typeface="+mn-lt"/>
                <a:ea typeface="+mn-ea"/>
                <a:cs typeface="+mn-cs"/>
              </a:endParaRPr>
            </a:p>
          </p:txBody>
        </p:sp>
      </p:grpSp>
      <p:grpSp>
        <p:nvGrpSpPr>
          <p:cNvPr id="33" name="Group 32"/>
          <p:cNvGrpSpPr>
            <a:grpSpLocks/>
          </p:cNvGrpSpPr>
          <p:nvPr/>
        </p:nvGrpSpPr>
        <p:grpSpPr bwMode="auto">
          <a:xfrm>
            <a:off x="187325" y="1416050"/>
            <a:ext cx="3824288" cy="3824288"/>
            <a:chOff x="187759" y="1416692"/>
            <a:chExt cx="3823855" cy="3823855"/>
          </a:xfrm>
        </p:grpSpPr>
        <p:pic>
          <p:nvPicPr>
            <p:cNvPr id="93190" name="Picture 4"/>
            <p:cNvPicPr>
              <a:picLocks noChangeAspect="1"/>
            </p:cNvPicPr>
            <p:nvPr/>
          </p:nvPicPr>
          <p:blipFill>
            <a:blip r:embed="rId7"/>
            <a:srcRect/>
            <a:stretch>
              <a:fillRect/>
            </a:stretch>
          </p:blipFill>
          <p:spPr bwMode="auto">
            <a:xfrm rot="8278416">
              <a:off x="187759" y="1416692"/>
              <a:ext cx="3823855" cy="3823855"/>
            </a:xfrm>
            <a:prstGeom prst="rect">
              <a:avLst/>
            </a:prstGeom>
            <a:noFill/>
            <a:ln w="9525">
              <a:noFill/>
              <a:miter lim="800000"/>
              <a:headEnd/>
              <a:tailEnd/>
            </a:ln>
          </p:spPr>
        </p:pic>
        <p:sp>
          <p:nvSpPr>
            <p:cNvPr id="93191" name="TextBox 25"/>
            <p:cNvSpPr txBox="1">
              <a:spLocks noChangeArrowheads="1"/>
            </p:cNvSpPr>
            <p:nvPr/>
          </p:nvSpPr>
          <p:spPr bwMode="auto">
            <a:xfrm>
              <a:off x="1371900" y="2281782"/>
              <a:ext cx="685723" cy="457148"/>
            </a:xfrm>
            <a:prstGeom prst="rect">
              <a:avLst/>
            </a:prstGeom>
            <a:noFill/>
            <a:ln w="9525">
              <a:noFill/>
              <a:miter lim="800000"/>
              <a:headEnd/>
              <a:tailEnd/>
            </a:ln>
          </p:spPr>
          <p:txBody>
            <a:bodyPr>
              <a:prstTxWarp prst="textNoShape">
                <a:avLst/>
              </a:prstTxWarp>
              <a:spAutoFit/>
            </a:bodyPr>
            <a:lstStyle/>
            <a:p>
              <a:r>
                <a:rPr lang="en-US" sz="2400" b="1" u="sng">
                  <a:solidFill>
                    <a:schemeClr val="bg1"/>
                  </a:solidFill>
                  <a:latin typeface="Calibri" pitchFamily="84" charset="0"/>
                </a:rPr>
                <a:t>LU</a:t>
              </a:r>
            </a:p>
          </p:txBody>
        </p:sp>
        <p:sp>
          <p:nvSpPr>
            <p:cNvPr id="32" name="TextBox 31"/>
            <p:cNvSpPr txBox="1"/>
            <p:nvPr/>
          </p:nvSpPr>
          <p:spPr>
            <a:xfrm>
              <a:off x="457603" y="2591309"/>
              <a:ext cx="3454009" cy="1385731"/>
            </a:xfrm>
            <a:prstGeom prst="rect">
              <a:avLst/>
            </a:prstGeom>
            <a:noFill/>
          </p:spPr>
          <p:txBody>
            <a:bodyPr>
              <a:spAutoFit/>
            </a:bodyPr>
            <a:lstStyle/>
            <a:p>
              <a:pPr algn="ctr" fontAlgn="auto">
                <a:spcBef>
                  <a:spcPts val="0"/>
                </a:spcBef>
                <a:spcAft>
                  <a:spcPts val="0"/>
                </a:spcAft>
                <a:defRPr/>
              </a:pPr>
              <a:r>
                <a:rPr lang="en-US" sz="1700" dirty="0">
                  <a:solidFill>
                    <a:schemeClr val="accent2">
                      <a:lumMod val="20000"/>
                      <a:lumOff val="80000"/>
                    </a:schemeClr>
                  </a:solidFill>
                  <a:latin typeface="+mn-lt"/>
                  <a:ea typeface="+mn-ea"/>
                  <a:cs typeface="+mn-cs"/>
                </a:rPr>
                <a:t> AC STEM</a:t>
              </a:r>
            </a:p>
            <a:p>
              <a:pPr algn="ctr" fontAlgn="auto">
                <a:spcBef>
                  <a:spcPts val="0"/>
                </a:spcBef>
                <a:spcAft>
                  <a:spcPts val="0"/>
                </a:spcAft>
                <a:defRPr/>
              </a:pPr>
              <a:r>
                <a:rPr lang="en-US" sz="1700" dirty="0">
                  <a:solidFill>
                    <a:schemeClr val="accent2">
                      <a:lumMod val="20000"/>
                      <a:lumOff val="80000"/>
                    </a:schemeClr>
                  </a:solidFill>
                  <a:latin typeface="+mn-lt"/>
                  <a:ea typeface="+mn-ea"/>
                  <a:cs typeface="+mn-cs"/>
                </a:rPr>
                <a:t>Sample Fabrication</a:t>
              </a:r>
            </a:p>
            <a:p>
              <a:pPr fontAlgn="auto">
                <a:spcBef>
                  <a:spcPts val="0"/>
                </a:spcBef>
                <a:spcAft>
                  <a:spcPts val="0"/>
                </a:spcAft>
                <a:defRPr/>
              </a:pPr>
              <a:r>
                <a:rPr lang="en-US" sz="1700" dirty="0">
                  <a:solidFill>
                    <a:schemeClr val="accent2">
                      <a:lumMod val="20000"/>
                      <a:lumOff val="80000"/>
                    </a:schemeClr>
                  </a:solidFill>
                  <a:latin typeface="+mn-lt"/>
                  <a:ea typeface="+mn-ea"/>
                  <a:cs typeface="+mn-cs"/>
                </a:rPr>
                <a:t>  Novel Processing Approaches</a:t>
              </a:r>
            </a:p>
            <a:p>
              <a:pPr algn="ctr" fontAlgn="auto">
                <a:spcBef>
                  <a:spcPts val="0"/>
                </a:spcBef>
                <a:spcAft>
                  <a:spcPts val="0"/>
                </a:spcAft>
                <a:defRPr/>
              </a:pPr>
              <a:r>
                <a:rPr lang="en-US" sz="1700" dirty="0">
                  <a:solidFill>
                    <a:schemeClr val="accent2">
                      <a:lumMod val="20000"/>
                      <a:lumOff val="80000"/>
                    </a:schemeClr>
                  </a:solidFill>
                  <a:latin typeface="+mn-lt"/>
                  <a:ea typeface="+mn-ea"/>
                  <a:cs typeface="+mn-cs"/>
                </a:rPr>
                <a:t>Atomistic Modeling</a:t>
              </a:r>
            </a:p>
            <a:p>
              <a:pPr fontAlgn="auto">
                <a:spcBef>
                  <a:spcPts val="0"/>
                </a:spcBef>
                <a:spcAft>
                  <a:spcPts val="0"/>
                </a:spcAft>
                <a:defRPr/>
              </a:pPr>
              <a:endParaRPr lang="en-US" sz="1700" dirty="0">
                <a:solidFill>
                  <a:schemeClr val="accent2">
                    <a:lumMod val="20000"/>
                    <a:lumOff val="80000"/>
                  </a:schemeClr>
                </a:solidFill>
                <a:latin typeface="+mn-lt"/>
                <a:ea typeface="+mn-ea"/>
                <a:cs typeface="+mn-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45000" fill="hold"/>
                                        <p:tgtEl>
                                          <p:spTgt spid="33"/>
                                        </p:tgtEl>
                                        <p:attrNameLst>
                                          <p:attrName>r</p:attrName>
                                        </p:attrNameLst>
                                      </p:cBhvr>
                                    </p:animRot>
                                  </p:childTnLst>
                                </p:cTn>
                              </p:par>
                              <p:par>
                                <p:cTn id="7" presetID="8" presetClass="emph" presetSubtype="0" fill="hold" nodeType="withEffect">
                                  <p:stCondLst>
                                    <p:cond delay="0"/>
                                  </p:stCondLst>
                                  <p:childTnLst>
                                    <p:animRot by="21600000">
                                      <p:cBhvr>
                                        <p:cTn id="8" dur="45000" fill="hold"/>
                                        <p:tgtEl>
                                          <p:spTgt spid="34"/>
                                        </p:tgtEl>
                                        <p:attrNameLst>
                                          <p:attrName>r</p:attrName>
                                        </p:attrNameLst>
                                      </p:cBhvr>
                                    </p:animRot>
                                  </p:childTnLst>
                                </p:cTn>
                              </p:par>
                              <p:par>
                                <p:cTn id="9" presetID="8" presetClass="emph" presetSubtype="0" fill="hold" nodeType="withEffect">
                                  <p:stCondLst>
                                    <p:cond delay="0"/>
                                  </p:stCondLst>
                                  <p:childTnLst>
                                    <p:animRot by="21600000">
                                      <p:cBhvr>
                                        <p:cTn id="10" dur="45000" fill="hold"/>
                                        <p:tgtEl>
                                          <p:spTgt spid="35"/>
                                        </p:tgtEl>
                                        <p:attrNameLst>
                                          <p:attrName>r</p:attrName>
                                        </p:attrNameLst>
                                      </p:cBhvr>
                                    </p:animRot>
                                  </p:childTnLst>
                                </p:cTn>
                              </p:par>
                              <p:par>
                                <p:cTn id="11" presetID="8" presetClass="emph" presetSubtype="0" fill="hold" nodeType="withEffect">
                                  <p:stCondLst>
                                    <p:cond delay="0"/>
                                  </p:stCondLst>
                                  <p:childTnLst>
                                    <p:animRot by="21600000">
                                      <p:cBhvr>
                                        <p:cTn id="12" dur="45000" fill="hold"/>
                                        <p:tgtEl>
                                          <p:spTgt spid="36"/>
                                        </p:tgtEl>
                                        <p:attrNameLst>
                                          <p:attrName>r</p:attrName>
                                        </p:attrNameLst>
                                      </p:cBhvr>
                                    </p:animRot>
                                  </p:childTnLst>
                                </p:cTn>
                              </p:par>
                              <p:par>
                                <p:cTn id="13" presetID="8" presetClass="emph" presetSubtype="0" fill="hold" nodeType="withEffect">
                                  <p:stCondLst>
                                    <p:cond delay="0"/>
                                  </p:stCondLst>
                                  <p:childTnLst>
                                    <p:animRot by="-21600000">
                                      <p:cBhvr>
                                        <p:cTn id="14" dur="45000" fill="hold"/>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fld id="{35675B16-80BB-4951-B85D-AEF6746C402A}" type="datetime3">
              <a:rPr lang="en-US"/>
              <a:pPr>
                <a:defRPr/>
              </a:pPr>
              <a:t>January 7, 13</a:t>
            </a:fld>
            <a:endParaRPr lang="en-US"/>
          </a:p>
        </p:txBody>
      </p:sp>
      <p:sp>
        <p:nvSpPr>
          <p:cNvPr id="6" name="Title 5"/>
          <p:cNvSpPr>
            <a:spLocks noGrp="1"/>
          </p:cNvSpPr>
          <p:nvPr>
            <p:ph type="title"/>
          </p:nvPr>
        </p:nvSpPr>
        <p:spPr>
          <a:xfrm>
            <a:off x="0" y="-101600"/>
            <a:ext cx="9144000" cy="609600"/>
          </a:xfrm>
        </p:spPr>
        <p:txBody>
          <a:bodyPr/>
          <a:lstStyle/>
          <a:p>
            <a:pPr fontAlgn="auto">
              <a:spcAft>
                <a:spcPts val="0"/>
              </a:spcAft>
              <a:defRPr/>
            </a:pPr>
            <a:r>
              <a:rPr lang="en-US" u="sng" dirty="0" smtClean="0">
                <a:ea typeface="+mj-ea"/>
                <a:cs typeface="+mj-cs"/>
              </a:rPr>
              <a:t>Nickel</a:t>
            </a:r>
            <a:r>
              <a:rPr lang="en-US" dirty="0" smtClean="0">
                <a:ea typeface="+mj-ea"/>
                <a:cs typeface="+mj-cs"/>
              </a:rPr>
              <a:t> - Bismuth</a:t>
            </a:r>
            <a:endParaRPr lang="en-US" dirty="0">
              <a:ea typeface="+mj-ea"/>
              <a:cs typeface="+mj-cs"/>
            </a:endParaRPr>
          </a:p>
        </p:txBody>
      </p:sp>
      <p:sp>
        <p:nvSpPr>
          <p:cNvPr id="7" name="Slide Number Placeholder 6"/>
          <p:cNvSpPr>
            <a:spLocks noGrp="1"/>
          </p:cNvSpPr>
          <p:nvPr>
            <p:ph type="sldNum" sz="quarter" idx="12"/>
          </p:nvPr>
        </p:nvSpPr>
        <p:spPr/>
        <p:txBody>
          <a:bodyPr/>
          <a:lstStyle/>
          <a:p>
            <a:pPr>
              <a:defRPr/>
            </a:pPr>
            <a:fld id="{48283D24-4CD0-4C95-BB38-696223FE785B}" type="slidenum">
              <a:rPr lang="en-US"/>
              <a:pPr>
                <a:defRPr/>
              </a:pPr>
              <a:t>58</a:t>
            </a:fld>
            <a:endParaRPr lang="en-US" dirty="0"/>
          </a:p>
        </p:txBody>
      </p:sp>
      <p:pic>
        <p:nvPicPr>
          <p:cNvPr id="96260" name="Picture 9"/>
          <p:cNvPicPr>
            <a:picLocks noChangeAspect="1"/>
          </p:cNvPicPr>
          <p:nvPr/>
        </p:nvPicPr>
        <p:blipFill>
          <a:blip r:embed="rId3"/>
          <a:srcRect/>
          <a:stretch>
            <a:fillRect/>
          </a:stretch>
        </p:blipFill>
        <p:spPr bwMode="auto">
          <a:xfrm>
            <a:off x="0" y="762000"/>
            <a:ext cx="9144000" cy="5689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AB733CAF-7C20-419F-B73C-29BF6ECBBCA4}"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C48ED9E8-1FC3-42D7-A587-247B7FB4D0FB}" type="slidenum">
              <a:rPr lang="en-US"/>
              <a:pPr>
                <a:defRPr/>
              </a:pPr>
              <a:t>59</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u="sng" dirty="0">
                <a:ea typeface="+mj-ea"/>
                <a:cs typeface="+mj-cs"/>
              </a:rPr>
              <a:t>Nickel</a:t>
            </a:r>
            <a:r>
              <a:rPr lang="en-US" dirty="0">
                <a:ea typeface="+mj-ea"/>
                <a:cs typeface="+mj-cs"/>
              </a:rPr>
              <a:t> - Bismuth</a:t>
            </a:r>
          </a:p>
        </p:txBody>
      </p:sp>
      <p:pic>
        <p:nvPicPr>
          <p:cNvPr id="98308" name="Picture 5"/>
          <p:cNvPicPr>
            <a:picLocks noChangeAspect="1"/>
          </p:cNvPicPr>
          <p:nvPr/>
        </p:nvPicPr>
        <p:blipFill>
          <a:blip r:embed="rId3"/>
          <a:srcRect b="25642"/>
          <a:stretch>
            <a:fillRect/>
          </a:stretch>
        </p:blipFill>
        <p:spPr bwMode="auto">
          <a:xfrm>
            <a:off x="152400" y="762000"/>
            <a:ext cx="5237163" cy="2743200"/>
          </a:xfrm>
          <a:prstGeom prst="rect">
            <a:avLst/>
          </a:prstGeom>
          <a:noFill/>
          <a:ln w="9525">
            <a:noFill/>
            <a:miter lim="800000"/>
            <a:headEnd/>
            <a:tailEnd/>
          </a:ln>
        </p:spPr>
      </p:pic>
      <p:pic>
        <p:nvPicPr>
          <p:cNvPr id="98309" name="Picture 5" descr="167-crop"/>
          <p:cNvPicPr>
            <a:picLocks noChangeAspect="1" noChangeArrowheads="1"/>
          </p:cNvPicPr>
          <p:nvPr/>
        </p:nvPicPr>
        <p:blipFill>
          <a:blip r:embed="rId4"/>
          <a:srcRect r="30444" b="11588"/>
          <a:stretch>
            <a:fillRect/>
          </a:stretch>
        </p:blipFill>
        <p:spPr bwMode="auto">
          <a:xfrm>
            <a:off x="136525" y="3581400"/>
            <a:ext cx="5253038" cy="2846388"/>
          </a:xfrm>
          <a:prstGeom prst="rect">
            <a:avLst/>
          </a:prstGeom>
          <a:noFill/>
          <a:ln w="9525">
            <a:noFill/>
            <a:miter lim="800000"/>
            <a:headEnd/>
            <a:tailEnd/>
          </a:ln>
        </p:spPr>
      </p:pic>
      <p:sp>
        <p:nvSpPr>
          <p:cNvPr id="98310" name="Line 7"/>
          <p:cNvSpPr>
            <a:spLocks noChangeShapeType="1"/>
          </p:cNvSpPr>
          <p:nvPr/>
        </p:nvSpPr>
        <p:spPr bwMode="auto">
          <a:xfrm flipH="1">
            <a:off x="1431925" y="5484813"/>
            <a:ext cx="2209800" cy="19050"/>
          </a:xfrm>
          <a:prstGeom prst="line">
            <a:avLst/>
          </a:prstGeom>
          <a:noFill/>
          <a:ln w="12700">
            <a:solidFill>
              <a:srgbClr val="FF0000"/>
            </a:solidFill>
            <a:prstDash val="sysDot"/>
            <a:round/>
            <a:headEnd/>
            <a:tailEnd/>
          </a:ln>
        </p:spPr>
        <p:txBody>
          <a:bodyPr>
            <a:prstTxWarp prst="textNoShape">
              <a:avLst/>
            </a:prstTxWarp>
          </a:bodyPr>
          <a:lstStyle/>
          <a:p>
            <a:endParaRPr lang="en-US"/>
          </a:p>
        </p:txBody>
      </p:sp>
      <p:sp>
        <p:nvSpPr>
          <p:cNvPr id="98311" name="Text Box 9"/>
          <p:cNvSpPr txBox="1">
            <a:spLocks noChangeArrowheads="1"/>
          </p:cNvSpPr>
          <p:nvPr/>
        </p:nvSpPr>
        <p:spPr bwMode="auto">
          <a:xfrm>
            <a:off x="2270125" y="5764213"/>
            <a:ext cx="793750" cy="366712"/>
          </a:xfrm>
          <a:prstGeom prst="rect">
            <a:avLst/>
          </a:prstGeom>
          <a:noFill/>
          <a:ln w="9525">
            <a:noFill/>
            <a:miter lim="800000"/>
            <a:headEnd/>
            <a:tailEnd/>
          </a:ln>
        </p:spPr>
        <p:txBody>
          <a:bodyPr wrap="none">
            <a:prstTxWarp prst="textNoShape">
              <a:avLst/>
            </a:prstTxWarp>
            <a:spAutoFit/>
          </a:bodyPr>
          <a:lstStyle/>
          <a:p>
            <a:r>
              <a:rPr lang="en-US" altLang="zh-CN">
                <a:solidFill>
                  <a:srgbClr val="FF0000"/>
                </a:solidFill>
                <a:ea typeface="SimSun" charset="-122"/>
                <a:cs typeface="SimSun" charset="-122"/>
              </a:rPr>
              <a:t>{11-1}</a:t>
            </a:r>
          </a:p>
        </p:txBody>
      </p:sp>
      <p:sp>
        <p:nvSpPr>
          <p:cNvPr id="98312" name="Line 10"/>
          <p:cNvSpPr>
            <a:spLocks noChangeShapeType="1"/>
          </p:cNvSpPr>
          <p:nvPr/>
        </p:nvSpPr>
        <p:spPr bwMode="auto">
          <a:xfrm flipH="1">
            <a:off x="1431925" y="5661025"/>
            <a:ext cx="2209800" cy="19050"/>
          </a:xfrm>
          <a:prstGeom prst="line">
            <a:avLst/>
          </a:prstGeom>
          <a:noFill/>
          <a:ln w="12700">
            <a:solidFill>
              <a:srgbClr val="FF0000"/>
            </a:solidFill>
            <a:prstDash val="sysDot"/>
            <a:round/>
            <a:headEnd/>
            <a:tailEnd/>
          </a:ln>
        </p:spPr>
        <p:txBody>
          <a:bodyPr>
            <a:prstTxWarp prst="textNoShape">
              <a:avLst/>
            </a:prstTxWarp>
          </a:bodyPr>
          <a:lstStyle/>
          <a:p>
            <a:endParaRPr lang="en-US"/>
          </a:p>
        </p:txBody>
      </p:sp>
      <p:sp>
        <p:nvSpPr>
          <p:cNvPr id="98313" name="Text Box 12"/>
          <p:cNvSpPr txBox="1">
            <a:spLocks noChangeArrowheads="1"/>
          </p:cNvSpPr>
          <p:nvPr/>
        </p:nvSpPr>
        <p:spPr bwMode="auto">
          <a:xfrm>
            <a:off x="288925" y="5459413"/>
            <a:ext cx="793750" cy="366712"/>
          </a:xfrm>
          <a:prstGeom prst="rect">
            <a:avLst/>
          </a:prstGeom>
          <a:noFill/>
          <a:ln w="9525">
            <a:noFill/>
            <a:miter lim="800000"/>
            <a:headEnd/>
            <a:tailEnd/>
          </a:ln>
        </p:spPr>
        <p:txBody>
          <a:bodyPr wrap="none">
            <a:prstTxWarp prst="textNoShape">
              <a:avLst/>
            </a:prstTxWarp>
            <a:spAutoFit/>
          </a:bodyPr>
          <a:lstStyle/>
          <a:p>
            <a:r>
              <a:rPr lang="en-US" altLang="zh-CN">
                <a:solidFill>
                  <a:srgbClr val="00FF00"/>
                </a:solidFill>
                <a:ea typeface="SimSun" charset="-122"/>
                <a:cs typeface="SimSun" charset="-122"/>
              </a:rPr>
              <a:t>{-202}</a:t>
            </a:r>
          </a:p>
        </p:txBody>
      </p:sp>
      <p:sp>
        <p:nvSpPr>
          <p:cNvPr id="98314" name="Line 13"/>
          <p:cNvSpPr>
            <a:spLocks noChangeShapeType="1"/>
          </p:cNvSpPr>
          <p:nvPr/>
        </p:nvSpPr>
        <p:spPr bwMode="auto">
          <a:xfrm flipH="1">
            <a:off x="1157288" y="4926013"/>
            <a:ext cx="38100" cy="1314450"/>
          </a:xfrm>
          <a:prstGeom prst="line">
            <a:avLst/>
          </a:prstGeom>
          <a:noFill/>
          <a:ln w="12700">
            <a:solidFill>
              <a:srgbClr val="00FF00"/>
            </a:solidFill>
            <a:prstDash val="sysDot"/>
            <a:round/>
            <a:headEnd/>
            <a:tailEnd/>
          </a:ln>
        </p:spPr>
        <p:txBody>
          <a:bodyPr>
            <a:prstTxWarp prst="textNoShape">
              <a:avLst/>
            </a:prstTxWarp>
          </a:bodyPr>
          <a:lstStyle/>
          <a:p>
            <a:endParaRPr lang="en-US"/>
          </a:p>
        </p:txBody>
      </p:sp>
      <p:sp>
        <p:nvSpPr>
          <p:cNvPr id="98315" name="Line 14"/>
          <p:cNvSpPr>
            <a:spLocks noChangeShapeType="1"/>
          </p:cNvSpPr>
          <p:nvPr/>
        </p:nvSpPr>
        <p:spPr bwMode="auto">
          <a:xfrm flipH="1">
            <a:off x="1271588" y="4970463"/>
            <a:ext cx="38100" cy="1314450"/>
          </a:xfrm>
          <a:prstGeom prst="line">
            <a:avLst/>
          </a:prstGeom>
          <a:noFill/>
          <a:ln w="12700">
            <a:solidFill>
              <a:srgbClr val="00FF00"/>
            </a:solidFill>
            <a:prstDash val="sysDot"/>
            <a:round/>
            <a:headEnd/>
            <a:tailEnd/>
          </a:ln>
        </p:spPr>
        <p:txBody>
          <a:bodyPr>
            <a:prstTxWarp prst="textNoShape">
              <a:avLst/>
            </a:prstTxWarp>
          </a:bodyPr>
          <a:lstStyle/>
          <a:p>
            <a:endParaRPr lang="en-US"/>
          </a:p>
        </p:txBody>
      </p:sp>
      <p:grpSp>
        <p:nvGrpSpPr>
          <p:cNvPr id="98316" name="Group 33"/>
          <p:cNvGrpSpPr>
            <a:grpSpLocks/>
          </p:cNvGrpSpPr>
          <p:nvPr/>
        </p:nvGrpSpPr>
        <p:grpSpPr bwMode="auto">
          <a:xfrm>
            <a:off x="4584700" y="5106988"/>
            <a:ext cx="185738" cy="233362"/>
            <a:chOff x="3282" y="1890"/>
            <a:chExt cx="117" cy="147"/>
          </a:xfrm>
        </p:grpSpPr>
        <p:sp>
          <p:nvSpPr>
            <p:cNvPr id="98339" name="Oval 27"/>
            <p:cNvSpPr>
              <a:spLocks noChangeAspect="1" noChangeArrowheads="1"/>
            </p:cNvSpPr>
            <p:nvPr/>
          </p:nvSpPr>
          <p:spPr bwMode="auto">
            <a:xfrm>
              <a:off x="3345" y="1989"/>
              <a:ext cx="45" cy="45"/>
            </a:xfrm>
            <a:prstGeom prst="ellipse">
              <a:avLst/>
            </a:prstGeom>
            <a:solidFill>
              <a:srgbClr val="0000CC">
                <a:alpha val="70195"/>
              </a:srgbClr>
            </a:solidFill>
            <a:ln w="9525">
              <a:noFill/>
              <a:round/>
              <a:headEnd/>
              <a:tailEnd/>
            </a:ln>
          </p:spPr>
          <p:txBody>
            <a:bodyPr wrap="none" anchor="ctr">
              <a:prstTxWarp prst="textNoShape">
                <a:avLst/>
              </a:prstTxWarp>
            </a:bodyPr>
            <a:lstStyle/>
            <a:p>
              <a:endParaRPr lang="zh-CN" altLang="en-US">
                <a:latin typeface="Calibri" pitchFamily="84" charset="0"/>
                <a:ea typeface="宋体" pitchFamily="84" charset="-122"/>
                <a:cs typeface="宋体" pitchFamily="84" charset="-122"/>
              </a:endParaRPr>
            </a:p>
          </p:txBody>
        </p:sp>
        <p:sp>
          <p:nvSpPr>
            <p:cNvPr id="98340" name="Oval 28"/>
            <p:cNvSpPr>
              <a:spLocks noChangeAspect="1" noChangeArrowheads="1"/>
            </p:cNvSpPr>
            <p:nvPr/>
          </p:nvSpPr>
          <p:spPr bwMode="auto">
            <a:xfrm>
              <a:off x="3282" y="1992"/>
              <a:ext cx="45" cy="45"/>
            </a:xfrm>
            <a:prstGeom prst="ellipse">
              <a:avLst/>
            </a:prstGeom>
            <a:solidFill>
              <a:srgbClr val="0000CC">
                <a:alpha val="70195"/>
              </a:srgbClr>
            </a:solidFill>
            <a:ln w="9525">
              <a:noFill/>
              <a:round/>
              <a:headEnd/>
              <a:tailEnd/>
            </a:ln>
          </p:spPr>
          <p:txBody>
            <a:bodyPr wrap="none" anchor="ctr">
              <a:prstTxWarp prst="textNoShape">
                <a:avLst/>
              </a:prstTxWarp>
            </a:bodyPr>
            <a:lstStyle/>
            <a:p>
              <a:endParaRPr lang="zh-CN" altLang="en-US">
                <a:latin typeface="Calibri" pitchFamily="84" charset="0"/>
                <a:ea typeface="宋体" pitchFamily="84" charset="-122"/>
                <a:cs typeface="宋体" pitchFamily="84" charset="-122"/>
              </a:endParaRPr>
            </a:p>
          </p:txBody>
        </p:sp>
        <p:sp>
          <p:nvSpPr>
            <p:cNvPr id="98341" name="Oval 29"/>
            <p:cNvSpPr>
              <a:spLocks noChangeAspect="1" noChangeArrowheads="1"/>
            </p:cNvSpPr>
            <p:nvPr/>
          </p:nvSpPr>
          <p:spPr bwMode="auto">
            <a:xfrm>
              <a:off x="3354" y="1893"/>
              <a:ext cx="45" cy="45"/>
            </a:xfrm>
            <a:prstGeom prst="ellipse">
              <a:avLst/>
            </a:prstGeom>
            <a:solidFill>
              <a:srgbClr val="0000CC">
                <a:alpha val="70195"/>
              </a:srgbClr>
            </a:solidFill>
            <a:ln w="9525">
              <a:noFill/>
              <a:round/>
              <a:headEnd/>
              <a:tailEnd/>
            </a:ln>
          </p:spPr>
          <p:txBody>
            <a:bodyPr wrap="none" anchor="ctr">
              <a:prstTxWarp prst="textNoShape">
                <a:avLst/>
              </a:prstTxWarp>
            </a:bodyPr>
            <a:lstStyle/>
            <a:p>
              <a:endParaRPr lang="zh-CN" altLang="en-US">
                <a:latin typeface="Calibri" pitchFamily="84" charset="0"/>
                <a:ea typeface="宋体" pitchFamily="84" charset="-122"/>
                <a:cs typeface="宋体" pitchFamily="84" charset="-122"/>
              </a:endParaRPr>
            </a:p>
          </p:txBody>
        </p:sp>
        <p:sp>
          <p:nvSpPr>
            <p:cNvPr id="98342" name="Oval 30"/>
            <p:cNvSpPr>
              <a:spLocks noChangeAspect="1" noChangeArrowheads="1"/>
            </p:cNvSpPr>
            <p:nvPr/>
          </p:nvSpPr>
          <p:spPr bwMode="auto">
            <a:xfrm>
              <a:off x="3282" y="1890"/>
              <a:ext cx="45" cy="45"/>
            </a:xfrm>
            <a:prstGeom prst="ellipse">
              <a:avLst/>
            </a:prstGeom>
            <a:solidFill>
              <a:srgbClr val="0000CC">
                <a:alpha val="70195"/>
              </a:srgbClr>
            </a:solidFill>
            <a:ln w="9525">
              <a:noFill/>
              <a:round/>
              <a:headEnd/>
              <a:tailEnd/>
            </a:ln>
          </p:spPr>
          <p:txBody>
            <a:bodyPr wrap="none" anchor="ctr">
              <a:prstTxWarp prst="textNoShape">
                <a:avLst/>
              </a:prstTxWarp>
            </a:bodyPr>
            <a:lstStyle/>
            <a:p>
              <a:endParaRPr lang="zh-CN" altLang="en-US">
                <a:latin typeface="Calibri" pitchFamily="84" charset="0"/>
                <a:ea typeface="宋体" pitchFamily="84" charset="-122"/>
                <a:cs typeface="宋体" pitchFamily="84" charset="-122"/>
              </a:endParaRPr>
            </a:p>
          </p:txBody>
        </p:sp>
      </p:grpSp>
      <p:sp>
        <p:nvSpPr>
          <p:cNvPr id="98317" name="Oval 32"/>
          <p:cNvSpPr>
            <a:spLocks noChangeAspect="1" noChangeArrowheads="1"/>
          </p:cNvSpPr>
          <p:nvPr/>
        </p:nvSpPr>
        <p:spPr bwMode="auto">
          <a:xfrm>
            <a:off x="1074738" y="4716463"/>
            <a:ext cx="71437" cy="71437"/>
          </a:xfrm>
          <a:prstGeom prst="ellipse">
            <a:avLst/>
          </a:prstGeom>
          <a:solidFill>
            <a:srgbClr val="00FF00">
              <a:alpha val="70195"/>
            </a:srgbClr>
          </a:solidFill>
          <a:ln w="9525">
            <a:noFill/>
            <a:round/>
            <a:headEnd/>
            <a:tailEnd/>
          </a:ln>
        </p:spPr>
        <p:txBody>
          <a:bodyPr wrap="none" anchor="ctr">
            <a:prstTxWarp prst="textNoShape">
              <a:avLst/>
            </a:prstTxWarp>
          </a:bodyPr>
          <a:lstStyle/>
          <a:p>
            <a:endParaRPr lang="zh-CN" altLang="en-US">
              <a:latin typeface="Calibri" pitchFamily="84" charset="0"/>
              <a:ea typeface="宋体" pitchFamily="84" charset="-122"/>
              <a:cs typeface="宋体" pitchFamily="84" charset="-122"/>
            </a:endParaRPr>
          </a:p>
        </p:txBody>
      </p:sp>
      <p:sp>
        <p:nvSpPr>
          <p:cNvPr id="98318" name="Oval 34"/>
          <p:cNvSpPr>
            <a:spLocks noChangeAspect="1" noChangeArrowheads="1"/>
          </p:cNvSpPr>
          <p:nvPr/>
        </p:nvSpPr>
        <p:spPr bwMode="auto">
          <a:xfrm>
            <a:off x="803275" y="4721225"/>
            <a:ext cx="71438" cy="71438"/>
          </a:xfrm>
          <a:prstGeom prst="ellipse">
            <a:avLst/>
          </a:prstGeom>
          <a:solidFill>
            <a:srgbClr val="00FF00">
              <a:alpha val="70195"/>
            </a:srgbClr>
          </a:solidFill>
          <a:ln w="9525">
            <a:noFill/>
            <a:round/>
            <a:headEnd/>
            <a:tailEnd/>
          </a:ln>
        </p:spPr>
        <p:txBody>
          <a:bodyPr wrap="none" anchor="ctr">
            <a:prstTxWarp prst="textNoShape">
              <a:avLst/>
            </a:prstTxWarp>
          </a:bodyPr>
          <a:lstStyle/>
          <a:p>
            <a:endParaRPr lang="zh-CN" altLang="en-US">
              <a:latin typeface="Calibri" pitchFamily="84" charset="0"/>
              <a:ea typeface="宋体" pitchFamily="84" charset="-122"/>
              <a:cs typeface="宋体" pitchFamily="84" charset="-122"/>
            </a:endParaRPr>
          </a:p>
        </p:txBody>
      </p:sp>
      <p:sp>
        <p:nvSpPr>
          <p:cNvPr id="98319" name="Oval 35"/>
          <p:cNvSpPr>
            <a:spLocks noChangeAspect="1" noChangeArrowheads="1"/>
          </p:cNvSpPr>
          <p:nvPr/>
        </p:nvSpPr>
        <p:spPr bwMode="auto">
          <a:xfrm>
            <a:off x="555625" y="4716463"/>
            <a:ext cx="71438" cy="71437"/>
          </a:xfrm>
          <a:prstGeom prst="ellipse">
            <a:avLst/>
          </a:prstGeom>
          <a:solidFill>
            <a:srgbClr val="00FF00">
              <a:alpha val="70195"/>
            </a:srgbClr>
          </a:solidFill>
          <a:ln w="9525">
            <a:noFill/>
            <a:round/>
            <a:headEnd/>
            <a:tailEnd/>
          </a:ln>
        </p:spPr>
        <p:txBody>
          <a:bodyPr wrap="none" anchor="ctr">
            <a:prstTxWarp prst="textNoShape">
              <a:avLst/>
            </a:prstTxWarp>
          </a:bodyPr>
          <a:lstStyle/>
          <a:p>
            <a:endParaRPr lang="zh-CN" altLang="en-US">
              <a:latin typeface="Calibri" pitchFamily="84" charset="0"/>
              <a:ea typeface="宋体" pitchFamily="84" charset="-122"/>
              <a:cs typeface="宋体" pitchFamily="84" charset="-122"/>
            </a:endParaRPr>
          </a:p>
        </p:txBody>
      </p:sp>
      <p:sp>
        <p:nvSpPr>
          <p:cNvPr id="98320" name="Oval 36"/>
          <p:cNvSpPr>
            <a:spLocks noChangeAspect="1" noChangeArrowheads="1"/>
          </p:cNvSpPr>
          <p:nvPr/>
        </p:nvSpPr>
        <p:spPr bwMode="auto">
          <a:xfrm>
            <a:off x="1360488" y="4730750"/>
            <a:ext cx="71437" cy="71438"/>
          </a:xfrm>
          <a:prstGeom prst="ellipse">
            <a:avLst/>
          </a:prstGeom>
          <a:solidFill>
            <a:srgbClr val="00FF00">
              <a:alpha val="70195"/>
            </a:srgbClr>
          </a:solidFill>
          <a:ln w="9525">
            <a:noFill/>
            <a:round/>
            <a:headEnd/>
            <a:tailEnd/>
          </a:ln>
        </p:spPr>
        <p:txBody>
          <a:bodyPr wrap="none" anchor="ctr">
            <a:prstTxWarp prst="textNoShape">
              <a:avLst/>
            </a:prstTxWarp>
          </a:bodyPr>
          <a:lstStyle/>
          <a:p>
            <a:endParaRPr lang="zh-CN" altLang="en-US">
              <a:latin typeface="Calibri" pitchFamily="84" charset="0"/>
              <a:ea typeface="宋体" pitchFamily="84" charset="-122"/>
              <a:cs typeface="宋体" pitchFamily="84" charset="-122"/>
            </a:endParaRPr>
          </a:p>
        </p:txBody>
      </p:sp>
      <p:grpSp>
        <p:nvGrpSpPr>
          <p:cNvPr id="98321" name="Group 13"/>
          <p:cNvGrpSpPr>
            <a:grpSpLocks/>
          </p:cNvGrpSpPr>
          <p:nvPr/>
        </p:nvGrpSpPr>
        <p:grpSpPr bwMode="auto">
          <a:xfrm>
            <a:off x="5562600" y="763588"/>
            <a:ext cx="2579688" cy="5668962"/>
            <a:chOff x="5562600" y="763028"/>
            <a:chExt cx="2580031" cy="5669280"/>
          </a:xfrm>
        </p:grpSpPr>
        <p:pic>
          <p:nvPicPr>
            <p:cNvPr id="98330" name="Picture 4" descr="G:\MURI\MURI review meeting May 2012\NiBi.tif"/>
            <p:cNvPicPr>
              <a:picLocks noChangeAspect="1" noChangeArrowheads="1"/>
            </p:cNvPicPr>
            <p:nvPr/>
          </p:nvPicPr>
          <p:blipFill>
            <a:blip r:embed="rId5"/>
            <a:srcRect l="42909" t="4836" r="25598" b="25967"/>
            <a:stretch>
              <a:fillRect/>
            </a:stretch>
          </p:blipFill>
          <p:spPr bwMode="auto">
            <a:xfrm>
              <a:off x="5562600" y="763028"/>
              <a:ext cx="2580031" cy="5669280"/>
            </a:xfrm>
            <a:prstGeom prst="rect">
              <a:avLst/>
            </a:prstGeom>
            <a:noFill/>
            <a:ln w="9525">
              <a:noFill/>
              <a:miter lim="800000"/>
              <a:headEnd/>
              <a:tailEnd/>
            </a:ln>
          </p:spPr>
        </p:pic>
        <p:sp>
          <p:nvSpPr>
            <p:cNvPr id="5" name="Oval 4"/>
            <p:cNvSpPr/>
            <p:nvPr/>
          </p:nvSpPr>
          <p:spPr>
            <a:xfrm>
              <a:off x="6275483" y="2433172"/>
              <a:ext cx="92087" cy="92080"/>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p>
          </p:txBody>
        </p:sp>
        <p:sp>
          <p:nvSpPr>
            <p:cNvPr id="38" name="Oval 37"/>
            <p:cNvSpPr/>
            <p:nvPr/>
          </p:nvSpPr>
          <p:spPr>
            <a:xfrm>
              <a:off x="6269132" y="2639558"/>
              <a:ext cx="92087" cy="92080"/>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p>
          </p:txBody>
        </p:sp>
        <p:sp>
          <p:nvSpPr>
            <p:cNvPr id="67" name="Oval 66"/>
            <p:cNvSpPr/>
            <p:nvPr/>
          </p:nvSpPr>
          <p:spPr>
            <a:xfrm>
              <a:off x="6354868" y="2769741"/>
              <a:ext cx="90499" cy="90492"/>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p>
          </p:txBody>
        </p:sp>
        <p:sp>
          <p:nvSpPr>
            <p:cNvPr id="68" name="Oval 67"/>
            <p:cNvSpPr/>
            <p:nvPr/>
          </p:nvSpPr>
          <p:spPr>
            <a:xfrm>
              <a:off x="7056637" y="4589118"/>
              <a:ext cx="92087" cy="90492"/>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p>
          </p:txBody>
        </p:sp>
        <p:sp>
          <p:nvSpPr>
            <p:cNvPr id="69" name="Oval 68"/>
            <p:cNvSpPr/>
            <p:nvPr/>
          </p:nvSpPr>
          <p:spPr>
            <a:xfrm>
              <a:off x="7069338" y="4805030"/>
              <a:ext cx="92087" cy="90492"/>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p>
          </p:txBody>
        </p:sp>
        <p:sp>
          <p:nvSpPr>
            <p:cNvPr id="70" name="Oval 69"/>
            <p:cNvSpPr/>
            <p:nvPr/>
          </p:nvSpPr>
          <p:spPr>
            <a:xfrm>
              <a:off x="7169364" y="4939974"/>
              <a:ext cx="92087" cy="92080"/>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p>
          </p:txBody>
        </p:sp>
        <p:sp>
          <p:nvSpPr>
            <p:cNvPr id="71" name="Oval 70"/>
            <p:cNvSpPr/>
            <p:nvPr/>
          </p:nvSpPr>
          <p:spPr>
            <a:xfrm>
              <a:off x="7255100" y="5062219"/>
              <a:ext cx="92087" cy="90492"/>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p>
          </p:txBody>
        </p:sp>
        <p:sp>
          <p:nvSpPr>
            <p:cNvPr id="72" name="Oval 71"/>
            <p:cNvSpPr/>
            <p:nvPr/>
          </p:nvSpPr>
          <p:spPr>
            <a:xfrm>
              <a:off x="7250337" y="5219390"/>
              <a:ext cx="92087" cy="90493"/>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p>
          </p:txBody>
        </p:sp>
      </p:grpSp>
      <p:cxnSp>
        <p:nvCxnSpPr>
          <p:cNvPr id="8" name="Straight Connector 7"/>
          <p:cNvCxnSpPr/>
          <p:nvPr/>
        </p:nvCxnSpPr>
        <p:spPr>
          <a:xfrm flipV="1">
            <a:off x="228600" y="4465638"/>
            <a:ext cx="228600" cy="168275"/>
          </a:xfrm>
          <a:prstGeom prst="line">
            <a:avLst/>
          </a:prstGeom>
          <a:ln>
            <a:solidFill>
              <a:srgbClr val="66FF66"/>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874713" y="4433888"/>
            <a:ext cx="152400" cy="169862"/>
          </a:xfrm>
          <a:prstGeom prst="line">
            <a:avLst/>
          </a:prstGeom>
          <a:ln>
            <a:solidFill>
              <a:srgbClr val="66FF66"/>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1533525" y="4410075"/>
            <a:ext cx="228600" cy="169863"/>
          </a:xfrm>
          <a:prstGeom prst="line">
            <a:avLst/>
          </a:prstGeom>
          <a:ln>
            <a:solidFill>
              <a:srgbClr val="66FF66"/>
            </a:solidFill>
            <a:prstDash val="sys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flipV="1">
            <a:off x="457200" y="4465638"/>
            <a:ext cx="417513" cy="138112"/>
          </a:xfrm>
          <a:prstGeom prst="line">
            <a:avLst/>
          </a:prstGeom>
          <a:ln>
            <a:solidFill>
              <a:srgbClr val="66FF66"/>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flipV="1">
            <a:off x="1027113" y="4441825"/>
            <a:ext cx="506412" cy="138113"/>
          </a:xfrm>
          <a:prstGeom prst="line">
            <a:avLst/>
          </a:prstGeom>
          <a:ln>
            <a:solidFill>
              <a:srgbClr val="66FF66"/>
            </a:solidFill>
            <a:prstDash val="sysDash"/>
          </a:ln>
        </p:spPr>
        <p:style>
          <a:lnRef idx="1">
            <a:schemeClr val="accent1"/>
          </a:lnRef>
          <a:fillRef idx="0">
            <a:schemeClr val="accent1"/>
          </a:fillRef>
          <a:effectRef idx="0">
            <a:schemeClr val="accent1"/>
          </a:effectRef>
          <a:fontRef idx="minor">
            <a:schemeClr val="tx1"/>
          </a:fontRef>
        </p:style>
      </p:cxnSp>
      <p:sp>
        <p:nvSpPr>
          <p:cNvPr id="98327" name="TextBox 12"/>
          <p:cNvSpPr txBox="1">
            <a:spLocks noChangeArrowheads="1"/>
          </p:cNvSpPr>
          <p:nvPr/>
        </p:nvSpPr>
        <p:spPr bwMode="auto">
          <a:xfrm>
            <a:off x="6629400" y="762000"/>
            <a:ext cx="2514600" cy="1552575"/>
          </a:xfrm>
          <a:prstGeom prst="rect">
            <a:avLst/>
          </a:prstGeom>
          <a:solidFill>
            <a:schemeClr val="bg1"/>
          </a:solidFill>
          <a:ln w="9525">
            <a:noFill/>
            <a:miter lim="800000"/>
            <a:headEnd/>
            <a:tailEnd/>
          </a:ln>
        </p:spPr>
        <p:txBody>
          <a:bodyPr>
            <a:prstTxWarp prst="textNoShape">
              <a:avLst/>
            </a:prstTxWarp>
            <a:spAutoFit/>
          </a:bodyPr>
          <a:lstStyle/>
          <a:p>
            <a:r>
              <a:rPr lang="en-US" sz="2400" b="1">
                <a:latin typeface="Calibri" pitchFamily="84" charset="0"/>
              </a:rPr>
              <a:t>Different bismuth Bi-layer segregation Behavior</a:t>
            </a:r>
          </a:p>
        </p:txBody>
      </p:sp>
      <p:cxnSp>
        <p:nvCxnSpPr>
          <p:cNvPr id="9" name="Straight Connector 8"/>
          <p:cNvCxnSpPr>
            <a:stCxn id="72" idx="5"/>
          </p:cNvCxnSpPr>
          <p:nvPr/>
        </p:nvCxnSpPr>
        <p:spPr>
          <a:xfrm>
            <a:off x="7329488" y="5297488"/>
            <a:ext cx="142875" cy="203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416800" y="5643563"/>
            <a:ext cx="142875" cy="203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fld id="{42EA2EB9-05D8-4687-84C7-BE5345EB6084}" type="datetime3">
              <a:rPr lang="en-US"/>
              <a:pPr>
                <a:defRPr/>
              </a:pPr>
              <a:t>January 7, 13</a:t>
            </a:fld>
            <a:endParaRPr lang="en-US"/>
          </a:p>
        </p:txBody>
      </p:sp>
      <p:sp>
        <p:nvSpPr>
          <p:cNvPr id="4" name="Slide Number Placeholder 3"/>
          <p:cNvSpPr>
            <a:spLocks noGrp="1"/>
          </p:cNvSpPr>
          <p:nvPr>
            <p:ph type="sldNum" sz="quarter" idx="12"/>
          </p:nvPr>
        </p:nvSpPr>
        <p:spPr/>
        <p:txBody>
          <a:bodyPr/>
          <a:lstStyle/>
          <a:p>
            <a:pPr>
              <a:defRPr/>
            </a:pPr>
            <a:fld id="{6DCFFA90-489B-4E2E-B0E8-2064AD85BC23}" type="slidenum">
              <a:rPr lang="en-US"/>
              <a:pPr>
                <a:defRPr/>
              </a:pPr>
              <a:t>6</a:t>
            </a:fld>
            <a:endParaRPr lang="en-US"/>
          </a:p>
        </p:txBody>
      </p:sp>
      <p:sp>
        <p:nvSpPr>
          <p:cNvPr id="5" name="Title 4"/>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Complexion Concept is Catching On!</a:t>
            </a:r>
            <a:endParaRPr lang="en-US" dirty="0">
              <a:ea typeface="+mj-ea"/>
              <a:cs typeface="+mj-cs"/>
            </a:endParaRPr>
          </a:p>
        </p:txBody>
      </p:sp>
      <p:pic>
        <p:nvPicPr>
          <p:cNvPr id="10" name="Picture 5"/>
          <p:cNvPicPr>
            <a:picLocks noChangeAspect="1" noChangeArrowheads="1"/>
          </p:cNvPicPr>
          <p:nvPr/>
        </p:nvPicPr>
        <p:blipFill rotWithShape="1">
          <a:blip r:embed="rId3"/>
          <a:srcRect l="29531" t="3611" r="29687" b="67010"/>
          <a:stretch/>
        </p:blipFill>
        <p:spPr bwMode="auto">
          <a:xfrm>
            <a:off x="1752600" y="655638"/>
            <a:ext cx="7221538" cy="2925762"/>
          </a:xfrm>
          <a:prstGeom prst="rect">
            <a:avLst/>
          </a:prstGeom>
          <a:ln>
            <a:noFill/>
          </a:ln>
          <a:effectLst>
            <a:outerShdw blurRad="190500" algn="tl" rotWithShape="0">
              <a:srgbClr val="000000">
                <a:alpha val="70000"/>
              </a:srgbClr>
            </a:outerShdw>
          </a:effectLst>
          <a:extLst>
            <a:ext uri="{909E8E84-426E-40DD-AFC4-6F175D3DCCD1}"/>
            <a:ext uri="{91240B29-F687-4F45-9708-019B960494DF}"/>
          </a:extLst>
        </p:spPr>
      </p:pic>
      <p:pic>
        <p:nvPicPr>
          <p:cNvPr id="9" name="Picture 3"/>
          <p:cNvPicPr>
            <a:picLocks noChangeAspect="1" noChangeArrowheads="1"/>
          </p:cNvPicPr>
          <p:nvPr/>
        </p:nvPicPr>
        <p:blipFill rotWithShape="1">
          <a:blip r:embed="rId4"/>
          <a:srcRect l="14039" t="11450" r="15353" b="28040"/>
          <a:stretch/>
        </p:blipFill>
        <p:spPr bwMode="auto">
          <a:xfrm>
            <a:off x="263525" y="3865563"/>
            <a:ext cx="5603875" cy="2611437"/>
          </a:xfrm>
          <a:prstGeom prst="rect">
            <a:avLst/>
          </a:prstGeom>
          <a:ln>
            <a:noFill/>
          </a:ln>
          <a:effectLst>
            <a:outerShdw blurRad="190500" algn="tl" rotWithShape="0">
              <a:srgbClr val="000000">
                <a:alpha val="70000"/>
              </a:srgbClr>
            </a:outerShdw>
          </a:effectLst>
          <a:extLst>
            <a:ext uri="{909E8E84-426E-40DD-AFC4-6F175D3DCCD1}"/>
            <a:ext uri="{91240B29-F687-4F45-9708-019B960494DF}"/>
          </a:extLst>
        </p:spPr>
      </p:pic>
      <p:pic>
        <p:nvPicPr>
          <p:cNvPr id="6" name="Picture 2"/>
          <p:cNvPicPr>
            <a:picLocks noChangeAspect="1" noChangeArrowheads="1"/>
          </p:cNvPicPr>
          <p:nvPr/>
        </p:nvPicPr>
        <p:blipFill rotWithShape="1">
          <a:blip r:embed="rId5"/>
          <a:srcRect l="15144" t="12024" r="15094" b="36640"/>
          <a:stretch/>
        </p:blipFill>
        <p:spPr bwMode="auto">
          <a:xfrm>
            <a:off x="92075" y="1722438"/>
            <a:ext cx="6172200" cy="2468562"/>
          </a:xfrm>
          <a:prstGeom prst="rect">
            <a:avLst/>
          </a:prstGeom>
          <a:ln>
            <a:noFill/>
          </a:ln>
          <a:effectLst>
            <a:outerShdw blurRad="190500" algn="tl" rotWithShape="0">
              <a:srgbClr val="000000">
                <a:alpha val="70000"/>
              </a:srgbClr>
            </a:outerShdw>
          </a:effectLst>
          <a:extLst>
            <a:ext uri="{909E8E84-426E-40DD-AFC4-6F175D3DCCD1}"/>
            <a:ext uri="{91240B29-F687-4F45-9708-019B960494DF}"/>
          </a:extLst>
        </p:spPr>
      </p:pic>
      <p:pic>
        <p:nvPicPr>
          <p:cNvPr id="8" name="Picture 3"/>
          <p:cNvPicPr>
            <a:picLocks noChangeAspect="1" noChangeArrowheads="1"/>
          </p:cNvPicPr>
          <p:nvPr/>
        </p:nvPicPr>
        <p:blipFill rotWithShape="1">
          <a:blip r:embed="rId6"/>
          <a:srcRect l="15560" t="15649" r="22568" b="43065"/>
          <a:stretch/>
        </p:blipFill>
        <p:spPr bwMode="auto">
          <a:xfrm>
            <a:off x="3821113" y="4497388"/>
            <a:ext cx="5246687" cy="1903412"/>
          </a:xfrm>
          <a:prstGeom prst="rect">
            <a:avLst/>
          </a:prstGeom>
          <a:ln>
            <a:noFill/>
          </a:ln>
          <a:effectLst>
            <a:outerShdw blurRad="190500" algn="tl" rotWithShape="0">
              <a:srgbClr val="000000">
                <a:alpha val="70000"/>
              </a:srgbClr>
            </a:outerShdw>
          </a:effectLst>
          <a:extLst>
            <a:ext uri="{909E8E84-426E-40DD-AFC4-6F175D3DCCD1}"/>
            <a:ext uri="{91240B29-F687-4F45-9708-019B960494DF}"/>
          </a:ex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8075980C-1BD6-40C5-B16E-5858A64EE924}" type="datetime3">
              <a:rPr lang="en-US"/>
              <a:pPr>
                <a:defRPr/>
              </a:pPr>
              <a:t>January 7, 13</a:t>
            </a:fld>
            <a:endParaRPr lang="en-US" dirty="0"/>
          </a:p>
        </p:txBody>
      </p:sp>
      <p:sp>
        <p:nvSpPr>
          <p:cNvPr id="5" name="Title 4"/>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Bi-layer Thermodynamic Stability</a:t>
            </a:r>
            <a:endParaRPr lang="en-US" dirty="0">
              <a:ea typeface="+mj-ea"/>
              <a:cs typeface="+mj-cs"/>
            </a:endParaRPr>
          </a:p>
        </p:txBody>
      </p:sp>
      <p:sp>
        <p:nvSpPr>
          <p:cNvPr id="6" name="Slide Number Placeholder 5"/>
          <p:cNvSpPr>
            <a:spLocks noGrp="1"/>
          </p:cNvSpPr>
          <p:nvPr>
            <p:ph type="sldNum" sz="quarter" idx="12"/>
          </p:nvPr>
        </p:nvSpPr>
        <p:spPr/>
        <p:txBody>
          <a:bodyPr/>
          <a:lstStyle/>
          <a:p>
            <a:pPr>
              <a:defRPr/>
            </a:pPr>
            <a:fld id="{959A0D87-16C8-430C-A25A-6494EF39355F}" type="slidenum">
              <a:rPr lang="en-US"/>
              <a:pPr>
                <a:defRPr/>
              </a:pPr>
              <a:t>60</a:t>
            </a:fld>
            <a:endParaRPr lang="en-US" dirty="0"/>
          </a:p>
        </p:txBody>
      </p:sp>
      <p:pic>
        <p:nvPicPr>
          <p:cNvPr id="99332" name="Picture 2"/>
          <p:cNvPicPr>
            <a:picLocks noChangeAspect="1" noChangeArrowheads="1"/>
          </p:cNvPicPr>
          <p:nvPr/>
        </p:nvPicPr>
        <p:blipFill>
          <a:blip r:embed="rId3"/>
          <a:srcRect t="15247" r="72128"/>
          <a:stretch>
            <a:fillRect/>
          </a:stretch>
        </p:blipFill>
        <p:spPr bwMode="auto">
          <a:xfrm>
            <a:off x="225425" y="987425"/>
            <a:ext cx="2670175" cy="2743200"/>
          </a:xfrm>
          <a:prstGeom prst="rect">
            <a:avLst/>
          </a:prstGeom>
          <a:noFill/>
          <a:ln w="9525">
            <a:noFill/>
            <a:miter lim="800000"/>
            <a:headEnd/>
            <a:tailEnd/>
          </a:ln>
        </p:spPr>
      </p:pic>
      <p:sp>
        <p:nvSpPr>
          <p:cNvPr id="99333" name="TextBox 9"/>
          <p:cNvSpPr txBox="1">
            <a:spLocks noChangeArrowheads="1"/>
          </p:cNvSpPr>
          <p:nvPr/>
        </p:nvSpPr>
        <p:spPr bwMode="auto">
          <a:xfrm>
            <a:off x="609600" y="6276975"/>
            <a:ext cx="8458200" cy="274638"/>
          </a:xfrm>
          <a:prstGeom prst="rect">
            <a:avLst/>
          </a:prstGeom>
          <a:noFill/>
          <a:ln w="9525">
            <a:noFill/>
            <a:miter lim="800000"/>
            <a:headEnd/>
            <a:tailEnd/>
          </a:ln>
        </p:spPr>
        <p:txBody>
          <a:bodyPr>
            <a:prstTxWarp prst="textNoShape">
              <a:avLst/>
            </a:prstTxWarp>
            <a:spAutoFit/>
          </a:bodyPr>
          <a:lstStyle/>
          <a:p>
            <a:pPr algn="r"/>
            <a:r>
              <a:rPr lang="en-US" sz="1200" i="1">
                <a:latin typeface="Candara" pitchFamily="84" charset="0"/>
              </a:rPr>
              <a:t>Jian Luo, Huikai Cheng,  Kaveh Meshinchi Asl, Christopher J. Kiely, and Martin P. Harmer, Science 23 September 2011: 1730-1733.</a:t>
            </a:r>
          </a:p>
        </p:txBody>
      </p:sp>
      <p:sp>
        <p:nvSpPr>
          <p:cNvPr id="99334" name="TextBox 10"/>
          <p:cNvSpPr txBox="1">
            <a:spLocks noChangeArrowheads="1"/>
          </p:cNvSpPr>
          <p:nvPr/>
        </p:nvSpPr>
        <p:spPr bwMode="auto">
          <a:xfrm>
            <a:off x="1600200" y="4168775"/>
            <a:ext cx="5943600" cy="968375"/>
          </a:xfrm>
          <a:prstGeom prst="rect">
            <a:avLst/>
          </a:prstGeom>
          <a:noFill/>
          <a:ln w="9525">
            <a:noFill/>
            <a:miter lim="800000"/>
            <a:headEnd/>
            <a:tailEnd/>
          </a:ln>
        </p:spPr>
        <p:txBody>
          <a:bodyPr>
            <a:prstTxWarp prst="textNoShape">
              <a:avLst/>
            </a:prstTxWarp>
            <a:spAutoFit/>
          </a:bodyPr>
          <a:lstStyle/>
          <a:p>
            <a:pPr>
              <a:lnSpc>
                <a:spcPct val="120000"/>
              </a:lnSpc>
              <a:tabLst>
                <a:tab pos="1601788" algn="l"/>
              </a:tabLst>
            </a:pPr>
            <a:r>
              <a:rPr lang="en-US" sz="2400" b="1">
                <a:latin typeface="Calibri" pitchFamily="84" charset="0"/>
              </a:rPr>
              <a:t>Strong </a:t>
            </a:r>
            <a:r>
              <a:rPr lang="en-US" sz="2400" b="1">
                <a:solidFill>
                  <a:srgbClr val="0000FF"/>
                </a:solidFill>
                <a:latin typeface="Calibri" pitchFamily="84" charset="0"/>
              </a:rPr>
              <a:t>Ni</a:t>
            </a:r>
            <a:r>
              <a:rPr lang="en-US" sz="2400" b="1">
                <a:latin typeface="Calibri" pitchFamily="84" charset="0"/>
              </a:rPr>
              <a:t>-</a:t>
            </a:r>
            <a:r>
              <a:rPr lang="en-US" sz="2400" b="1">
                <a:solidFill>
                  <a:srgbClr val="FF0000"/>
                </a:solidFill>
                <a:latin typeface="Calibri" pitchFamily="84" charset="0"/>
              </a:rPr>
              <a:t>Bi</a:t>
            </a:r>
            <a:r>
              <a:rPr lang="en-US" sz="2400" b="1">
                <a:latin typeface="Calibri" pitchFamily="84" charset="0"/>
              </a:rPr>
              <a:t>:	½|E</a:t>
            </a:r>
            <a:r>
              <a:rPr lang="en-US" sz="2400" b="1" baseline="-25000">
                <a:solidFill>
                  <a:srgbClr val="0000FF"/>
                </a:solidFill>
                <a:latin typeface="Calibri" pitchFamily="84" charset="0"/>
              </a:rPr>
              <a:t>Ni</a:t>
            </a:r>
            <a:r>
              <a:rPr lang="en-US" sz="2400" b="1" baseline="-25000">
                <a:latin typeface="Calibri" pitchFamily="84" charset="0"/>
              </a:rPr>
              <a:t>-</a:t>
            </a:r>
            <a:r>
              <a:rPr lang="en-US" sz="2400" b="1" baseline="-25000">
                <a:solidFill>
                  <a:srgbClr val="0000FF"/>
                </a:solidFill>
                <a:latin typeface="Calibri" pitchFamily="84" charset="0"/>
              </a:rPr>
              <a:t>Ni</a:t>
            </a:r>
            <a:r>
              <a:rPr lang="en-US" sz="2400" b="1">
                <a:latin typeface="Calibri" pitchFamily="84" charset="0"/>
              </a:rPr>
              <a:t>| + ½|E</a:t>
            </a:r>
            <a:r>
              <a:rPr lang="en-US" sz="2400" b="1" baseline="-25000">
                <a:solidFill>
                  <a:srgbClr val="FF0000"/>
                </a:solidFill>
                <a:latin typeface="Calibri" pitchFamily="84" charset="0"/>
              </a:rPr>
              <a:t>Bi</a:t>
            </a:r>
            <a:r>
              <a:rPr lang="en-US" sz="2400" b="1" baseline="-25000">
                <a:latin typeface="Calibri" pitchFamily="84" charset="0"/>
              </a:rPr>
              <a:t>-</a:t>
            </a:r>
            <a:r>
              <a:rPr lang="en-US" sz="2400" b="1" baseline="-25000">
                <a:solidFill>
                  <a:srgbClr val="FF0000"/>
                </a:solidFill>
                <a:latin typeface="Calibri" pitchFamily="84" charset="0"/>
              </a:rPr>
              <a:t>Bi</a:t>
            </a:r>
            <a:r>
              <a:rPr lang="en-US" sz="2400" b="1">
                <a:latin typeface="Calibri" pitchFamily="84" charset="0"/>
              </a:rPr>
              <a:t>| &lt; |E</a:t>
            </a:r>
            <a:r>
              <a:rPr lang="en-US" sz="2400" b="1" baseline="-25000">
                <a:solidFill>
                  <a:srgbClr val="0000FF"/>
                </a:solidFill>
                <a:latin typeface="Calibri" pitchFamily="84" charset="0"/>
              </a:rPr>
              <a:t>Ni</a:t>
            </a:r>
            <a:r>
              <a:rPr lang="en-US" sz="2400" b="1" baseline="-25000">
                <a:latin typeface="Calibri" pitchFamily="84" charset="0"/>
              </a:rPr>
              <a:t>-</a:t>
            </a:r>
            <a:r>
              <a:rPr lang="en-US" sz="2400" b="1" baseline="-25000">
                <a:solidFill>
                  <a:srgbClr val="FF0000"/>
                </a:solidFill>
                <a:latin typeface="Calibri" pitchFamily="84" charset="0"/>
              </a:rPr>
              <a:t>Bi</a:t>
            </a:r>
            <a:r>
              <a:rPr lang="en-US" sz="2400" b="1">
                <a:latin typeface="Calibri" pitchFamily="84" charset="0"/>
              </a:rPr>
              <a:t>| </a:t>
            </a:r>
          </a:p>
          <a:p>
            <a:pPr>
              <a:lnSpc>
                <a:spcPct val="120000"/>
              </a:lnSpc>
              <a:tabLst>
                <a:tab pos="1601788" algn="l"/>
              </a:tabLst>
            </a:pPr>
            <a:r>
              <a:rPr lang="en-US" sz="2400" b="1">
                <a:latin typeface="Calibri" pitchFamily="84" charset="0"/>
              </a:rPr>
              <a:t>Weak </a:t>
            </a:r>
            <a:r>
              <a:rPr lang="en-US" sz="2400" b="1">
                <a:solidFill>
                  <a:srgbClr val="FF0000"/>
                </a:solidFill>
                <a:latin typeface="Calibri" pitchFamily="84" charset="0"/>
              </a:rPr>
              <a:t>Bi</a:t>
            </a:r>
            <a:r>
              <a:rPr lang="en-US" sz="2400" b="1">
                <a:latin typeface="Calibri" pitchFamily="84" charset="0"/>
              </a:rPr>
              <a:t>-</a:t>
            </a:r>
            <a:r>
              <a:rPr lang="en-US" sz="2400" b="1">
                <a:solidFill>
                  <a:srgbClr val="FF0000"/>
                </a:solidFill>
                <a:latin typeface="Calibri" pitchFamily="84" charset="0"/>
              </a:rPr>
              <a:t>Bi</a:t>
            </a:r>
            <a:r>
              <a:rPr lang="en-US" sz="2400" b="1">
                <a:latin typeface="Calibri" pitchFamily="84" charset="0"/>
              </a:rPr>
              <a:t>:	|E</a:t>
            </a:r>
            <a:r>
              <a:rPr lang="en-US" sz="2400" b="1" baseline="-25000">
                <a:solidFill>
                  <a:srgbClr val="FF0000"/>
                </a:solidFill>
                <a:latin typeface="Calibri" pitchFamily="84" charset="0"/>
              </a:rPr>
              <a:t>Bi</a:t>
            </a:r>
            <a:r>
              <a:rPr lang="en-US" sz="2400" b="1" baseline="-25000">
                <a:latin typeface="Calibri" pitchFamily="84" charset="0"/>
              </a:rPr>
              <a:t>-</a:t>
            </a:r>
            <a:r>
              <a:rPr lang="en-US" sz="2400" b="1" baseline="-25000">
                <a:solidFill>
                  <a:srgbClr val="FF0000"/>
                </a:solidFill>
                <a:latin typeface="Calibri" pitchFamily="84" charset="0"/>
              </a:rPr>
              <a:t>Bi</a:t>
            </a:r>
            <a:r>
              <a:rPr lang="en-US" sz="2400" b="1">
                <a:latin typeface="Calibri" pitchFamily="84" charset="0"/>
              </a:rPr>
              <a:t>| &lt;&lt; |E</a:t>
            </a:r>
            <a:r>
              <a:rPr lang="en-US" sz="2400" b="1" baseline="-25000">
                <a:solidFill>
                  <a:srgbClr val="0000FF"/>
                </a:solidFill>
                <a:latin typeface="Calibri" pitchFamily="84" charset="0"/>
              </a:rPr>
              <a:t>Ni</a:t>
            </a:r>
            <a:r>
              <a:rPr lang="en-US" sz="2400" b="1" baseline="-25000">
                <a:latin typeface="Calibri" pitchFamily="84" charset="0"/>
              </a:rPr>
              <a:t>-</a:t>
            </a:r>
            <a:r>
              <a:rPr lang="en-US" sz="2400" b="1" baseline="-25000">
                <a:solidFill>
                  <a:srgbClr val="0000FF"/>
                </a:solidFill>
                <a:latin typeface="Calibri" pitchFamily="84" charset="0"/>
              </a:rPr>
              <a:t>Ni</a:t>
            </a:r>
            <a:r>
              <a:rPr lang="en-US" sz="2400" b="1">
                <a:latin typeface="Calibri" pitchFamily="84" charset="0"/>
              </a:rPr>
              <a:t>| </a:t>
            </a:r>
          </a:p>
        </p:txBody>
      </p:sp>
      <p:pic>
        <p:nvPicPr>
          <p:cNvPr id="99335" name="Picture 2"/>
          <p:cNvPicPr>
            <a:picLocks noChangeAspect="1" noChangeArrowheads="1"/>
          </p:cNvPicPr>
          <p:nvPr/>
        </p:nvPicPr>
        <p:blipFill>
          <a:blip r:embed="rId3"/>
          <a:srcRect l="33792" t="15247" r="38336"/>
          <a:stretch>
            <a:fillRect/>
          </a:stretch>
        </p:blipFill>
        <p:spPr bwMode="auto">
          <a:xfrm>
            <a:off x="3048000" y="987425"/>
            <a:ext cx="2670175" cy="2743200"/>
          </a:xfrm>
          <a:prstGeom prst="rect">
            <a:avLst/>
          </a:prstGeom>
          <a:noFill/>
          <a:ln w="9525">
            <a:noFill/>
            <a:miter lim="800000"/>
            <a:headEnd/>
            <a:tailEnd/>
          </a:ln>
        </p:spPr>
      </p:pic>
      <p:pic>
        <p:nvPicPr>
          <p:cNvPr id="99336" name="Picture 2"/>
          <p:cNvPicPr>
            <a:picLocks noChangeAspect="1" noChangeArrowheads="1"/>
          </p:cNvPicPr>
          <p:nvPr/>
        </p:nvPicPr>
        <p:blipFill>
          <a:blip r:embed="rId3"/>
          <a:srcRect l="69357" t="16519" r="-148" b="1230"/>
          <a:stretch>
            <a:fillRect/>
          </a:stretch>
        </p:blipFill>
        <p:spPr bwMode="auto">
          <a:xfrm>
            <a:off x="6042025" y="987425"/>
            <a:ext cx="2949575" cy="2662238"/>
          </a:xfrm>
          <a:prstGeom prst="rect">
            <a:avLst/>
          </a:prstGeom>
          <a:noFill/>
          <a:ln w="9525">
            <a:noFill/>
            <a:miter lim="800000"/>
            <a:headEnd/>
            <a:tailEnd/>
          </a:ln>
        </p:spPr>
      </p:pic>
      <p:sp>
        <p:nvSpPr>
          <p:cNvPr id="3" name="Rectangle 2"/>
          <p:cNvSpPr/>
          <p:nvPr/>
        </p:nvSpPr>
        <p:spPr>
          <a:xfrm>
            <a:off x="2998788" y="5400675"/>
            <a:ext cx="3116262" cy="5191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fontAlgn="auto">
              <a:spcBef>
                <a:spcPts val="0"/>
              </a:spcBef>
              <a:spcAft>
                <a:spcPts val="0"/>
              </a:spcAft>
              <a:defRPr/>
            </a:pPr>
            <a:r>
              <a:rPr lang="en-US" sz="2800" b="1" dirty="0">
                <a:sym typeface="Symbol"/>
              </a:rPr>
              <a:t></a:t>
            </a:r>
            <a:r>
              <a:rPr lang="en-US" sz="2800" b="1" baseline="-25000" dirty="0">
                <a:sym typeface="Symbol"/>
              </a:rPr>
              <a:t>Ni-Bi</a:t>
            </a:r>
            <a:r>
              <a:rPr lang="en-US" sz="2800" b="1" dirty="0">
                <a:sym typeface="Symbol"/>
              </a:rPr>
              <a:t> </a:t>
            </a:r>
            <a:r>
              <a:rPr lang="en-US" sz="2800" b="1" dirty="0"/>
              <a:t>= -14.8 kJ/</a:t>
            </a:r>
            <a:r>
              <a:rPr lang="en-US" sz="2800" b="1" dirty="0" err="1"/>
              <a:t>mol</a:t>
            </a:r>
            <a:endParaRPr lang="en-US" sz="2800" b="1" dirty="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122022CB-E2AE-430B-B566-6CFB9A8379D7}"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59C57B1F-CDD5-4271-8BFB-6D43A998FF51}" type="slidenum">
              <a:rPr lang="en-US"/>
              <a:pPr>
                <a:defRPr/>
              </a:pPr>
              <a:t>61</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Validation Experiments</a:t>
            </a:r>
            <a:endParaRPr lang="en-US" dirty="0">
              <a:ea typeface="+mj-ea"/>
              <a:cs typeface="+mj-cs"/>
            </a:endParaRPr>
          </a:p>
        </p:txBody>
      </p:sp>
      <p:graphicFrame>
        <p:nvGraphicFramePr>
          <p:cNvPr id="10" name="Table 9"/>
          <p:cNvGraphicFramePr>
            <a:graphicFrameLocks noGrp="1"/>
          </p:cNvGraphicFramePr>
          <p:nvPr/>
        </p:nvGraphicFramePr>
        <p:xfrm>
          <a:off x="390525" y="2149475"/>
          <a:ext cx="8372475" cy="2193925"/>
        </p:xfrm>
        <a:graphic>
          <a:graphicData uri="http://schemas.openxmlformats.org/drawingml/2006/table">
            <a:tbl>
              <a:tblPr firstRow="1" bandRow="1">
                <a:tableStyleId>{5C22544A-7EE6-4342-B048-85BDC9FD1C3A}</a:tableStyleId>
              </a:tblPr>
              <a:tblGrid>
                <a:gridCol w="1786425"/>
                <a:gridCol w="3283509"/>
                <a:gridCol w="3303014"/>
              </a:tblGrid>
              <a:tr h="370840">
                <a:tc>
                  <a:txBody>
                    <a:bodyPr/>
                    <a:lstStyle/>
                    <a:p>
                      <a:endParaRPr lang="en-US" sz="2400" b="1" dirty="0"/>
                    </a:p>
                  </a:txBody>
                  <a:tcPr/>
                </a:tc>
                <a:tc>
                  <a:txBody>
                    <a:bodyPr/>
                    <a:lstStyle/>
                    <a:p>
                      <a:r>
                        <a:rPr lang="en-US" sz="2400" b="1" dirty="0" smtClean="0"/>
                        <a:t>Annealing</a:t>
                      </a:r>
                      <a:r>
                        <a:rPr lang="en-US" sz="2400" b="1" baseline="0" dirty="0" smtClean="0"/>
                        <a:t> temperature (°C)</a:t>
                      </a:r>
                      <a:endParaRPr lang="en-US" sz="2400" b="1" dirty="0"/>
                    </a:p>
                  </a:txBody>
                  <a:tcPr/>
                </a:tc>
                <a:tc>
                  <a:txBody>
                    <a:bodyPr/>
                    <a:lstStyle/>
                    <a:p>
                      <a:r>
                        <a:rPr lang="en-US" sz="2400" b="1" dirty="0" err="1" smtClean="0"/>
                        <a:t>T</a:t>
                      </a:r>
                      <a:r>
                        <a:rPr lang="en-US" sz="2400" b="1" baseline="-25000" dirty="0" err="1" smtClean="0"/>
                        <a:t>anneal</a:t>
                      </a:r>
                      <a:r>
                        <a:rPr lang="en-US" sz="2400" b="1" dirty="0" smtClean="0"/>
                        <a:t>/</a:t>
                      </a:r>
                      <a:r>
                        <a:rPr lang="en-US" sz="2400" b="1" dirty="0" err="1" smtClean="0"/>
                        <a:t>T</a:t>
                      </a:r>
                      <a:r>
                        <a:rPr lang="en-US" sz="2400" b="1" baseline="-25000" dirty="0" err="1" smtClean="0"/>
                        <a:t>melt</a:t>
                      </a:r>
                      <a:endParaRPr lang="en-US" sz="2400" b="1" baseline="-25000" dirty="0"/>
                    </a:p>
                  </a:txBody>
                  <a:tcPr/>
                </a:tc>
              </a:tr>
              <a:tr h="370840">
                <a:tc>
                  <a:txBody>
                    <a:bodyPr/>
                    <a:lstStyle/>
                    <a:p>
                      <a:r>
                        <a:rPr lang="en-US" sz="2400" b="1" dirty="0" smtClean="0"/>
                        <a:t>Ni-Bi</a:t>
                      </a:r>
                      <a:endParaRPr lang="en-US" sz="2400" b="1" dirty="0"/>
                    </a:p>
                  </a:txBody>
                  <a:tcPr/>
                </a:tc>
                <a:tc>
                  <a:txBody>
                    <a:bodyPr/>
                    <a:lstStyle/>
                    <a:p>
                      <a:r>
                        <a:rPr lang="en-US" sz="2400" b="1" dirty="0" smtClean="0"/>
                        <a:t>700</a:t>
                      </a:r>
                      <a:endParaRPr lang="en-US" sz="2400" b="1" dirty="0"/>
                    </a:p>
                  </a:txBody>
                  <a:tcPr/>
                </a:tc>
                <a:tc>
                  <a:txBody>
                    <a:bodyPr/>
                    <a:lstStyle/>
                    <a:p>
                      <a:r>
                        <a:rPr lang="en-US" sz="2400" b="1" dirty="0" smtClean="0"/>
                        <a:t>0.56</a:t>
                      </a:r>
                      <a:endParaRPr lang="en-US" sz="2400" b="1" dirty="0"/>
                    </a:p>
                  </a:txBody>
                  <a:tcPr/>
                </a:tc>
              </a:tr>
              <a:tr h="370840">
                <a:tc>
                  <a:txBody>
                    <a:bodyPr/>
                    <a:lstStyle/>
                    <a:p>
                      <a:r>
                        <a:rPr lang="en-US" sz="2400" b="1" dirty="0" smtClean="0"/>
                        <a:t>Cu-Bi</a:t>
                      </a:r>
                      <a:endParaRPr lang="en-US" sz="2400" b="1" dirty="0"/>
                    </a:p>
                  </a:txBody>
                  <a:tcPr/>
                </a:tc>
                <a:tc>
                  <a:txBody>
                    <a:bodyPr/>
                    <a:lstStyle/>
                    <a:p>
                      <a:r>
                        <a:rPr lang="en-US" sz="2400" b="1" dirty="0" smtClean="0"/>
                        <a:t>492</a:t>
                      </a:r>
                      <a:endParaRPr lang="en-US" sz="2400" b="1" dirty="0"/>
                    </a:p>
                  </a:txBody>
                  <a:tcPr/>
                </a:tc>
                <a:tc>
                  <a:txBody>
                    <a:bodyPr/>
                    <a:lstStyle/>
                    <a:p>
                      <a:r>
                        <a:rPr lang="en-US" sz="2400" b="1" dirty="0" smtClean="0"/>
                        <a:t>0.56</a:t>
                      </a:r>
                      <a:endParaRPr lang="en-US" sz="2400" b="1" dirty="0"/>
                    </a:p>
                  </a:txBody>
                  <a:tcPr/>
                </a:tc>
              </a:tr>
              <a:tr h="370840">
                <a:tc>
                  <a:txBody>
                    <a:bodyPr/>
                    <a:lstStyle/>
                    <a:p>
                      <a:r>
                        <a:rPr lang="en-US" sz="2400" b="1" dirty="0" smtClean="0"/>
                        <a:t>Fe-Bi</a:t>
                      </a:r>
                      <a:endParaRPr lang="en-US" sz="2400" b="1" dirty="0"/>
                    </a:p>
                  </a:txBody>
                  <a:tcPr/>
                </a:tc>
                <a:tc>
                  <a:txBody>
                    <a:bodyPr/>
                    <a:lstStyle/>
                    <a:p>
                      <a:r>
                        <a:rPr lang="en-US" sz="2400" b="1" dirty="0" smtClean="0"/>
                        <a:t>746</a:t>
                      </a:r>
                      <a:endParaRPr lang="en-US" sz="2400" b="1" dirty="0"/>
                    </a:p>
                  </a:txBody>
                  <a:tcPr/>
                </a:tc>
                <a:tc>
                  <a:txBody>
                    <a:bodyPr/>
                    <a:lstStyle/>
                    <a:p>
                      <a:r>
                        <a:rPr lang="en-US" sz="2400" b="1" dirty="0" smtClean="0"/>
                        <a:t>0.56</a:t>
                      </a:r>
                      <a:endParaRPr lang="en-US" sz="2400" b="1" dirty="0"/>
                    </a:p>
                  </a:txBody>
                  <a:tcPr/>
                </a:tc>
              </a:tr>
            </a:tbl>
          </a:graphicData>
        </a:graphic>
      </p:graphicFrame>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6324600" y="811213"/>
            <a:ext cx="2743200" cy="4141787"/>
          </a:xfrm>
          <a:prstGeom prst="rect">
            <a:avLst/>
          </a:prstGeom>
          <a:solidFill>
            <a:srgbClr val="FFE593">
              <a:alpha val="20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2" name="Date Placeholder 1"/>
          <p:cNvSpPr>
            <a:spLocks noGrp="1"/>
          </p:cNvSpPr>
          <p:nvPr>
            <p:ph type="dt" sz="quarter" idx="10"/>
          </p:nvPr>
        </p:nvSpPr>
        <p:spPr/>
        <p:txBody>
          <a:bodyPr/>
          <a:lstStyle/>
          <a:p>
            <a:pPr>
              <a:defRPr/>
            </a:pPr>
            <a:fld id="{D2C35CD2-2804-4758-8432-FF16AA527F84}"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61D5EB35-D39A-427D-9AF3-2ED986740363}" type="slidenum">
              <a:rPr lang="en-US"/>
              <a:pPr>
                <a:defRPr/>
              </a:pPr>
              <a:t>62</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Atomistic Modeling </a:t>
            </a:r>
            <a:endParaRPr lang="en-US" dirty="0">
              <a:ea typeface="+mj-ea"/>
              <a:cs typeface="+mj-cs"/>
            </a:endParaRPr>
          </a:p>
        </p:txBody>
      </p:sp>
      <p:grpSp>
        <p:nvGrpSpPr>
          <p:cNvPr id="102405" name="Group 63"/>
          <p:cNvGrpSpPr>
            <a:grpSpLocks noChangeAspect="1"/>
          </p:cNvGrpSpPr>
          <p:nvPr/>
        </p:nvGrpSpPr>
        <p:grpSpPr bwMode="auto">
          <a:xfrm rot="5400000">
            <a:off x="4248150" y="1619250"/>
            <a:ext cx="952500" cy="2590800"/>
            <a:chOff x="4986338" y="1828800"/>
            <a:chExt cx="2252662" cy="2590800"/>
          </a:xfrm>
        </p:grpSpPr>
        <p:cxnSp>
          <p:nvCxnSpPr>
            <p:cNvPr id="24" name="Straight Connector 23"/>
            <p:cNvCxnSpPr/>
            <p:nvPr/>
          </p:nvCxnSpPr>
          <p:spPr>
            <a:xfrm>
              <a:off x="4982585" y="32781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982585" y="34305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986338" y="3124200"/>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982585" y="35829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982585" y="37353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982585" y="38877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982585" y="40401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982585" y="41925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982585" y="43449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982585" y="33543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982585" y="35067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982585" y="32019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982585" y="36591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982585" y="38115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982585" y="39639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982585" y="41163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982585" y="42687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982585" y="44211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982585" y="19827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982585" y="21351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982585" y="18303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982585" y="22875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982585" y="24399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982585" y="25923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982585" y="27447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982585" y="28971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982585" y="30495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4982585" y="20589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982585" y="22113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982585" y="19065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982585" y="23637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982585" y="25161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982585" y="26685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982585" y="28209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982585" y="29733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5" name="Oval 64"/>
          <p:cNvSpPr/>
          <p:nvPr/>
        </p:nvSpPr>
        <p:spPr>
          <a:xfrm>
            <a:off x="3459163" y="2328863"/>
            <a:ext cx="92075" cy="92075"/>
          </a:xfrm>
          <a:prstGeom prst="ellipse">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66" name="Oval 65"/>
          <p:cNvSpPr/>
          <p:nvPr/>
        </p:nvSpPr>
        <p:spPr>
          <a:xfrm>
            <a:off x="3611563" y="2330450"/>
            <a:ext cx="92075" cy="90488"/>
          </a:xfrm>
          <a:prstGeom prst="ellipse">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67" name="Oval 66"/>
          <p:cNvSpPr/>
          <p:nvPr/>
        </p:nvSpPr>
        <p:spPr>
          <a:xfrm>
            <a:off x="3763963" y="2327275"/>
            <a:ext cx="92075" cy="92075"/>
          </a:xfrm>
          <a:prstGeom prst="ellipse">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68" name="Oval 67"/>
          <p:cNvSpPr/>
          <p:nvPr/>
        </p:nvSpPr>
        <p:spPr>
          <a:xfrm>
            <a:off x="3916363" y="2328863"/>
            <a:ext cx="92075" cy="90487"/>
          </a:xfrm>
          <a:prstGeom prst="ellipse">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69" name="Oval 68"/>
          <p:cNvSpPr/>
          <p:nvPr/>
        </p:nvSpPr>
        <p:spPr>
          <a:xfrm>
            <a:off x="4067175" y="2325688"/>
            <a:ext cx="92075" cy="92075"/>
          </a:xfrm>
          <a:prstGeom prst="ellipse">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70" name="Oval 69"/>
          <p:cNvSpPr/>
          <p:nvPr/>
        </p:nvSpPr>
        <p:spPr>
          <a:xfrm>
            <a:off x="4219575" y="2327275"/>
            <a:ext cx="92075" cy="92075"/>
          </a:xfrm>
          <a:prstGeom prst="ellipse">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71" name="Oval 70"/>
          <p:cNvSpPr/>
          <p:nvPr/>
        </p:nvSpPr>
        <p:spPr>
          <a:xfrm>
            <a:off x="4371975" y="2325688"/>
            <a:ext cx="90488" cy="90487"/>
          </a:xfrm>
          <a:prstGeom prst="ellipse">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72" name="Oval 71"/>
          <p:cNvSpPr/>
          <p:nvPr/>
        </p:nvSpPr>
        <p:spPr>
          <a:xfrm>
            <a:off x="4524375" y="2325688"/>
            <a:ext cx="90488" cy="92075"/>
          </a:xfrm>
          <a:prstGeom prst="ellipse">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73" name="Oval 72"/>
          <p:cNvSpPr/>
          <p:nvPr/>
        </p:nvSpPr>
        <p:spPr>
          <a:xfrm>
            <a:off x="4678363" y="2327275"/>
            <a:ext cx="92075" cy="92075"/>
          </a:xfrm>
          <a:prstGeom prst="ellipse">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74" name="Oval 73"/>
          <p:cNvSpPr/>
          <p:nvPr/>
        </p:nvSpPr>
        <p:spPr>
          <a:xfrm>
            <a:off x="4830763" y="2328863"/>
            <a:ext cx="92075" cy="92075"/>
          </a:xfrm>
          <a:prstGeom prst="ellipse">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75" name="Oval 74"/>
          <p:cNvSpPr/>
          <p:nvPr/>
        </p:nvSpPr>
        <p:spPr>
          <a:xfrm>
            <a:off x="4983163" y="2325688"/>
            <a:ext cx="90487" cy="92075"/>
          </a:xfrm>
          <a:prstGeom prst="ellipse">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76" name="Oval 75"/>
          <p:cNvSpPr/>
          <p:nvPr/>
        </p:nvSpPr>
        <p:spPr>
          <a:xfrm>
            <a:off x="5135563" y="2327275"/>
            <a:ext cx="90487" cy="92075"/>
          </a:xfrm>
          <a:prstGeom prst="ellipse">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77" name="Oval 76"/>
          <p:cNvSpPr/>
          <p:nvPr/>
        </p:nvSpPr>
        <p:spPr>
          <a:xfrm>
            <a:off x="5286375" y="2325688"/>
            <a:ext cx="90488" cy="90487"/>
          </a:xfrm>
          <a:prstGeom prst="ellipse">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78" name="Oval 77"/>
          <p:cNvSpPr/>
          <p:nvPr/>
        </p:nvSpPr>
        <p:spPr>
          <a:xfrm>
            <a:off x="5438775" y="2325688"/>
            <a:ext cx="90488" cy="92075"/>
          </a:xfrm>
          <a:prstGeom prst="ellipse">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79" name="Oval 78"/>
          <p:cNvSpPr/>
          <p:nvPr/>
        </p:nvSpPr>
        <p:spPr>
          <a:xfrm>
            <a:off x="5589588" y="2324100"/>
            <a:ext cx="92075" cy="92075"/>
          </a:xfrm>
          <a:prstGeom prst="ellipse">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80" name="Oval 79"/>
          <p:cNvSpPr/>
          <p:nvPr/>
        </p:nvSpPr>
        <p:spPr>
          <a:xfrm>
            <a:off x="5741988" y="2325688"/>
            <a:ext cx="92075" cy="90487"/>
          </a:xfrm>
          <a:prstGeom prst="ellipse">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81" name="Oval 80"/>
          <p:cNvSpPr/>
          <p:nvPr/>
        </p:nvSpPr>
        <p:spPr>
          <a:xfrm>
            <a:off x="5894388" y="2328863"/>
            <a:ext cx="92075" cy="92075"/>
          </a:xfrm>
          <a:prstGeom prst="ellipse">
            <a:avLst/>
          </a:prstGeom>
          <a:solidFill>
            <a:schemeClr val="accent2"/>
          </a:solid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grpSp>
        <p:nvGrpSpPr>
          <p:cNvPr id="136" name="Group 135"/>
          <p:cNvGrpSpPr/>
          <p:nvPr/>
        </p:nvGrpSpPr>
        <p:grpSpPr>
          <a:xfrm>
            <a:off x="434634" y="1372713"/>
            <a:ext cx="2526986" cy="97156"/>
            <a:chOff x="5135880" y="2095496"/>
            <a:chExt cx="2526986" cy="97156"/>
          </a:xfrm>
          <a:solidFill>
            <a:schemeClr val="accent3"/>
          </a:solidFill>
        </p:grpSpPr>
        <p:sp>
          <p:nvSpPr>
            <p:cNvPr id="118" name="Oval 117"/>
            <p:cNvSpPr/>
            <p:nvPr/>
          </p:nvSpPr>
          <p:spPr>
            <a:xfrm>
              <a:off x="5135880" y="2100258"/>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19" name="Oval 118"/>
            <p:cNvSpPr/>
            <p:nvPr/>
          </p:nvSpPr>
          <p:spPr>
            <a:xfrm>
              <a:off x="5288280" y="2101212"/>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20" name="Oval 119"/>
            <p:cNvSpPr/>
            <p:nvPr/>
          </p:nvSpPr>
          <p:spPr>
            <a:xfrm>
              <a:off x="5440207" y="2098831"/>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21" name="Oval 120"/>
            <p:cNvSpPr/>
            <p:nvPr/>
          </p:nvSpPr>
          <p:spPr>
            <a:xfrm>
              <a:off x="5592607" y="2099785"/>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22" name="Oval 121"/>
            <p:cNvSpPr/>
            <p:nvPr/>
          </p:nvSpPr>
          <p:spPr>
            <a:xfrm>
              <a:off x="5743572" y="2097877"/>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23" name="Oval 122"/>
            <p:cNvSpPr/>
            <p:nvPr/>
          </p:nvSpPr>
          <p:spPr>
            <a:xfrm>
              <a:off x="5895972" y="2098831"/>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24" name="Oval 123"/>
            <p:cNvSpPr/>
            <p:nvPr/>
          </p:nvSpPr>
          <p:spPr>
            <a:xfrm>
              <a:off x="6047899" y="2096450"/>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25" name="Oval 124"/>
            <p:cNvSpPr/>
            <p:nvPr/>
          </p:nvSpPr>
          <p:spPr>
            <a:xfrm>
              <a:off x="6200299" y="2097404"/>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26" name="Oval 125"/>
            <p:cNvSpPr/>
            <p:nvPr/>
          </p:nvSpPr>
          <p:spPr>
            <a:xfrm>
              <a:off x="6354607" y="2099304"/>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27" name="Oval 126"/>
            <p:cNvSpPr/>
            <p:nvPr/>
          </p:nvSpPr>
          <p:spPr>
            <a:xfrm>
              <a:off x="6507007" y="2100258"/>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28" name="Oval 127"/>
            <p:cNvSpPr/>
            <p:nvPr/>
          </p:nvSpPr>
          <p:spPr>
            <a:xfrm>
              <a:off x="6658934" y="2097877"/>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29" name="Oval 128"/>
            <p:cNvSpPr/>
            <p:nvPr/>
          </p:nvSpPr>
          <p:spPr>
            <a:xfrm>
              <a:off x="6811334" y="2098831"/>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30" name="Oval 129"/>
            <p:cNvSpPr/>
            <p:nvPr/>
          </p:nvSpPr>
          <p:spPr>
            <a:xfrm>
              <a:off x="6962299" y="2096923"/>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31" name="Oval 130"/>
            <p:cNvSpPr/>
            <p:nvPr/>
          </p:nvSpPr>
          <p:spPr>
            <a:xfrm>
              <a:off x="7114699" y="2097877"/>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32" name="Oval 131"/>
            <p:cNvSpPr/>
            <p:nvPr/>
          </p:nvSpPr>
          <p:spPr>
            <a:xfrm>
              <a:off x="7266626" y="2095496"/>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33" name="Oval 132"/>
            <p:cNvSpPr/>
            <p:nvPr/>
          </p:nvSpPr>
          <p:spPr>
            <a:xfrm>
              <a:off x="7419026" y="2096450"/>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34" name="Oval 133"/>
            <p:cNvSpPr/>
            <p:nvPr/>
          </p:nvSpPr>
          <p:spPr>
            <a:xfrm>
              <a:off x="7571426" y="2100258"/>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grpSp>
      <p:pic>
        <p:nvPicPr>
          <p:cNvPr id="212" name="Picture 2" descr="G:\MURI\MURI review meeting May 2012\Picture1.png"/>
          <p:cNvPicPr>
            <a:picLocks noChangeAspect="1" noChangeArrowheads="1"/>
          </p:cNvPicPr>
          <p:nvPr/>
        </p:nvPicPr>
        <p:blipFill rotWithShape="1">
          <a:blip r:embed="rId3">
            <a:duotone>
              <a:schemeClr val="accent2">
                <a:shade val="45000"/>
                <a:satMod val="135000"/>
              </a:schemeClr>
              <a:prstClr val="white"/>
            </a:duotone>
            <a:extLst>
              <a:ext uri="{28A0092B-C50C-407E-A947-70E740481C1C}"/>
            </a:extLst>
          </a:blip>
          <a:srcRect l="13958" t="29843" r="13804" b="50701"/>
          <a:stretch/>
        </p:blipFill>
        <p:spPr bwMode="auto">
          <a:xfrm flipV="1">
            <a:off x="447020" y="1447800"/>
            <a:ext cx="2501803" cy="631940"/>
          </a:xfrm>
          <a:prstGeom prst="rect">
            <a:avLst/>
          </a:prstGeom>
          <a:noFill/>
          <a:ln>
            <a:noFill/>
          </a:ln>
          <a:extLst>
            <a:ext uri="{909E8E84-426E-40DD-AFC4-6F175D3DCCD1}"/>
          </a:extLst>
        </p:spPr>
      </p:pic>
      <p:grpSp>
        <p:nvGrpSpPr>
          <p:cNvPr id="231" name="Group 230"/>
          <p:cNvGrpSpPr/>
          <p:nvPr/>
        </p:nvGrpSpPr>
        <p:grpSpPr>
          <a:xfrm>
            <a:off x="6400800" y="3559060"/>
            <a:ext cx="2526986" cy="97156"/>
            <a:chOff x="5135880" y="2095496"/>
            <a:chExt cx="2526986" cy="97156"/>
          </a:xfrm>
          <a:solidFill>
            <a:schemeClr val="accent2"/>
          </a:solidFill>
        </p:grpSpPr>
        <p:sp>
          <p:nvSpPr>
            <p:cNvPr id="232" name="Oval 231"/>
            <p:cNvSpPr/>
            <p:nvPr/>
          </p:nvSpPr>
          <p:spPr>
            <a:xfrm>
              <a:off x="5135880" y="2100258"/>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33" name="Oval 232"/>
            <p:cNvSpPr/>
            <p:nvPr/>
          </p:nvSpPr>
          <p:spPr>
            <a:xfrm>
              <a:off x="5288280" y="2101212"/>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34" name="Oval 233"/>
            <p:cNvSpPr/>
            <p:nvPr/>
          </p:nvSpPr>
          <p:spPr>
            <a:xfrm>
              <a:off x="5440207" y="2098831"/>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35" name="Oval 234"/>
            <p:cNvSpPr/>
            <p:nvPr/>
          </p:nvSpPr>
          <p:spPr>
            <a:xfrm>
              <a:off x="5592607" y="2099785"/>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36" name="Oval 235"/>
            <p:cNvSpPr/>
            <p:nvPr/>
          </p:nvSpPr>
          <p:spPr>
            <a:xfrm>
              <a:off x="5743572" y="2097877"/>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37" name="Oval 236"/>
            <p:cNvSpPr/>
            <p:nvPr/>
          </p:nvSpPr>
          <p:spPr>
            <a:xfrm>
              <a:off x="5895972" y="2098831"/>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38" name="Oval 237"/>
            <p:cNvSpPr/>
            <p:nvPr/>
          </p:nvSpPr>
          <p:spPr>
            <a:xfrm>
              <a:off x="6047899" y="2096450"/>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39" name="Oval 238"/>
            <p:cNvSpPr/>
            <p:nvPr/>
          </p:nvSpPr>
          <p:spPr>
            <a:xfrm>
              <a:off x="6200299" y="2097404"/>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40" name="Oval 239"/>
            <p:cNvSpPr/>
            <p:nvPr/>
          </p:nvSpPr>
          <p:spPr>
            <a:xfrm>
              <a:off x="6354607" y="2099304"/>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41" name="Oval 240"/>
            <p:cNvSpPr/>
            <p:nvPr/>
          </p:nvSpPr>
          <p:spPr>
            <a:xfrm>
              <a:off x="6507007" y="2100258"/>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42" name="Oval 241"/>
            <p:cNvSpPr/>
            <p:nvPr/>
          </p:nvSpPr>
          <p:spPr>
            <a:xfrm>
              <a:off x="6658934" y="2097877"/>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43" name="Oval 242"/>
            <p:cNvSpPr/>
            <p:nvPr/>
          </p:nvSpPr>
          <p:spPr>
            <a:xfrm>
              <a:off x="6811334" y="2098831"/>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44" name="Oval 243"/>
            <p:cNvSpPr/>
            <p:nvPr/>
          </p:nvSpPr>
          <p:spPr>
            <a:xfrm>
              <a:off x="6962299" y="2096923"/>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45" name="Oval 244"/>
            <p:cNvSpPr/>
            <p:nvPr/>
          </p:nvSpPr>
          <p:spPr>
            <a:xfrm>
              <a:off x="7114699" y="2097877"/>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46" name="Oval 245"/>
            <p:cNvSpPr/>
            <p:nvPr/>
          </p:nvSpPr>
          <p:spPr>
            <a:xfrm>
              <a:off x="7266626" y="2095496"/>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47" name="Oval 246"/>
            <p:cNvSpPr/>
            <p:nvPr/>
          </p:nvSpPr>
          <p:spPr>
            <a:xfrm>
              <a:off x="7419026" y="2096450"/>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48" name="Oval 247"/>
            <p:cNvSpPr/>
            <p:nvPr/>
          </p:nvSpPr>
          <p:spPr>
            <a:xfrm>
              <a:off x="7571426" y="2100258"/>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grpSp>
      <p:pic>
        <p:nvPicPr>
          <p:cNvPr id="102426" name="Picture 2" descr="G:\MURI\MURI review meeting May 2012\Picture1.png"/>
          <p:cNvPicPr>
            <a:picLocks noChangeAspect="1" noChangeArrowheads="1"/>
          </p:cNvPicPr>
          <p:nvPr/>
        </p:nvPicPr>
        <p:blipFill>
          <a:blip r:embed="rId3">
            <a:grayscl/>
            <a:biLevel thresh="50000"/>
          </a:blip>
          <a:srcRect l="13959" t="29843" r="13805" b="50700"/>
          <a:stretch>
            <a:fillRect/>
          </a:stretch>
        </p:blipFill>
        <p:spPr bwMode="auto">
          <a:xfrm>
            <a:off x="6451600" y="3787775"/>
            <a:ext cx="2501900" cy="631825"/>
          </a:xfrm>
          <a:prstGeom prst="rect">
            <a:avLst/>
          </a:prstGeom>
          <a:noFill/>
          <a:ln w="9525">
            <a:noFill/>
            <a:miter lim="800000"/>
            <a:headEnd/>
            <a:tailEnd/>
          </a:ln>
        </p:spPr>
      </p:pic>
      <p:pic>
        <p:nvPicPr>
          <p:cNvPr id="250" name="Picture 2" descr="G:\MURI\MURI review meeting May 2012\Picture1.png"/>
          <p:cNvPicPr>
            <a:picLocks noChangeAspect="1" noChangeArrowheads="1"/>
          </p:cNvPicPr>
          <p:nvPr/>
        </p:nvPicPr>
        <p:blipFill rotWithShape="1">
          <a:blip r:embed="rId3">
            <a:duotone>
              <a:prstClr val="black"/>
              <a:schemeClr val="accent2">
                <a:tint val="45000"/>
                <a:satMod val="400000"/>
              </a:schemeClr>
            </a:duotone>
            <a:extLst>
              <a:ext uri="{28A0092B-C50C-407E-A947-70E740481C1C}"/>
            </a:extLst>
          </a:blip>
          <a:srcRect l="13958" t="29843" r="13804" b="50701"/>
          <a:stretch/>
        </p:blipFill>
        <p:spPr bwMode="auto">
          <a:xfrm flipV="1">
            <a:off x="6413186" y="2927120"/>
            <a:ext cx="2501803" cy="631940"/>
          </a:xfrm>
          <a:prstGeom prst="rect">
            <a:avLst/>
          </a:prstGeom>
          <a:noFill/>
          <a:extLst>
            <a:ext uri="{909E8E84-426E-40DD-AFC4-6F175D3DCCD1}"/>
          </a:extLst>
        </p:spPr>
      </p:pic>
      <p:grpSp>
        <p:nvGrpSpPr>
          <p:cNvPr id="213" name="Group 212"/>
          <p:cNvGrpSpPr/>
          <p:nvPr/>
        </p:nvGrpSpPr>
        <p:grpSpPr>
          <a:xfrm>
            <a:off x="6463730" y="3702499"/>
            <a:ext cx="2526986" cy="97156"/>
            <a:chOff x="5135880" y="2095496"/>
            <a:chExt cx="2526986" cy="97156"/>
          </a:xfrm>
          <a:solidFill>
            <a:schemeClr val="accent2"/>
          </a:solidFill>
        </p:grpSpPr>
        <p:sp>
          <p:nvSpPr>
            <p:cNvPr id="214" name="Oval 213"/>
            <p:cNvSpPr/>
            <p:nvPr/>
          </p:nvSpPr>
          <p:spPr>
            <a:xfrm>
              <a:off x="5135880" y="2100258"/>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15" name="Oval 214"/>
            <p:cNvSpPr/>
            <p:nvPr/>
          </p:nvSpPr>
          <p:spPr>
            <a:xfrm>
              <a:off x="5288280" y="2101212"/>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16" name="Oval 215"/>
            <p:cNvSpPr/>
            <p:nvPr/>
          </p:nvSpPr>
          <p:spPr>
            <a:xfrm>
              <a:off x="5440207" y="2098831"/>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17" name="Oval 216"/>
            <p:cNvSpPr/>
            <p:nvPr/>
          </p:nvSpPr>
          <p:spPr>
            <a:xfrm>
              <a:off x="5592607" y="2099785"/>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18" name="Oval 217"/>
            <p:cNvSpPr/>
            <p:nvPr/>
          </p:nvSpPr>
          <p:spPr>
            <a:xfrm>
              <a:off x="5743572" y="2097877"/>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19" name="Oval 218"/>
            <p:cNvSpPr/>
            <p:nvPr/>
          </p:nvSpPr>
          <p:spPr>
            <a:xfrm>
              <a:off x="5895972" y="2098831"/>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20" name="Oval 219"/>
            <p:cNvSpPr/>
            <p:nvPr/>
          </p:nvSpPr>
          <p:spPr>
            <a:xfrm>
              <a:off x="6047899" y="2096450"/>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21" name="Oval 220"/>
            <p:cNvSpPr/>
            <p:nvPr/>
          </p:nvSpPr>
          <p:spPr>
            <a:xfrm>
              <a:off x="6200299" y="2097404"/>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22" name="Oval 221"/>
            <p:cNvSpPr/>
            <p:nvPr/>
          </p:nvSpPr>
          <p:spPr>
            <a:xfrm>
              <a:off x="6354607" y="2099304"/>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23" name="Oval 222"/>
            <p:cNvSpPr/>
            <p:nvPr/>
          </p:nvSpPr>
          <p:spPr>
            <a:xfrm>
              <a:off x="6507007" y="2100258"/>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24" name="Oval 223"/>
            <p:cNvSpPr/>
            <p:nvPr/>
          </p:nvSpPr>
          <p:spPr>
            <a:xfrm>
              <a:off x="6658934" y="2097877"/>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25" name="Oval 224"/>
            <p:cNvSpPr/>
            <p:nvPr/>
          </p:nvSpPr>
          <p:spPr>
            <a:xfrm>
              <a:off x="6811334" y="2098831"/>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26" name="Oval 225"/>
            <p:cNvSpPr/>
            <p:nvPr/>
          </p:nvSpPr>
          <p:spPr>
            <a:xfrm>
              <a:off x="6962299" y="2096923"/>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27" name="Oval 226"/>
            <p:cNvSpPr/>
            <p:nvPr/>
          </p:nvSpPr>
          <p:spPr>
            <a:xfrm>
              <a:off x="7114699" y="2097877"/>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28" name="Oval 227"/>
            <p:cNvSpPr/>
            <p:nvPr/>
          </p:nvSpPr>
          <p:spPr>
            <a:xfrm>
              <a:off x="7266626" y="2095496"/>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29" name="Oval 228"/>
            <p:cNvSpPr/>
            <p:nvPr/>
          </p:nvSpPr>
          <p:spPr>
            <a:xfrm>
              <a:off x="7419026" y="2096450"/>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30" name="Oval 229"/>
            <p:cNvSpPr/>
            <p:nvPr/>
          </p:nvSpPr>
          <p:spPr>
            <a:xfrm>
              <a:off x="7571426" y="2100258"/>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grpSp>
      <p:grpSp>
        <p:nvGrpSpPr>
          <p:cNvPr id="102429" name="Group 116"/>
          <p:cNvGrpSpPr>
            <a:grpSpLocks noChangeAspect="1"/>
          </p:cNvGrpSpPr>
          <p:nvPr/>
        </p:nvGrpSpPr>
        <p:grpSpPr bwMode="auto">
          <a:xfrm rot="5400000">
            <a:off x="4248150" y="552450"/>
            <a:ext cx="952500" cy="2590800"/>
            <a:chOff x="4986338" y="1828800"/>
            <a:chExt cx="2252662" cy="2590800"/>
          </a:xfrm>
        </p:grpSpPr>
        <p:cxnSp>
          <p:nvCxnSpPr>
            <p:cNvPr id="137" name="Straight Connector 136"/>
            <p:cNvCxnSpPr/>
            <p:nvPr/>
          </p:nvCxnSpPr>
          <p:spPr>
            <a:xfrm>
              <a:off x="4982585" y="32781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38" name="Straight Connector 137"/>
            <p:cNvCxnSpPr/>
            <p:nvPr/>
          </p:nvCxnSpPr>
          <p:spPr>
            <a:xfrm>
              <a:off x="4982585" y="34305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39" name="Straight Connector 138"/>
            <p:cNvCxnSpPr/>
            <p:nvPr/>
          </p:nvCxnSpPr>
          <p:spPr>
            <a:xfrm>
              <a:off x="4986338" y="3124200"/>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40" name="Straight Connector 139"/>
            <p:cNvCxnSpPr/>
            <p:nvPr/>
          </p:nvCxnSpPr>
          <p:spPr>
            <a:xfrm>
              <a:off x="4982585" y="35829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41" name="Straight Connector 140"/>
            <p:cNvCxnSpPr/>
            <p:nvPr/>
          </p:nvCxnSpPr>
          <p:spPr>
            <a:xfrm>
              <a:off x="4982585" y="37353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42" name="Straight Connector 141"/>
            <p:cNvCxnSpPr/>
            <p:nvPr/>
          </p:nvCxnSpPr>
          <p:spPr>
            <a:xfrm>
              <a:off x="4982585" y="38877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43" name="Straight Connector 142"/>
            <p:cNvCxnSpPr/>
            <p:nvPr/>
          </p:nvCxnSpPr>
          <p:spPr>
            <a:xfrm>
              <a:off x="4982585" y="40401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44" name="Straight Connector 143"/>
            <p:cNvCxnSpPr/>
            <p:nvPr/>
          </p:nvCxnSpPr>
          <p:spPr>
            <a:xfrm>
              <a:off x="4982585" y="41925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45" name="Straight Connector 144"/>
            <p:cNvCxnSpPr/>
            <p:nvPr/>
          </p:nvCxnSpPr>
          <p:spPr>
            <a:xfrm>
              <a:off x="4982585" y="43449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46" name="Straight Connector 145"/>
            <p:cNvCxnSpPr/>
            <p:nvPr/>
          </p:nvCxnSpPr>
          <p:spPr>
            <a:xfrm>
              <a:off x="4982585" y="33543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47" name="Straight Connector 146"/>
            <p:cNvCxnSpPr/>
            <p:nvPr/>
          </p:nvCxnSpPr>
          <p:spPr>
            <a:xfrm>
              <a:off x="4982585" y="35067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48" name="Straight Connector 147"/>
            <p:cNvCxnSpPr/>
            <p:nvPr/>
          </p:nvCxnSpPr>
          <p:spPr>
            <a:xfrm>
              <a:off x="4982585" y="32019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49" name="Straight Connector 148"/>
            <p:cNvCxnSpPr/>
            <p:nvPr/>
          </p:nvCxnSpPr>
          <p:spPr>
            <a:xfrm>
              <a:off x="4982585" y="36591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50" name="Straight Connector 149"/>
            <p:cNvCxnSpPr/>
            <p:nvPr/>
          </p:nvCxnSpPr>
          <p:spPr>
            <a:xfrm>
              <a:off x="4982585" y="38115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51" name="Straight Connector 150"/>
            <p:cNvCxnSpPr/>
            <p:nvPr/>
          </p:nvCxnSpPr>
          <p:spPr>
            <a:xfrm>
              <a:off x="4982585" y="39639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52" name="Straight Connector 151"/>
            <p:cNvCxnSpPr/>
            <p:nvPr/>
          </p:nvCxnSpPr>
          <p:spPr>
            <a:xfrm>
              <a:off x="4982585" y="41163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53" name="Straight Connector 152"/>
            <p:cNvCxnSpPr/>
            <p:nvPr/>
          </p:nvCxnSpPr>
          <p:spPr>
            <a:xfrm>
              <a:off x="4982585" y="42687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54" name="Straight Connector 153"/>
            <p:cNvCxnSpPr/>
            <p:nvPr/>
          </p:nvCxnSpPr>
          <p:spPr>
            <a:xfrm>
              <a:off x="4982585" y="44211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55" name="Straight Connector 154"/>
            <p:cNvCxnSpPr/>
            <p:nvPr/>
          </p:nvCxnSpPr>
          <p:spPr>
            <a:xfrm>
              <a:off x="4982585" y="19827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56" name="Straight Connector 155"/>
            <p:cNvCxnSpPr/>
            <p:nvPr/>
          </p:nvCxnSpPr>
          <p:spPr>
            <a:xfrm>
              <a:off x="4982585" y="21351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57" name="Straight Connector 156"/>
            <p:cNvCxnSpPr/>
            <p:nvPr/>
          </p:nvCxnSpPr>
          <p:spPr>
            <a:xfrm>
              <a:off x="4982585" y="18303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58" name="Straight Connector 157"/>
            <p:cNvCxnSpPr/>
            <p:nvPr/>
          </p:nvCxnSpPr>
          <p:spPr>
            <a:xfrm>
              <a:off x="4982585" y="22875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59" name="Straight Connector 158"/>
            <p:cNvCxnSpPr/>
            <p:nvPr/>
          </p:nvCxnSpPr>
          <p:spPr>
            <a:xfrm>
              <a:off x="4982585" y="24399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60" name="Straight Connector 159"/>
            <p:cNvCxnSpPr/>
            <p:nvPr/>
          </p:nvCxnSpPr>
          <p:spPr>
            <a:xfrm>
              <a:off x="4982585" y="25923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61" name="Straight Connector 160"/>
            <p:cNvCxnSpPr/>
            <p:nvPr/>
          </p:nvCxnSpPr>
          <p:spPr>
            <a:xfrm>
              <a:off x="4982585" y="27447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62" name="Straight Connector 161"/>
            <p:cNvCxnSpPr/>
            <p:nvPr/>
          </p:nvCxnSpPr>
          <p:spPr>
            <a:xfrm>
              <a:off x="4982585" y="28971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63" name="Straight Connector 162"/>
            <p:cNvCxnSpPr/>
            <p:nvPr/>
          </p:nvCxnSpPr>
          <p:spPr>
            <a:xfrm>
              <a:off x="4982585" y="30495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64" name="Straight Connector 163"/>
            <p:cNvCxnSpPr/>
            <p:nvPr/>
          </p:nvCxnSpPr>
          <p:spPr>
            <a:xfrm>
              <a:off x="4982585" y="20589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65" name="Straight Connector 164"/>
            <p:cNvCxnSpPr/>
            <p:nvPr/>
          </p:nvCxnSpPr>
          <p:spPr>
            <a:xfrm>
              <a:off x="4982585" y="22113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66" name="Straight Connector 165"/>
            <p:cNvCxnSpPr/>
            <p:nvPr/>
          </p:nvCxnSpPr>
          <p:spPr>
            <a:xfrm>
              <a:off x="4982585" y="19065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67" name="Straight Connector 166"/>
            <p:cNvCxnSpPr/>
            <p:nvPr/>
          </p:nvCxnSpPr>
          <p:spPr>
            <a:xfrm>
              <a:off x="4982585" y="23637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68" name="Straight Connector 167"/>
            <p:cNvCxnSpPr/>
            <p:nvPr/>
          </p:nvCxnSpPr>
          <p:spPr>
            <a:xfrm>
              <a:off x="4982585" y="25161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69" name="Straight Connector 168"/>
            <p:cNvCxnSpPr/>
            <p:nvPr/>
          </p:nvCxnSpPr>
          <p:spPr>
            <a:xfrm>
              <a:off x="4982585" y="26685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70" name="Straight Connector 169"/>
            <p:cNvCxnSpPr/>
            <p:nvPr/>
          </p:nvCxnSpPr>
          <p:spPr>
            <a:xfrm>
              <a:off x="4982585" y="28209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71" name="Straight Connector 170"/>
            <p:cNvCxnSpPr/>
            <p:nvPr/>
          </p:nvCxnSpPr>
          <p:spPr>
            <a:xfrm>
              <a:off x="4982585" y="2973387"/>
              <a:ext cx="2252662" cy="0"/>
            </a:xfrm>
            <a:prstGeom prst="line">
              <a:avLst/>
            </a:prstGeom>
            <a:ln w="1905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grpSp>
      <p:grpSp>
        <p:nvGrpSpPr>
          <p:cNvPr id="190" name="Group 189"/>
          <p:cNvGrpSpPr/>
          <p:nvPr/>
        </p:nvGrpSpPr>
        <p:grpSpPr>
          <a:xfrm>
            <a:off x="3429000" y="3371844"/>
            <a:ext cx="2526986" cy="97156"/>
            <a:chOff x="5135880" y="2095496"/>
            <a:chExt cx="2526986" cy="97156"/>
          </a:xfrm>
          <a:solidFill>
            <a:schemeClr val="accent2"/>
          </a:solidFill>
        </p:grpSpPr>
        <p:sp>
          <p:nvSpPr>
            <p:cNvPr id="191" name="Oval 190"/>
            <p:cNvSpPr/>
            <p:nvPr/>
          </p:nvSpPr>
          <p:spPr>
            <a:xfrm>
              <a:off x="5135880" y="2100258"/>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92" name="Oval 191"/>
            <p:cNvSpPr/>
            <p:nvPr/>
          </p:nvSpPr>
          <p:spPr>
            <a:xfrm>
              <a:off x="5288280" y="2101212"/>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93" name="Oval 192"/>
            <p:cNvSpPr/>
            <p:nvPr/>
          </p:nvSpPr>
          <p:spPr>
            <a:xfrm>
              <a:off x="5440207" y="2098831"/>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94" name="Oval 193"/>
            <p:cNvSpPr/>
            <p:nvPr/>
          </p:nvSpPr>
          <p:spPr>
            <a:xfrm>
              <a:off x="5592607" y="2099785"/>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95" name="Oval 194"/>
            <p:cNvSpPr/>
            <p:nvPr/>
          </p:nvSpPr>
          <p:spPr>
            <a:xfrm>
              <a:off x="5743572" y="2097877"/>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96" name="Oval 195"/>
            <p:cNvSpPr/>
            <p:nvPr/>
          </p:nvSpPr>
          <p:spPr>
            <a:xfrm>
              <a:off x="5895972" y="2098831"/>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97" name="Oval 196"/>
            <p:cNvSpPr/>
            <p:nvPr/>
          </p:nvSpPr>
          <p:spPr>
            <a:xfrm>
              <a:off x="6047899" y="2096450"/>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98" name="Oval 197"/>
            <p:cNvSpPr/>
            <p:nvPr/>
          </p:nvSpPr>
          <p:spPr>
            <a:xfrm>
              <a:off x="6200299" y="2097404"/>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199" name="Oval 198"/>
            <p:cNvSpPr/>
            <p:nvPr/>
          </p:nvSpPr>
          <p:spPr>
            <a:xfrm>
              <a:off x="6354607" y="2099304"/>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00" name="Oval 199"/>
            <p:cNvSpPr/>
            <p:nvPr/>
          </p:nvSpPr>
          <p:spPr>
            <a:xfrm>
              <a:off x="6507007" y="2100258"/>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01" name="Oval 200"/>
            <p:cNvSpPr/>
            <p:nvPr/>
          </p:nvSpPr>
          <p:spPr>
            <a:xfrm>
              <a:off x="6658934" y="2097877"/>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02" name="Oval 201"/>
            <p:cNvSpPr/>
            <p:nvPr/>
          </p:nvSpPr>
          <p:spPr>
            <a:xfrm>
              <a:off x="6811334" y="2098831"/>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03" name="Oval 202"/>
            <p:cNvSpPr/>
            <p:nvPr/>
          </p:nvSpPr>
          <p:spPr>
            <a:xfrm>
              <a:off x="6962299" y="2096923"/>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04" name="Oval 203"/>
            <p:cNvSpPr/>
            <p:nvPr/>
          </p:nvSpPr>
          <p:spPr>
            <a:xfrm>
              <a:off x="7114699" y="2097877"/>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05" name="Oval 204"/>
            <p:cNvSpPr/>
            <p:nvPr/>
          </p:nvSpPr>
          <p:spPr>
            <a:xfrm>
              <a:off x="7266626" y="2095496"/>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06" name="Oval 205"/>
            <p:cNvSpPr/>
            <p:nvPr/>
          </p:nvSpPr>
          <p:spPr>
            <a:xfrm>
              <a:off x="7419026" y="2096450"/>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07" name="Oval 206"/>
            <p:cNvSpPr/>
            <p:nvPr/>
          </p:nvSpPr>
          <p:spPr>
            <a:xfrm>
              <a:off x="7571426" y="2100258"/>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grpSp>
      <p:grpSp>
        <p:nvGrpSpPr>
          <p:cNvPr id="208" name="Group 207"/>
          <p:cNvGrpSpPr/>
          <p:nvPr/>
        </p:nvGrpSpPr>
        <p:grpSpPr>
          <a:xfrm>
            <a:off x="3492814" y="3524244"/>
            <a:ext cx="2526986" cy="97156"/>
            <a:chOff x="5135880" y="2095496"/>
            <a:chExt cx="2526986" cy="97156"/>
          </a:xfrm>
          <a:solidFill>
            <a:schemeClr val="accent2"/>
          </a:solidFill>
        </p:grpSpPr>
        <p:sp>
          <p:nvSpPr>
            <p:cNvPr id="209" name="Oval 208"/>
            <p:cNvSpPr/>
            <p:nvPr/>
          </p:nvSpPr>
          <p:spPr>
            <a:xfrm>
              <a:off x="5135880" y="2100258"/>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10" name="Oval 209"/>
            <p:cNvSpPr/>
            <p:nvPr/>
          </p:nvSpPr>
          <p:spPr>
            <a:xfrm>
              <a:off x="5288280" y="2101212"/>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11" name="Oval 210"/>
            <p:cNvSpPr/>
            <p:nvPr/>
          </p:nvSpPr>
          <p:spPr>
            <a:xfrm>
              <a:off x="5440207" y="2098831"/>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51" name="Oval 250"/>
            <p:cNvSpPr/>
            <p:nvPr/>
          </p:nvSpPr>
          <p:spPr>
            <a:xfrm>
              <a:off x="5592607" y="2099785"/>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52" name="Oval 251"/>
            <p:cNvSpPr/>
            <p:nvPr/>
          </p:nvSpPr>
          <p:spPr>
            <a:xfrm>
              <a:off x="5743572" y="2097877"/>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53" name="Oval 252"/>
            <p:cNvSpPr/>
            <p:nvPr/>
          </p:nvSpPr>
          <p:spPr>
            <a:xfrm>
              <a:off x="5895972" y="2098831"/>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54" name="Oval 253"/>
            <p:cNvSpPr/>
            <p:nvPr/>
          </p:nvSpPr>
          <p:spPr>
            <a:xfrm>
              <a:off x="6047899" y="2096450"/>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55" name="Oval 254"/>
            <p:cNvSpPr/>
            <p:nvPr/>
          </p:nvSpPr>
          <p:spPr>
            <a:xfrm>
              <a:off x="6200299" y="2097404"/>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56" name="Oval 255"/>
            <p:cNvSpPr/>
            <p:nvPr/>
          </p:nvSpPr>
          <p:spPr>
            <a:xfrm>
              <a:off x="6354607" y="2099304"/>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57" name="Oval 256"/>
            <p:cNvSpPr/>
            <p:nvPr/>
          </p:nvSpPr>
          <p:spPr>
            <a:xfrm>
              <a:off x="6507007" y="2100258"/>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58" name="Oval 257"/>
            <p:cNvSpPr/>
            <p:nvPr/>
          </p:nvSpPr>
          <p:spPr>
            <a:xfrm>
              <a:off x="6658934" y="2097877"/>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59" name="Oval 258"/>
            <p:cNvSpPr/>
            <p:nvPr/>
          </p:nvSpPr>
          <p:spPr>
            <a:xfrm>
              <a:off x="6811334" y="2098831"/>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60" name="Oval 259"/>
            <p:cNvSpPr/>
            <p:nvPr/>
          </p:nvSpPr>
          <p:spPr>
            <a:xfrm>
              <a:off x="6962299" y="2096923"/>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61" name="Oval 260"/>
            <p:cNvSpPr/>
            <p:nvPr/>
          </p:nvSpPr>
          <p:spPr>
            <a:xfrm>
              <a:off x="7114699" y="2097877"/>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62" name="Oval 261"/>
            <p:cNvSpPr/>
            <p:nvPr/>
          </p:nvSpPr>
          <p:spPr>
            <a:xfrm>
              <a:off x="7266626" y="2095496"/>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63" name="Oval 262"/>
            <p:cNvSpPr/>
            <p:nvPr/>
          </p:nvSpPr>
          <p:spPr>
            <a:xfrm>
              <a:off x="7419026" y="2096450"/>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264" name="Oval 263"/>
            <p:cNvSpPr/>
            <p:nvPr/>
          </p:nvSpPr>
          <p:spPr>
            <a:xfrm>
              <a:off x="7571426" y="2100258"/>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grpSp>
      <p:grpSp>
        <p:nvGrpSpPr>
          <p:cNvPr id="102432" name="Group 264"/>
          <p:cNvGrpSpPr>
            <a:grpSpLocks noChangeAspect="1"/>
          </p:cNvGrpSpPr>
          <p:nvPr/>
        </p:nvGrpSpPr>
        <p:grpSpPr bwMode="auto">
          <a:xfrm rot="5400000">
            <a:off x="4248150" y="2819400"/>
            <a:ext cx="952500" cy="2590800"/>
            <a:chOff x="4986338" y="1828800"/>
            <a:chExt cx="2252662" cy="2590800"/>
          </a:xfrm>
        </p:grpSpPr>
        <p:cxnSp>
          <p:nvCxnSpPr>
            <p:cNvPr id="266" name="Straight Connector 265"/>
            <p:cNvCxnSpPr/>
            <p:nvPr/>
          </p:nvCxnSpPr>
          <p:spPr>
            <a:xfrm>
              <a:off x="4982585" y="32781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a:off x="4982585" y="34305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4986338" y="3124200"/>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a:off x="4982585" y="35829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4982585" y="37353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4982585" y="38877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4982585" y="40401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a:off x="4982585" y="41925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a:off x="4982585" y="43449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a:off x="4982585" y="33543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4982585" y="35067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a:off x="4982585" y="32019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a:off x="4982585" y="36591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a:off x="4982585" y="38115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4982585" y="39639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a:off x="4982585" y="41163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a:off x="4982585" y="42687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a:off x="4982585" y="44211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a:off x="4982585" y="19827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a:off x="4982585" y="21351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a:off x="4982585" y="18303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a:off x="4982585" y="22875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982585" y="24399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982585" y="25923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a:off x="4982585" y="27447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4982585" y="28971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a:off x="4982585" y="30495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4982585" y="20589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a:off x="4982585" y="22113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a:off x="4982585" y="19065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a:off x="4982585" y="23637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4982585" y="25161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a:off x="4982585" y="26685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a:off x="4982585" y="28209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a:off x="4982585" y="2973387"/>
              <a:ext cx="2252662"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02433" name="Picture 2" descr="G:\MURI\MURI review meeting May 2012\Picture1.png"/>
          <p:cNvPicPr>
            <a:picLocks noChangeAspect="1" noChangeArrowheads="1"/>
          </p:cNvPicPr>
          <p:nvPr/>
        </p:nvPicPr>
        <p:blipFill>
          <a:blip r:embed="rId3">
            <a:grayscl/>
            <a:biLevel thresh="50000"/>
          </a:blip>
          <a:srcRect l="13959" t="29843" r="13805" b="50700"/>
          <a:stretch>
            <a:fillRect/>
          </a:stretch>
        </p:blipFill>
        <p:spPr bwMode="auto">
          <a:xfrm>
            <a:off x="6451600" y="2079625"/>
            <a:ext cx="2501900" cy="631825"/>
          </a:xfrm>
          <a:prstGeom prst="rect">
            <a:avLst/>
          </a:prstGeom>
          <a:noFill/>
          <a:ln w="9525">
            <a:noFill/>
            <a:miter lim="800000"/>
            <a:headEnd/>
            <a:tailEnd/>
          </a:ln>
        </p:spPr>
      </p:pic>
      <p:pic>
        <p:nvPicPr>
          <p:cNvPr id="320" name="Picture 2" descr="G:\MURI\MURI review meeting May 2012\Picture1.png"/>
          <p:cNvPicPr>
            <a:picLocks noChangeAspect="1" noChangeArrowheads="1"/>
          </p:cNvPicPr>
          <p:nvPr/>
        </p:nvPicPr>
        <p:blipFill rotWithShape="1">
          <a:blip r:embed="rId3">
            <a:duotone>
              <a:prstClr val="black"/>
              <a:srgbClr val="FF0000">
                <a:tint val="45000"/>
                <a:satMod val="400000"/>
              </a:srgbClr>
            </a:duotone>
            <a:extLst>
              <a:ext uri="{28A0092B-C50C-407E-A947-70E740481C1C}"/>
            </a:extLst>
          </a:blip>
          <a:srcRect l="13958" t="29843" r="13804" b="50701"/>
          <a:stretch/>
        </p:blipFill>
        <p:spPr bwMode="auto">
          <a:xfrm flipV="1">
            <a:off x="6413186" y="1349260"/>
            <a:ext cx="2501803" cy="631940"/>
          </a:xfrm>
          <a:prstGeom prst="rect">
            <a:avLst/>
          </a:prstGeom>
          <a:noFill/>
          <a:extLst>
            <a:ext uri="{909E8E84-426E-40DD-AFC4-6F175D3DCCD1}"/>
          </a:extLst>
        </p:spPr>
      </p:pic>
      <p:grpSp>
        <p:nvGrpSpPr>
          <p:cNvPr id="321" name="Group 320"/>
          <p:cNvGrpSpPr/>
          <p:nvPr/>
        </p:nvGrpSpPr>
        <p:grpSpPr>
          <a:xfrm>
            <a:off x="6463730" y="1994579"/>
            <a:ext cx="2526986" cy="97156"/>
            <a:chOff x="5135880" y="2095496"/>
            <a:chExt cx="2526986" cy="97156"/>
          </a:xfrm>
          <a:solidFill>
            <a:schemeClr val="accent2"/>
          </a:solidFill>
        </p:grpSpPr>
        <p:sp>
          <p:nvSpPr>
            <p:cNvPr id="322" name="Oval 321"/>
            <p:cNvSpPr/>
            <p:nvPr/>
          </p:nvSpPr>
          <p:spPr>
            <a:xfrm>
              <a:off x="5135880" y="2100258"/>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23" name="Oval 322"/>
            <p:cNvSpPr/>
            <p:nvPr/>
          </p:nvSpPr>
          <p:spPr>
            <a:xfrm>
              <a:off x="5288280" y="2101212"/>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24" name="Oval 323"/>
            <p:cNvSpPr/>
            <p:nvPr/>
          </p:nvSpPr>
          <p:spPr>
            <a:xfrm>
              <a:off x="5440207" y="2098831"/>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25" name="Oval 324"/>
            <p:cNvSpPr/>
            <p:nvPr/>
          </p:nvSpPr>
          <p:spPr>
            <a:xfrm>
              <a:off x="5592607" y="2099785"/>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26" name="Oval 325"/>
            <p:cNvSpPr/>
            <p:nvPr/>
          </p:nvSpPr>
          <p:spPr>
            <a:xfrm>
              <a:off x="5743572" y="2097877"/>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27" name="Oval 326"/>
            <p:cNvSpPr/>
            <p:nvPr/>
          </p:nvSpPr>
          <p:spPr>
            <a:xfrm>
              <a:off x="5895972" y="2098831"/>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28" name="Oval 327"/>
            <p:cNvSpPr/>
            <p:nvPr/>
          </p:nvSpPr>
          <p:spPr>
            <a:xfrm>
              <a:off x="6047899" y="2096450"/>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29" name="Oval 328"/>
            <p:cNvSpPr/>
            <p:nvPr/>
          </p:nvSpPr>
          <p:spPr>
            <a:xfrm>
              <a:off x="6200299" y="2097404"/>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30" name="Oval 329"/>
            <p:cNvSpPr/>
            <p:nvPr/>
          </p:nvSpPr>
          <p:spPr>
            <a:xfrm>
              <a:off x="6354607" y="2099304"/>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31" name="Oval 330"/>
            <p:cNvSpPr/>
            <p:nvPr/>
          </p:nvSpPr>
          <p:spPr>
            <a:xfrm>
              <a:off x="6507007" y="2100258"/>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32" name="Oval 331"/>
            <p:cNvSpPr/>
            <p:nvPr/>
          </p:nvSpPr>
          <p:spPr>
            <a:xfrm>
              <a:off x="6658934" y="2097877"/>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33" name="Oval 332"/>
            <p:cNvSpPr/>
            <p:nvPr/>
          </p:nvSpPr>
          <p:spPr>
            <a:xfrm>
              <a:off x="6811334" y="2098831"/>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34" name="Oval 333"/>
            <p:cNvSpPr/>
            <p:nvPr/>
          </p:nvSpPr>
          <p:spPr>
            <a:xfrm>
              <a:off x="6962299" y="2096923"/>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35" name="Oval 334"/>
            <p:cNvSpPr/>
            <p:nvPr/>
          </p:nvSpPr>
          <p:spPr>
            <a:xfrm>
              <a:off x="7114699" y="2097877"/>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36" name="Oval 335"/>
            <p:cNvSpPr/>
            <p:nvPr/>
          </p:nvSpPr>
          <p:spPr>
            <a:xfrm>
              <a:off x="7266626" y="2095496"/>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37" name="Oval 336"/>
            <p:cNvSpPr/>
            <p:nvPr/>
          </p:nvSpPr>
          <p:spPr>
            <a:xfrm>
              <a:off x="7419026" y="2096450"/>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38" name="Oval 337"/>
            <p:cNvSpPr/>
            <p:nvPr/>
          </p:nvSpPr>
          <p:spPr>
            <a:xfrm>
              <a:off x="7571426" y="2100258"/>
              <a:ext cx="91440" cy="91440"/>
            </a:xfrm>
            <a:prstGeom prst="ellipse">
              <a:avLst/>
            </a:prstGeom>
            <a:grpFill/>
            <a:ln>
              <a:solidFill>
                <a:schemeClr val="accent2"/>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grpSp>
      <p:grpSp>
        <p:nvGrpSpPr>
          <p:cNvPr id="339" name="Group 338"/>
          <p:cNvGrpSpPr/>
          <p:nvPr/>
        </p:nvGrpSpPr>
        <p:grpSpPr>
          <a:xfrm>
            <a:off x="381000" y="2569573"/>
            <a:ext cx="2526986" cy="97156"/>
            <a:chOff x="5135880" y="2095496"/>
            <a:chExt cx="2526986" cy="97156"/>
          </a:xfrm>
          <a:solidFill>
            <a:schemeClr val="accent3"/>
          </a:solidFill>
        </p:grpSpPr>
        <p:sp>
          <p:nvSpPr>
            <p:cNvPr id="340" name="Oval 339"/>
            <p:cNvSpPr/>
            <p:nvPr/>
          </p:nvSpPr>
          <p:spPr>
            <a:xfrm>
              <a:off x="5135880" y="2100258"/>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41" name="Oval 340"/>
            <p:cNvSpPr/>
            <p:nvPr/>
          </p:nvSpPr>
          <p:spPr>
            <a:xfrm>
              <a:off x="5288280" y="2101212"/>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42" name="Oval 341"/>
            <p:cNvSpPr/>
            <p:nvPr/>
          </p:nvSpPr>
          <p:spPr>
            <a:xfrm>
              <a:off x="5440207" y="2098831"/>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43" name="Oval 342"/>
            <p:cNvSpPr/>
            <p:nvPr/>
          </p:nvSpPr>
          <p:spPr>
            <a:xfrm>
              <a:off x="5592607" y="2099785"/>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44" name="Oval 343"/>
            <p:cNvSpPr/>
            <p:nvPr/>
          </p:nvSpPr>
          <p:spPr>
            <a:xfrm>
              <a:off x="5743572" y="2097877"/>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45" name="Oval 344"/>
            <p:cNvSpPr/>
            <p:nvPr/>
          </p:nvSpPr>
          <p:spPr>
            <a:xfrm>
              <a:off x="5895972" y="2098831"/>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46" name="Oval 345"/>
            <p:cNvSpPr/>
            <p:nvPr/>
          </p:nvSpPr>
          <p:spPr>
            <a:xfrm>
              <a:off x="6047899" y="2096450"/>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47" name="Oval 346"/>
            <p:cNvSpPr/>
            <p:nvPr/>
          </p:nvSpPr>
          <p:spPr>
            <a:xfrm>
              <a:off x="6200299" y="2097404"/>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48" name="Oval 347"/>
            <p:cNvSpPr/>
            <p:nvPr/>
          </p:nvSpPr>
          <p:spPr>
            <a:xfrm>
              <a:off x="6354607" y="2099304"/>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49" name="Oval 348"/>
            <p:cNvSpPr/>
            <p:nvPr/>
          </p:nvSpPr>
          <p:spPr>
            <a:xfrm>
              <a:off x="6507007" y="2100258"/>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50" name="Oval 349"/>
            <p:cNvSpPr/>
            <p:nvPr/>
          </p:nvSpPr>
          <p:spPr>
            <a:xfrm>
              <a:off x="6658934" y="2097877"/>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51" name="Oval 350"/>
            <p:cNvSpPr/>
            <p:nvPr/>
          </p:nvSpPr>
          <p:spPr>
            <a:xfrm>
              <a:off x="6811334" y="2098831"/>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52" name="Oval 351"/>
            <p:cNvSpPr/>
            <p:nvPr/>
          </p:nvSpPr>
          <p:spPr>
            <a:xfrm>
              <a:off x="6962299" y="2096923"/>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53" name="Oval 352"/>
            <p:cNvSpPr/>
            <p:nvPr/>
          </p:nvSpPr>
          <p:spPr>
            <a:xfrm>
              <a:off x="7114699" y="2097877"/>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54" name="Oval 353"/>
            <p:cNvSpPr/>
            <p:nvPr/>
          </p:nvSpPr>
          <p:spPr>
            <a:xfrm>
              <a:off x="7266626" y="2095496"/>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55" name="Oval 354"/>
            <p:cNvSpPr/>
            <p:nvPr/>
          </p:nvSpPr>
          <p:spPr>
            <a:xfrm>
              <a:off x="7419026" y="2096450"/>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56" name="Oval 355"/>
            <p:cNvSpPr/>
            <p:nvPr/>
          </p:nvSpPr>
          <p:spPr>
            <a:xfrm>
              <a:off x="7571426" y="2100258"/>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grpSp>
      <p:pic>
        <p:nvPicPr>
          <p:cNvPr id="357" name="Picture 2" descr="G:\MURI\MURI review meeting May 2012\Picture1.png"/>
          <p:cNvPicPr>
            <a:picLocks noChangeAspect="1" noChangeArrowheads="1"/>
          </p:cNvPicPr>
          <p:nvPr/>
        </p:nvPicPr>
        <p:blipFill rotWithShape="1">
          <a:blip r:embed="rId3">
            <a:duotone>
              <a:schemeClr val="accent2">
                <a:shade val="45000"/>
                <a:satMod val="135000"/>
              </a:schemeClr>
              <a:prstClr val="white"/>
            </a:duotone>
            <a:extLst>
              <a:ext uri="{28A0092B-C50C-407E-A947-70E740481C1C}"/>
            </a:extLst>
          </a:blip>
          <a:srcRect l="13958" t="29843" r="13804" b="50701"/>
          <a:stretch/>
        </p:blipFill>
        <p:spPr bwMode="auto">
          <a:xfrm flipV="1">
            <a:off x="393386" y="2644660"/>
            <a:ext cx="2501803" cy="631940"/>
          </a:xfrm>
          <a:prstGeom prst="rect">
            <a:avLst/>
          </a:prstGeom>
          <a:noFill/>
          <a:extLst>
            <a:ext uri="{909E8E84-426E-40DD-AFC4-6F175D3DCCD1}"/>
          </a:extLst>
        </p:spPr>
      </p:pic>
      <p:grpSp>
        <p:nvGrpSpPr>
          <p:cNvPr id="358" name="Group 357"/>
          <p:cNvGrpSpPr/>
          <p:nvPr/>
        </p:nvGrpSpPr>
        <p:grpSpPr>
          <a:xfrm>
            <a:off x="403566" y="2416060"/>
            <a:ext cx="2526986" cy="97156"/>
            <a:chOff x="5135880" y="2095496"/>
            <a:chExt cx="2526986" cy="97156"/>
          </a:xfrm>
          <a:solidFill>
            <a:schemeClr val="accent3"/>
          </a:solidFill>
        </p:grpSpPr>
        <p:sp>
          <p:nvSpPr>
            <p:cNvPr id="359" name="Oval 358"/>
            <p:cNvSpPr/>
            <p:nvPr/>
          </p:nvSpPr>
          <p:spPr>
            <a:xfrm>
              <a:off x="5135880" y="2100258"/>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60" name="Oval 359"/>
            <p:cNvSpPr/>
            <p:nvPr/>
          </p:nvSpPr>
          <p:spPr>
            <a:xfrm>
              <a:off x="5288280" y="2101212"/>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61" name="Oval 360"/>
            <p:cNvSpPr/>
            <p:nvPr/>
          </p:nvSpPr>
          <p:spPr>
            <a:xfrm>
              <a:off x="5440207" y="2098831"/>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62" name="Oval 361"/>
            <p:cNvSpPr/>
            <p:nvPr/>
          </p:nvSpPr>
          <p:spPr>
            <a:xfrm>
              <a:off x="5592607" y="2099785"/>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63" name="Oval 362"/>
            <p:cNvSpPr/>
            <p:nvPr/>
          </p:nvSpPr>
          <p:spPr>
            <a:xfrm>
              <a:off x="5743572" y="2097877"/>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64" name="Oval 363"/>
            <p:cNvSpPr/>
            <p:nvPr/>
          </p:nvSpPr>
          <p:spPr>
            <a:xfrm>
              <a:off x="5895972" y="2098831"/>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65" name="Oval 364"/>
            <p:cNvSpPr/>
            <p:nvPr/>
          </p:nvSpPr>
          <p:spPr>
            <a:xfrm>
              <a:off x="6047899" y="2096450"/>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66" name="Oval 365"/>
            <p:cNvSpPr/>
            <p:nvPr/>
          </p:nvSpPr>
          <p:spPr>
            <a:xfrm>
              <a:off x="6200299" y="2097404"/>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67" name="Oval 366"/>
            <p:cNvSpPr/>
            <p:nvPr/>
          </p:nvSpPr>
          <p:spPr>
            <a:xfrm>
              <a:off x="6354607" y="2099304"/>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68" name="Oval 367"/>
            <p:cNvSpPr/>
            <p:nvPr/>
          </p:nvSpPr>
          <p:spPr>
            <a:xfrm>
              <a:off x="6507007" y="2100258"/>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69" name="Oval 368"/>
            <p:cNvSpPr/>
            <p:nvPr/>
          </p:nvSpPr>
          <p:spPr>
            <a:xfrm>
              <a:off x="6658934" y="2097877"/>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70" name="Oval 369"/>
            <p:cNvSpPr/>
            <p:nvPr/>
          </p:nvSpPr>
          <p:spPr>
            <a:xfrm>
              <a:off x="6811334" y="2098831"/>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71" name="Oval 370"/>
            <p:cNvSpPr/>
            <p:nvPr/>
          </p:nvSpPr>
          <p:spPr>
            <a:xfrm>
              <a:off x="6962299" y="2096923"/>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72" name="Oval 371"/>
            <p:cNvSpPr/>
            <p:nvPr/>
          </p:nvSpPr>
          <p:spPr>
            <a:xfrm>
              <a:off x="7114699" y="2097877"/>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73" name="Oval 372"/>
            <p:cNvSpPr/>
            <p:nvPr/>
          </p:nvSpPr>
          <p:spPr>
            <a:xfrm>
              <a:off x="7266626" y="2095496"/>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74" name="Oval 373"/>
            <p:cNvSpPr/>
            <p:nvPr/>
          </p:nvSpPr>
          <p:spPr>
            <a:xfrm>
              <a:off x="7419026" y="2096450"/>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sp>
          <p:nvSpPr>
            <p:cNvPr id="375" name="Oval 374"/>
            <p:cNvSpPr/>
            <p:nvPr/>
          </p:nvSpPr>
          <p:spPr>
            <a:xfrm>
              <a:off x="7571426" y="2100258"/>
              <a:ext cx="91440" cy="91440"/>
            </a:xfrm>
            <a:prstGeom prst="ellipse">
              <a:avLst/>
            </a:prstGeom>
            <a:grp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grpSp>
      <p:pic>
        <p:nvPicPr>
          <p:cNvPr id="102439" name="Picture 2" descr="H:\Boron Carbide\for animesh\boron-tx-0.2 ty -2.2-area15-middel-0219.tif"/>
          <p:cNvPicPr>
            <a:picLocks noChangeAspect="1" noChangeArrowheads="1"/>
          </p:cNvPicPr>
          <p:nvPr/>
        </p:nvPicPr>
        <p:blipFill>
          <a:blip r:embed="rId4"/>
          <a:srcRect l="26755" r="38194"/>
          <a:stretch>
            <a:fillRect/>
          </a:stretch>
        </p:blipFill>
        <p:spPr bwMode="auto">
          <a:xfrm rot="5400000">
            <a:off x="4243387" y="3957638"/>
            <a:ext cx="962025" cy="2743200"/>
          </a:xfrm>
          <a:prstGeom prst="rect">
            <a:avLst/>
          </a:prstGeom>
          <a:noFill/>
          <a:ln w="9525">
            <a:noFill/>
            <a:miter lim="800000"/>
            <a:headEnd/>
            <a:tailEnd/>
          </a:ln>
        </p:spPr>
      </p:pic>
      <p:sp>
        <p:nvSpPr>
          <p:cNvPr id="102440" name="TextBox 4"/>
          <p:cNvSpPr txBox="1">
            <a:spLocks noChangeArrowheads="1"/>
          </p:cNvSpPr>
          <p:nvPr/>
        </p:nvSpPr>
        <p:spPr bwMode="auto">
          <a:xfrm>
            <a:off x="495300" y="773113"/>
            <a:ext cx="2466975" cy="366712"/>
          </a:xfrm>
          <a:prstGeom prst="rect">
            <a:avLst/>
          </a:prstGeom>
          <a:noFill/>
          <a:ln w="9525">
            <a:noFill/>
            <a:miter lim="800000"/>
            <a:headEnd/>
            <a:tailEnd/>
          </a:ln>
        </p:spPr>
        <p:txBody>
          <a:bodyPr>
            <a:prstTxWarp prst="textNoShape">
              <a:avLst/>
            </a:prstTxWarp>
            <a:spAutoFit/>
          </a:bodyPr>
          <a:lstStyle/>
          <a:p>
            <a:pPr algn="ctr"/>
            <a:r>
              <a:rPr lang="en-US" b="1">
                <a:latin typeface="Calibri" pitchFamily="84" charset="0"/>
              </a:rPr>
              <a:t>Surface</a:t>
            </a:r>
          </a:p>
        </p:txBody>
      </p:sp>
      <p:pic>
        <p:nvPicPr>
          <p:cNvPr id="102441" name="Picture 2"/>
          <p:cNvPicPr>
            <a:picLocks noChangeAspect="1" noChangeArrowheads="1"/>
          </p:cNvPicPr>
          <p:nvPr/>
        </p:nvPicPr>
        <p:blipFill>
          <a:blip r:embed="rId5"/>
          <a:srcRect/>
          <a:stretch>
            <a:fillRect/>
          </a:stretch>
        </p:blipFill>
        <p:spPr bwMode="auto">
          <a:xfrm>
            <a:off x="487363" y="3632200"/>
            <a:ext cx="2332037" cy="2170113"/>
          </a:xfrm>
          <a:prstGeom prst="rect">
            <a:avLst/>
          </a:prstGeom>
          <a:noFill/>
          <a:ln w="9525">
            <a:noFill/>
            <a:miter lim="800000"/>
            <a:headEnd/>
            <a:tailEnd/>
          </a:ln>
        </p:spPr>
      </p:pic>
      <p:sp>
        <p:nvSpPr>
          <p:cNvPr id="102442" name="TextBox 303"/>
          <p:cNvSpPr txBox="1">
            <a:spLocks noChangeArrowheads="1"/>
          </p:cNvSpPr>
          <p:nvPr/>
        </p:nvSpPr>
        <p:spPr bwMode="auto">
          <a:xfrm>
            <a:off x="3476625" y="762000"/>
            <a:ext cx="2466975" cy="366713"/>
          </a:xfrm>
          <a:prstGeom prst="rect">
            <a:avLst/>
          </a:prstGeom>
          <a:noFill/>
          <a:ln w="9525">
            <a:noFill/>
            <a:miter lim="800000"/>
            <a:headEnd/>
            <a:tailEnd/>
          </a:ln>
        </p:spPr>
        <p:txBody>
          <a:bodyPr>
            <a:prstTxWarp prst="textNoShape">
              <a:avLst/>
            </a:prstTxWarp>
            <a:spAutoFit/>
          </a:bodyPr>
          <a:lstStyle/>
          <a:p>
            <a:pPr algn="ctr"/>
            <a:r>
              <a:rPr lang="en-US" b="1">
                <a:latin typeface="Calibri" pitchFamily="84" charset="0"/>
              </a:rPr>
              <a:t>Low </a:t>
            </a:r>
            <a:r>
              <a:rPr lang="en-US" b="1">
                <a:latin typeface="Symbol" pitchFamily="84" charset="2"/>
              </a:rPr>
              <a:t>S</a:t>
            </a:r>
            <a:r>
              <a:rPr lang="en-US" b="1">
                <a:latin typeface="Calibri" pitchFamily="84" charset="0"/>
              </a:rPr>
              <a:t> Boundaries</a:t>
            </a:r>
          </a:p>
        </p:txBody>
      </p:sp>
      <p:sp>
        <p:nvSpPr>
          <p:cNvPr id="102443" name="TextBox 304"/>
          <p:cNvSpPr txBox="1">
            <a:spLocks noChangeArrowheads="1"/>
          </p:cNvSpPr>
          <p:nvPr/>
        </p:nvSpPr>
        <p:spPr bwMode="auto">
          <a:xfrm>
            <a:off x="6430963" y="811213"/>
            <a:ext cx="2466975" cy="366712"/>
          </a:xfrm>
          <a:prstGeom prst="rect">
            <a:avLst/>
          </a:prstGeom>
          <a:noFill/>
          <a:ln w="9525">
            <a:noFill/>
            <a:miter lim="800000"/>
            <a:headEnd/>
            <a:tailEnd/>
          </a:ln>
        </p:spPr>
        <p:txBody>
          <a:bodyPr>
            <a:prstTxWarp prst="textNoShape">
              <a:avLst/>
            </a:prstTxWarp>
            <a:spAutoFit/>
          </a:bodyPr>
          <a:lstStyle/>
          <a:p>
            <a:pPr algn="ctr"/>
            <a:r>
              <a:rPr lang="en-US" b="1">
                <a:latin typeface="Calibri" pitchFamily="84" charset="0"/>
              </a:rPr>
              <a:t>High Angle Boundaries</a:t>
            </a:r>
          </a:p>
        </p:txBody>
      </p:sp>
      <p:sp>
        <p:nvSpPr>
          <p:cNvPr id="6" name="TextBox 5"/>
          <p:cNvSpPr txBox="1"/>
          <p:nvPr/>
        </p:nvSpPr>
        <p:spPr>
          <a:xfrm>
            <a:off x="381000" y="6019800"/>
            <a:ext cx="8609013" cy="482600"/>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fontAlgn="auto">
              <a:spcBef>
                <a:spcPts val="0"/>
              </a:spcBef>
              <a:spcAft>
                <a:spcPts val="0"/>
              </a:spcAft>
              <a:defRPr/>
            </a:pPr>
            <a:r>
              <a:rPr lang="en-US" sz="2400" b="1" dirty="0"/>
              <a:t>Energies, Diffusivities (f[composition, temperature, stress])</a:t>
            </a:r>
            <a:endParaRPr lang="en-US" sz="2400" b="1"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3425" name="Picture 2"/>
          <p:cNvPicPr>
            <a:picLocks noChangeAspect="1" noChangeArrowheads="1"/>
          </p:cNvPicPr>
          <p:nvPr/>
        </p:nvPicPr>
        <p:blipFill>
          <a:blip r:embed="rId3"/>
          <a:srcRect/>
          <a:stretch>
            <a:fillRect/>
          </a:stretch>
        </p:blipFill>
        <p:spPr bwMode="auto">
          <a:xfrm>
            <a:off x="0" y="2209800"/>
            <a:ext cx="4572000" cy="3175000"/>
          </a:xfrm>
          <a:prstGeom prst="rect">
            <a:avLst/>
          </a:prstGeom>
          <a:noFill/>
          <a:ln w="9525">
            <a:noFill/>
            <a:miter lim="800000"/>
            <a:headEnd/>
            <a:tailEnd/>
          </a:ln>
        </p:spPr>
      </p:pic>
      <p:pic>
        <p:nvPicPr>
          <p:cNvPr id="3074" name="Picture 2"/>
          <p:cNvPicPr>
            <a:picLocks noChangeAspect="1" noChangeArrowheads="1"/>
          </p:cNvPicPr>
          <p:nvPr/>
        </p:nvPicPr>
        <p:blipFill>
          <a:blip r:embed="rId4"/>
          <a:srcRect/>
          <a:stretch>
            <a:fillRect/>
          </a:stretch>
        </p:blipFill>
        <p:spPr bwMode="auto">
          <a:xfrm>
            <a:off x="7011988" y="3238500"/>
            <a:ext cx="1903412" cy="1828800"/>
          </a:xfrm>
          <a:prstGeom prst="rect">
            <a:avLst/>
          </a:prstGeom>
          <a:noFill/>
          <a:ln w="9525">
            <a:noFill/>
            <a:miter lim="800000"/>
            <a:headEnd/>
            <a:tailEnd/>
          </a:ln>
        </p:spPr>
      </p:pic>
      <p:sp>
        <p:nvSpPr>
          <p:cNvPr id="2" name="TextBox 1"/>
          <p:cNvSpPr txBox="1"/>
          <p:nvPr/>
        </p:nvSpPr>
        <p:spPr>
          <a:xfrm>
            <a:off x="4648200" y="3271838"/>
            <a:ext cx="1614488" cy="1190625"/>
          </a:xfrm>
          <a:prstGeom prst="rect">
            <a:avLst/>
          </a:prstGeom>
          <a:noFill/>
        </p:spPr>
        <p:txBody>
          <a:bodyPr wrap="none">
            <a:spAutoFit/>
          </a:bodyPr>
          <a:lstStyle/>
          <a:p>
            <a:pPr fontAlgn="auto">
              <a:spcBef>
                <a:spcPts val="0"/>
              </a:spcBef>
              <a:spcAft>
                <a:spcPts val="0"/>
              </a:spcAft>
              <a:defRPr/>
            </a:pPr>
            <a:r>
              <a:rPr lang="en-US" b="1" dirty="0">
                <a:solidFill>
                  <a:schemeClr val="accent3">
                    <a:lumMod val="50000"/>
                  </a:schemeClr>
                </a:solidFill>
                <a:latin typeface="+mn-lt"/>
                <a:ea typeface="+mn-ea"/>
                <a:cs typeface="+mn-cs"/>
              </a:rPr>
              <a:t>Layer </a:t>
            </a:r>
            <a:r>
              <a:rPr lang="en-US" b="1" dirty="0" err="1">
                <a:solidFill>
                  <a:schemeClr val="accent3">
                    <a:lumMod val="50000"/>
                  </a:schemeClr>
                </a:solidFill>
                <a:latin typeface="+mn-lt"/>
                <a:ea typeface="+mn-ea"/>
                <a:cs typeface="+mn-cs"/>
              </a:rPr>
              <a:t>spacings</a:t>
            </a:r>
            <a:r>
              <a:rPr lang="en-US" b="1" dirty="0">
                <a:solidFill>
                  <a:schemeClr val="accent3">
                    <a:lumMod val="50000"/>
                  </a:schemeClr>
                </a:solidFill>
                <a:latin typeface="+mn-lt"/>
                <a:ea typeface="+mn-ea"/>
                <a:cs typeface="+mn-cs"/>
              </a:rPr>
              <a:t>:</a:t>
            </a:r>
          </a:p>
          <a:p>
            <a:pPr fontAlgn="auto">
              <a:spcBef>
                <a:spcPts val="0"/>
              </a:spcBef>
              <a:spcAft>
                <a:spcPts val="0"/>
              </a:spcAft>
              <a:defRPr/>
            </a:pPr>
            <a:r>
              <a:rPr lang="en-US" b="1" dirty="0">
                <a:solidFill>
                  <a:schemeClr val="accent3">
                    <a:lumMod val="50000"/>
                  </a:schemeClr>
                </a:solidFill>
                <a:latin typeface="+mn-lt"/>
                <a:ea typeface="+mn-ea"/>
                <a:cs typeface="+mn-cs"/>
              </a:rPr>
              <a:t>Bi-Bi: 3.0Å</a:t>
            </a:r>
          </a:p>
          <a:p>
            <a:pPr fontAlgn="auto">
              <a:spcBef>
                <a:spcPts val="0"/>
              </a:spcBef>
              <a:spcAft>
                <a:spcPts val="0"/>
              </a:spcAft>
              <a:defRPr/>
            </a:pPr>
            <a:r>
              <a:rPr lang="en-US" b="1" dirty="0">
                <a:solidFill>
                  <a:schemeClr val="accent3">
                    <a:lumMod val="50000"/>
                  </a:schemeClr>
                </a:solidFill>
                <a:latin typeface="+mn-lt"/>
                <a:ea typeface="+mn-ea"/>
                <a:cs typeface="+mn-cs"/>
              </a:rPr>
              <a:t>Ni-Bi: 2.2Å</a:t>
            </a:r>
          </a:p>
          <a:p>
            <a:pPr fontAlgn="auto">
              <a:spcBef>
                <a:spcPts val="0"/>
              </a:spcBef>
              <a:spcAft>
                <a:spcPts val="0"/>
              </a:spcAft>
              <a:defRPr/>
            </a:pPr>
            <a:r>
              <a:rPr lang="en-US" b="1" dirty="0">
                <a:solidFill>
                  <a:schemeClr val="accent3">
                    <a:lumMod val="50000"/>
                  </a:schemeClr>
                </a:solidFill>
                <a:latin typeface="+mn-lt"/>
                <a:ea typeface="+mn-ea"/>
                <a:cs typeface="+mn-cs"/>
              </a:rPr>
              <a:t>Ni-Ni: 2.0 Å</a:t>
            </a:r>
          </a:p>
        </p:txBody>
      </p:sp>
      <p:sp>
        <p:nvSpPr>
          <p:cNvPr id="3" name="TextBox 2"/>
          <p:cNvSpPr txBox="1"/>
          <p:nvPr/>
        </p:nvSpPr>
        <p:spPr>
          <a:xfrm>
            <a:off x="4575175" y="4724400"/>
            <a:ext cx="4568825" cy="641350"/>
          </a:xfrm>
          <a:prstGeom prst="rect">
            <a:avLst/>
          </a:prstGeom>
          <a:noFill/>
        </p:spPr>
        <p:txBody>
          <a:bodyPr wrap="none">
            <a:spAutoFit/>
          </a:bodyPr>
          <a:lstStyle/>
          <a:p>
            <a:pPr fontAlgn="auto">
              <a:spcBef>
                <a:spcPts val="0"/>
              </a:spcBef>
              <a:spcAft>
                <a:spcPts val="0"/>
              </a:spcAft>
              <a:defRPr/>
            </a:pPr>
            <a:r>
              <a:rPr lang="en-US" b="1" dirty="0">
                <a:solidFill>
                  <a:schemeClr val="accent3">
                    <a:lumMod val="50000"/>
                  </a:schemeClr>
                </a:solidFill>
                <a:latin typeface="+mn-lt"/>
                <a:ea typeface="+mn-ea"/>
                <a:cs typeface="+mn-cs"/>
                <a:sym typeface="Symbol"/>
              </a:rPr>
              <a:t>Bi monolayer in bulk Ni:</a:t>
            </a:r>
          </a:p>
          <a:p>
            <a:pPr fontAlgn="auto">
              <a:spcBef>
                <a:spcPts val="0"/>
              </a:spcBef>
              <a:spcAft>
                <a:spcPts val="0"/>
              </a:spcAft>
              <a:defRPr/>
            </a:pPr>
            <a:r>
              <a:rPr lang="en-US" b="1" dirty="0">
                <a:solidFill>
                  <a:schemeClr val="accent3">
                    <a:lumMod val="50000"/>
                  </a:schemeClr>
                </a:solidFill>
                <a:latin typeface="+mn-lt"/>
                <a:ea typeface="+mn-ea"/>
                <a:cs typeface="+mn-cs"/>
                <a:sym typeface="Symbol"/>
              </a:rPr>
              <a:t>5Ni: B-A-Bi-B-A-C-		</a:t>
            </a:r>
            <a:r>
              <a:rPr lang="en-US" b="1" dirty="0">
                <a:solidFill>
                  <a:schemeClr val="accent3">
                    <a:lumMod val="50000"/>
                  </a:schemeClr>
                </a:solidFill>
                <a:latin typeface="+mn-lt"/>
                <a:ea typeface="+mn-ea"/>
                <a:cs typeface="+mn-cs"/>
                <a:sym typeface="Symbol"/>
              </a:rPr>
              <a:t>H = </a:t>
            </a:r>
            <a:r>
              <a:rPr lang="en-US" b="1" dirty="0">
                <a:solidFill>
                  <a:schemeClr val="accent3">
                    <a:lumMod val="50000"/>
                  </a:schemeClr>
                </a:solidFill>
                <a:latin typeface="+mn-lt"/>
                <a:ea typeface="+mn-ea"/>
                <a:cs typeface="+mn-cs"/>
                <a:sym typeface="Symbol"/>
              </a:rPr>
              <a:t>0.158 </a:t>
            </a:r>
            <a:r>
              <a:rPr lang="en-US" b="1" dirty="0" err="1">
                <a:solidFill>
                  <a:schemeClr val="accent3">
                    <a:lumMod val="50000"/>
                  </a:schemeClr>
                </a:solidFill>
                <a:latin typeface="+mn-lt"/>
                <a:ea typeface="+mn-ea"/>
                <a:cs typeface="+mn-cs"/>
                <a:sym typeface="Symbol"/>
              </a:rPr>
              <a:t>eV</a:t>
            </a:r>
            <a:r>
              <a:rPr lang="en-US" b="1" dirty="0">
                <a:solidFill>
                  <a:schemeClr val="accent3">
                    <a:lumMod val="50000"/>
                  </a:schemeClr>
                </a:solidFill>
                <a:latin typeface="+mn-lt"/>
                <a:ea typeface="+mn-ea"/>
                <a:cs typeface="+mn-cs"/>
                <a:sym typeface="Symbol"/>
              </a:rPr>
              <a:t>/Å</a:t>
            </a:r>
            <a:r>
              <a:rPr lang="en-US" b="1" baseline="30000" dirty="0">
                <a:solidFill>
                  <a:schemeClr val="accent3">
                    <a:lumMod val="50000"/>
                  </a:schemeClr>
                </a:solidFill>
                <a:latin typeface="+mn-lt"/>
                <a:ea typeface="+mn-ea"/>
                <a:cs typeface="+mn-cs"/>
                <a:sym typeface="Symbol"/>
              </a:rPr>
              <a:t>2</a:t>
            </a:r>
            <a:endParaRPr lang="en-US" b="1" baseline="30000" dirty="0">
              <a:solidFill>
                <a:schemeClr val="accent3">
                  <a:lumMod val="50000"/>
                </a:schemeClr>
              </a:solidFill>
              <a:latin typeface="+mn-lt"/>
              <a:ea typeface="+mn-ea"/>
              <a:cs typeface="+mn-cs"/>
              <a:sym typeface="Symbol"/>
            </a:endParaRPr>
          </a:p>
        </p:txBody>
      </p:sp>
      <p:sp>
        <p:nvSpPr>
          <p:cNvPr id="4" name="TextBox 3"/>
          <p:cNvSpPr txBox="1"/>
          <p:nvPr/>
        </p:nvSpPr>
        <p:spPr>
          <a:xfrm>
            <a:off x="4572000" y="2819400"/>
            <a:ext cx="4367213" cy="366713"/>
          </a:xfrm>
          <a:prstGeom prst="rect">
            <a:avLst/>
          </a:prstGeom>
          <a:noFill/>
        </p:spPr>
        <p:txBody>
          <a:bodyPr wrap="none">
            <a:spAutoFit/>
          </a:bodyPr>
          <a:lstStyle/>
          <a:p>
            <a:pPr fontAlgn="auto">
              <a:spcBef>
                <a:spcPts val="0"/>
              </a:spcBef>
              <a:spcAft>
                <a:spcPts val="0"/>
              </a:spcAft>
              <a:defRPr/>
            </a:pPr>
            <a:r>
              <a:rPr lang="en-US" b="1" dirty="0">
                <a:solidFill>
                  <a:schemeClr val="accent3">
                    <a:lumMod val="50000"/>
                  </a:schemeClr>
                </a:solidFill>
                <a:latin typeface="+mn-lt"/>
                <a:ea typeface="+mn-ea"/>
                <a:cs typeface="+mn-cs"/>
                <a:sym typeface="Symbol"/>
              </a:rPr>
              <a:t>Bi/Ni swap in bulk Ni: H (Bi in Ni) = 0.85 </a:t>
            </a:r>
            <a:r>
              <a:rPr lang="en-US" b="1" dirty="0" err="1">
                <a:solidFill>
                  <a:schemeClr val="accent3">
                    <a:lumMod val="50000"/>
                  </a:schemeClr>
                </a:solidFill>
                <a:latin typeface="+mn-lt"/>
                <a:ea typeface="+mn-ea"/>
                <a:cs typeface="+mn-cs"/>
                <a:sym typeface="Symbol"/>
              </a:rPr>
              <a:t>eV</a:t>
            </a:r>
            <a:endParaRPr lang="en-US" b="1" dirty="0">
              <a:solidFill>
                <a:schemeClr val="accent3">
                  <a:lumMod val="50000"/>
                </a:schemeClr>
              </a:solidFill>
              <a:latin typeface="+mn-lt"/>
              <a:ea typeface="+mn-ea"/>
              <a:cs typeface="+mn-cs"/>
            </a:endParaRPr>
          </a:p>
        </p:txBody>
      </p:sp>
      <p:sp>
        <p:nvSpPr>
          <p:cNvPr id="7" name="TextBox 6"/>
          <p:cNvSpPr txBox="1"/>
          <p:nvPr/>
        </p:nvSpPr>
        <p:spPr>
          <a:xfrm>
            <a:off x="4572000" y="5294313"/>
            <a:ext cx="4570413" cy="641350"/>
          </a:xfrm>
          <a:prstGeom prst="rect">
            <a:avLst/>
          </a:prstGeom>
          <a:noFill/>
        </p:spPr>
        <p:txBody>
          <a:bodyPr wrap="none">
            <a:spAutoFit/>
          </a:bodyPr>
          <a:lstStyle/>
          <a:p>
            <a:pPr fontAlgn="auto">
              <a:spcBef>
                <a:spcPts val="0"/>
              </a:spcBef>
              <a:spcAft>
                <a:spcPts val="0"/>
              </a:spcAft>
              <a:defRPr/>
            </a:pPr>
            <a:r>
              <a:rPr lang="en-US" b="1" dirty="0">
                <a:solidFill>
                  <a:schemeClr val="accent3">
                    <a:lumMod val="50000"/>
                  </a:schemeClr>
                </a:solidFill>
                <a:latin typeface="+mn-lt"/>
                <a:ea typeface="+mn-ea"/>
                <a:cs typeface="+mn-cs"/>
                <a:sym typeface="Symbol"/>
              </a:rPr>
              <a:t>Bi bilayer in bulk Ni:</a:t>
            </a:r>
          </a:p>
          <a:p>
            <a:pPr fontAlgn="auto">
              <a:spcBef>
                <a:spcPts val="0"/>
              </a:spcBef>
              <a:spcAft>
                <a:spcPts val="0"/>
              </a:spcAft>
              <a:defRPr/>
            </a:pPr>
            <a:r>
              <a:rPr lang="en-US" b="1" dirty="0">
                <a:solidFill>
                  <a:schemeClr val="accent3">
                    <a:lumMod val="50000"/>
                  </a:schemeClr>
                </a:solidFill>
                <a:latin typeface="+mn-lt"/>
                <a:ea typeface="+mn-ea"/>
                <a:cs typeface="+mn-cs"/>
                <a:sym typeface="Symbol"/>
              </a:rPr>
              <a:t>5Ni: B-A-Bi-Bi-B-A-C-	</a:t>
            </a:r>
            <a:r>
              <a:rPr lang="en-US" b="1" dirty="0">
                <a:solidFill>
                  <a:schemeClr val="accent3">
                    <a:lumMod val="50000"/>
                  </a:schemeClr>
                </a:solidFill>
                <a:latin typeface="+mn-lt"/>
                <a:ea typeface="+mn-ea"/>
                <a:cs typeface="+mn-cs"/>
                <a:sym typeface="Symbol"/>
              </a:rPr>
              <a:t>H = </a:t>
            </a:r>
            <a:r>
              <a:rPr lang="en-US" b="1" dirty="0">
                <a:solidFill>
                  <a:schemeClr val="accent3">
                    <a:lumMod val="50000"/>
                  </a:schemeClr>
                </a:solidFill>
                <a:latin typeface="+mn-lt"/>
                <a:ea typeface="+mn-ea"/>
                <a:cs typeface="+mn-cs"/>
                <a:sym typeface="Symbol"/>
              </a:rPr>
              <a:t>0.125 </a:t>
            </a:r>
            <a:r>
              <a:rPr lang="en-US" b="1" dirty="0" err="1">
                <a:solidFill>
                  <a:schemeClr val="accent3">
                    <a:lumMod val="50000"/>
                  </a:schemeClr>
                </a:solidFill>
                <a:latin typeface="+mn-lt"/>
                <a:ea typeface="+mn-ea"/>
                <a:cs typeface="+mn-cs"/>
                <a:sym typeface="Symbol"/>
              </a:rPr>
              <a:t>eV</a:t>
            </a:r>
            <a:r>
              <a:rPr lang="en-US" b="1" dirty="0">
                <a:solidFill>
                  <a:schemeClr val="accent3">
                    <a:lumMod val="50000"/>
                  </a:schemeClr>
                </a:solidFill>
                <a:latin typeface="+mn-lt"/>
                <a:ea typeface="+mn-ea"/>
                <a:cs typeface="+mn-cs"/>
                <a:sym typeface="Symbol"/>
              </a:rPr>
              <a:t>/Å</a:t>
            </a:r>
            <a:r>
              <a:rPr lang="en-US" b="1" baseline="30000" dirty="0">
                <a:solidFill>
                  <a:schemeClr val="accent3">
                    <a:lumMod val="50000"/>
                  </a:schemeClr>
                </a:solidFill>
                <a:latin typeface="+mn-lt"/>
                <a:ea typeface="+mn-ea"/>
                <a:cs typeface="+mn-cs"/>
                <a:sym typeface="Symbol"/>
              </a:rPr>
              <a:t>2</a:t>
            </a:r>
            <a:endParaRPr lang="en-US" b="1" baseline="30000" dirty="0">
              <a:solidFill>
                <a:schemeClr val="accent3">
                  <a:lumMod val="50000"/>
                </a:schemeClr>
              </a:solidFill>
              <a:latin typeface="+mn-lt"/>
              <a:ea typeface="+mn-ea"/>
              <a:cs typeface="+mn-cs"/>
              <a:sym typeface="Symbol"/>
            </a:endParaRPr>
          </a:p>
        </p:txBody>
      </p:sp>
      <p:sp>
        <p:nvSpPr>
          <p:cNvPr id="5" name="Date Placeholder 4"/>
          <p:cNvSpPr>
            <a:spLocks noGrp="1"/>
          </p:cNvSpPr>
          <p:nvPr>
            <p:ph type="dt" sz="quarter" idx="10"/>
          </p:nvPr>
        </p:nvSpPr>
        <p:spPr/>
        <p:txBody>
          <a:bodyPr/>
          <a:lstStyle/>
          <a:p>
            <a:pPr>
              <a:defRPr/>
            </a:pPr>
            <a:fld id="{7C778995-2E2C-4E98-8D93-9ED02DCD7A4E}" type="datetime3">
              <a:rPr lang="en-US"/>
              <a:pPr>
                <a:defRPr/>
              </a:pPr>
              <a:t>January 7, 13</a:t>
            </a:fld>
            <a:endParaRPr lang="en-US"/>
          </a:p>
        </p:txBody>
      </p:sp>
      <p:sp>
        <p:nvSpPr>
          <p:cNvPr id="9" name="Slide Number Placeholder 8"/>
          <p:cNvSpPr>
            <a:spLocks noGrp="1"/>
          </p:cNvSpPr>
          <p:nvPr>
            <p:ph type="sldNum" sz="quarter" idx="12"/>
          </p:nvPr>
        </p:nvSpPr>
        <p:spPr/>
        <p:txBody>
          <a:bodyPr/>
          <a:lstStyle/>
          <a:p>
            <a:pPr>
              <a:defRPr/>
            </a:pPr>
            <a:fld id="{FC37CC1C-DAEF-4E2D-95A6-A493F3E21BA2}" type="slidenum">
              <a:rPr lang="en-US"/>
              <a:pPr>
                <a:defRPr/>
              </a:pPr>
              <a:t>63</a:t>
            </a:fld>
            <a:endParaRPr lang="en-US" dirty="0"/>
          </a:p>
        </p:txBody>
      </p:sp>
      <p:sp>
        <p:nvSpPr>
          <p:cNvPr id="10" name="Title 9"/>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First Principle Calculations: </a:t>
            </a:r>
            <a:r>
              <a:rPr lang="en-US" u="sng" dirty="0" smtClean="0">
                <a:ea typeface="+mj-ea"/>
                <a:cs typeface="+mj-cs"/>
              </a:rPr>
              <a:t>Ni</a:t>
            </a:r>
            <a:r>
              <a:rPr lang="en-US" dirty="0" smtClean="0">
                <a:ea typeface="+mj-ea"/>
                <a:cs typeface="+mj-cs"/>
              </a:rPr>
              <a:t>-Bi</a:t>
            </a:r>
            <a:endParaRPr lang="en-US" dirty="0">
              <a:ea typeface="+mj-ea"/>
              <a:cs typeface="+mj-cs"/>
            </a:endParaRPr>
          </a:p>
        </p:txBody>
      </p:sp>
      <p:sp>
        <p:nvSpPr>
          <p:cNvPr id="12" name="TextBox 11"/>
          <p:cNvSpPr txBox="1"/>
          <p:nvPr/>
        </p:nvSpPr>
        <p:spPr>
          <a:xfrm>
            <a:off x="196850" y="990600"/>
            <a:ext cx="2751138" cy="731838"/>
          </a:xfrm>
          <a:prstGeom prst="rect">
            <a:avLst/>
          </a:prstGeom>
          <a:noFill/>
        </p:spPr>
        <p:txBody>
          <a:bodyPr wrap="none">
            <a:spAutoFit/>
          </a:bodyPr>
          <a:lstStyle/>
          <a:p>
            <a:pPr fontAlgn="auto">
              <a:spcBef>
                <a:spcPts val="0"/>
              </a:spcBef>
              <a:spcAft>
                <a:spcPts val="0"/>
              </a:spcAft>
              <a:defRPr/>
            </a:pPr>
            <a:r>
              <a:rPr lang="en-US" sz="2400" b="1" dirty="0">
                <a:solidFill>
                  <a:srgbClr val="F96A1B"/>
                </a:solidFill>
                <a:latin typeface="+mn-lt"/>
                <a:ea typeface="+mn-ea"/>
                <a:cs typeface="+mn-cs"/>
              </a:rPr>
              <a:t>Bare surface (111):</a:t>
            </a:r>
          </a:p>
          <a:p>
            <a:pPr fontAlgn="auto">
              <a:spcBef>
                <a:spcPts val="0"/>
              </a:spcBef>
              <a:spcAft>
                <a:spcPts val="0"/>
              </a:spcAft>
              <a:defRPr/>
            </a:pPr>
            <a:r>
              <a:rPr lang="en-US" b="1" dirty="0">
                <a:solidFill>
                  <a:schemeClr val="accent3">
                    <a:lumMod val="50000"/>
                  </a:schemeClr>
                </a:solidFill>
                <a:latin typeface="+mn-lt"/>
                <a:ea typeface="+mn-ea"/>
                <a:cs typeface="+mn-cs"/>
                <a:sym typeface="Symbol"/>
              </a:rPr>
              <a:t> = 0.117 </a:t>
            </a:r>
            <a:r>
              <a:rPr lang="en-US" b="1" dirty="0" err="1">
                <a:solidFill>
                  <a:schemeClr val="accent3">
                    <a:lumMod val="50000"/>
                  </a:schemeClr>
                </a:solidFill>
                <a:latin typeface="+mn-lt"/>
                <a:ea typeface="+mn-ea"/>
                <a:cs typeface="+mn-cs"/>
                <a:sym typeface="Symbol"/>
              </a:rPr>
              <a:t>eV</a:t>
            </a:r>
            <a:r>
              <a:rPr lang="en-US" b="1" dirty="0">
                <a:solidFill>
                  <a:schemeClr val="accent3">
                    <a:lumMod val="50000"/>
                  </a:schemeClr>
                </a:solidFill>
                <a:latin typeface="+mn-lt"/>
                <a:ea typeface="+mn-ea"/>
                <a:cs typeface="+mn-cs"/>
                <a:sym typeface="Symbol"/>
              </a:rPr>
              <a:t>/Å</a:t>
            </a:r>
            <a:r>
              <a:rPr lang="en-US" b="1" baseline="30000" dirty="0">
                <a:solidFill>
                  <a:schemeClr val="accent3">
                    <a:lumMod val="50000"/>
                  </a:schemeClr>
                </a:solidFill>
                <a:latin typeface="+mn-lt"/>
                <a:ea typeface="+mn-ea"/>
                <a:cs typeface="+mn-cs"/>
                <a:sym typeface="Symbol"/>
              </a:rPr>
              <a:t>2</a:t>
            </a:r>
            <a:r>
              <a:rPr lang="en-US" b="1" dirty="0">
                <a:solidFill>
                  <a:schemeClr val="accent3">
                    <a:lumMod val="50000"/>
                  </a:schemeClr>
                </a:solidFill>
                <a:latin typeface="+mn-lt"/>
                <a:ea typeface="+mn-ea"/>
                <a:cs typeface="+mn-cs"/>
                <a:sym typeface="Symbol"/>
              </a:rPr>
              <a:t> = 1.87 J/m</a:t>
            </a:r>
            <a:r>
              <a:rPr lang="en-US" b="1" baseline="30000" dirty="0">
                <a:solidFill>
                  <a:schemeClr val="accent3">
                    <a:lumMod val="50000"/>
                  </a:schemeClr>
                </a:solidFill>
                <a:latin typeface="+mn-lt"/>
                <a:ea typeface="+mn-ea"/>
                <a:cs typeface="+mn-cs"/>
                <a:sym typeface="Symbol"/>
              </a:rPr>
              <a:t>2</a:t>
            </a:r>
            <a:endParaRPr lang="en-US" b="1" baseline="30000" dirty="0">
              <a:solidFill>
                <a:schemeClr val="accent3">
                  <a:lumMod val="50000"/>
                </a:schemeClr>
              </a:solidFill>
              <a:latin typeface="+mn-lt"/>
              <a:ea typeface="+mn-ea"/>
              <a:cs typeface="+mn-cs"/>
            </a:endParaRPr>
          </a:p>
        </p:txBody>
      </p:sp>
      <p:pic>
        <p:nvPicPr>
          <p:cNvPr id="13" name="Picture 2"/>
          <p:cNvPicPr>
            <a:picLocks noChangeAspect="1" noChangeArrowheads="1"/>
          </p:cNvPicPr>
          <p:nvPr/>
        </p:nvPicPr>
        <p:blipFill>
          <a:blip r:embed="rId5"/>
          <a:srcRect/>
          <a:stretch>
            <a:fillRect/>
          </a:stretch>
        </p:blipFill>
        <p:spPr bwMode="auto">
          <a:xfrm>
            <a:off x="7239000" y="685800"/>
            <a:ext cx="1828800" cy="1774825"/>
          </a:xfrm>
          <a:prstGeom prst="rect">
            <a:avLst/>
          </a:prstGeom>
          <a:noFill/>
          <a:ln w="9525">
            <a:noFill/>
            <a:miter lim="800000"/>
            <a:headEnd/>
            <a:tailEnd/>
          </a:ln>
        </p:spPr>
      </p:pic>
      <p:sp>
        <p:nvSpPr>
          <p:cNvPr id="17" name="TextBox 16"/>
          <p:cNvSpPr txBox="1"/>
          <p:nvPr/>
        </p:nvSpPr>
        <p:spPr>
          <a:xfrm>
            <a:off x="4625975" y="836613"/>
            <a:ext cx="2867025" cy="641350"/>
          </a:xfrm>
          <a:prstGeom prst="rect">
            <a:avLst/>
          </a:prstGeom>
          <a:noFill/>
        </p:spPr>
        <p:txBody>
          <a:bodyPr wrap="none">
            <a:spAutoFit/>
          </a:bodyPr>
          <a:lstStyle/>
          <a:p>
            <a:pPr fontAlgn="auto">
              <a:spcBef>
                <a:spcPts val="0"/>
              </a:spcBef>
              <a:spcAft>
                <a:spcPts val="0"/>
              </a:spcAft>
              <a:defRPr/>
            </a:pPr>
            <a:r>
              <a:rPr lang="en-US" b="1" dirty="0">
                <a:solidFill>
                  <a:schemeClr val="accent3">
                    <a:lumMod val="50000"/>
                  </a:schemeClr>
                </a:solidFill>
                <a:latin typeface="+mn-lt"/>
                <a:ea typeface="+mn-ea"/>
                <a:cs typeface="+mn-cs"/>
                <a:sym typeface="Symbol"/>
              </a:rPr>
              <a:t></a:t>
            </a:r>
            <a:r>
              <a:rPr lang="en-US" b="1" dirty="0">
                <a:solidFill>
                  <a:schemeClr val="accent3">
                    <a:lumMod val="50000"/>
                  </a:schemeClr>
                </a:solidFill>
                <a:latin typeface="+mn-lt"/>
                <a:ea typeface="+mn-ea"/>
                <a:cs typeface="+mn-cs"/>
              </a:rPr>
              <a:t>3 GB (111):</a:t>
            </a:r>
          </a:p>
          <a:p>
            <a:pPr fontAlgn="auto">
              <a:spcBef>
                <a:spcPts val="0"/>
              </a:spcBef>
              <a:spcAft>
                <a:spcPts val="0"/>
              </a:spcAft>
              <a:defRPr/>
            </a:pPr>
            <a:r>
              <a:rPr lang="en-US" b="1" dirty="0">
                <a:solidFill>
                  <a:schemeClr val="accent3">
                    <a:lumMod val="50000"/>
                  </a:schemeClr>
                </a:solidFill>
                <a:latin typeface="+mn-lt"/>
                <a:ea typeface="+mn-ea"/>
                <a:cs typeface="+mn-cs"/>
                <a:sym typeface="Symbol"/>
              </a:rPr>
              <a:t> = 0.028 </a:t>
            </a:r>
            <a:r>
              <a:rPr lang="en-US" b="1" dirty="0" err="1">
                <a:solidFill>
                  <a:schemeClr val="accent3">
                    <a:lumMod val="50000"/>
                  </a:schemeClr>
                </a:solidFill>
                <a:latin typeface="+mn-lt"/>
                <a:ea typeface="+mn-ea"/>
                <a:cs typeface="+mn-cs"/>
                <a:sym typeface="Symbol"/>
              </a:rPr>
              <a:t>eV</a:t>
            </a:r>
            <a:r>
              <a:rPr lang="en-US" b="1" dirty="0">
                <a:solidFill>
                  <a:schemeClr val="accent3">
                    <a:lumMod val="50000"/>
                  </a:schemeClr>
                </a:solidFill>
                <a:latin typeface="+mn-lt"/>
                <a:ea typeface="+mn-ea"/>
                <a:cs typeface="+mn-cs"/>
                <a:sym typeface="Symbol"/>
              </a:rPr>
              <a:t>/Å</a:t>
            </a:r>
            <a:r>
              <a:rPr lang="en-US" b="1" baseline="30000" dirty="0">
                <a:solidFill>
                  <a:schemeClr val="accent3">
                    <a:lumMod val="50000"/>
                  </a:schemeClr>
                </a:solidFill>
                <a:latin typeface="+mn-lt"/>
                <a:ea typeface="+mn-ea"/>
                <a:cs typeface="+mn-cs"/>
                <a:sym typeface="Symbol"/>
              </a:rPr>
              <a:t>2</a:t>
            </a:r>
            <a:r>
              <a:rPr lang="en-US" b="1" dirty="0">
                <a:solidFill>
                  <a:schemeClr val="accent3">
                    <a:lumMod val="50000"/>
                  </a:schemeClr>
                </a:solidFill>
                <a:latin typeface="+mn-lt"/>
                <a:ea typeface="+mn-ea"/>
                <a:cs typeface="+mn-cs"/>
                <a:sym typeface="Symbol"/>
              </a:rPr>
              <a:t> = 0.045 </a:t>
            </a:r>
            <a:r>
              <a:rPr lang="en-US" b="1" dirty="0">
                <a:solidFill>
                  <a:schemeClr val="accent3">
                    <a:lumMod val="50000"/>
                  </a:schemeClr>
                </a:solidFill>
                <a:latin typeface="+mn-lt"/>
                <a:ea typeface="+mn-ea"/>
                <a:cs typeface="+mn-cs"/>
                <a:sym typeface="Symbol"/>
              </a:rPr>
              <a:t>J/m</a:t>
            </a:r>
            <a:r>
              <a:rPr lang="en-US" b="1" baseline="30000" dirty="0">
                <a:solidFill>
                  <a:schemeClr val="accent3">
                    <a:lumMod val="50000"/>
                  </a:schemeClr>
                </a:solidFill>
                <a:latin typeface="+mn-lt"/>
                <a:ea typeface="+mn-ea"/>
                <a:cs typeface="+mn-cs"/>
                <a:sym typeface="Symbol"/>
              </a:rPr>
              <a:t>2</a:t>
            </a:r>
            <a:endParaRPr lang="en-US" b="1" dirty="0">
              <a:solidFill>
                <a:schemeClr val="accent3">
                  <a:lumMod val="50000"/>
                </a:schemeClr>
              </a:solidFill>
              <a:latin typeface="+mn-lt"/>
              <a:ea typeface="+mn-ea"/>
              <a:cs typeface="+mn-cs"/>
            </a:endParaRPr>
          </a:p>
        </p:txBody>
      </p:sp>
      <p:sp>
        <p:nvSpPr>
          <p:cNvPr id="19" name="TextBox 18"/>
          <p:cNvSpPr txBox="1"/>
          <p:nvPr/>
        </p:nvSpPr>
        <p:spPr>
          <a:xfrm>
            <a:off x="304800" y="5410200"/>
            <a:ext cx="2630488" cy="1006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fontAlgn="auto">
              <a:spcBef>
                <a:spcPts val="0"/>
              </a:spcBef>
              <a:spcAft>
                <a:spcPts val="0"/>
              </a:spcAft>
              <a:defRPr/>
            </a:pPr>
            <a:r>
              <a:rPr lang="en-US" sz="2000" b="1" dirty="0">
                <a:solidFill>
                  <a:schemeClr val="bg1"/>
                </a:solidFill>
              </a:rPr>
              <a:t>Monolayer most stable</a:t>
            </a:r>
            <a:endParaRPr lang="en-US" sz="2000" b="1" baseline="30000" dirty="0">
              <a:solidFill>
                <a:schemeClr val="bg1"/>
              </a:solidFill>
            </a:endParaRPr>
          </a:p>
          <a:p>
            <a:pPr fontAlgn="auto">
              <a:spcBef>
                <a:spcPts val="0"/>
              </a:spcBef>
              <a:spcAft>
                <a:spcPts val="0"/>
              </a:spcAft>
              <a:defRPr/>
            </a:pPr>
            <a:r>
              <a:rPr lang="en-US" sz="2000" b="1" dirty="0">
                <a:solidFill>
                  <a:schemeClr val="bg1"/>
                </a:solidFill>
              </a:rPr>
              <a:t>Bilayer is unstable</a:t>
            </a:r>
          </a:p>
          <a:p>
            <a:pPr fontAlgn="auto">
              <a:spcBef>
                <a:spcPts val="0"/>
              </a:spcBef>
              <a:spcAft>
                <a:spcPts val="0"/>
              </a:spcAft>
              <a:defRPr/>
            </a:pPr>
            <a:r>
              <a:rPr lang="en-US" sz="2000" b="1" dirty="0">
                <a:solidFill>
                  <a:schemeClr val="bg1"/>
                </a:solidFill>
              </a:rPr>
              <a:t>(Monolayer </a:t>
            </a:r>
            <a:r>
              <a:rPr lang="en-US" sz="2000" b="1" dirty="0">
                <a:solidFill>
                  <a:schemeClr val="bg1"/>
                </a:solidFill>
                <a:sym typeface="Wingdings" pitchFamily="2" charset="2"/>
              </a:rPr>
              <a:t> </a:t>
            </a:r>
            <a:r>
              <a:rPr lang="en-US" sz="2000" b="1" dirty="0" err="1">
                <a:solidFill>
                  <a:schemeClr val="bg1"/>
                </a:solidFill>
                <a:sym typeface="Wingdings" pitchFamily="2" charset="2"/>
              </a:rPr>
              <a:t>trilayer</a:t>
            </a:r>
            <a:r>
              <a:rPr lang="en-US" sz="2000" b="1" dirty="0">
                <a:solidFill>
                  <a:schemeClr val="bg1"/>
                </a:solidFill>
                <a:sym typeface="Wingdings" pitchFamily="2" charset="2"/>
              </a:rPr>
              <a:t>)</a:t>
            </a:r>
            <a:endParaRPr lang="en-US" sz="2000" b="1" dirty="0">
              <a:solidFill>
                <a:schemeClr val="bg1"/>
              </a:solidFill>
            </a:endParaRPr>
          </a:p>
        </p:txBody>
      </p:sp>
      <p:sp>
        <p:nvSpPr>
          <p:cNvPr id="20" name="TextBox 19"/>
          <p:cNvSpPr txBox="1">
            <a:spLocks noChangeArrowheads="1"/>
          </p:cNvSpPr>
          <p:nvPr/>
        </p:nvSpPr>
        <p:spPr bwMode="auto">
          <a:xfrm>
            <a:off x="180975" y="1905000"/>
            <a:ext cx="2882900" cy="457200"/>
          </a:xfrm>
          <a:prstGeom prst="rect">
            <a:avLst/>
          </a:prstGeom>
          <a:noFill/>
          <a:ln w="9525">
            <a:noFill/>
            <a:miter lim="800000"/>
            <a:headEnd/>
            <a:tailEnd/>
          </a:ln>
        </p:spPr>
        <p:txBody>
          <a:bodyPr wrap="none">
            <a:prstTxWarp prst="textNoShape">
              <a:avLst/>
            </a:prstTxWarp>
            <a:spAutoFit/>
          </a:bodyPr>
          <a:lstStyle/>
          <a:p>
            <a:r>
              <a:rPr lang="en-US" sz="2400" b="1">
                <a:solidFill>
                  <a:srgbClr val="F96A1B"/>
                </a:solidFill>
                <a:latin typeface="Calibri" pitchFamily="84" charset="0"/>
              </a:rPr>
              <a:t>Bi on Ni surface (111)</a:t>
            </a:r>
          </a:p>
        </p:txBody>
      </p:sp>
      <p:sp>
        <p:nvSpPr>
          <p:cNvPr id="21" name="TextBox 20"/>
          <p:cNvSpPr txBox="1">
            <a:spLocks noChangeArrowheads="1"/>
          </p:cNvSpPr>
          <p:nvPr/>
        </p:nvSpPr>
        <p:spPr bwMode="auto">
          <a:xfrm>
            <a:off x="4721225" y="1912938"/>
            <a:ext cx="2974975" cy="822325"/>
          </a:xfrm>
          <a:prstGeom prst="rect">
            <a:avLst/>
          </a:prstGeom>
          <a:noFill/>
          <a:ln w="9525">
            <a:noFill/>
            <a:miter lim="800000"/>
            <a:headEnd/>
            <a:tailEnd/>
          </a:ln>
        </p:spPr>
        <p:txBody>
          <a:bodyPr>
            <a:prstTxWarp prst="textNoShape">
              <a:avLst/>
            </a:prstTxWarp>
            <a:spAutoFit/>
          </a:bodyPr>
          <a:lstStyle/>
          <a:p>
            <a:r>
              <a:rPr lang="en-US" sz="2400" b="1">
                <a:solidFill>
                  <a:srgbClr val="F96A1B"/>
                </a:solidFill>
                <a:latin typeface="Calibri" pitchFamily="84" charset="0"/>
              </a:rPr>
              <a:t>Bi in Ni </a:t>
            </a:r>
          </a:p>
          <a:p>
            <a:r>
              <a:rPr lang="en-US" sz="2400" b="1">
                <a:solidFill>
                  <a:srgbClr val="F96A1B"/>
                </a:solidFill>
                <a:latin typeface="Calibri" pitchFamily="84" charset="0"/>
              </a:rPr>
              <a:t>Grain Boundaries</a:t>
            </a:r>
          </a:p>
        </p:txBody>
      </p:sp>
      <p:sp>
        <p:nvSpPr>
          <p:cNvPr id="23" name="TextBox 22"/>
          <p:cNvSpPr txBox="1"/>
          <p:nvPr/>
        </p:nvSpPr>
        <p:spPr>
          <a:xfrm>
            <a:off x="3581400" y="6118225"/>
            <a:ext cx="5476875" cy="396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defPPr>
              <a:defRPr lang="en-US"/>
            </a:defPPr>
            <a:lvl1pPr>
              <a:defRPr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auto">
              <a:spcBef>
                <a:spcPts val="0"/>
              </a:spcBef>
              <a:spcAft>
                <a:spcPts val="0"/>
              </a:spcAft>
              <a:defRPr/>
            </a:pPr>
            <a:r>
              <a:rPr lang="en-US" sz="2000" dirty="0"/>
              <a:t>Bilayer is more stable than </a:t>
            </a:r>
            <a:r>
              <a:rPr lang="en-US" sz="2000" dirty="0" smtClean="0"/>
              <a:t>monolayer and </a:t>
            </a:r>
            <a:r>
              <a:rPr lang="en-US" sz="2000" dirty="0" err="1" smtClean="0"/>
              <a:t>trilayer</a:t>
            </a:r>
            <a:endParaRPr 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074"/>
                                        </p:tgtEl>
                                        <p:attrNameLst>
                                          <p:attrName>style.opacity</p:attrName>
                                        </p:attrNameLst>
                                      </p:cBhvr>
                                      <p:to>
                                        <p:strVal val="0.25"/>
                                      </p:to>
                                    </p:set>
                                    <p:animEffect filter="image" prLst="opacity: 0.25">
                                      <p:cBhvr rctx="IE">
                                        <p:cTn id="7" dur="indefinite"/>
                                        <p:tgtEl>
                                          <p:spTgt spid="3074"/>
                                        </p:tgtEl>
                                      </p:cBhvr>
                                    </p:animEffect>
                                  </p:childTnLst>
                                </p:cTn>
                              </p:par>
                              <p:par>
                                <p:cTn id="8" presetID="9" presetClass="emph" presetSubtype="0" grpId="0" nodeType="withEffect">
                                  <p:stCondLst>
                                    <p:cond delay="0"/>
                                  </p:stCondLst>
                                  <p:childTnLst>
                                    <p:set>
                                      <p:cBhvr rctx="PPT">
                                        <p:cTn id="9" dur="indefinite"/>
                                        <p:tgtEl>
                                          <p:spTgt spid="2"/>
                                        </p:tgtEl>
                                        <p:attrNameLst>
                                          <p:attrName>style.opacity</p:attrName>
                                        </p:attrNameLst>
                                      </p:cBhvr>
                                      <p:to>
                                        <p:strVal val="0.25"/>
                                      </p:to>
                                    </p:set>
                                    <p:animEffect filter="image" prLst="opacity: 0.25">
                                      <p:cBhvr rctx="IE">
                                        <p:cTn id="10" dur="indefinite"/>
                                        <p:tgtEl>
                                          <p:spTgt spid="2"/>
                                        </p:tgtEl>
                                      </p:cBhvr>
                                    </p:animEffect>
                                  </p:childTnLst>
                                </p:cTn>
                              </p:par>
                              <p:par>
                                <p:cTn id="11" presetID="9" presetClass="emph" presetSubtype="0" grpId="0" nodeType="withEffect">
                                  <p:stCondLst>
                                    <p:cond delay="0"/>
                                  </p:stCondLst>
                                  <p:childTnLst>
                                    <p:set>
                                      <p:cBhvr rctx="PPT">
                                        <p:cTn id="12" dur="indefinite"/>
                                        <p:tgtEl>
                                          <p:spTgt spid="3"/>
                                        </p:tgtEl>
                                        <p:attrNameLst>
                                          <p:attrName>style.opacity</p:attrName>
                                        </p:attrNameLst>
                                      </p:cBhvr>
                                      <p:to>
                                        <p:strVal val="0.25"/>
                                      </p:to>
                                    </p:set>
                                    <p:animEffect filter="image" prLst="opacity: 0.25">
                                      <p:cBhvr rctx="IE">
                                        <p:cTn id="13" dur="indefinite"/>
                                        <p:tgtEl>
                                          <p:spTgt spid="3"/>
                                        </p:tgtEl>
                                      </p:cBhvr>
                                    </p:animEffect>
                                  </p:childTnLst>
                                </p:cTn>
                              </p:par>
                              <p:par>
                                <p:cTn id="14" presetID="9" presetClass="emph" presetSubtype="0" grpId="0" nodeType="withEffect">
                                  <p:stCondLst>
                                    <p:cond delay="0"/>
                                  </p:stCondLst>
                                  <p:childTnLst>
                                    <p:set>
                                      <p:cBhvr rctx="PPT">
                                        <p:cTn id="15" dur="indefinite"/>
                                        <p:tgtEl>
                                          <p:spTgt spid="4"/>
                                        </p:tgtEl>
                                        <p:attrNameLst>
                                          <p:attrName>style.opacity</p:attrName>
                                        </p:attrNameLst>
                                      </p:cBhvr>
                                      <p:to>
                                        <p:strVal val="0.25"/>
                                      </p:to>
                                    </p:set>
                                    <p:animEffect filter="image" prLst="opacity: 0.25">
                                      <p:cBhvr rctx="IE">
                                        <p:cTn id="16" dur="indefinite"/>
                                        <p:tgtEl>
                                          <p:spTgt spid="4"/>
                                        </p:tgtEl>
                                      </p:cBhvr>
                                    </p:animEffect>
                                  </p:childTnLst>
                                </p:cTn>
                              </p:par>
                              <p:par>
                                <p:cTn id="17" presetID="9" presetClass="emph" presetSubtype="0" grpId="0" nodeType="withEffect">
                                  <p:stCondLst>
                                    <p:cond delay="0"/>
                                  </p:stCondLst>
                                  <p:childTnLst>
                                    <p:set>
                                      <p:cBhvr rctx="PPT">
                                        <p:cTn id="18" dur="indefinite"/>
                                        <p:tgtEl>
                                          <p:spTgt spid="7"/>
                                        </p:tgtEl>
                                        <p:attrNameLst>
                                          <p:attrName>style.opacity</p:attrName>
                                        </p:attrNameLst>
                                      </p:cBhvr>
                                      <p:to>
                                        <p:strVal val="0.25"/>
                                      </p:to>
                                    </p:set>
                                    <p:animEffect filter="image" prLst="opacity: 0.25">
                                      <p:cBhvr rctx="IE">
                                        <p:cTn id="19" dur="indefinite"/>
                                        <p:tgtEl>
                                          <p:spTgt spid="7"/>
                                        </p:tgtEl>
                                      </p:cBhvr>
                                    </p:animEffect>
                                  </p:childTnLst>
                                </p:cTn>
                              </p:par>
                              <p:par>
                                <p:cTn id="20" presetID="9" presetClass="emph" presetSubtype="0" grpId="0" nodeType="withEffect">
                                  <p:stCondLst>
                                    <p:cond delay="0"/>
                                  </p:stCondLst>
                                  <p:childTnLst>
                                    <p:set>
                                      <p:cBhvr rctx="PPT">
                                        <p:cTn id="21" dur="indefinite"/>
                                        <p:tgtEl>
                                          <p:spTgt spid="12"/>
                                        </p:tgtEl>
                                        <p:attrNameLst>
                                          <p:attrName>style.opacity</p:attrName>
                                        </p:attrNameLst>
                                      </p:cBhvr>
                                      <p:to>
                                        <p:strVal val="0.25"/>
                                      </p:to>
                                    </p:set>
                                    <p:animEffect filter="image" prLst="opacity: 0.25">
                                      <p:cBhvr rctx="IE">
                                        <p:cTn id="22" dur="indefinite"/>
                                        <p:tgtEl>
                                          <p:spTgt spid="12"/>
                                        </p:tgtEl>
                                      </p:cBhvr>
                                    </p:animEffect>
                                  </p:childTnLst>
                                </p:cTn>
                              </p:par>
                              <p:par>
                                <p:cTn id="23" presetID="9" presetClass="emph" presetSubtype="0" nodeType="withEffect">
                                  <p:stCondLst>
                                    <p:cond delay="0"/>
                                  </p:stCondLst>
                                  <p:childTnLst>
                                    <p:set>
                                      <p:cBhvr rctx="PPT">
                                        <p:cTn id="24" dur="indefinite"/>
                                        <p:tgtEl>
                                          <p:spTgt spid="13"/>
                                        </p:tgtEl>
                                        <p:attrNameLst>
                                          <p:attrName>style.opacity</p:attrName>
                                        </p:attrNameLst>
                                      </p:cBhvr>
                                      <p:to>
                                        <p:strVal val="0.25"/>
                                      </p:to>
                                    </p:set>
                                    <p:animEffect filter="image" prLst="opacity: 0.25">
                                      <p:cBhvr rctx="IE">
                                        <p:cTn id="25" dur="indefinite"/>
                                        <p:tgtEl>
                                          <p:spTgt spid="13"/>
                                        </p:tgtEl>
                                      </p:cBhvr>
                                    </p:animEffect>
                                  </p:childTnLst>
                                </p:cTn>
                              </p:par>
                              <p:par>
                                <p:cTn id="26" presetID="9" presetClass="emph" presetSubtype="0" grpId="0" nodeType="withEffect">
                                  <p:stCondLst>
                                    <p:cond delay="0"/>
                                  </p:stCondLst>
                                  <p:childTnLst>
                                    <p:set>
                                      <p:cBhvr rctx="PPT">
                                        <p:cTn id="27" dur="indefinite"/>
                                        <p:tgtEl>
                                          <p:spTgt spid="17"/>
                                        </p:tgtEl>
                                        <p:attrNameLst>
                                          <p:attrName>style.opacity</p:attrName>
                                        </p:attrNameLst>
                                      </p:cBhvr>
                                      <p:to>
                                        <p:strVal val="0.25"/>
                                      </p:to>
                                    </p:set>
                                    <p:animEffect filter="image" prLst="opacity: 0.25">
                                      <p:cBhvr rctx="IE">
                                        <p:cTn id="28" dur="indefinite"/>
                                        <p:tgtEl>
                                          <p:spTgt spid="17"/>
                                        </p:tgtEl>
                                      </p:cBhvr>
                                    </p:animEffect>
                                  </p:childTnLst>
                                </p:cTn>
                              </p:par>
                              <p:par>
                                <p:cTn id="29" presetID="9" presetClass="emph" presetSubtype="0" grpId="0" nodeType="withEffect">
                                  <p:stCondLst>
                                    <p:cond delay="0"/>
                                  </p:stCondLst>
                                  <p:childTnLst>
                                    <p:set>
                                      <p:cBhvr rctx="PPT">
                                        <p:cTn id="30" dur="indefinite"/>
                                        <p:tgtEl>
                                          <p:spTgt spid="19"/>
                                        </p:tgtEl>
                                        <p:attrNameLst>
                                          <p:attrName>style.opacity</p:attrName>
                                        </p:attrNameLst>
                                      </p:cBhvr>
                                      <p:to>
                                        <p:strVal val="0.25"/>
                                      </p:to>
                                    </p:set>
                                    <p:animEffect filter="image" prLst="opacity: 0.25">
                                      <p:cBhvr rctx="IE">
                                        <p:cTn id="31" dur="indefinite"/>
                                        <p:tgtEl>
                                          <p:spTgt spid="19"/>
                                        </p:tgtEl>
                                      </p:cBhvr>
                                    </p:animEffect>
                                  </p:childTnLst>
                                </p:cTn>
                              </p:par>
                              <p:par>
                                <p:cTn id="32" presetID="9" presetClass="emph" presetSubtype="0" grpId="0" nodeType="withEffect">
                                  <p:stCondLst>
                                    <p:cond delay="0"/>
                                  </p:stCondLst>
                                  <p:childTnLst>
                                    <p:set>
                                      <p:cBhvr rctx="PPT">
                                        <p:cTn id="33" dur="indefinite"/>
                                        <p:tgtEl>
                                          <p:spTgt spid="20"/>
                                        </p:tgtEl>
                                        <p:attrNameLst>
                                          <p:attrName>style.opacity</p:attrName>
                                        </p:attrNameLst>
                                      </p:cBhvr>
                                      <p:to>
                                        <p:strVal val="0.25"/>
                                      </p:to>
                                    </p:set>
                                    <p:animEffect filter="image" prLst="opacity: 0.25">
                                      <p:cBhvr rctx="IE">
                                        <p:cTn id="34" dur="indefinite"/>
                                        <p:tgtEl>
                                          <p:spTgt spid="20"/>
                                        </p:tgtEl>
                                      </p:cBhvr>
                                    </p:animEffect>
                                  </p:childTnLst>
                                </p:cTn>
                              </p:par>
                              <p:par>
                                <p:cTn id="35" presetID="9" presetClass="emph" presetSubtype="0" grpId="0" nodeType="withEffect">
                                  <p:stCondLst>
                                    <p:cond delay="0"/>
                                  </p:stCondLst>
                                  <p:childTnLst>
                                    <p:set>
                                      <p:cBhvr rctx="PPT">
                                        <p:cTn id="36" dur="indefinite"/>
                                        <p:tgtEl>
                                          <p:spTgt spid="21"/>
                                        </p:tgtEl>
                                        <p:attrNameLst>
                                          <p:attrName>style.opacity</p:attrName>
                                        </p:attrNameLst>
                                      </p:cBhvr>
                                      <p:to>
                                        <p:strVal val="0.25"/>
                                      </p:to>
                                    </p:set>
                                    <p:animEffect filter="image" prLst="opacity: 0.25">
                                      <p:cBhvr rctx="IE">
                                        <p:cTn id="37" dur="indefinite"/>
                                        <p:tgtEl>
                                          <p:spTgt spid="21"/>
                                        </p:tgtEl>
                                      </p:cBhvr>
                                    </p:animEffect>
                                  </p:childTnLst>
                                </p:cTn>
                              </p:par>
                              <p:par>
                                <p:cTn id="38" presetID="9" presetClass="emph" presetSubtype="0" grpId="0" nodeType="withEffect">
                                  <p:stCondLst>
                                    <p:cond delay="0"/>
                                  </p:stCondLst>
                                  <p:childTnLst>
                                    <p:set>
                                      <p:cBhvr rctx="PPT">
                                        <p:cTn id="39" dur="indefinite"/>
                                        <p:tgtEl>
                                          <p:spTgt spid="23"/>
                                        </p:tgtEl>
                                        <p:attrNameLst>
                                          <p:attrName>style.opacity</p:attrName>
                                        </p:attrNameLst>
                                      </p:cBhvr>
                                      <p:to>
                                        <p:strVal val="0.25"/>
                                      </p:to>
                                    </p:set>
                                    <p:animEffect filter="image" prLst="opacity: 0.25">
                                      <p:cBhvr rctx="IE">
                                        <p:cTn id="40" dur="indefinite"/>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12" grpId="0"/>
      <p:bldP spid="17" grpId="0"/>
      <p:bldP spid="19" grpId="0" animBg="1"/>
      <p:bldP spid="20" grpId="0"/>
      <p:bldP spid="21" grpId="0"/>
      <p:bldP spid="23" grpId="0" animBg="1"/>
    </p:bld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5473" name="Picture 2" descr="sigma5.pdf"/>
          <p:cNvPicPr>
            <a:picLocks noChangeAspect="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381000" y="609600"/>
            <a:ext cx="2971800" cy="3046413"/>
          </a:xfrm>
          <a:prstGeom prst="rect">
            <a:avLst/>
          </a:prstGeom>
          <a:noFill/>
          <a:ln w="9525">
            <a:noFill/>
            <a:miter lim="800000"/>
            <a:headEnd/>
            <a:tailEnd/>
          </a:ln>
        </p:spPr>
      </p:pic>
      <p:sp>
        <p:nvSpPr>
          <p:cNvPr id="105474" name="Rectangle 4"/>
          <p:cNvSpPr>
            <a:spLocks noChangeArrowheads="1"/>
          </p:cNvSpPr>
          <p:nvPr/>
        </p:nvSpPr>
        <p:spPr bwMode="auto">
          <a:xfrm>
            <a:off x="4733925" y="2819400"/>
            <a:ext cx="3203575" cy="366713"/>
          </a:xfrm>
          <a:prstGeom prst="rect">
            <a:avLst/>
          </a:prstGeom>
          <a:noFill/>
          <a:ln w="9525">
            <a:noFill/>
            <a:miter lim="800000"/>
            <a:headEnd/>
            <a:tailEnd/>
          </a:ln>
        </p:spPr>
        <p:txBody>
          <a:bodyPr wrap="none">
            <a:prstTxWarp prst="textNoShape">
              <a:avLst/>
            </a:prstTxWarp>
            <a:spAutoFit/>
          </a:bodyPr>
          <a:lstStyle/>
          <a:p>
            <a:r>
              <a:rPr lang="en-US" b="1">
                <a:latin typeface="Symbol" pitchFamily="84" charset="2"/>
                <a:ea typeface="Symbol" pitchFamily="84" charset="2"/>
                <a:cs typeface="Symbol" pitchFamily="84" charset="2"/>
              </a:rPr>
              <a:t>S</a:t>
            </a:r>
            <a:r>
              <a:rPr lang="en-US" b="1">
                <a:latin typeface="Calibri" pitchFamily="84" charset="0"/>
              </a:rPr>
              <a:t>5 twist boundary, (001) planes</a:t>
            </a:r>
            <a:endParaRPr lang="en-US">
              <a:latin typeface="Calibri" pitchFamily="84" charset="0"/>
            </a:endParaRPr>
          </a:p>
        </p:txBody>
      </p:sp>
      <p:sp>
        <p:nvSpPr>
          <p:cNvPr id="19460" name="Rectangle 6"/>
          <p:cNvSpPr>
            <a:spLocks noChangeArrowheads="1"/>
          </p:cNvSpPr>
          <p:nvPr/>
        </p:nvSpPr>
        <p:spPr bwMode="auto">
          <a:xfrm>
            <a:off x="3962400" y="990600"/>
            <a:ext cx="5181600" cy="1187450"/>
          </a:xfrm>
          <a:prstGeom prst="rect">
            <a:avLst/>
          </a:prstGeom>
          <a:noFill/>
          <a:ln w="9525">
            <a:noFill/>
            <a:miter lim="800000"/>
            <a:headEnd/>
            <a:tailEnd/>
          </a:ln>
        </p:spPr>
        <p:txBody>
          <a:bodyPr>
            <a:prstTxWarp prst="textNoShape">
              <a:avLst/>
            </a:prstTxWarp>
            <a:spAutoFit/>
          </a:bodyPr>
          <a:lstStyle/>
          <a:p>
            <a:pPr lvl="1" fontAlgn="auto">
              <a:spcBef>
                <a:spcPts val="0"/>
              </a:spcBef>
              <a:spcAft>
                <a:spcPts val="0"/>
              </a:spcAft>
              <a:buFontTx/>
              <a:buChar char="-"/>
              <a:defRPr/>
            </a:pPr>
            <a:r>
              <a:rPr lang="en-US" sz="2400" b="1" dirty="0">
                <a:solidFill>
                  <a:schemeClr val="accent3">
                    <a:lumMod val="50000"/>
                  </a:schemeClr>
                </a:solidFill>
                <a:latin typeface="+mn-lt"/>
                <a:ea typeface="+mn-ea"/>
                <a:cs typeface="+mn-cs"/>
              </a:rPr>
              <a:t>-Ni-Bi system</a:t>
            </a:r>
          </a:p>
          <a:p>
            <a:pPr lvl="1" fontAlgn="auto">
              <a:spcBef>
                <a:spcPts val="0"/>
              </a:spcBef>
              <a:spcAft>
                <a:spcPts val="0"/>
              </a:spcAft>
              <a:buFontTx/>
              <a:buChar char="-"/>
              <a:defRPr/>
            </a:pPr>
            <a:r>
              <a:rPr lang="en-US" sz="2400" b="1" dirty="0">
                <a:solidFill>
                  <a:schemeClr val="accent3">
                    <a:lumMod val="50000"/>
                  </a:schemeClr>
                </a:solidFill>
                <a:latin typeface="+mn-lt"/>
                <a:ea typeface="+mn-ea"/>
                <a:cs typeface="+mn-cs"/>
              </a:rPr>
              <a:t> </a:t>
            </a:r>
            <a:r>
              <a:rPr lang="en-US" sz="2400" b="1" dirty="0" err="1">
                <a:solidFill>
                  <a:schemeClr val="accent3">
                    <a:lumMod val="50000"/>
                  </a:schemeClr>
                </a:solidFill>
                <a:latin typeface="+mn-lt"/>
                <a:ea typeface="+mn-ea"/>
                <a:cs typeface="+mn-cs"/>
              </a:rPr>
              <a:t>Finnis</a:t>
            </a:r>
            <a:r>
              <a:rPr lang="en-US" sz="2400" b="1" dirty="0">
                <a:solidFill>
                  <a:schemeClr val="accent3">
                    <a:lumMod val="50000"/>
                  </a:schemeClr>
                </a:solidFill>
                <a:latin typeface="+mn-lt"/>
                <a:ea typeface="+mn-ea"/>
                <a:cs typeface="+mn-cs"/>
              </a:rPr>
              <a:t>-Sinclair potential</a:t>
            </a:r>
          </a:p>
          <a:p>
            <a:pPr fontAlgn="auto">
              <a:spcBef>
                <a:spcPts val="0"/>
              </a:spcBef>
              <a:spcAft>
                <a:spcPts val="0"/>
              </a:spcAft>
              <a:buFontTx/>
              <a:buChar char="-"/>
              <a:defRPr/>
            </a:pPr>
            <a:r>
              <a:rPr lang="en-US" sz="2400" b="1" dirty="0">
                <a:solidFill>
                  <a:schemeClr val="accent3">
                    <a:lumMod val="50000"/>
                  </a:schemeClr>
                </a:solidFill>
                <a:latin typeface="+mn-lt"/>
                <a:ea typeface="+mn-ea"/>
                <a:cs typeface="+mn-cs"/>
              </a:rPr>
              <a:t> </a:t>
            </a:r>
            <a:r>
              <a:rPr lang="en-US" sz="2400" b="1" dirty="0">
                <a:solidFill>
                  <a:schemeClr val="accent3">
                    <a:lumMod val="50000"/>
                  </a:schemeClr>
                </a:solidFill>
                <a:latin typeface="+mn-lt"/>
                <a:ea typeface="+mn-ea"/>
                <a:cs typeface="+mn-cs"/>
              </a:rPr>
              <a:t>semi-grand canonical MC simulation</a:t>
            </a:r>
          </a:p>
        </p:txBody>
      </p:sp>
      <p:pic>
        <p:nvPicPr>
          <p:cNvPr id="105476" name="Picture 10" descr="nidis.jpg"/>
          <p:cNvPicPr>
            <a:picLocks noChangeAspect="1"/>
          </p:cNvPicPr>
          <p:nvPr/>
        </p:nvPicPr>
        <p:blipFill>
          <a:blip r:embed="rId5"/>
          <a:srcRect/>
          <a:stretch>
            <a:fillRect/>
          </a:stretch>
        </p:blipFill>
        <p:spPr bwMode="auto">
          <a:xfrm>
            <a:off x="4267200" y="3429000"/>
            <a:ext cx="4572000" cy="2984500"/>
          </a:xfrm>
          <a:prstGeom prst="rect">
            <a:avLst/>
          </a:prstGeom>
          <a:noFill/>
          <a:ln w="9525">
            <a:noFill/>
            <a:miter lim="800000"/>
            <a:headEnd/>
            <a:tailEnd/>
          </a:ln>
        </p:spPr>
      </p:pic>
      <p:pic>
        <p:nvPicPr>
          <p:cNvPr id="105477" name="Picture 11" descr="sigma5seg1.jpg"/>
          <p:cNvPicPr>
            <a:picLocks noChangeAspect="1"/>
          </p:cNvPicPr>
          <p:nvPr/>
        </p:nvPicPr>
        <p:blipFill>
          <a:blip r:embed="rId6"/>
          <a:srcRect/>
          <a:stretch>
            <a:fillRect/>
          </a:stretch>
        </p:blipFill>
        <p:spPr bwMode="auto">
          <a:xfrm>
            <a:off x="609600" y="3733800"/>
            <a:ext cx="3200400" cy="2649538"/>
          </a:xfrm>
          <a:prstGeom prst="rect">
            <a:avLst/>
          </a:prstGeom>
          <a:noFill/>
          <a:ln w="9525">
            <a:noFill/>
            <a:miter lim="800000"/>
            <a:headEnd/>
            <a:tailEnd/>
          </a:ln>
        </p:spPr>
      </p:pic>
      <p:cxnSp>
        <p:nvCxnSpPr>
          <p:cNvPr id="34" name="Straight Arrow Connector 33"/>
          <p:cNvCxnSpPr/>
          <p:nvPr/>
        </p:nvCxnSpPr>
        <p:spPr>
          <a:xfrm flipH="1">
            <a:off x="6858000" y="3733800"/>
            <a:ext cx="92075"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itle 9"/>
          <p:cNvSpPr>
            <a:spLocks noGrp="1"/>
          </p:cNvSpPr>
          <p:nvPr>
            <p:ph type="title"/>
          </p:nvPr>
        </p:nvSpPr>
        <p:spPr>
          <a:xfrm>
            <a:off x="0" y="-123825"/>
            <a:ext cx="9144000" cy="609600"/>
          </a:xfrm>
        </p:spPr>
        <p:txBody>
          <a:bodyPr/>
          <a:lstStyle/>
          <a:p>
            <a:pPr fontAlgn="auto">
              <a:spcAft>
                <a:spcPts val="0"/>
              </a:spcAft>
              <a:defRPr/>
            </a:pPr>
            <a:r>
              <a:rPr lang="en-US" dirty="0" smtClean="0">
                <a:ea typeface="+mj-ea"/>
                <a:cs typeface="+mj-cs"/>
              </a:rPr>
              <a:t>GB Complexions – MC Simulation</a:t>
            </a:r>
          </a:p>
        </p:txBody>
      </p:sp>
      <p:sp>
        <p:nvSpPr>
          <p:cNvPr id="105480" name="Date Placeholder 1"/>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A046F5-FC8E-4ADB-8A7A-43359CD8C741}" type="datetime3">
              <a:rPr lang="en-US">
                <a:latin typeface="Candara" pitchFamily="84" charset="0"/>
                <a:ea typeface="ＭＳ Ｐゴシック" pitchFamily="84" charset="-128"/>
                <a:cs typeface="ＭＳ Ｐゴシック" pitchFamily="84" charset="-128"/>
              </a:rPr>
              <a:pPr fontAlgn="base">
                <a:spcBef>
                  <a:spcPct val="0"/>
                </a:spcBef>
                <a:spcAft>
                  <a:spcPct val="0"/>
                </a:spcAft>
              </a:pPr>
              <a:t>January 7, 13</a:t>
            </a:fld>
            <a:endParaRPr lang="en-US">
              <a:latin typeface="Candara" pitchFamily="84" charset="0"/>
              <a:ea typeface="ＭＳ Ｐゴシック" pitchFamily="84" charset="-128"/>
              <a:cs typeface="ＭＳ Ｐゴシック" pitchFamily="84" charset="-128"/>
            </a:endParaRPr>
          </a:p>
        </p:txBody>
      </p:sp>
      <p:sp>
        <p:nvSpPr>
          <p:cNvPr id="3" name="Slide Number Placeholder 2"/>
          <p:cNvSpPr>
            <a:spLocks noGrp="1"/>
          </p:cNvSpPr>
          <p:nvPr>
            <p:ph type="sldNum" sz="quarter" idx="12"/>
          </p:nvPr>
        </p:nvSpPr>
        <p:spPr/>
        <p:txBody>
          <a:bodyPr/>
          <a:lstStyle/>
          <a:p>
            <a:pPr>
              <a:defRPr/>
            </a:pPr>
            <a:fld id="{AEEC5F8A-10E6-4849-9553-1B27B249674B}" type="slidenum">
              <a:rPr lang="en-US"/>
              <a:pPr>
                <a:defRPr/>
              </a:pPr>
              <a:t>64</a:t>
            </a:fld>
            <a:endParaRPr lang="en-US"/>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Title 1"/>
          <p:cNvSpPr>
            <a:spLocks noGrp="1"/>
          </p:cNvSpPr>
          <p:nvPr>
            <p:ph type="title"/>
          </p:nvPr>
        </p:nvSpPr>
        <p:spPr>
          <a:xfrm>
            <a:off x="0" y="-133350"/>
            <a:ext cx="9144000" cy="666750"/>
          </a:xfrm>
        </p:spPr>
        <p:txBody>
          <a:bodyPr/>
          <a:lstStyle/>
          <a:p>
            <a:pPr fontAlgn="auto">
              <a:spcAft>
                <a:spcPts val="0"/>
              </a:spcAft>
              <a:defRPr/>
            </a:pPr>
            <a:r>
              <a:rPr lang="en-US" dirty="0" smtClean="0">
                <a:ea typeface="+mj-ea"/>
                <a:cs typeface="+mj-cs"/>
              </a:rPr>
              <a:t>Measuring G.B. Diffusivity in Metals</a:t>
            </a:r>
          </a:p>
        </p:txBody>
      </p:sp>
      <p:sp>
        <p:nvSpPr>
          <p:cNvPr id="106498" name="Content Placeholder 2"/>
          <p:cNvSpPr>
            <a:spLocks noGrp="1"/>
          </p:cNvSpPr>
          <p:nvPr>
            <p:ph idx="1"/>
          </p:nvPr>
        </p:nvSpPr>
        <p:spPr>
          <a:xfrm>
            <a:off x="152400" y="762000"/>
            <a:ext cx="8229600" cy="4525963"/>
          </a:xfrm>
        </p:spPr>
        <p:txBody>
          <a:bodyPr/>
          <a:lstStyle/>
          <a:p>
            <a:r>
              <a:rPr lang="en-US" sz="2000" smtClean="0"/>
              <a:t>Grain Boundary Diffusion vs. Complexions Types in Metals</a:t>
            </a:r>
          </a:p>
          <a:p>
            <a:r>
              <a:rPr lang="en-US" sz="2000" smtClean="0"/>
              <a:t>Quantifying ‘nanoscale effect’ on G.B. diffusion</a:t>
            </a:r>
          </a:p>
          <a:p>
            <a:pPr lvl="1"/>
            <a:r>
              <a:rPr lang="en-US" sz="2000" smtClean="0"/>
              <a:t>Scaling effect?</a:t>
            </a:r>
          </a:p>
          <a:p>
            <a:pPr lvl="1"/>
            <a:r>
              <a:rPr lang="en-US" sz="2000" smtClean="0"/>
              <a:t>AGG in thin films effect on D</a:t>
            </a:r>
            <a:r>
              <a:rPr lang="en-US" sz="2000" baseline="-25000" smtClean="0"/>
              <a:t>GB</a:t>
            </a:r>
            <a:r>
              <a:rPr lang="en-US" sz="2000" smtClean="0"/>
              <a:t>?</a:t>
            </a:r>
          </a:p>
          <a:p>
            <a:pPr>
              <a:buFont typeface="Arial" pitchFamily="84" charset="0"/>
              <a:buNone/>
            </a:pPr>
            <a:endParaRPr lang="en-US" sz="2000" smtClean="0"/>
          </a:p>
          <a:p>
            <a:r>
              <a:rPr lang="en-US" sz="2000" smtClean="0"/>
              <a:t>Characterizing G.B. diffusion in Bi-doped Cu</a:t>
            </a:r>
          </a:p>
        </p:txBody>
      </p:sp>
      <p:sp>
        <p:nvSpPr>
          <p:cNvPr id="4" name="Rectangle 3"/>
          <p:cNvSpPr>
            <a:spLocks noChangeArrowheads="1"/>
          </p:cNvSpPr>
          <p:nvPr/>
        </p:nvSpPr>
        <p:spPr bwMode="auto">
          <a:xfrm>
            <a:off x="6149975" y="1238250"/>
            <a:ext cx="1954213" cy="1531938"/>
          </a:xfrm>
          <a:prstGeom prst="rect">
            <a:avLst/>
          </a:prstGeom>
          <a:noFill/>
          <a:ln w="57150">
            <a:solidFill>
              <a:schemeClr val="tx1"/>
            </a:solidFill>
            <a:miter lim="800000"/>
            <a:headEnd/>
            <a:tailEnd/>
          </a:ln>
          <a:effectLst>
            <a:outerShdw blurRad="40000" dist="23000" dir="5400000" rotWithShape="0">
              <a:srgbClr val="808080">
                <a:alpha val="34999"/>
              </a:srgbClr>
            </a:outerShdw>
          </a:effectLst>
          <a:extLst>
            <a:ext uri="{909E8E84-426E-40DD-AFC4-6F175D3DCCD1}"/>
          </a:extLst>
        </p:spPr>
        <p:txBody>
          <a:bodyPr anchor="ctr"/>
          <a:lstStyle/>
          <a:p>
            <a:pPr algn="ctr" fontAlgn="auto">
              <a:spcBef>
                <a:spcPts val="0"/>
              </a:spcBef>
              <a:spcAft>
                <a:spcPts val="0"/>
              </a:spcAft>
              <a:defRPr/>
            </a:pPr>
            <a:endParaRPr lang="en-US" sz="1200">
              <a:solidFill>
                <a:schemeClr val="lt1"/>
              </a:solidFill>
              <a:latin typeface="+mn-lt"/>
              <a:ea typeface="+mn-ea"/>
              <a:cs typeface="+mn-cs"/>
            </a:endParaRPr>
          </a:p>
        </p:txBody>
      </p:sp>
      <p:sp>
        <p:nvSpPr>
          <p:cNvPr id="106500" name="TextBox 4"/>
          <p:cNvSpPr txBox="1">
            <a:spLocks noChangeArrowheads="1"/>
          </p:cNvSpPr>
          <p:nvPr/>
        </p:nvSpPr>
        <p:spPr bwMode="auto">
          <a:xfrm>
            <a:off x="5946775" y="2786063"/>
            <a:ext cx="608013" cy="274637"/>
          </a:xfrm>
          <a:prstGeom prst="rect">
            <a:avLst/>
          </a:prstGeom>
          <a:noFill/>
          <a:ln w="9525">
            <a:noFill/>
            <a:miter lim="800000"/>
            <a:headEnd/>
            <a:tailEnd/>
          </a:ln>
        </p:spPr>
        <p:txBody>
          <a:bodyPr>
            <a:prstTxWarp prst="textNoShape">
              <a:avLst/>
            </a:prstTxWarp>
            <a:spAutoFit/>
          </a:bodyPr>
          <a:lstStyle/>
          <a:p>
            <a:r>
              <a:rPr lang="en-US" sz="1200">
                <a:latin typeface="Calibri" pitchFamily="84" charset="0"/>
                <a:ea typeface="MS PGothic" charset="0"/>
                <a:cs typeface="MS PGothic" charset="0"/>
              </a:rPr>
              <a:t>10</a:t>
            </a:r>
            <a:r>
              <a:rPr lang="en-US" sz="1200" baseline="30000">
                <a:latin typeface="Calibri" pitchFamily="84" charset="0"/>
                <a:ea typeface="MS PGothic" charset="0"/>
                <a:cs typeface="MS PGothic" charset="0"/>
              </a:rPr>
              <a:t>0</a:t>
            </a:r>
            <a:endParaRPr lang="en-US" sz="1200">
              <a:latin typeface="Calibri" pitchFamily="84" charset="0"/>
              <a:ea typeface="MS PGothic" charset="0"/>
              <a:cs typeface="MS PGothic" charset="0"/>
            </a:endParaRPr>
          </a:p>
        </p:txBody>
      </p:sp>
      <p:sp>
        <p:nvSpPr>
          <p:cNvPr id="106501" name="TextBox 6"/>
          <p:cNvSpPr txBox="1">
            <a:spLocks noChangeArrowheads="1"/>
          </p:cNvSpPr>
          <p:nvPr/>
        </p:nvSpPr>
        <p:spPr bwMode="auto">
          <a:xfrm>
            <a:off x="6591300" y="2786063"/>
            <a:ext cx="528638" cy="274637"/>
          </a:xfrm>
          <a:prstGeom prst="rect">
            <a:avLst/>
          </a:prstGeom>
          <a:noFill/>
          <a:ln w="9525">
            <a:noFill/>
            <a:miter lim="800000"/>
            <a:headEnd/>
            <a:tailEnd/>
          </a:ln>
        </p:spPr>
        <p:txBody>
          <a:bodyPr>
            <a:prstTxWarp prst="textNoShape">
              <a:avLst/>
            </a:prstTxWarp>
            <a:spAutoFit/>
          </a:bodyPr>
          <a:lstStyle/>
          <a:p>
            <a:r>
              <a:rPr lang="en-US" sz="1200">
                <a:latin typeface="Calibri" pitchFamily="84" charset="0"/>
                <a:ea typeface="MS PGothic" charset="0"/>
                <a:cs typeface="MS PGothic" charset="0"/>
              </a:rPr>
              <a:t>10</a:t>
            </a:r>
            <a:r>
              <a:rPr lang="en-US" sz="1200" baseline="30000">
                <a:latin typeface="Calibri" pitchFamily="84" charset="0"/>
                <a:ea typeface="MS PGothic" charset="0"/>
                <a:cs typeface="MS PGothic" charset="0"/>
              </a:rPr>
              <a:t>2</a:t>
            </a:r>
            <a:endParaRPr lang="en-US" sz="1200">
              <a:latin typeface="Calibri" pitchFamily="84" charset="0"/>
              <a:ea typeface="MS PGothic" charset="0"/>
              <a:cs typeface="MS PGothic" charset="0"/>
            </a:endParaRPr>
          </a:p>
        </p:txBody>
      </p:sp>
      <p:sp>
        <p:nvSpPr>
          <p:cNvPr id="106502" name="TextBox 8"/>
          <p:cNvSpPr txBox="1">
            <a:spLocks noChangeArrowheads="1"/>
          </p:cNvSpPr>
          <p:nvPr/>
        </p:nvSpPr>
        <p:spPr bwMode="auto">
          <a:xfrm>
            <a:off x="7291388" y="2786063"/>
            <a:ext cx="565150" cy="274637"/>
          </a:xfrm>
          <a:prstGeom prst="rect">
            <a:avLst/>
          </a:prstGeom>
          <a:noFill/>
          <a:ln w="9525">
            <a:noFill/>
            <a:miter lim="800000"/>
            <a:headEnd/>
            <a:tailEnd/>
          </a:ln>
        </p:spPr>
        <p:txBody>
          <a:bodyPr>
            <a:prstTxWarp prst="textNoShape">
              <a:avLst/>
            </a:prstTxWarp>
            <a:spAutoFit/>
          </a:bodyPr>
          <a:lstStyle/>
          <a:p>
            <a:r>
              <a:rPr lang="en-US" sz="1200">
                <a:latin typeface="Calibri" pitchFamily="84" charset="0"/>
                <a:ea typeface="MS PGothic" charset="0"/>
                <a:cs typeface="MS PGothic" charset="0"/>
              </a:rPr>
              <a:t>10</a:t>
            </a:r>
            <a:r>
              <a:rPr lang="en-US" sz="1200" baseline="30000">
                <a:latin typeface="Calibri" pitchFamily="84" charset="0"/>
                <a:ea typeface="MS PGothic" charset="0"/>
                <a:cs typeface="MS PGothic" charset="0"/>
              </a:rPr>
              <a:t>4</a:t>
            </a:r>
            <a:endParaRPr lang="en-US" sz="1200">
              <a:latin typeface="Calibri" pitchFamily="84" charset="0"/>
              <a:ea typeface="MS PGothic" charset="0"/>
              <a:cs typeface="MS PGothic" charset="0"/>
            </a:endParaRPr>
          </a:p>
        </p:txBody>
      </p:sp>
      <p:sp>
        <p:nvSpPr>
          <p:cNvPr id="106503" name="TextBox 10"/>
          <p:cNvSpPr txBox="1">
            <a:spLocks noChangeArrowheads="1"/>
          </p:cNvSpPr>
          <p:nvPr/>
        </p:nvSpPr>
        <p:spPr bwMode="auto">
          <a:xfrm>
            <a:off x="7934325" y="2770188"/>
            <a:ext cx="523875" cy="274637"/>
          </a:xfrm>
          <a:prstGeom prst="rect">
            <a:avLst/>
          </a:prstGeom>
          <a:noFill/>
          <a:ln w="9525">
            <a:noFill/>
            <a:miter lim="800000"/>
            <a:headEnd/>
            <a:tailEnd/>
          </a:ln>
        </p:spPr>
        <p:txBody>
          <a:bodyPr>
            <a:prstTxWarp prst="textNoShape">
              <a:avLst/>
            </a:prstTxWarp>
            <a:spAutoFit/>
          </a:bodyPr>
          <a:lstStyle/>
          <a:p>
            <a:r>
              <a:rPr lang="en-US" sz="1200">
                <a:latin typeface="Calibri" pitchFamily="84" charset="0"/>
                <a:ea typeface="MS PGothic" charset="0"/>
                <a:cs typeface="MS PGothic" charset="0"/>
              </a:rPr>
              <a:t>10</a:t>
            </a:r>
            <a:r>
              <a:rPr lang="en-US" sz="1200" baseline="30000">
                <a:latin typeface="Calibri" pitchFamily="84" charset="0"/>
                <a:ea typeface="MS PGothic" charset="0"/>
                <a:cs typeface="MS PGothic" charset="0"/>
              </a:rPr>
              <a:t>6</a:t>
            </a:r>
            <a:endParaRPr lang="en-US" sz="1200">
              <a:latin typeface="Calibri" pitchFamily="84" charset="0"/>
              <a:ea typeface="MS PGothic" charset="0"/>
              <a:cs typeface="MS PGothic" charset="0"/>
            </a:endParaRPr>
          </a:p>
        </p:txBody>
      </p:sp>
      <p:cxnSp>
        <p:nvCxnSpPr>
          <p:cNvPr id="12" name="Straight Connector 11"/>
          <p:cNvCxnSpPr>
            <a:cxnSpLocks noChangeShapeType="1"/>
          </p:cNvCxnSpPr>
          <p:nvPr/>
        </p:nvCxnSpPr>
        <p:spPr bwMode="auto">
          <a:xfrm flipH="1">
            <a:off x="7119938" y="2046288"/>
            <a:ext cx="9953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extLst>
        </p:spPr>
      </p:cxnSp>
      <p:sp>
        <p:nvSpPr>
          <p:cNvPr id="106505" name="TextBox 12"/>
          <p:cNvSpPr txBox="1">
            <a:spLocks noChangeArrowheads="1"/>
          </p:cNvSpPr>
          <p:nvPr/>
        </p:nvSpPr>
        <p:spPr bwMode="auto">
          <a:xfrm>
            <a:off x="6483350" y="1881188"/>
            <a:ext cx="241300" cy="366712"/>
          </a:xfrm>
          <a:prstGeom prst="rect">
            <a:avLst/>
          </a:prstGeom>
          <a:noFill/>
          <a:ln w="9525">
            <a:noFill/>
            <a:miter lim="800000"/>
            <a:headEnd/>
            <a:tailEnd/>
          </a:ln>
        </p:spPr>
        <p:txBody>
          <a:bodyPr>
            <a:prstTxWarp prst="textNoShape">
              <a:avLst/>
            </a:prstTxWarp>
            <a:spAutoFit/>
          </a:bodyPr>
          <a:lstStyle/>
          <a:p>
            <a:r>
              <a:rPr lang="en-US">
                <a:solidFill>
                  <a:srgbClr val="FF0000"/>
                </a:solidFill>
                <a:latin typeface="Calibri" pitchFamily="84" charset="0"/>
                <a:ea typeface="MS PGothic" charset="0"/>
                <a:cs typeface="MS PGothic" charset="0"/>
              </a:rPr>
              <a:t>?</a:t>
            </a:r>
          </a:p>
        </p:txBody>
      </p:sp>
      <p:sp>
        <p:nvSpPr>
          <p:cNvPr id="106506" name="TextBox 13"/>
          <p:cNvSpPr txBox="1">
            <a:spLocks noChangeArrowheads="1"/>
          </p:cNvSpPr>
          <p:nvPr/>
        </p:nvSpPr>
        <p:spPr bwMode="auto">
          <a:xfrm rot="-5400000">
            <a:off x="5681663" y="1847850"/>
            <a:ext cx="573088" cy="338137"/>
          </a:xfrm>
          <a:prstGeom prst="rect">
            <a:avLst/>
          </a:prstGeom>
          <a:noFill/>
          <a:ln w="9525">
            <a:noFill/>
            <a:miter lim="800000"/>
            <a:headEnd/>
            <a:tailEnd/>
          </a:ln>
        </p:spPr>
        <p:txBody>
          <a:bodyPr>
            <a:prstTxWarp prst="textNoShape">
              <a:avLst/>
            </a:prstTxWarp>
            <a:spAutoFit/>
          </a:bodyPr>
          <a:lstStyle/>
          <a:p>
            <a:r>
              <a:rPr lang="en-US" sz="1600">
                <a:latin typeface="Calibri" pitchFamily="84" charset="0"/>
                <a:ea typeface="MS PGothic" charset="0"/>
                <a:cs typeface="MS PGothic" charset="0"/>
              </a:rPr>
              <a:t>D</a:t>
            </a:r>
            <a:r>
              <a:rPr lang="en-US" sz="1600" baseline="-25000">
                <a:latin typeface="Calibri" pitchFamily="84" charset="0"/>
                <a:ea typeface="MS PGothic" charset="0"/>
                <a:cs typeface="MS PGothic" charset="0"/>
              </a:rPr>
              <a:t>GB</a:t>
            </a:r>
            <a:endParaRPr lang="en-US" sz="1600">
              <a:latin typeface="Calibri" pitchFamily="84" charset="0"/>
              <a:ea typeface="MS PGothic" charset="0"/>
              <a:cs typeface="MS PGothic" charset="0"/>
            </a:endParaRPr>
          </a:p>
        </p:txBody>
      </p:sp>
      <p:sp>
        <p:nvSpPr>
          <p:cNvPr id="106507" name="TextBox 15"/>
          <p:cNvSpPr txBox="1">
            <a:spLocks noChangeArrowheads="1"/>
          </p:cNvSpPr>
          <p:nvPr/>
        </p:nvSpPr>
        <p:spPr bwMode="auto">
          <a:xfrm>
            <a:off x="6397625" y="2938463"/>
            <a:ext cx="1458913" cy="336550"/>
          </a:xfrm>
          <a:prstGeom prst="rect">
            <a:avLst/>
          </a:prstGeom>
          <a:noFill/>
          <a:ln w="9525">
            <a:noFill/>
            <a:miter lim="800000"/>
            <a:headEnd/>
            <a:tailEnd/>
          </a:ln>
        </p:spPr>
        <p:txBody>
          <a:bodyPr>
            <a:prstTxWarp prst="textNoShape">
              <a:avLst/>
            </a:prstTxWarp>
            <a:spAutoFit/>
          </a:bodyPr>
          <a:lstStyle/>
          <a:p>
            <a:r>
              <a:rPr lang="en-US" sz="1600">
                <a:latin typeface="Calibri" pitchFamily="84" charset="0"/>
                <a:ea typeface="MS PGothic" charset="0"/>
                <a:cs typeface="MS PGothic" charset="0"/>
              </a:rPr>
              <a:t>Grain Size (nm)</a:t>
            </a:r>
          </a:p>
        </p:txBody>
      </p:sp>
      <p:pic>
        <p:nvPicPr>
          <p:cNvPr id="106508" name="Picture 3" descr="Diffusion_substrate.jpg"/>
          <p:cNvPicPr>
            <a:picLocks noChangeAspect="1"/>
          </p:cNvPicPr>
          <p:nvPr/>
        </p:nvPicPr>
        <p:blipFill>
          <a:blip r:embed="rId3"/>
          <a:srcRect l="20914" t="15965" r="8360" b="31879"/>
          <a:stretch>
            <a:fillRect/>
          </a:stretch>
        </p:blipFill>
        <p:spPr bwMode="auto">
          <a:xfrm>
            <a:off x="1936750" y="4017963"/>
            <a:ext cx="2195513" cy="1212850"/>
          </a:xfrm>
          <a:prstGeom prst="rect">
            <a:avLst/>
          </a:prstGeom>
          <a:noFill/>
          <a:ln w="9525">
            <a:noFill/>
            <a:miter lim="800000"/>
            <a:headEnd/>
            <a:tailEnd/>
          </a:ln>
        </p:spPr>
      </p:pic>
      <p:sp>
        <p:nvSpPr>
          <p:cNvPr id="106509" name="TextBox 4"/>
          <p:cNvSpPr txBox="1">
            <a:spLocks noChangeArrowheads="1"/>
          </p:cNvSpPr>
          <p:nvPr/>
        </p:nvSpPr>
        <p:spPr bwMode="auto">
          <a:xfrm>
            <a:off x="1155700" y="4114800"/>
            <a:ext cx="474663" cy="396875"/>
          </a:xfrm>
          <a:prstGeom prst="rect">
            <a:avLst/>
          </a:prstGeom>
          <a:noFill/>
          <a:ln w="9525">
            <a:noFill/>
            <a:miter lim="800000"/>
            <a:headEnd/>
            <a:tailEnd/>
          </a:ln>
        </p:spPr>
        <p:txBody>
          <a:bodyPr wrap="none">
            <a:prstTxWarp prst="textNoShape">
              <a:avLst/>
            </a:prstTxWarp>
            <a:spAutoFit/>
          </a:bodyPr>
          <a:lstStyle/>
          <a:p>
            <a:r>
              <a:rPr lang="en-US" sz="2000" b="1">
                <a:latin typeface="Calibri" pitchFamily="84" charset="0"/>
                <a:ea typeface="MS PGothic" charset="0"/>
                <a:cs typeface="MS PGothic" charset="0"/>
              </a:rPr>
              <a:t>Au</a:t>
            </a:r>
          </a:p>
        </p:txBody>
      </p:sp>
      <p:sp>
        <p:nvSpPr>
          <p:cNvPr id="106510" name="TextBox 5"/>
          <p:cNvSpPr txBox="1">
            <a:spLocks noChangeArrowheads="1"/>
          </p:cNvSpPr>
          <p:nvPr/>
        </p:nvSpPr>
        <p:spPr bwMode="auto">
          <a:xfrm>
            <a:off x="1033463" y="5341938"/>
            <a:ext cx="455612" cy="396875"/>
          </a:xfrm>
          <a:prstGeom prst="rect">
            <a:avLst/>
          </a:prstGeom>
          <a:noFill/>
          <a:ln w="9525">
            <a:noFill/>
            <a:miter lim="800000"/>
            <a:headEnd/>
            <a:tailEnd/>
          </a:ln>
        </p:spPr>
        <p:txBody>
          <a:bodyPr wrap="none">
            <a:prstTxWarp prst="textNoShape">
              <a:avLst/>
            </a:prstTxWarp>
            <a:spAutoFit/>
          </a:bodyPr>
          <a:lstStyle/>
          <a:p>
            <a:r>
              <a:rPr lang="en-US" sz="2000" b="1">
                <a:latin typeface="Calibri" pitchFamily="84" charset="0"/>
                <a:ea typeface="MS PGothic" charset="0"/>
                <a:cs typeface="MS PGothic" charset="0"/>
              </a:rPr>
              <a:t>Cu</a:t>
            </a:r>
          </a:p>
        </p:txBody>
      </p:sp>
      <p:sp>
        <p:nvSpPr>
          <p:cNvPr id="106511" name="TextBox 6"/>
          <p:cNvSpPr txBox="1">
            <a:spLocks noChangeArrowheads="1"/>
          </p:cNvSpPr>
          <p:nvPr/>
        </p:nvSpPr>
        <p:spPr bwMode="auto">
          <a:xfrm>
            <a:off x="2022475" y="5383213"/>
            <a:ext cx="1693863" cy="701675"/>
          </a:xfrm>
          <a:prstGeom prst="rect">
            <a:avLst/>
          </a:prstGeom>
          <a:noFill/>
          <a:ln w="9525">
            <a:noFill/>
            <a:miter lim="800000"/>
            <a:headEnd/>
            <a:tailEnd/>
          </a:ln>
        </p:spPr>
        <p:txBody>
          <a:bodyPr wrap="none">
            <a:prstTxWarp prst="textNoShape">
              <a:avLst/>
            </a:prstTxWarp>
            <a:spAutoFit/>
          </a:bodyPr>
          <a:lstStyle/>
          <a:p>
            <a:r>
              <a:rPr lang="en-US" sz="2000" b="1">
                <a:latin typeface="Calibri" pitchFamily="84" charset="0"/>
                <a:ea typeface="MS PGothic" charset="0"/>
                <a:cs typeface="MS PGothic" charset="0"/>
              </a:rPr>
              <a:t>Si-Substrate</a:t>
            </a:r>
          </a:p>
          <a:p>
            <a:r>
              <a:rPr lang="en-US" sz="2000" b="1">
                <a:latin typeface="Calibri" pitchFamily="84" charset="0"/>
                <a:ea typeface="MS PGothic" charset="0"/>
                <a:cs typeface="MS PGothic" charset="0"/>
              </a:rPr>
              <a:t>w/ native SiO</a:t>
            </a:r>
            <a:r>
              <a:rPr lang="en-US" sz="2000" b="1" baseline="-25000">
                <a:latin typeface="Calibri" pitchFamily="84" charset="0"/>
                <a:ea typeface="MS PGothic" charset="0"/>
                <a:cs typeface="MS PGothic" charset="0"/>
              </a:rPr>
              <a:t>2</a:t>
            </a:r>
            <a:endParaRPr lang="en-US" sz="2000" b="1">
              <a:latin typeface="Calibri" pitchFamily="84" charset="0"/>
              <a:ea typeface="MS PGothic" charset="0"/>
              <a:cs typeface="MS PGothic" charset="0"/>
            </a:endParaRPr>
          </a:p>
        </p:txBody>
      </p:sp>
      <p:cxnSp>
        <p:nvCxnSpPr>
          <p:cNvPr id="34" name="Straight Arrow Connector 33"/>
          <p:cNvCxnSpPr>
            <a:cxnSpLocks noChangeShapeType="1"/>
          </p:cNvCxnSpPr>
          <p:nvPr/>
        </p:nvCxnSpPr>
        <p:spPr bwMode="auto">
          <a:xfrm flipH="1" flipV="1">
            <a:off x="2660650" y="5064125"/>
            <a:ext cx="539750" cy="319088"/>
          </a:xfrm>
          <a:prstGeom prst="straightConnector1">
            <a:avLst/>
          </a:prstGeom>
          <a:noFill/>
          <a:ln w="38100">
            <a:solidFill>
              <a:srgbClr val="000000"/>
            </a:solidFill>
            <a:round/>
            <a:headEnd/>
            <a:tailEnd type="arrow" w="med" len="med"/>
          </a:ln>
          <a:effectLst>
            <a:outerShdw blurRad="40000" dist="20000" dir="5400000" rotWithShape="0">
              <a:srgbClr val="808080">
                <a:alpha val="37999"/>
              </a:srgbClr>
            </a:outerShdw>
          </a:effectLst>
          <a:extLst>
            <a:ext uri="{909E8E84-426E-40DD-AFC4-6F175D3DCCD1}"/>
          </a:extLst>
        </p:spPr>
      </p:cxnSp>
      <p:cxnSp>
        <p:nvCxnSpPr>
          <p:cNvPr id="35" name="Straight Arrow Connector 34"/>
          <p:cNvCxnSpPr>
            <a:cxnSpLocks noChangeShapeType="1"/>
          </p:cNvCxnSpPr>
          <p:nvPr/>
        </p:nvCxnSpPr>
        <p:spPr bwMode="auto">
          <a:xfrm>
            <a:off x="1712913" y="4338638"/>
            <a:ext cx="908050" cy="225425"/>
          </a:xfrm>
          <a:prstGeom prst="straightConnector1">
            <a:avLst/>
          </a:prstGeom>
          <a:noFill/>
          <a:ln w="38100">
            <a:solidFill>
              <a:srgbClr val="000000"/>
            </a:solidFill>
            <a:round/>
            <a:headEnd/>
            <a:tailEnd type="arrow" w="med" len="med"/>
          </a:ln>
          <a:effectLst>
            <a:outerShdw blurRad="40000" dist="20000" dir="5400000" rotWithShape="0">
              <a:srgbClr val="808080">
                <a:alpha val="37999"/>
              </a:srgbClr>
            </a:outerShdw>
          </a:effectLst>
          <a:extLst>
            <a:ext uri="{909E8E84-426E-40DD-AFC4-6F175D3DCCD1}"/>
          </a:extLst>
        </p:spPr>
      </p:cxnSp>
      <p:cxnSp>
        <p:nvCxnSpPr>
          <p:cNvPr id="36" name="Straight Arrow Connector 35"/>
          <p:cNvCxnSpPr>
            <a:cxnSpLocks noChangeShapeType="1"/>
          </p:cNvCxnSpPr>
          <p:nvPr/>
        </p:nvCxnSpPr>
        <p:spPr bwMode="auto">
          <a:xfrm flipV="1">
            <a:off x="1473200" y="4800600"/>
            <a:ext cx="928688" cy="609600"/>
          </a:xfrm>
          <a:prstGeom prst="straightConnector1">
            <a:avLst/>
          </a:prstGeom>
          <a:noFill/>
          <a:ln w="38100">
            <a:solidFill>
              <a:srgbClr val="000000"/>
            </a:solidFill>
            <a:round/>
            <a:headEnd/>
            <a:tailEnd type="arrow" w="med" len="med"/>
          </a:ln>
          <a:effectLst>
            <a:outerShdw blurRad="40000" dist="20000" dir="5400000" rotWithShape="0">
              <a:srgbClr val="808080">
                <a:alpha val="37999"/>
              </a:srgbClr>
            </a:outerShdw>
          </a:effectLst>
          <a:extLst>
            <a:ext uri="{909E8E84-426E-40DD-AFC4-6F175D3DCCD1}"/>
          </a:extLst>
        </p:spPr>
      </p:cxnSp>
      <p:sp>
        <p:nvSpPr>
          <p:cNvPr id="106515" name="TextBox 14"/>
          <p:cNvSpPr txBox="1">
            <a:spLocks noChangeArrowheads="1"/>
          </p:cNvSpPr>
          <p:nvPr/>
        </p:nvSpPr>
        <p:spPr bwMode="auto">
          <a:xfrm>
            <a:off x="403225" y="3429000"/>
            <a:ext cx="4067175" cy="396875"/>
          </a:xfrm>
          <a:prstGeom prst="rect">
            <a:avLst/>
          </a:prstGeom>
          <a:noFill/>
          <a:ln w="9525">
            <a:noFill/>
            <a:miter lim="800000"/>
            <a:headEnd/>
            <a:tailEnd/>
          </a:ln>
        </p:spPr>
        <p:txBody>
          <a:bodyPr wrap="none">
            <a:prstTxWarp prst="textNoShape">
              <a:avLst/>
            </a:prstTxWarp>
            <a:spAutoFit/>
          </a:bodyPr>
          <a:lstStyle/>
          <a:p>
            <a:r>
              <a:rPr lang="en-US" sz="2000" b="1">
                <a:latin typeface="Calibri" pitchFamily="84" charset="0"/>
                <a:ea typeface="MS PGothic" charset="0"/>
                <a:cs typeface="MS PGothic" charset="0"/>
              </a:rPr>
              <a:t>Constant Source Au Diffusion into Cu</a:t>
            </a:r>
          </a:p>
        </p:txBody>
      </p:sp>
      <p:pic>
        <p:nvPicPr>
          <p:cNvPr id="106516" name="Picture 10" descr="C:\Users\kptai\Desktop\PPT_D\Fig7.tif"/>
          <p:cNvPicPr>
            <a:picLocks noChangeAspect="1" noChangeArrowheads="1"/>
          </p:cNvPicPr>
          <p:nvPr/>
        </p:nvPicPr>
        <p:blipFill>
          <a:blip r:embed="rId4"/>
          <a:srcRect l="8640" t="9438" r="12961" b="5269"/>
          <a:stretch>
            <a:fillRect/>
          </a:stretch>
        </p:blipFill>
        <p:spPr bwMode="auto">
          <a:xfrm>
            <a:off x="4911725" y="4017963"/>
            <a:ext cx="3279775" cy="2501900"/>
          </a:xfrm>
          <a:prstGeom prst="rect">
            <a:avLst/>
          </a:prstGeom>
          <a:noFill/>
          <a:ln w="9525">
            <a:noFill/>
            <a:miter lim="800000"/>
            <a:headEnd/>
            <a:tailEnd/>
          </a:ln>
        </p:spPr>
      </p:pic>
      <p:sp>
        <p:nvSpPr>
          <p:cNvPr id="106517" name="Date Placeholder 1"/>
          <p:cNvSpPr>
            <a:spLocks noGrp="1"/>
          </p:cNvSpPr>
          <p:nvPr>
            <p:ph type="dt" sz="quarter" idx="10"/>
          </p:nvPr>
        </p:nvSpPr>
        <p:spPr bwMode="auto">
          <a:xfrm>
            <a:off x="0" y="6492875"/>
            <a:ext cx="21336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6EFA7AB8-C761-4637-B6FD-4193760A7FFF}" type="datetime3">
              <a:rPr lang="en-US">
                <a:latin typeface="Candara" pitchFamily="84" charset="0"/>
                <a:ea typeface="ＭＳ Ｐゴシック" pitchFamily="84" charset="-128"/>
                <a:cs typeface="ＭＳ Ｐゴシック" pitchFamily="84" charset="-128"/>
              </a:rPr>
              <a:pPr fontAlgn="base">
                <a:spcBef>
                  <a:spcPct val="0"/>
                </a:spcBef>
                <a:spcAft>
                  <a:spcPct val="0"/>
                </a:spcAft>
              </a:pPr>
              <a:t>January 7, 13</a:t>
            </a:fld>
            <a:endParaRPr lang="en-US">
              <a:latin typeface="Candara" pitchFamily="84" charset="0"/>
              <a:ea typeface="ＭＳ Ｐゴシック" pitchFamily="84" charset="-128"/>
              <a:cs typeface="ＭＳ Ｐゴシック" pitchFamily="84" charset="-128"/>
            </a:endParaRPr>
          </a:p>
        </p:txBody>
      </p:sp>
      <p:sp>
        <p:nvSpPr>
          <p:cNvPr id="6" name="Slide Number Placeholder 5"/>
          <p:cNvSpPr>
            <a:spLocks noGrp="1"/>
          </p:cNvSpPr>
          <p:nvPr>
            <p:ph type="sldNum" sz="quarter" idx="12"/>
          </p:nvPr>
        </p:nvSpPr>
        <p:spPr/>
        <p:txBody>
          <a:bodyPr/>
          <a:lstStyle/>
          <a:p>
            <a:pPr>
              <a:defRPr/>
            </a:pPr>
            <a:fld id="{DC402AAC-8E4F-4A19-980D-759239EEE5F9}" type="slidenum">
              <a:rPr lang="en-US"/>
              <a:pPr>
                <a:defRPr/>
              </a:pPr>
              <a:t>65</a:t>
            </a:fld>
            <a:endParaRPr lang="en-US"/>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Title 1"/>
          <p:cNvSpPr>
            <a:spLocks noGrp="1"/>
          </p:cNvSpPr>
          <p:nvPr>
            <p:ph type="title"/>
          </p:nvPr>
        </p:nvSpPr>
        <p:spPr>
          <a:xfrm>
            <a:off x="0" y="-103188"/>
            <a:ext cx="9144000" cy="636588"/>
          </a:xfrm>
        </p:spPr>
        <p:txBody>
          <a:bodyPr/>
          <a:lstStyle/>
          <a:p>
            <a:pPr fontAlgn="auto">
              <a:spcAft>
                <a:spcPts val="0"/>
              </a:spcAft>
              <a:defRPr/>
            </a:pPr>
            <a:r>
              <a:rPr lang="en-US" dirty="0" smtClean="0">
                <a:ea typeface="+mj-ea"/>
                <a:cs typeface="+mj-cs"/>
              </a:rPr>
              <a:t>Variation in Nano G.B. Diffusion Results</a:t>
            </a:r>
          </a:p>
        </p:txBody>
      </p:sp>
      <p:sp>
        <p:nvSpPr>
          <p:cNvPr id="107522" name="TextBox 4"/>
          <p:cNvSpPr txBox="1">
            <a:spLocks noChangeArrowheads="1"/>
          </p:cNvSpPr>
          <p:nvPr/>
        </p:nvSpPr>
        <p:spPr bwMode="auto">
          <a:xfrm>
            <a:off x="1588" y="4786313"/>
            <a:ext cx="2820987" cy="304800"/>
          </a:xfrm>
          <a:prstGeom prst="rect">
            <a:avLst/>
          </a:prstGeom>
          <a:noFill/>
          <a:ln w="9525">
            <a:noFill/>
            <a:miter lim="800000"/>
            <a:headEnd/>
            <a:tailEnd/>
          </a:ln>
        </p:spPr>
        <p:txBody>
          <a:bodyPr wrap="none">
            <a:prstTxWarp prst="textNoShape">
              <a:avLst/>
            </a:prstTxWarp>
            <a:spAutoFit/>
          </a:bodyPr>
          <a:lstStyle/>
          <a:p>
            <a:r>
              <a:rPr lang="en-US" sz="1400" i="1">
                <a:latin typeface="Calibri" pitchFamily="84" charset="0"/>
                <a:ea typeface="MS PGothic" charset="0"/>
                <a:cs typeface="MS PGothic" charset="0"/>
              </a:rPr>
              <a:t>Kolobov et al. Russian J. Phys. (2008)</a:t>
            </a:r>
          </a:p>
        </p:txBody>
      </p:sp>
      <p:pic>
        <p:nvPicPr>
          <p:cNvPr id="107523" name="Picture 5" descr="Picture 2.png"/>
          <p:cNvPicPr>
            <a:picLocks noChangeAspect="1"/>
          </p:cNvPicPr>
          <p:nvPr/>
        </p:nvPicPr>
        <p:blipFill>
          <a:blip r:embed="rId3"/>
          <a:srcRect l="55856" r="8890" b="27036"/>
          <a:stretch>
            <a:fillRect/>
          </a:stretch>
        </p:blipFill>
        <p:spPr bwMode="auto">
          <a:xfrm>
            <a:off x="6361113" y="2438400"/>
            <a:ext cx="2763837" cy="3884613"/>
          </a:xfrm>
          <a:prstGeom prst="rect">
            <a:avLst/>
          </a:prstGeom>
          <a:noFill/>
          <a:ln w="9525">
            <a:noFill/>
            <a:miter lim="800000"/>
            <a:headEnd/>
            <a:tailEnd/>
          </a:ln>
        </p:spPr>
      </p:pic>
      <p:sp>
        <p:nvSpPr>
          <p:cNvPr id="107524" name="TextBox 6"/>
          <p:cNvSpPr txBox="1">
            <a:spLocks noChangeArrowheads="1"/>
          </p:cNvSpPr>
          <p:nvPr/>
        </p:nvSpPr>
        <p:spPr bwMode="auto">
          <a:xfrm>
            <a:off x="4573588" y="6353175"/>
            <a:ext cx="4541837" cy="274638"/>
          </a:xfrm>
          <a:prstGeom prst="rect">
            <a:avLst/>
          </a:prstGeom>
          <a:noFill/>
          <a:ln w="9525">
            <a:noFill/>
            <a:miter lim="800000"/>
            <a:headEnd/>
            <a:tailEnd/>
          </a:ln>
        </p:spPr>
        <p:txBody>
          <a:bodyPr wrap="none">
            <a:prstTxWarp prst="textNoShape">
              <a:avLst/>
            </a:prstTxWarp>
            <a:spAutoFit/>
          </a:bodyPr>
          <a:lstStyle/>
          <a:p>
            <a:r>
              <a:rPr lang="en-US" sz="1200" i="1">
                <a:latin typeface="Calibri" pitchFamily="84" charset="0"/>
                <a:ea typeface="MS PGothic" charset="0"/>
                <a:cs typeface="MS PGothic" charset="0"/>
              </a:rPr>
              <a:t>Wurschum, Herth, Brossmann, Advanced Engineering Materials (2003)</a:t>
            </a:r>
          </a:p>
        </p:txBody>
      </p:sp>
      <p:sp>
        <p:nvSpPr>
          <p:cNvPr id="107525" name="Date Placeholder 1"/>
          <p:cNvSpPr>
            <a:spLocks noGrp="1"/>
          </p:cNvSpPr>
          <p:nvPr>
            <p:ph type="dt" sz="quarter" idx="10"/>
          </p:nvPr>
        </p:nvSpPr>
        <p:spPr bwMode="auto">
          <a:xfrm>
            <a:off x="0" y="6492875"/>
            <a:ext cx="21336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C817A965-3699-47AD-AC4B-0733CEEAC822}" type="datetime3">
              <a:rPr lang="en-US">
                <a:latin typeface="Candara" pitchFamily="84" charset="0"/>
                <a:ea typeface="ＭＳ Ｐゴシック" pitchFamily="84" charset="-128"/>
                <a:cs typeface="ＭＳ Ｐゴシック" pitchFamily="84" charset="-128"/>
              </a:rPr>
              <a:pPr fontAlgn="base">
                <a:spcBef>
                  <a:spcPct val="0"/>
                </a:spcBef>
                <a:spcAft>
                  <a:spcPct val="0"/>
                </a:spcAft>
              </a:pPr>
              <a:t>January 7, 13</a:t>
            </a:fld>
            <a:endParaRPr lang="en-US">
              <a:latin typeface="Candara" pitchFamily="84" charset="0"/>
              <a:ea typeface="ＭＳ Ｐゴシック" pitchFamily="84" charset="-128"/>
              <a:cs typeface="ＭＳ Ｐゴシック" pitchFamily="84" charset="-128"/>
            </a:endParaRPr>
          </a:p>
        </p:txBody>
      </p:sp>
      <p:sp>
        <p:nvSpPr>
          <p:cNvPr id="4" name="Slide Number Placeholder 3"/>
          <p:cNvSpPr>
            <a:spLocks noGrp="1"/>
          </p:cNvSpPr>
          <p:nvPr>
            <p:ph type="sldNum" sz="quarter" idx="12"/>
          </p:nvPr>
        </p:nvSpPr>
        <p:spPr/>
        <p:txBody>
          <a:bodyPr/>
          <a:lstStyle/>
          <a:p>
            <a:pPr>
              <a:defRPr/>
            </a:pPr>
            <a:fld id="{FA650443-0F4E-4DB0-81A1-3376489D7DC1}" type="slidenum">
              <a:rPr lang="en-US"/>
              <a:pPr>
                <a:defRPr/>
              </a:pPr>
              <a:t>66</a:t>
            </a:fld>
            <a:endParaRPr lang="en-US"/>
          </a:p>
        </p:txBody>
      </p:sp>
      <p:pic>
        <p:nvPicPr>
          <p:cNvPr id="107527" name="Picture 2" descr="G:\MURI\MURI review meeting May 2012\Screen Shot 2012-06-07 at 9.10.36 PM.png"/>
          <p:cNvPicPr>
            <a:picLocks noChangeAspect="1" noChangeArrowheads="1"/>
          </p:cNvPicPr>
          <p:nvPr/>
        </p:nvPicPr>
        <p:blipFill>
          <a:blip r:embed="rId4"/>
          <a:srcRect/>
          <a:stretch>
            <a:fillRect/>
          </a:stretch>
        </p:blipFill>
        <p:spPr bwMode="auto">
          <a:xfrm>
            <a:off x="0" y="762000"/>
            <a:ext cx="5427663" cy="3932238"/>
          </a:xfrm>
          <a:prstGeom prst="rect">
            <a:avLst/>
          </a:prstGeom>
          <a:noFill/>
          <a:ln w="9525">
            <a:noFill/>
            <a:miter lim="800000"/>
            <a:headEnd/>
            <a:tailEnd/>
          </a:ln>
        </p:spPr>
      </p:pic>
      <p:pic>
        <p:nvPicPr>
          <p:cNvPr id="107528" name="Picture 7" descr="Picture 2.png"/>
          <p:cNvPicPr>
            <a:picLocks noChangeAspect="1"/>
          </p:cNvPicPr>
          <p:nvPr/>
        </p:nvPicPr>
        <p:blipFill>
          <a:blip r:embed="rId3"/>
          <a:srcRect t="2" r="85835" b="27036"/>
          <a:stretch>
            <a:fillRect/>
          </a:stretch>
        </p:blipFill>
        <p:spPr bwMode="auto">
          <a:xfrm>
            <a:off x="5329238" y="2438400"/>
            <a:ext cx="1111250" cy="38846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9569" name="Picture 16" descr="Fig_0.jpg"/>
          <p:cNvPicPr>
            <a:picLocks noChangeAspect="1"/>
          </p:cNvPicPr>
          <p:nvPr/>
        </p:nvPicPr>
        <p:blipFill>
          <a:blip r:embed="rId3"/>
          <a:srcRect l="2695"/>
          <a:stretch>
            <a:fillRect/>
          </a:stretch>
        </p:blipFill>
        <p:spPr bwMode="auto">
          <a:xfrm>
            <a:off x="0" y="706438"/>
            <a:ext cx="7250113" cy="5224462"/>
          </a:xfrm>
          <a:prstGeom prst="rect">
            <a:avLst/>
          </a:prstGeom>
          <a:noFill/>
          <a:ln w="9525">
            <a:noFill/>
            <a:miter lim="800000"/>
            <a:headEnd/>
            <a:tailEnd/>
          </a:ln>
        </p:spPr>
      </p:pic>
      <p:sp>
        <p:nvSpPr>
          <p:cNvPr id="109570" name="TextBox 3"/>
          <p:cNvSpPr txBox="1">
            <a:spLocks noChangeArrowheads="1"/>
          </p:cNvSpPr>
          <p:nvPr/>
        </p:nvSpPr>
        <p:spPr bwMode="auto">
          <a:xfrm rot="916626">
            <a:off x="2292350" y="1825625"/>
            <a:ext cx="1246188" cy="366713"/>
          </a:xfrm>
          <a:prstGeom prst="rect">
            <a:avLst/>
          </a:prstGeom>
          <a:noFill/>
          <a:ln w="9525">
            <a:noFill/>
            <a:miter lim="800000"/>
            <a:headEnd/>
            <a:tailEnd/>
          </a:ln>
        </p:spPr>
        <p:txBody>
          <a:bodyPr wrap="none">
            <a:prstTxWarp prst="textNoShape">
              <a:avLst/>
            </a:prstTxWarp>
            <a:spAutoFit/>
          </a:bodyPr>
          <a:lstStyle/>
          <a:p>
            <a:r>
              <a:rPr lang="en-US">
                <a:latin typeface="Calibri" pitchFamily="84" charset="0"/>
                <a:ea typeface="MS PGothic" charset="0"/>
                <a:cs typeface="MS PGothic" charset="0"/>
              </a:rPr>
              <a:t>*Lit. Cu D</a:t>
            </a:r>
            <a:r>
              <a:rPr lang="en-US" baseline="-25000">
                <a:latin typeface="Calibri" pitchFamily="84" charset="0"/>
                <a:ea typeface="MS PGothic" charset="0"/>
                <a:cs typeface="MS PGothic" charset="0"/>
              </a:rPr>
              <a:t>GB</a:t>
            </a:r>
            <a:endParaRPr lang="en-US">
              <a:latin typeface="Calibri" pitchFamily="84" charset="0"/>
              <a:ea typeface="MS PGothic" charset="0"/>
              <a:cs typeface="MS PGothic" charset="0"/>
            </a:endParaRPr>
          </a:p>
        </p:txBody>
      </p:sp>
      <p:sp>
        <p:nvSpPr>
          <p:cNvPr id="6" name="Rectangle 5"/>
          <p:cNvSpPr/>
          <p:nvPr/>
        </p:nvSpPr>
        <p:spPr>
          <a:xfrm>
            <a:off x="1654175" y="2947988"/>
            <a:ext cx="322263" cy="91916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3921125" y="3082925"/>
            <a:ext cx="320675" cy="3683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6102350" y="3352800"/>
            <a:ext cx="320675" cy="3683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1422400" y="4832350"/>
            <a:ext cx="3403600" cy="4889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3886200" y="2762250"/>
            <a:ext cx="320675" cy="3683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6102350" y="3019425"/>
            <a:ext cx="320675" cy="3683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 name="Straight Connector 2"/>
          <p:cNvCxnSpPr>
            <a:cxnSpLocks noChangeShapeType="1"/>
          </p:cNvCxnSpPr>
          <p:nvPr/>
        </p:nvCxnSpPr>
        <p:spPr bwMode="auto">
          <a:xfrm flipH="1" flipV="1">
            <a:off x="1689100" y="1846263"/>
            <a:ext cx="4443413" cy="1236662"/>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extLst>
        </p:spPr>
      </p:cxnSp>
      <p:sp>
        <p:nvSpPr>
          <p:cNvPr id="14" name="Rectangle 13"/>
          <p:cNvSpPr/>
          <p:nvPr/>
        </p:nvSpPr>
        <p:spPr>
          <a:xfrm>
            <a:off x="1674813" y="2390775"/>
            <a:ext cx="320675" cy="469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924" name="Title 1"/>
          <p:cNvSpPr>
            <a:spLocks noGrp="1"/>
          </p:cNvSpPr>
          <p:nvPr>
            <p:ph type="title"/>
          </p:nvPr>
        </p:nvSpPr>
        <p:spPr>
          <a:xfrm>
            <a:off x="0" y="-134938"/>
            <a:ext cx="9126538" cy="668338"/>
          </a:xfrm>
        </p:spPr>
        <p:txBody>
          <a:bodyPr/>
          <a:lstStyle/>
          <a:p>
            <a:pPr fontAlgn="auto">
              <a:spcAft>
                <a:spcPts val="0"/>
              </a:spcAft>
              <a:defRPr/>
            </a:pPr>
            <a:r>
              <a:rPr lang="en-US" dirty="0" smtClean="0">
                <a:ea typeface="+mj-ea"/>
                <a:cs typeface="+mj-cs"/>
              </a:rPr>
              <a:t>Results: Au G.B. Diffusion in Cu</a:t>
            </a:r>
          </a:p>
        </p:txBody>
      </p:sp>
      <p:sp>
        <p:nvSpPr>
          <p:cNvPr id="109580" name="TextBox 1"/>
          <p:cNvSpPr txBox="1">
            <a:spLocks noChangeArrowheads="1"/>
          </p:cNvSpPr>
          <p:nvPr/>
        </p:nvSpPr>
        <p:spPr bwMode="auto">
          <a:xfrm>
            <a:off x="3559175" y="5802313"/>
            <a:ext cx="828675" cy="304800"/>
          </a:xfrm>
          <a:prstGeom prst="rect">
            <a:avLst/>
          </a:prstGeom>
          <a:noFill/>
          <a:ln w="9525">
            <a:noFill/>
            <a:miter lim="800000"/>
            <a:headEnd/>
            <a:tailEnd/>
          </a:ln>
        </p:spPr>
        <p:txBody>
          <a:bodyPr wrap="none">
            <a:prstTxWarp prst="textNoShape">
              <a:avLst/>
            </a:prstTxWarp>
            <a:spAutoFit/>
          </a:bodyPr>
          <a:lstStyle/>
          <a:p>
            <a:r>
              <a:rPr lang="en-US" sz="1400">
                <a:cs typeface="MS PGothic" charset="0"/>
              </a:rPr>
              <a:t>1/T (K</a:t>
            </a:r>
            <a:r>
              <a:rPr lang="en-US" sz="1400" baseline="30000">
                <a:cs typeface="MS PGothic" charset="0"/>
              </a:rPr>
              <a:t>-1</a:t>
            </a:r>
            <a:r>
              <a:rPr lang="en-US" sz="1400">
                <a:cs typeface="MS PGothic" charset="0"/>
              </a:rPr>
              <a:t>)</a:t>
            </a:r>
          </a:p>
        </p:txBody>
      </p:sp>
      <p:sp>
        <p:nvSpPr>
          <p:cNvPr id="109581" name="TextBox 18"/>
          <p:cNvSpPr txBox="1">
            <a:spLocks noChangeArrowheads="1"/>
          </p:cNvSpPr>
          <p:nvPr/>
        </p:nvSpPr>
        <p:spPr bwMode="auto">
          <a:xfrm>
            <a:off x="5726113" y="6019800"/>
            <a:ext cx="3214687" cy="274638"/>
          </a:xfrm>
          <a:prstGeom prst="rect">
            <a:avLst/>
          </a:prstGeom>
          <a:noFill/>
          <a:ln w="9525">
            <a:noFill/>
            <a:miter lim="800000"/>
            <a:headEnd/>
            <a:tailEnd/>
          </a:ln>
        </p:spPr>
        <p:txBody>
          <a:bodyPr wrap="none">
            <a:prstTxWarp prst="textNoShape">
              <a:avLst/>
            </a:prstTxWarp>
            <a:spAutoFit/>
          </a:bodyPr>
          <a:lstStyle/>
          <a:p>
            <a:r>
              <a:rPr lang="en-US" sz="1200" i="1">
                <a:latin typeface="Calibri" pitchFamily="84" charset="0"/>
                <a:ea typeface="MS PGothic" charset="0"/>
                <a:cs typeface="MS PGothic" charset="0"/>
              </a:rPr>
              <a:t>*Ref. Surholt, Mishin, Herzig, Phys. Rev. B (1994).</a:t>
            </a:r>
          </a:p>
        </p:txBody>
      </p:sp>
      <p:pic>
        <p:nvPicPr>
          <p:cNvPr id="28" name="Picture 1" descr="Au%20on%20Cu_W_Deposited.tif"/>
          <p:cNvPicPr>
            <a:picLocks noChangeAspect="1"/>
          </p:cNvPicPr>
          <p:nvPr/>
        </p:nvPicPr>
        <p:blipFill>
          <a:blip r:embed="rId4"/>
          <a:srcRect/>
          <a:stretch>
            <a:fillRect/>
          </a:stretch>
        </p:blipFill>
        <p:spPr bwMode="auto">
          <a:xfrm>
            <a:off x="6537325" y="669925"/>
            <a:ext cx="2378075" cy="2378075"/>
          </a:xfrm>
          <a:prstGeom prst="rect">
            <a:avLst/>
          </a:prstGeom>
          <a:ln w="38100" cap="sq">
            <a:solidFill>
              <a:srgbClr val="9999FF"/>
            </a:solidFill>
            <a:prstDash val="solid"/>
            <a:miter lim="800000"/>
          </a:ln>
          <a:effectLst>
            <a:outerShdw blurRad="50800" dist="38100" dir="2700000" algn="tl" rotWithShape="0">
              <a:srgbClr val="000000">
                <a:alpha val="43000"/>
              </a:srgbClr>
            </a:outerShdw>
          </a:effectLst>
          <a:extLst>
            <a:ext uri="{909E8E84-426E-40DD-AFC4-6F175D3DCCD1}"/>
          </a:extLst>
        </p:spPr>
      </p:pic>
      <p:sp>
        <p:nvSpPr>
          <p:cNvPr id="29" name="TextBox 8"/>
          <p:cNvSpPr txBox="1">
            <a:spLocks noChangeArrowheads="1"/>
          </p:cNvSpPr>
          <p:nvPr/>
        </p:nvSpPr>
        <p:spPr bwMode="auto">
          <a:xfrm>
            <a:off x="6705600" y="704850"/>
            <a:ext cx="2043113" cy="304800"/>
          </a:xfrm>
          <a:prstGeom prst="rect">
            <a:avLst/>
          </a:prstGeom>
          <a:solidFill>
            <a:schemeClr val="bg2">
              <a:lumMod val="25000"/>
            </a:schemeClr>
          </a:solidFill>
          <a:ln>
            <a:noFill/>
          </a:ln>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a:solidFill>
                  <a:schemeClr val="tx1"/>
                </a:solidFill>
                <a:latin typeface="Calibri" pitchFamily="34" charset="0"/>
                <a:ea typeface="MS PGothic" pitchFamily="34" charset="-128"/>
              </a:defRPr>
            </a:lvl9pPr>
          </a:lstStyle>
          <a:p>
            <a:pPr algn="ctr" fontAlgn="auto">
              <a:spcBef>
                <a:spcPts val="0"/>
              </a:spcBef>
              <a:spcAft>
                <a:spcPts val="0"/>
              </a:spcAft>
              <a:defRPr/>
            </a:pPr>
            <a:r>
              <a:rPr lang="en-US" sz="1400" b="1" dirty="0" smtClean="0">
                <a:solidFill>
                  <a:srgbClr val="9999FF"/>
                </a:solidFill>
                <a:cs typeface="+mn-cs"/>
              </a:rPr>
              <a:t>1%W-Cu, 200 </a:t>
            </a:r>
            <a:r>
              <a:rPr lang="en-US" sz="1400" b="1" baseline="30000" dirty="0" err="1" smtClean="0">
                <a:solidFill>
                  <a:srgbClr val="9999FF"/>
                </a:solidFill>
                <a:cs typeface="+mn-cs"/>
              </a:rPr>
              <a:t>o</a:t>
            </a:r>
            <a:r>
              <a:rPr lang="en-US" sz="1400" b="1" dirty="0" err="1" smtClean="0">
                <a:solidFill>
                  <a:srgbClr val="9999FF"/>
                </a:solidFill>
                <a:cs typeface="+mn-cs"/>
              </a:rPr>
              <a:t>C</a:t>
            </a:r>
            <a:r>
              <a:rPr lang="en-US" sz="1400" b="1" dirty="0" smtClean="0">
                <a:solidFill>
                  <a:srgbClr val="9999FF"/>
                </a:solidFill>
                <a:cs typeface="+mn-cs"/>
              </a:rPr>
              <a:t>, 30nm</a:t>
            </a:r>
            <a:endParaRPr lang="en-US" sz="1400" b="1" dirty="0">
              <a:solidFill>
                <a:srgbClr val="9999FF"/>
              </a:solidFill>
              <a:cs typeface="+mn-cs"/>
            </a:endParaRPr>
          </a:p>
        </p:txBody>
      </p:sp>
      <p:pic>
        <p:nvPicPr>
          <p:cNvPr id="31" name="Picture 1" descr="Fig1.tif"/>
          <p:cNvPicPr>
            <a:picLocks noChangeAspect="1"/>
          </p:cNvPicPr>
          <p:nvPr/>
        </p:nvPicPr>
        <p:blipFill>
          <a:blip r:embed="rId5"/>
          <a:srcRect/>
          <a:stretch>
            <a:fillRect/>
          </a:stretch>
        </p:blipFill>
        <p:spPr bwMode="auto">
          <a:xfrm>
            <a:off x="6537325" y="3200400"/>
            <a:ext cx="2378075" cy="2378075"/>
          </a:xfrm>
          <a:prstGeom prst="rect">
            <a:avLst/>
          </a:prstGeom>
          <a:ln w="38100" cap="sq">
            <a:solidFill>
              <a:srgbClr val="FF66FF"/>
            </a:solidFill>
            <a:prstDash val="solid"/>
            <a:miter lim="800000"/>
          </a:ln>
          <a:effectLst>
            <a:outerShdw blurRad="50800" dist="38100" dir="2700000" algn="tl" rotWithShape="0">
              <a:srgbClr val="000000">
                <a:alpha val="43000"/>
              </a:srgbClr>
            </a:outerShdw>
          </a:effectLst>
          <a:extLst>
            <a:ext uri="{909E8E84-426E-40DD-AFC4-6F175D3DCCD1}"/>
          </a:extLst>
        </p:spPr>
      </p:pic>
      <p:sp>
        <p:nvSpPr>
          <p:cNvPr id="109585" name="TextBox 8"/>
          <p:cNvSpPr txBox="1">
            <a:spLocks noChangeArrowheads="1"/>
          </p:cNvSpPr>
          <p:nvPr/>
        </p:nvSpPr>
        <p:spPr bwMode="auto">
          <a:xfrm>
            <a:off x="6705600" y="3228975"/>
            <a:ext cx="2043113" cy="304800"/>
          </a:xfrm>
          <a:prstGeom prst="rect">
            <a:avLst/>
          </a:prstGeom>
          <a:solidFill>
            <a:srgbClr val="2E3A3C"/>
          </a:solidFill>
          <a:ln w="9525">
            <a:noFill/>
            <a:miter lim="800000"/>
            <a:headEnd/>
            <a:tailEnd/>
          </a:ln>
        </p:spPr>
        <p:txBody>
          <a:bodyPr>
            <a:prstTxWarp prst="textNoShape">
              <a:avLst/>
            </a:prstTxWarp>
            <a:spAutoFit/>
          </a:bodyPr>
          <a:lstStyle/>
          <a:p>
            <a:pPr algn="ctr"/>
            <a:r>
              <a:rPr lang="en-US" sz="1400" b="1">
                <a:solidFill>
                  <a:srgbClr val="FF66FF"/>
                </a:solidFill>
                <a:latin typeface="Calibri" pitchFamily="84" charset="0"/>
                <a:ea typeface="MS PGothic" charset="0"/>
                <a:cs typeface="MS PGothic" charset="0"/>
              </a:rPr>
              <a:t>Pure Cu, 200 </a:t>
            </a:r>
            <a:r>
              <a:rPr lang="en-US" sz="1400" b="1" baseline="30000">
                <a:solidFill>
                  <a:srgbClr val="FF66FF"/>
                </a:solidFill>
                <a:latin typeface="Calibri" pitchFamily="84" charset="0"/>
                <a:ea typeface="MS PGothic" charset="0"/>
                <a:cs typeface="MS PGothic" charset="0"/>
              </a:rPr>
              <a:t>o</a:t>
            </a:r>
            <a:r>
              <a:rPr lang="en-US" sz="1400" b="1">
                <a:solidFill>
                  <a:srgbClr val="FF66FF"/>
                </a:solidFill>
                <a:latin typeface="Calibri" pitchFamily="84" charset="0"/>
                <a:ea typeface="MS PGothic" charset="0"/>
                <a:cs typeface="MS PGothic" charset="0"/>
              </a:rPr>
              <a:t>C, 20µm</a:t>
            </a:r>
          </a:p>
        </p:txBody>
      </p:sp>
      <p:sp>
        <p:nvSpPr>
          <p:cNvPr id="109586" name="Date Placeholder 1"/>
          <p:cNvSpPr>
            <a:spLocks noGrp="1"/>
          </p:cNvSpPr>
          <p:nvPr>
            <p:ph type="dt" sz="quarter" idx="10"/>
          </p:nvPr>
        </p:nvSpPr>
        <p:spPr bwMode="auto">
          <a:xfrm>
            <a:off x="0" y="6492875"/>
            <a:ext cx="21336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D070BA67-D992-4F03-A47F-2E50B1BB353B}" type="datetime3">
              <a:rPr lang="en-US">
                <a:latin typeface="Candara" pitchFamily="84" charset="0"/>
                <a:ea typeface="ＭＳ Ｐゴシック" pitchFamily="84" charset="-128"/>
                <a:cs typeface="ＭＳ Ｐゴシック" pitchFamily="84" charset="-128"/>
              </a:rPr>
              <a:pPr fontAlgn="base">
                <a:spcBef>
                  <a:spcPct val="0"/>
                </a:spcBef>
                <a:spcAft>
                  <a:spcPct val="0"/>
                </a:spcAft>
              </a:pPr>
              <a:t>January 7, 13</a:t>
            </a:fld>
            <a:endParaRPr lang="en-US">
              <a:latin typeface="Candara" pitchFamily="84" charset="0"/>
              <a:ea typeface="ＭＳ Ｐゴシック" pitchFamily="84" charset="-128"/>
              <a:cs typeface="ＭＳ Ｐゴシック" pitchFamily="84" charset="-128"/>
            </a:endParaRPr>
          </a:p>
        </p:txBody>
      </p:sp>
      <p:sp>
        <p:nvSpPr>
          <p:cNvPr id="5" name="Slide Number Placeholder 4"/>
          <p:cNvSpPr>
            <a:spLocks noGrp="1"/>
          </p:cNvSpPr>
          <p:nvPr>
            <p:ph type="sldNum" sz="quarter" idx="12"/>
          </p:nvPr>
        </p:nvSpPr>
        <p:spPr/>
        <p:txBody>
          <a:bodyPr/>
          <a:lstStyle/>
          <a:p>
            <a:pPr>
              <a:defRPr/>
            </a:pPr>
            <a:fld id="{34307E71-3434-4B83-B686-A607EEB55E9B}" type="slidenum">
              <a:rPr lang="en-US"/>
              <a:pPr>
                <a:defRPr/>
              </a:pPr>
              <a:t>67</a:t>
            </a:fld>
            <a:endParaRPr lang="en-US"/>
          </a:p>
        </p:txBody>
      </p:sp>
      <p:sp>
        <p:nvSpPr>
          <p:cNvPr id="7" name="TextBox 6"/>
          <p:cNvSpPr txBox="1"/>
          <p:nvPr/>
        </p:nvSpPr>
        <p:spPr>
          <a:xfrm>
            <a:off x="1412875" y="3709988"/>
            <a:ext cx="4186238" cy="1465262"/>
          </a:xfrm>
          <a:prstGeom prst="rect">
            <a:avLst/>
          </a:prstGeom>
          <a:solidFill>
            <a:schemeClr val="bg1"/>
          </a:solidFill>
        </p:spPr>
        <p:txBody>
          <a:bodyPr>
            <a:spAutoFit/>
          </a:bodyPr>
          <a:lstStyle/>
          <a:p>
            <a:pPr fontAlgn="auto">
              <a:spcBef>
                <a:spcPts val="0"/>
              </a:spcBef>
              <a:spcAft>
                <a:spcPts val="0"/>
              </a:spcAft>
              <a:defRPr/>
            </a:pPr>
            <a:endParaRPr lang="en-US" dirty="0">
              <a:latin typeface="+mn-lt"/>
              <a:ea typeface="+mn-ea"/>
              <a:cs typeface="+mn-cs"/>
            </a:endParaRPr>
          </a:p>
          <a:p>
            <a:pPr marL="285750" indent="-285750" fontAlgn="auto">
              <a:spcBef>
                <a:spcPts val="0"/>
              </a:spcBef>
              <a:spcAft>
                <a:spcPts val="0"/>
              </a:spcAft>
              <a:buClr>
                <a:srgbClr val="FF66FF"/>
              </a:buClr>
              <a:buFont typeface="Wingdings 3" pitchFamily="18" charset="2"/>
              <a:buChar char=""/>
              <a:defRPr/>
            </a:pPr>
            <a:r>
              <a:rPr lang="en-US" dirty="0">
                <a:latin typeface="+mn-lt"/>
                <a:ea typeface="+mn-ea"/>
                <a:cs typeface="+mn-cs"/>
              </a:rPr>
              <a:t>Cu, 900°C, 20 µm</a:t>
            </a:r>
            <a:endParaRPr lang="en-US" dirty="0">
              <a:latin typeface="+mn-lt"/>
              <a:ea typeface="+mn-ea"/>
              <a:cs typeface="+mn-cs"/>
            </a:endParaRPr>
          </a:p>
          <a:p>
            <a:pPr marL="285750" indent="-285750" fontAlgn="auto">
              <a:spcBef>
                <a:spcPts val="0"/>
              </a:spcBef>
              <a:spcAft>
                <a:spcPts val="0"/>
              </a:spcAft>
              <a:buClr>
                <a:srgbClr val="000099"/>
              </a:buClr>
              <a:buFont typeface="Wingdings 3" pitchFamily="18" charset="2"/>
              <a:buChar char=""/>
              <a:defRPr/>
            </a:pPr>
            <a:r>
              <a:rPr lang="en-US" dirty="0">
                <a:latin typeface="+mn-lt"/>
                <a:ea typeface="+mn-ea"/>
                <a:cs typeface="+mn-cs"/>
              </a:rPr>
              <a:t>Cu as prepared, 150 nm</a:t>
            </a:r>
          </a:p>
          <a:p>
            <a:pPr marL="285750" indent="-285750" fontAlgn="auto">
              <a:spcBef>
                <a:spcPts val="0"/>
              </a:spcBef>
              <a:spcAft>
                <a:spcPts val="0"/>
              </a:spcAft>
              <a:buClr>
                <a:srgbClr val="9966FF"/>
              </a:buClr>
              <a:buFont typeface="Wingdings 3" pitchFamily="18" charset="2"/>
              <a:buChar char=""/>
              <a:defRPr/>
            </a:pPr>
            <a:r>
              <a:rPr lang="en-US" dirty="0">
                <a:latin typeface="+mn-lt"/>
                <a:ea typeface="+mn-ea"/>
                <a:cs typeface="+mn-cs"/>
              </a:rPr>
              <a:t>Cu-W as-deposited, 30 nm</a:t>
            </a:r>
            <a:endParaRPr lang="en-US" dirty="0">
              <a:latin typeface="+mn-lt"/>
              <a:ea typeface="+mn-ea"/>
              <a:cs typeface="+mn-cs"/>
            </a:endParaRPr>
          </a:p>
          <a:p>
            <a:pPr marL="285750" indent="-285750" fontAlgn="auto">
              <a:spcBef>
                <a:spcPts val="0"/>
              </a:spcBef>
              <a:spcAft>
                <a:spcPts val="0"/>
              </a:spcAft>
              <a:buClr>
                <a:srgbClr val="660066"/>
              </a:buClr>
              <a:buFont typeface="Wingdings 2" pitchFamily="18" charset="2"/>
              <a:buChar char=""/>
              <a:defRPr/>
            </a:pPr>
            <a:r>
              <a:rPr lang="en-US" dirty="0">
                <a:latin typeface="+mn-lt"/>
                <a:ea typeface="+mn-ea"/>
                <a:cs typeface="+mn-cs"/>
              </a:rPr>
              <a:t>Cu-W irradiated, 80 nm</a:t>
            </a:r>
            <a:endParaRPr lang="en-US" dirty="0">
              <a:latin typeface="+mn-lt"/>
              <a:ea typeface="+mn-ea"/>
              <a:cs typeface="+mn-cs"/>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4AC6DAF0-595B-4C93-A4C2-FDF099AAACE1}" type="datetime3">
              <a:rPr lang="en-US"/>
              <a:pPr>
                <a:defRPr/>
              </a:pPr>
              <a:t>January 7, 13</a:t>
            </a:fld>
            <a:endParaRPr lang="en-US" dirty="0"/>
          </a:p>
        </p:txBody>
      </p:sp>
      <p:sp>
        <p:nvSpPr>
          <p:cNvPr id="4" name="Slide Number Placeholder 3"/>
          <p:cNvSpPr>
            <a:spLocks noGrp="1"/>
          </p:cNvSpPr>
          <p:nvPr>
            <p:ph type="sldNum" sz="quarter" idx="12"/>
          </p:nvPr>
        </p:nvSpPr>
        <p:spPr/>
        <p:txBody>
          <a:bodyPr/>
          <a:lstStyle/>
          <a:p>
            <a:pPr>
              <a:defRPr/>
            </a:pPr>
            <a:fld id="{E748CA67-BDEF-4D81-A8A9-599D1571F82B}" type="slidenum">
              <a:rPr lang="en-US"/>
              <a:pPr>
                <a:defRPr/>
              </a:pPr>
              <a:t>68</a:t>
            </a:fld>
            <a:endParaRPr lang="en-US" dirty="0"/>
          </a:p>
        </p:txBody>
      </p:sp>
      <p:sp>
        <p:nvSpPr>
          <p:cNvPr id="5" name="Title 4"/>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Cu-Bi vs. Ni-Bi</a:t>
            </a:r>
            <a:endParaRPr lang="en-US" dirty="0">
              <a:ea typeface="+mj-ea"/>
              <a:cs typeface="+mj-cs"/>
            </a:endParaRPr>
          </a:p>
        </p:txBody>
      </p:sp>
      <p:grpSp>
        <p:nvGrpSpPr>
          <p:cNvPr id="111620" name="Group 6"/>
          <p:cNvGrpSpPr>
            <a:grpSpLocks noChangeAspect="1"/>
          </p:cNvGrpSpPr>
          <p:nvPr/>
        </p:nvGrpSpPr>
        <p:grpSpPr bwMode="auto">
          <a:xfrm>
            <a:off x="41275" y="990600"/>
            <a:ext cx="4572000" cy="3397250"/>
            <a:chOff x="877888" y="693738"/>
            <a:chExt cx="7451725" cy="5538208"/>
          </a:xfrm>
        </p:grpSpPr>
        <p:pic>
          <p:nvPicPr>
            <p:cNvPr id="111627" name="Picture 10" descr="Fig_0.jpg"/>
            <p:cNvPicPr>
              <a:picLocks noChangeAspect="1"/>
            </p:cNvPicPr>
            <p:nvPr/>
          </p:nvPicPr>
          <p:blipFill>
            <a:blip r:embed="rId3"/>
            <a:srcRect/>
            <a:stretch>
              <a:fillRect/>
            </a:stretch>
          </p:blipFill>
          <p:spPr bwMode="auto">
            <a:xfrm>
              <a:off x="877888" y="693738"/>
              <a:ext cx="7451725" cy="5224462"/>
            </a:xfrm>
            <a:prstGeom prst="rect">
              <a:avLst/>
            </a:prstGeom>
            <a:noFill/>
            <a:ln w="9525">
              <a:noFill/>
              <a:miter lim="800000"/>
              <a:headEnd/>
              <a:tailEnd/>
            </a:ln>
          </p:spPr>
        </p:pic>
        <p:sp>
          <p:nvSpPr>
            <p:cNvPr id="9" name="Rectangle 8"/>
            <p:cNvSpPr/>
            <p:nvPr/>
          </p:nvSpPr>
          <p:spPr>
            <a:xfrm>
              <a:off x="4937526" y="1604696"/>
              <a:ext cx="320838" cy="9187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7149757" y="2365552"/>
              <a:ext cx="318252" cy="4011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2256975" y="3869151"/>
              <a:ext cx="3775022" cy="88766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7173044" y="2021356"/>
              <a:ext cx="320838" cy="37007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2691659" y="1242383"/>
              <a:ext cx="300139" cy="8799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1633" name="TextBox 20"/>
            <p:cNvSpPr txBox="1">
              <a:spLocks noChangeArrowheads="1"/>
            </p:cNvSpPr>
            <p:nvPr/>
          </p:nvSpPr>
          <p:spPr bwMode="auto">
            <a:xfrm>
              <a:off x="4575289" y="5735060"/>
              <a:ext cx="1350625" cy="496886"/>
            </a:xfrm>
            <a:prstGeom prst="rect">
              <a:avLst/>
            </a:prstGeom>
            <a:noFill/>
            <a:ln w="9525">
              <a:noFill/>
              <a:miter lim="800000"/>
              <a:headEnd/>
              <a:tailEnd/>
            </a:ln>
          </p:spPr>
          <p:txBody>
            <a:bodyPr wrap="none">
              <a:prstTxWarp prst="textNoShape">
                <a:avLst/>
              </a:prstTxWarp>
              <a:spAutoFit/>
            </a:bodyPr>
            <a:lstStyle/>
            <a:p>
              <a:r>
                <a:rPr lang="en-US" sz="1400">
                  <a:cs typeface="MS PGothic" charset="0"/>
                </a:rPr>
                <a:t>1/T (K</a:t>
              </a:r>
              <a:r>
                <a:rPr lang="en-US" sz="1400" baseline="30000">
                  <a:cs typeface="MS PGothic" charset="0"/>
                </a:rPr>
                <a:t>-1</a:t>
              </a:r>
              <a:r>
                <a:rPr lang="en-US" sz="1400">
                  <a:cs typeface="MS PGothic" charset="0"/>
                </a:rPr>
                <a:t>)</a:t>
              </a:r>
            </a:p>
          </p:txBody>
        </p:sp>
        <p:pic>
          <p:nvPicPr>
            <p:cNvPr id="111634" name="Picture 21" descr="Fig_0.jpg"/>
            <p:cNvPicPr>
              <a:picLocks noChangeAspect="1"/>
            </p:cNvPicPr>
            <p:nvPr/>
          </p:nvPicPr>
          <p:blipFill>
            <a:blip r:embed="rId4"/>
            <a:srcRect l="18581" t="61528" r="37859" b="34039"/>
            <a:stretch>
              <a:fillRect/>
            </a:stretch>
          </p:blipFill>
          <p:spPr bwMode="auto">
            <a:xfrm>
              <a:off x="2276475" y="4492625"/>
              <a:ext cx="3246438" cy="231775"/>
            </a:xfrm>
            <a:prstGeom prst="rect">
              <a:avLst/>
            </a:prstGeom>
            <a:noFill/>
            <a:ln w="9525">
              <a:noFill/>
              <a:miter lim="800000"/>
              <a:headEnd/>
              <a:tailEnd/>
            </a:ln>
          </p:spPr>
        </p:pic>
      </p:grpSp>
      <p:sp>
        <p:nvSpPr>
          <p:cNvPr id="19" name="TextBox 18"/>
          <p:cNvSpPr txBox="1"/>
          <p:nvPr/>
        </p:nvSpPr>
        <p:spPr>
          <a:xfrm>
            <a:off x="-152400" y="639763"/>
            <a:ext cx="3276600" cy="396875"/>
          </a:xfrm>
          <a:prstGeom prst="rect">
            <a:avLst/>
          </a:prstGeom>
          <a:solidFill>
            <a:schemeClr val="accent3">
              <a:lumMod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fontAlgn="auto">
              <a:spcBef>
                <a:spcPts val="0"/>
              </a:spcBef>
              <a:spcAft>
                <a:spcPts val="0"/>
              </a:spcAft>
              <a:defRPr/>
            </a:pPr>
            <a:r>
              <a:rPr lang="en-US" sz="2000" b="1" dirty="0"/>
              <a:t>	Au diffusion </a:t>
            </a:r>
            <a:r>
              <a:rPr lang="en-US" sz="2000" b="1"/>
              <a:t>in Cu-Bi</a:t>
            </a:r>
            <a:endParaRPr lang="en-US" sz="2000" b="1" dirty="0"/>
          </a:p>
        </p:txBody>
      </p:sp>
      <p:sp>
        <p:nvSpPr>
          <p:cNvPr id="111622" name="TextBox 20"/>
          <p:cNvSpPr txBox="1">
            <a:spLocks noChangeArrowheads="1"/>
          </p:cNvSpPr>
          <p:nvPr/>
        </p:nvSpPr>
        <p:spPr bwMode="auto">
          <a:xfrm>
            <a:off x="990600" y="3276600"/>
            <a:ext cx="2590800" cy="596900"/>
          </a:xfrm>
          <a:prstGeom prst="rect">
            <a:avLst/>
          </a:prstGeom>
          <a:solidFill>
            <a:schemeClr val="bg1"/>
          </a:solidFill>
          <a:ln w="9525">
            <a:noFill/>
            <a:miter lim="800000"/>
            <a:headEnd/>
            <a:tailEnd/>
          </a:ln>
        </p:spPr>
        <p:txBody>
          <a:bodyPr>
            <a:prstTxWarp prst="textNoShape">
              <a:avLst/>
            </a:prstTxWarp>
            <a:spAutoFit/>
          </a:bodyPr>
          <a:lstStyle/>
          <a:p>
            <a:pPr marL="171450" indent="-171450">
              <a:buClr>
                <a:srgbClr val="FF6699"/>
              </a:buClr>
              <a:buFont typeface="Wingdings 3" pitchFamily="84" charset="2"/>
              <a:buChar char=""/>
            </a:pPr>
            <a:r>
              <a:rPr lang="en-US" sz="1100" b="1">
                <a:latin typeface="Calibri" pitchFamily="84" charset="0"/>
              </a:rPr>
              <a:t>Cu, 900°C</a:t>
            </a:r>
          </a:p>
          <a:p>
            <a:pPr marL="171450" indent="-171450">
              <a:buClr>
                <a:srgbClr val="FF0000"/>
              </a:buClr>
              <a:buFont typeface="Wingdings 2" pitchFamily="84" charset="2"/>
              <a:buChar char=""/>
            </a:pPr>
            <a:r>
              <a:rPr lang="en-US" sz="1100" b="1">
                <a:latin typeface="Calibri" pitchFamily="84" charset="0"/>
              </a:rPr>
              <a:t>Cu-Bi, 500°C</a:t>
            </a:r>
          </a:p>
          <a:p>
            <a:pPr marL="171450" indent="-171450">
              <a:buClr>
                <a:srgbClr val="0070C0"/>
              </a:buClr>
              <a:buFont typeface="Wingdings 3" pitchFamily="84" charset="2"/>
              <a:buChar char=""/>
            </a:pPr>
            <a:r>
              <a:rPr lang="en-US" sz="1100" b="1">
                <a:latin typeface="Calibri" pitchFamily="84" charset="0"/>
              </a:rPr>
              <a:t>Cu-Bi, 900°C</a:t>
            </a:r>
          </a:p>
        </p:txBody>
      </p:sp>
      <p:pic>
        <p:nvPicPr>
          <p:cNvPr id="111623" name="Picture 2" descr="C:\Users\kptai\Desktop\Cu_As.tif"/>
          <p:cNvPicPr>
            <a:picLocks noChangeAspect="1" noChangeArrowheads="1"/>
          </p:cNvPicPr>
          <p:nvPr/>
        </p:nvPicPr>
        <p:blipFill>
          <a:blip r:embed="rId5"/>
          <a:srcRect l="5524" t="9264" r="9106" b="3658"/>
          <a:stretch>
            <a:fillRect/>
          </a:stretch>
        </p:blipFill>
        <p:spPr bwMode="auto">
          <a:xfrm>
            <a:off x="152400" y="4165600"/>
            <a:ext cx="3125788" cy="2235200"/>
          </a:xfrm>
          <a:prstGeom prst="rect">
            <a:avLst/>
          </a:prstGeom>
          <a:noFill/>
          <a:ln w="9525">
            <a:noFill/>
            <a:miter lim="800000"/>
            <a:headEnd/>
            <a:tailEnd/>
          </a:ln>
        </p:spPr>
      </p:pic>
      <p:pic>
        <p:nvPicPr>
          <p:cNvPr id="111624" name="Picture 2" descr="G:\MURI\MURI review meeting May 2012\Cu_Ni-Bi.jpg"/>
          <p:cNvPicPr>
            <a:picLocks noChangeAspect="1" noChangeArrowheads="1"/>
          </p:cNvPicPr>
          <p:nvPr/>
        </p:nvPicPr>
        <p:blipFill>
          <a:blip r:embed="rId6"/>
          <a:srcRect l="2835" t="4955" r="3548" b="1881"/>
          <a:stretch>
            <a:fillRect/>
          </a:stretch>
        </p:blipFill>
        <p:spPr bwMode="auto">
          <a:xfrm>
            <a:off x="4648200" y="3340100"/>
            <a:ext cx="4495800" cy="3136900"/>
          </a:xfrm>
          <a:prstGeom prst="rect">
            <a:avLst/>
          </a:prstGeom>
          <a:noFill/>
          <a:ln w="9525">
            <a:noFill/>
            <a:miter lim="800000"/>
            <a:headEnd/>
            <a:tailEnd/>
          </a:ln>
        </p:spPr>
      </p:pic>
      <p:sp>
        <p:nvSpPr>
          <p:cNvPr id="20" name="TextBox 19"/>
          <p:cNvSpPr txBox="1"/>
          <p:nvPr/>
        </p:nvSpPr>
        <p:spPr>
          <a:xfrm>
            <a:off x="6172200" y="649288"/>
            <a:ext cx="3657600" cy="396875"/>
          </a:xfrm>
          <a:prstGeom prst="rect">
            <a:avLst/>
          </a:prstGeom>
          <a:solidFill>
            <a:schemeClr val="accent3">
              <a:lumMod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r" fontAlgn="auto">
              <a:spcBef>
                <a:spcPts val="0"/>
              </a:spcBef>
              <a:spcAft>
                <a:spcPts val="0"/>
              </a:spcAft>
              <a:defRPr/>
            </a:pPr>
            <a:r>
              <a:rPr lang="en-US" sz="2000" b="1" dirty="0"/>
              <a:t>Cu diffusion in Ni-Bi	_</a:t>
            </a:r>
            <a:endParaRPr lang="en-US" sz="2000" b="1" dirty="0"/>
          </a:p>
        </p:txBody>
      </p:sp>
      <p:pic>
        <p:nvPicPr>
          <p:cNvPr id="111626" name="Picture 3"/>
          <p:cNvPicPr>
            <a:picLocks noChangeAspect="1" noChangeArrowheads="1"/>
          </p:cNvPicPr>
          <p:nvPr/>
        </p:nvPicPr>
        <p:blipFill>
          <a:blip r:embed="rId7"/>
          <a:srcRect/>
          <a:stretch>
            <a:fillRect/>
          </a:stretch>
        </p:blipFill>
        <p:spPr bwMode="auto">
          <a:xfrm>
            <a:off x="5791200" y="1143000"/>
            <a:ext cx="3192463" cy="228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A898438A-C47A-435D-BC6C-7C191F184789}"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EE9D1803-2370-4A5E-A52D-A845EF1D2267}" type="slidenum">
              <a:rPr lang="en-US"/>
              <a:pPr>
                <a:defRPr/>
              </a:pPr>
              <a:t>69</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Metal-</a:t>
            </a:r>
            <a:r>
              <a:rPr lang="en-US" dirty="0" err="1" smtClean="0">
                <a:ea typeface="+mj-ea"/>
                <a:cs typeface="+mj-cs"/>
              </a:rPr>
              <a:t>Complexionized</a:t>
            </a:r>
            <a:r>
              <a:rPr lang="en-US" dirty="0" smtClean="0">
                <a:ea typeface="+mj-ea"/>
                <a:cs typeface="+mj-cs"/>
              </a:rPr>
              <a:t> Ceramics</a:t>
            </a:r>
            <a:endParaRPr lang="en-US" dirty="0">
              <a:ea typeface="+mj-ea"/>
              <a:cs typeface="+mj-cs"/>
            </a:endParaRPr>
          </a:p>
        </p:txBody>
      </p:sp>
      <p:pic>
        <p:nvPicPr>
          <p:cNvPr id="112644" name="Picture 2"/>
          <p:cNvPicPr>
            <a:picLocks noChangeAspect="1" noChangeArrowheads="1"/>
          </p:cNvPicPr>
          <p:nvPr/>
        </p:nvPicPr>
        <p:blipFill>
          <a:blip r:embed="rId3"/>
          <a:srcRect t="1968"/>
          <a:stretch>
            <a:fillRect/>
          </a:stretch>
        </p:blipFill>
        <p:spPr bwMode="auto">
          <a:xfrm>
            <a:off x="-25400" y="685800"/>
            <a:ext cx="4368800" cy="5557838"/>
          </a:xfrm>
          <a:prstGeom prst="rect">
            <a:avLst/>
          </a:prstGeom>
          <a:noFill/>
          <a:ln w="9525">
            <a:noFill/>
            <a:miter lim="800000"/>
            <a:headEnd/>
            <a:tailEnd/>
          </a:ln>
        </p:spPr>
      </p:pic>
      <p:sp>
        <p:nvSpPr>
          <p:cNvPr id="112645" name="TextBox 8"/>
          <p:cNvSpPr txBox="1">
            <a:spLocks noChangeArrowheads="1"/>
          </p:cNvSpPr>
          <p:nvPr/>
        </p:nvSpPr>
        <p:spPr bwMode="auto">
          <a:xfrm>
            <a:off x="427038" y="6183313"/>
            <a:ext cx="671512" cy="336550"/>
          </a:xfrm>
          <a:prstGeom prst="rect">
            <a:avLst/>
          </a:prstGeom>
          <a:noFill/>
          <a:ln w="9525">
            <a:noFill/>
            <a:miter lim="800000"/>
            <a:headEnd/>
            <a:tailEnd/>
          </a:ln>
        </p:spPr>
        <p:txBody>
          <a:bodyPr>
            <a:prstTxWarp prst="textNoShape">
              <a:avLst/>
            </a:prstTxWarp>
            <a:spAutoFit/>
          </a:bodyPr>
          <a:lstStyle/>
          <a:p>
            <a:pPr algn="ctr"/>
            <a:r>
              <a:rPr lang="en-US" sz="1600" b="1">
                <a:latin typeface="Calibri" pitchFamily="84" charset="0"/>
              </a:rPr>
              <a:t>-40</a:t>
            </a:r>
          </a:p>
        </p:txBody>
      </p:sp>
      <p:sp>
        <p:nvSpPr>
          <p:cNvPr id="112646" name="TextBox 9"/>
          <p:cNvSpPr txBox="1">
            <a:spLocks noChangeArrowheads="1"/>
          </p:cNvSpPr>
          <p:nvPr/>
        </p:nvSpPr>
        <p:spPr bwMode="auto">
          <a:xfrm>
            <a:off x="3841750" y="6096000"/>
            <a:ext cx="671513" cy="336550"/>
          </a:xfrm>
          <a:prstGeom prst="rect">
            <a:avLst/>
          </a:prstGeom>
          <a:noFill/>
          <a:ln w="9525">
            <a:noFill/>
            <a:miter lim="800000"/>
            <a:headEnd/>
            <a:tailEnd/>
          </a:ln>
        </p:spPr>
        <p:txBody>
          <a:bodyPr>
            <a:prstTxWarp prst="textNoShape">
              <a:avLst/>
            </a:prstTxWarp>
            <a:spAutoFit/>
          </a:bodyPr>
          <a:lstStyle/>
          <a:p>
            <a:pPr algn="ctr"/>
            <a:r>
              <a:rPr lang="en-US" sz="1600" b="1">
                <a:latin typeface="Calibri" pitchFamily="84" charset="0"/>
              </a:rPr>
              <a:t>0</a:t>
            </a:r>
          </a:p>
        </p:txBody>
      </p:sp>
      <p:sp>
        <p:nvSpPr>
          <p:cNvPr id="112647" name="TextBox 10"/>
          <p:cNvSpPr txBox="1">
            <a:spLocks noChangeArrowheads="1"/>
          </p:cNvSpPr>
          <p:nvPr/>
        </p:nvSpPr>
        <p:spPr bwMode="auto">
          <a:xfrm>
            <a:off x="4581525" y="6199188"/>
            <a:ext cx="2667000" cy="366712"/>
          </a:xfrm>
          <a:prstGeom prst="rect">
            <a:avLst/>
          </a:prstGeom>
          <a:noFill/>
          <a:ln w="9525">
            <a:noFill/>
            <a:miter lim="800000"/>
            <a:headEnd/>
            <a:tailEnd/>
          </a:ln>
        </p:spPr>
        <p:txBody>
          <a:bodyPr>
            <a:prstTxWarp prst="textNoShape">
              <a:avLst/>
            </a:prstTxWarp>
            <a:spAutoFit/>
          </a:bodyPr>
          <a:lstStyle/>
          <a:p>
            <a:r>
              <a:rPr lang="en-US" i="1">
                <a:latin typeface="Calibri" pitchFamily="84" charset="0"/>
              </a:rPr>
              <a:t>Eduardo Saiz</a:t>
            </a:r>
          </a:p>
        </p:txBody>
      </p:sp>
      <p:sp>
        <p:nvSpPr>
          <p:cNvPr id="112648" name="TextBox 7"/>
          <p:cNvSpPr txBox="1">
            <a:spLocks noChangeArrowheads="1"/>
          </p:cNvSpPr>
          <p:nvPr/>
        </p:nvSpPr>
        <p:spPr bwMode="auto">
          <a:xfrm>
            <a:off x="4724400" y="838200"/>
            <a:ext cx="4419600" cy="2563813"/>
          </a:xfrm>
          <a:prstGeom prst="rect">
            <a:avLst/>
          </a:prstGeom>
          <a:noFill/>
          <a:ln w="9525">
            <a:noFill/>
            <a:miter lim="800000"/>
            <a:headEnd/>
            <a:tailEnd/>
          </a:ln>
        </p:spPr>
        <p:txBody>
          <a:bodyPr>
            <a:prstTxWarp prst="textNoShape">
              <a:avLst/>
            </a:prstTxWarp>
            <a:spAutoFit/>
          </a:bodyPr>
          <a:lstStyle/>
          <a:p>
            <a:pPr marL="285750" indent="-285750">
              <a:buFont typeface="Arial" pitchFamily="84" charset="0"/>
              <a:buChar char="•"/>
            </a:pPr>
            <a:r>
              <a:rPr lang="en-US" b="1">
                <a:latin typeface="Calibri" pitchFamily="84" charset="0"/>
              </a:rPr>
              <a:t>Hypothesis</a:t>
            </a:r>
          </a:p>
          <a:p>
            <a:pPr lvl="1"/>
            <a:r>
              <a:rPr lang="en-US" b="1" i="1">
                <a:latin typeface="Calibri" pitchFamily="84" charset="0"/>
              </a:rPr>
              <a:t>All-metal complexions can be thermodynamically stabilized  within defined limits of extremely low oxygen partial pressures.</a:t>
            </a:r>
          </a:p>
          <a:p>
            <a:pPr lvl="1"/>
            <a:endParaRPr lang="en-US" b="1" i="1">
              <a:latin typeface="Calibri" pitchFamily="84" charset="0"/>
            </a:endParaRPr>
          </a:p>
          <a:p>
            <a:pPr lvl="1"/>
            <a:r>
              <a:rPr lang="en-US" b="1" i="1">
                <a:latin typeface="Calibri" pitchFamily="84" charset="0"/>
              </a:rPr>
              <a:t>The oxygen partial pressure limits are adjustable by </a:t>
            </a:r>
            <a:r>
              <a:rPr lang="en-US" b="1" i="1" u="sng">
                <a:latin typeface="Calibri" pitchFamily="84" charset="0"/>
              </a:rPr>
              <a:t>temperature </a:t>
            </a:r>
            <a:r>
              <a:rPr lang="en-US" b="1" i="1">
                <a:latin typeface="Calibri" pitchFamily="84" charset="0"/>
              </a:rPr>
              <a:t>and </a:t>
            </a:r>
            <a:r>
              <a:rPr lang="en-US" b="1" i="1" u="sng">
                <a:latin typeface="Calibri" pitchFamily="84" charset="0"/>
              </a:rPr>
              <a:t>alloying</a:t>
            </a:r>
          </a:p>
          <a:p>
            <a:pPr lvl="1"/>
            <a:r>
              <a:rPr lang="en-US" b="1" i="1" u="sng">
                <a:latin typeface="Calibri" pitchFamily="84" charset="0"/>
              </a:rPr>
              <a:t>(Cu/Al).</a:t>
            </a:r>
          </a:p>
        </p:txBody>
      </p:sp>
      <p:sp>
        <p:nvSpPr>
          <p:cNvPr id="112649" name="TextBox 11"/>
          <p:cNvSpPr txBox="1">
            <a:spLocks noChangeArrowheads="1"/>
          </p:cNvSpPr>
          <p:nvPr/>
        </p:nvSpPr>
        <p:spPr bwMode="auto">
          <a:xfrm>
            <a:off x="1966913" y="6169025"/>
            <a:ext cx="1066800" cy="366713"/>
          </a:xfrm>
          <a:prstGeom prst="rect">
            <a:avLst/>
          </a:prstGeom>
          <a:noFill/>
          <a:ln w="9525">
            <a:noFill/>
            <a:miter lim="800000"/>
            <a:headEnd/>
            <a:tailEnd/>
          </a:ln>
        </p:spPr>
        <p:txBody>
          <a:bodyPr>
            <a:prstTxWarp prst="textNoShape">
              <a:avLst/>
            </a:prstTxWarp>
            <a:spAutoFit/>
          </a:bodyPr>
          <a:lstStyle/>
          <a:p>
            <a:r>
              <a:rPr lang="en-US" b="1" i="1">
                <a:latin typeface="Calibri" pitchFamily="84" charset="0"/>
              </a:rPr>
              <a:t>log</a:t>
            </a:r>
            <a:r>
              <a:rPr lang="en-US" b="1">
                <a:latin typeface="Calibri" pitchFamily="84" charset="0"/>
              </a:rPr>
              <a:t> pO</a:t>
            </a:r>
            <a:r>
              <a:rPr lang="en-US" b="1" baseline="-25000">
                <a:latin typeface="Calibri" pitchFamily="84" charset="0"/>
              </a:rPr>
              <a:t>2</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Date Placeholder 1"/>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C449C6-89C4-4C67-836E-B92625624EF9}" type="datetime3">
              <a:rPr lang="en-US">
                <a:latin typeface="Candara" pitchFamily="84" charset="0"/>
                <a:ea typeface="ＭＳ Ｐゴシック" pitchFamily="84" charset="-128"/>
                <a:cs typeface="ＭＳ Ｐゴシック" pitchFamily="84" charset="-128"/>
              </a:rPr>
              <a:pPr fontAlgn="base">
                <a:spcBef>
                  <a:spcPct val="0"/>
                </a:spcBef>
                <a:spcAft>
                  <a:spcPct val="0"/>
                </a:spcAft>
              </a:pPr>
              <a:t>January 7, 13</a:t>
            </a:fld>
            <a:endParaRPr lang="en-US">
              <a:latin typeface="Candara" pitchFamily="84" charset="0"/>
              <a:ea typeface="ＭＳ Ｐゴシック" pitchFamily="84" charset="-128"/>
              <a:cs typeface="ＭＳ Ｐゴシック" pitchFamily="84" charset="-128"/>
            </a:endParaRPr>
          </a:p>
        </p:txBody>
      </p:sp>
      <p:sp>
        <p:nvSpPr>
          <p:cNvPr id="3" name="Slide Number Placeholder 2"/>
          <p:cNvSpPr>
            <a:spLocks noGrp="1"/>
          </p:cNvSpPr>
          <p:nvPr>
            <p:ph type="sldNum" sz="quarter" idx="12"/>
          </p:nvPr>
        </p:nvSpPr>
        <p:spPr/>
        <p:txBody>
          <a:bodyPr/>
          <a:lstStyle/>
          <a:p>
            <a:pPr>
              <a:defRPr/>
            </a:pPr>
            <a:fld id="{C6B8FF47-DE00-4773-B802-585330358E4F}" type="slidenum">
              <a:rPr lang="en-US"/>
              <a:pPr>
                <a:defRPr/>
              </a:pPr>
              <a:t>7</a:t>
            </a:fld>
            <a:endParaRPr lang="en-US" dirty="0"/>
          </a:p>
        </p:txBody>
      </p:sp>
      <p:pic>
        <p:nvPicPr>
          <p:cNvPr id="24579" name="Picture 2"/>
          <p:cNvPicPr>
            <a:picLocks noChangeAspect="1" noChangeArrowheads="1"/>
          </p:cNvPicPr>
          <p:nvPr/>
        </p:nvPicPr>
        <p:blipFill>
          <a:blip r:embed="rId3"/>
          <a:srcRect l="34370" t="12468" r="36514" b="6616"/>
          <a:stretch>
            <a:fillRect/>
          </a:stretch>
        </p:blipFill>
        <p:spPr bwMode="auto">
          <a:xfrm>
            <a:off x="381000" y="520700"/>
            <a:ext cx="3449638" cy="5211763"/>
          </a:xfrm>
          <a:prstGeom prst="rect">
            <a:avLst/>
          </a:prstGeom>
          <a:noFill/>
          <a:ln w="9525">
            <a:noFill/>
            <a:miter lim="800000"/>
            <a:headEnd/>
            <a:tailEnd/>
          </a:ln>
        </p:spPr>
      </p:pic>
      <p:grpSp>
        <p:nvGrpSpPr>
          <p:cNvPr id="5" name="Group 4"/>
          <p:cNvGrpSpPr>
            <a:grpSpLocks/>
          </p:cNvGrpSpPr>
          <p:nvPr/>
        </p:nvGrpSpPr>
        <p:grpSpPr bwMode="auto">
          <a:xfrm>
            <a:off x="2362200" y="520700"/>
            <a:ext cx="6673850" cy="5851525"/>
            <a:chOff x="2362200" y="520700"/>
            <a:chExt cx="6673671" cy="5852160"/>
          </a:xfrm>
        </p:grpSpPr>
        <p:pic>
          <p:nvPicPr>
            <p:cNvPr id="24581" name="Picture 3"/>
            <p:cNvPicPr>
              <a:picLocks noChangeAspect="1" noChangeArrowheads="1"/>
            </p:cNvPicPr>
            <p:nvPr/>
          </p:nvPicPr>
          <p:blipFill>
            <a:blip r:embed="rId4"/>
            <a:srcRect l="23859" t="12341" r="24414" b="3244"/>
            <a:stretch>
              <a:fillRect/>
            </a:stretch>
          </p:blipFill>
          <p:spPr bwMode="auto">
            <a:xfrm>
              <a:off x="2438400" y="520700"/>
              <a:ext cx="6597471" cy="5852160"/>
            </a:xfrm>
            <a:prstGeom prst="rect">
              <a:avLst/>
            </a:prstGeom>
            <a:noFill/>
            <a:ln w="9525">
              <a:noFill/>
              <a:miter lim="800000"/>
              <a:headEnd/>
              <a:tailEnd/>
            </a:ln>
          </p:spPr>
        </p:pic>
        <p:sp>
          <p:nvSpPr>
            <p:cNvPr id="4" name="Rectangle 3"/>
            <p:cNvSpPr/>
            <p:nvPr/>
          </p:nvSpPr>
          <p:spPr>
            <a:xfrm>
              <a:off x="2362200" y="4572440"/>
              <a:ext cx="6400628" cy="304833"/>
            </a:xfrm>
            <a:prstGeom prst="rect">
              <a:avLst/>
            </a:pr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01600"/>
            <a:ext cx="9144000" cy="609600"/>
          </a:xfrm>
        </p:spPr>
        <p:txBody>
          <a:bodyPr/>
          <a:lstStyle/>
          <a:p>
            <a:pPr fontAlgn="auto">
              <a:spcAft>
                <a:spcPts val="0"/>
              </a:spcAft>
              <a:defRPr/>
            </a:pPr>
            <a:r>
              <a:rPr lang="en-US" sz="4000" dirty="0" smtClean="0">
                <a:ea typeface="+mj-ea"/>
                <a:cs typeface="+mj-cs"/>
              </a:rPr>
              <a:t>Alumina: Comparison of </a:t>
            </a:r>
            <a:r>
              <a:rPr lang="en-US" sz="4000" dirty="0" err="1" smtClean="0">
                <a:ea typeface="+mj-ea"/>
                <a:cs typeface="+mj-cs"/>
              </a:rPr>
              <a:t>gb</a:t>
            </a:r>
            <a:r>
              <a:rPr lang="en-US" sz="4000" dirty="0" smtClean="0">
                <a:ea typeface="+mj-ea"/>
                <a:cs typeface="+mj-cs"/>
              </a:rPr>
              <a:t> mobility</a:t>
            </a:r>
            <a:endParaRPr lang="en-US" sz="4000" dirty="0">
              <a:ea typeface="+mj-ea"/>
              <a:cs typeface="+mj-cs"/>
            </a:endParaRPr>
          </a:p>
        </p:txBody>
      </p:sp>
      <p:graphicFrame>
        <p:nvGraphicFramePr>
          <p:cNvPr id="4" name="Chart 3"/>
          <p:cNvGraphicFramePr>
            <a:graphicFrameLocks noGrp="1"/>
          </p:cNvGraphicFramePr>
          <p:nvPr/>
        </p:nvGraphicFramePr>
        <p:xfrm>
          <a:off x="304801" y="1625262"/>
          <a:ext cx="8820338" cy="485173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5387975" y="2873375"/>
            <a:ext cx="2286000" cy="1917700"/>
          </a:xfrm>
          <a:prstGeom prst="rect">
            <a:avLst/>
          </a:prstGeom>
          <a:noFill/>
        </p:spPr>
        <p:txBody>
          <a:bodyPr>
            <a:spAutoFit/>
          </a:bodyPr>
          <a:lstStyle/>
          <a:p>
            <a:pPr fontAlgn="auto">
              <a:spcBef>
                <a:spcPts val="0"/>
              </a:spcBef>
              <a:spcAft>
                <a:spcPts val="0"/>
              </a:spcAft>
              <a:defRPr/>
            </a:pPr>
            <a:r>
              <a:rPr lang="en-US" sz="2400" b="1" dirty="0">
                <a:solidFill>
                  <a:srgbClr val="002060"/>
                </a:solidFill>
                <a:latin typeface="+mn-lt"/>
                <a:ea typeface="+mn-ea"/>
                <a:cs typeface="+mn-cs"/>
              </a:rPr>
              <a:t>M60</a:t>
            </a:r>
          </a:p>
          <a:p>
            <a:pPr fontAlgn="auto">
              <a:spcBef>
                <a:spcPts val="0"/>
              </a:spcBef>
              <a:spcAft>
                <a:spcPts val="0"/>
              </a:spcAft>
              <a:defRPr/>
            </a:pPr>
            <a:endParaRPr lang="en-US" sz="2400" b="1" dirty="0">
              <a:latin typeface="+mn-lt"/>
              <a:ea typeface="+mn-ea"/>
              <a:cs typeface="+mn-cs"/>
            </a:endParaRPr>
          </a:p>
          <a:p>
            <a:pPr fontAlgn="auto">
              <a:spcBef>
                <a:spcPts val="0"/>
              </a:spcBef>
              <a:spcAft>
                <a:spcPts val="0"/>
              </a:spcAft>
              <a:defRPr/>
            </a:pPr>
            <a:endParaRPr lang="en-US" sz="2400" b="1" dirty="0">
              <a:latin typeface="+mn-lt"/>
              <a:ea typeface="+mn-ea"/>
              <a:cs typeface="+mn-cs"/>
            </a:endParaRPr>
          </a:p>
          <a:p>
            <a:pPr fontAlgn="auto">
              <a:spcBef>
                <a:spcPts val="0"/>
              </a:spcBef>
              <a:spcAft>
                <a:spcPts val="0"/>
              </a:spcAft>
              <a:defRPr/>
            </a:pPr>
            <a:endParaRPr lang="en-US" sz="2400" b="1" dirty="0">
              <a:latin typeface="+mn-lt"/>
              <a:ea typeface="+mn-ea"/>
              <a:cs typeface="+mn-cs"/>
            </a:endParaRPr>
          </a:p>
          <a:p>
            <a:pPr fontAlgn="auto">
              <a:spcBef>
                <a:spcPts val="0"/>
              </a:spcBef>
              <a:spcAft>
                <a:spcPts val="0"/>
              </a:spcAft>
              <a:defRPr/>
            </a:pPr>
            <a:r>
              <a:rPr lang="en-US" sz="2400" b="1" dirty="0" err="1">
                <a:solidFill>
                  <a:schemeClr val="accent3">
                    <a:lumMod val="50000"/>
                  </a:schemeClr>
                </a:solidFill>
                <a:latin typeface="+mn-lt"/>
                <a:ea typeface="+mn-ea"/>
                <a:cs typeface="+mn-cs"/>
              </a:rPr>
              <a:t>Centorr</a:t>
            </a:r>
            <a:endParaRPr lang="en-US" sz="2400" b="1" dirty="0">
              <a:solidFill>
                <a:schemeClr val="accent3">
                  <a:lumMod val="50000"/>
                </a:schemeClr>
              </a:solidFill>
              <a:latin typeface="+mn-lt"/>
              <a:ea typeface="+mn-ea"/>
              <a:cs typeface="+mn-cs"/>
            </a:endParaRPr>
          </a:p>
        </p:txBody>
      </p:sp>
      <p:sp>
        <p:nvSpPr>
          <p:cNvPr id="11" name="Rectangle 10"/>
          <p:cNvSpPr/>
          <p:nvPr/>
        </p:nvSpPr>
        <p:spPr>
          <a:xfrm>
            <a:off x="76200" y="660400"/>
            <a:ext cx="3200400" cy="1031875"/>
          </a:xfrm>
          <a:prstGeom prst="rect">
            <a:avLst/>
          </a:prstGeom>
        </p:spPr>
        <p:style>
          <a:lnRef idx="2">
            <a:schemeClr val="dk1">
              <a:shade val="50000"/>
            </a:schemeClr>
          </a:lnRef>
          <a:fillRef idx="1">
            <a:schemeClr val="dk1"/>
          </a:fillRef>
          <a:effectRef idx="0">
            <a:schemeClr val="dk1"/>
          </a:effectRef>
          <a:fontRef idx="minor">
            <a:schemeClr val="lt1"/>
          </a:fontRef>
        </p:style>
        <p:txBody>
          <a:bodyPr>
            <a:spAutoFit/>
          </a:bodyPr>
          <a:lstStyle/>
          <a:p>
            <a:pPr fontAlgn="auto">
              <a:spcBef>
                <a:spcPts val="0"/>
              </a:spcBef>
              <a:spcAft>
                <a:spcPts val="0"/>
              </a:spcAft>
              <a:defRPr/>
            </a:pPr>
            <a:r>
              <a:rPr lang="en-US" sz="2000" b="1" dirty="0"/>
              <a:t>1000 ppm </a:t>
            </a:r>
            <a:r>
              <a:rPr lang="en-US" sz="2000" b="1" dirty="0"/>
              <a:t>Cu,</a:t>
            </a:r>
          </a:p>
          <a:p>
            <a:pPr fontAlgn="auto">
              <a:spcBef>
                <a:spcPts val="0"/>
              </a:spcBef>
              <a:spcAft>
                <a:spcPts val="0"/>
              </a:spcAft>
              <a:defRPr/>
            </a:pPr>
            <a:r>
              <a:rPr lang="en-US" sz="2000" b="1" dirty="0"/>
              <a:t>1000 </a:t>
            </a:r>
            <a:r>
              <a:rPr lang="en-US" sz="2000" b="1" dirty="0"/>
              <a:t>ppm </a:t>
            </a:r>
            <a:r>
              <a:rPr lang="en-US" sz="2000" b="1" dirty="0"/>
              <a:t>Ti,</a:t>
            </a:r>
          </a:p>
          <a:p>
            <a:pPr fontAlgn="auto">
              <a:spcBef>
                <a:spcPts val="0"/>
              </a:spcBef>
              <a:spcAft>
                <a:spcPts val="0"/>
              </a:spcAft>
              <a:defRPr/>
            </a:pPr>
            <a:r>
              <a:rPr lang="en-US" sz="2000" b="1" dirty="0"/>
              <a:t>600 </a:t>
            </a:r>
            <a:r>
              <a:rPr lang="en-US" sz="2000" b="1" dirty="0"/>
              <a:t>ppm Cu – 400 ppm Ti</a:t>
            </a:r>
            <a:r>
              <a:rPr lang="en-US" sz="2000" b="1" dirty="0"/>
              <a:t>) </a:t>
            </a:r>
            <a:endParaRPr lang="en-US" sz="2000" b="1" dirty="0"/>
          </a:p>
        </p:txBody>
      </p:sp>
      <p:sp>
        <p:nvSpPr>
          <p:cNvPr id="12" name="Date Placeholder 11"/>
          <p:cNvSpPr>
            <a:spLocks noGrp="1"/>
          </p:cNvSpPr>
          <p:nvPr>
            <p:ph type="dt" sz="quarter" idx="10"/>
          </p:nvPr>
        </p:nvSpPr>
        <p:spPr/>
        <p:txBody>
          <a:bodyPr/>
          <a:lstStyle/>
          <a:p>
            <a:pPr>
              <a:defRPr/>
            </a:pPr>
            <a:fld id="{8F65DE32-9C0E-4EC6-A9D5-FE48246C53FD}" type="datetime3">
              <a:rPr lang="en-US"/>
              <a:pPr>
                <a:defRPr/>
              </a:pPr>
              <a:t>January 7, 13</a:t>
            </a:fld>
            <a:endParaRPr lang="en-US" dirty="0"/>
          </a:p>
        </p:txBody>
      </p:sp>
      <p:sp>
        <p:nvSpPr>
          <p:cNvPr id="13" name="Slide Number Placeholder 12"/>
          <p:cNvSpPr>
            <a:spLocks noGrp="1"/>
          </p:cNvSpPr>
          <p:nvPr>
            <p:ph type="sldNum" sz="quarter" idx="12"/>
          </p:nvPr>
        </p:nvSpPr>
        <p:spPr/>
        <p:txBody>
          <a:bodyPr/>
          <a:lstStyle/>
          <a:p>
            <a:pPr>
              <a:defRPr/>
            </a:pPr>
            <a:fld id="{BD532BCE-C8C4-48B6-8A2D-340811AC87D2}" type="slidenum">
              <a:rPr lang="en-US"/>
              <a:pPr>
                <a:defRPr/>
              </a:pPr>
              <a:t>70</a:t>
            </a:fld>
            <a:endParaRPr lang="en-US" dirty="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14689" name="Group 9"/>
          <p:cNvGrpSpPr>
            <a:grpSpLocks/>
          </p:cNvGrpSpPr>
          <p:nvPr/>
        </p:nvGrpSpPr>
        <p:grpSpPr bwMode="auto">
          <a:xfrm>
            <a:off x="3962400" y="2590800"/>
            <a:ext cx="5105400" cy="3886200"/>
            <a:chOff x="4800600" y="1752600"/>
            <a:chExt cx="5448300" cy="4114800"/>
          </a:xfrm>
        </p:grpSpPr>
        <p:pic>
          <p:nvPicPr>
            <p:cNvPr id="114710" name="Picture 3" descr="C:\Users\Ike\Desktop\S10 Concentration Gradient 1000x.jpg"/>
            <p:cNvPicPr>
              <a:picLocks noChangeAspect="1" noChangeArrowheads="1"/>
            </p:cNvPicPr>
            <p:nvPr/>
          </p:nvPicPr>
          <p:blipFill>
            <a:blip r:embed="rId3"/>
            <a:srcRect t="5682"/>
            <a:stretch>
              <a:fillRect/>
            </a:stretch>
          </p:blipFill>
          <p:spPr bwMode="auto">
            <a:xfrm>
              <a:off x="4800600" y="1752600"/>
              <a:ext cx="5448300" cy="4114800"/>
            </a:xfrm>
            <a:prstGeom prst="rect">
              <a:avLst/>
            </a:prstGeom>
            <a:noFill/>
            <a:ln w="9525">
              <a:noFill/>
              <a:miter lim="800000"/>
              <a:headEnd/>
              <a:tailEnd/>
            </a:ln>
          </p:spPr>
        </p:pic>
        <p:sp>
          <p:nvSpPr>
            <p:cNvPr id="114711" name="TextBox 10"/>
            <p:cNvSpPr txBox="1">
              <a:spLocks noChangeArrowheads="1"/>
            </p:cNvSpPr>
            <p:nvPr/>
          </p:nvSpPr>
          <p:spPr bwMode="auto">
            <a:xfrm>
              <a:off x="8915625" y="4922744"/>
              <a:ext cx="1128286" cy="388284"/>
            </a:xfrm>
            <a:prstGeom prst="rect">
              <a:avLst/>
            </a:prstGeom>
            <a:noFill/>
            <a:ln w="9525">
              <a:noFill/>
              <a:miter lim="800000"/>
              <a:headEnd/>
              <a:tailEnd/>
            </a:ln>
          </p:spPr>
          <p:txBody>
            <a:bodyPr>
              <a:prstTxWarp prst="textNoShape">
                <a:avLst/>
              </a:prstTxWarp>
              <a:spAutoFit/>
            </a:bodyPr>
            <a:lstStyle/>
            <a:p>
              <a:r>
                <a:rPr lang="en-US" b="1">
                  <a:latin typeface="Calibri" pitchFamily="84" charset="0"/>
                </a:rPr>
                <a:t>25 </a:t>
              </a:r>
              <a:r>
                <a:rPr lang="en-US" b="1">
                  <a:latin typeface="Symbol" pitchFamily="84" charset="2"/>
                </a:rPr>
                <a:t>m</a:t>
              </a:r>
              <a:r>
                <a:rPr lang="en-US" b="1">
                  <a:latin typeface="Calibri" pitchFamily="84" charset="0"/>
                </a:rPr>
                <a:t>m</a:t>
              </a:r>
            </a:p>
          </p:txBody>
        </p:sp>
        <p:cxnSp>
          <p:nvCxnSpPr>
            <p:cNvPr id="12" name="Straight Connector 11"/>
            <p:cNvCxnSpPr/>
            <p:nvPr/>
          </p:nvCxnSpPr>
          <p:spPr>
            <a:xfrm flipH="1">
              <a:off x="8791954" y="5361455"/>
              <a:ext cx="1067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4690" name="Title 1"/>
          <p:cNvSpPr txBox="1">
            <a:spLocks/>
          </p:cNvSpPr>
          <p:nvPr/>
        </p:nvSpPr>
        <p:spPr bwMode="auto">
          <a:xfrm>
            <a:off x="3124200" y="1916113"/>
            <a:ext cx="8229600" cy="781050"/>
          </a:xfrm>
          <a:prstGeom prst="rect">
            <a:avLst/>
          </a:prstGeom>
          <a:noFill/>
          <a:ln w="9525">
            <a:noFill/>
            <a:miter lim="800000"/>
            <a:headEnd/>
            <a:tailEnd/>
          </a:ln>
        </p:spPr>
        <p:txBody>
          <a:bodyPr anchor="ctr">
            <a:prstTxWarp prst="textNoShape">
              <a:avLst/>
            </a:prstTxWarp>
          </a:bodyPr>
          <a:lstStyle/>
          <a:p>
            <a:pPr algn="ctr"/>
            <a:endParaRPr lang="en-US" sz="3200" b="1">
              <a:latin typeface="Calibri" pitchFamily="84" charset="0"/>
            </a:endParaRPr>
          </a:p>
        </p:txBody>
      </p:sp>
      <p:sp>
        <p:nvSpPr>
          <p:cNvPr id="114691" name="TextBox 19"/>
          <p:cNvSpPr txBox="1">
            <a:spLocks noChangeArrowheads="1"/>
          </p:cNvSpPr>
          <p:nvPr/>
        </p:nvSpPr>
        <p:spPr bwMode="auto">
          <a:xfrm>
            <a:off x="5334000" y="1106488"/>
            <a:ext cx="3519488" cy="1187450"/>
          </a:xfrm>
          <a:prstGeom prst="rect">
            <a:avLst/>
          </a:prstGeom>
          <a:noFill/>
          <a:ln w="9525">
            <a:noFill/>
            <a:miter lim="800000"/>
            <a:headEnd/>
            <a:tailEnd/>
          </a:ln>
        </p:spPr>
        <p:txBody>
          <a:bodyPr>
            <a:prstTxWarp prst="textNoShape">
              <a:avLst/>
            </a:prstTxWarp>
            <a:spAutoFit/>
          </a:bodyPr>
          <a:lstStyle/>
          <a:p>
            <a:r>
              <a:rPr lang="en-US" sz="2400" b="1">
                <a:latin typeface="Calibri" pitchFamily="84" charset="0"/>
              </a:rPr>
              <a:t>Starting:  Alumina + Cu</a:t>
            </a:r>
            <a:r>
              <a:rPr lang="en-US" sz="2400" b="1" baseline="-25000">
                <a:latin typeface="Calibri" pitchFamily="84" charset="0"/>
              </a:rPr>
              <a:t>2</a:t>
            </a:r>
            <a:r>
              <a:rPr lang="en-US" sz="2400" b="1">
                <a:latin typeface="Calibri" pitchFamily="84" charset="0"/>
              </a:rPr>
              <a:t>O</a:t>
            </a:r>
          </a:p>
          <a:p>
            <a:r>
              <a:rPr lang="en-US" sz="2400" b="1">
                <a:latin typeface="Calibri" pitchFamily="84" charset="0"/>
              </a:rPr>
              <a:t>SPS</a:t>
            </a:r>
          </a:p>
          <a:p>
            <a:r>
              <a:rPr lang="en-US" sz="2400" b="1">
                <a:latin typeface="Calibri" pitchFamily="84" charset="0"/>
              </a:rPr>
              <a:t>1300 </a:t>
            </a:r>
            <a:r>
              <a:rPr lang="en-US" sz="2400" b="1" baseline="30000">
                <a:latin typeface="Calibri" pitchFamily="84" charset="0"/>
              </a:rPr>
              <a:t>o</a:t>
            </a:r>
            <a:r>
              <a:rPr lang="en-US" sz="2400" b="1">
                <a:latin typeface="Calibri" pitchFamily="84" charset="0"/>
              </a:rPr>
              <a:t>C, 25 min, 60 MPa</a:t>
            </a:r>
          </a:p>
        </p:txBody>
      </p:sp>
      <p:grpSp>
        <p:nvGrpSpPr>
          <p:cNvPr id="114692" name="Group 21"/>
          <p:cNvGrpSpPr>
            <a:grpSpLocks/>
          </p:cNvGrpSpPr>
          <p:nvPr/>
        </p:nvGrpSpPr>
        <p:grpSpPr bwMode="auto">
          <a:xfrm>
            <a:off x="76200" y="685800"/>
            <a:ext cx="5129213" cy="4114800"/>
            <a:chOff x="76200" y="685800"/>
            <a:chExt cx="5129900" cy="4114961"/>
          </a:xfrm>
        </p:grpSpPr>
        <p:grpSp>
          <p:nvGrpSpPr>
            <p:cNvPr id="114700" name="Group 12"/>
            <p:cNvGrpSpPr>
              <a:grpSpLocks/>
            </p:cNvGrpSpPr>
            <p:nvPr/>
          </p:nvGrpSpPr>
          <p:grpSpPr bwMode="auto">
            <a:xfrm>
              <a:off x="76200" y="685800"/>
              <a:ext cx="5129900" cy="4114961"/>
              <a:chOff x="-703296" y="1949029"/>
              <a:chExt cx="5224496" cy="3918371"/>
            </a:xfrm>
          </p:grpSpPr>
          <p:pic>
            <p:nvPicPr>
              <p:cNvPr id="114707" name="Picture 2" descr="C:\Users\Ike\Desktop\S11 1000x overview.jpg"/>
              <p:cNvPicPr>
                <a:picLocks noChangeAspect="1" noChangeArrowheads="1"/>
              </p:cNvPicPr>
              <p:nvPr/>
            </p:nvPicPr>
            <p:blipFill>
              <a:blip r:embed="rId4"/>
              <a:srcRect/>
              <a:stretch>
                <a:fillRect/>
              </a:stretch>
            </p:blipFill>
            <p:spPr bwMode="auto">
              <a:xfrm>
                <a:off x="-703296" y="1949029"/>
                <a:ext cx="5224496" cy="3918371"/>
              </a:xfrm>
              <a:prstGeom prst="rect">
                <a:avLst/>
              </a:prstGeom>
              <a:noFill/>
              <a:ln w="9525">
                <a:noFill/>
                <a:miter lim="800000"/>
                <a:headEnd/>
                <a:tailEnd/>
              </a:ln>
            </p:spPr>
          </p:pic>
          <p:sp>
            <p:nvSpPr>
              <p:cNvPr id="114708" name="TextBox 7"/>
              <p:cNvSpPr txBox="1">
                <a:spLocks noChangeArrowheads="1"/>
              </p:cNvSpPr>
              <p:nvPr/>
            </p:nvSpPr>
            <p:spPr bwMode="auto">
              <a:xfrm>
                <a:off x="3148375" y="4955834"/>
                <a:ext cx="942705" cy="349207"/>
              </a:xfrm>
              <a:prstGeom prst="rect">
                <a:avLst/>
              </a:prstGeom>
              <a:noFill/>
              <a:ln w="9525">
                <a:noFill/>
                <a:miter lim="800000"/>
                <a:headEnd/>
                <a:tailEnd/>
              </a:ln>
            </p:spPr>
            <p:txBody>
              <a:bodyPr>
                <a:prstTxWarp prst="textNoShape">
                  <a:avLst/>
                </a:prstTxWarp>
                <a:spAutoFit/>
              </a:bodyPr>
              <a:lstStyle/>
              <a:p>
                <a:r>
                  <a:rPr lang="en-US" b="1">
                    <a:solidFill>
                      <a:schemeClr val="bg1"/>
                    </a:solidFill>
                    <a:latin typeface="Calibri" pitchFamily="84" charset="0"/>
                  </a:rPr>
                  <a:t>25 </a:t>
                </a:r>
                <a:r>
                  <a:rPr lang="en-US" b="1">
                    <a:solidFill>
                      <a:schemeClr val="bg1"/>
                    </a:solidFill>
                    <a:latin typeface="Symbol" pitchFamily="84" charset="2"/>
                  </a:rPr>
                  <a:t>m</a:t>
                </a:r>
                <a:r>
                  <a:rPr lang="en-US" b="1">
                    <a:solidFill>
                      <a:schemeClr val="bg1"/>
                    </a:solidFill>
                    <a:latin typeface="Calibri" pitchFamily="84" charset="0"/>
                  </a:rPr>
                  <a:t>m</a:t>
                </a:r>
              </a:p>
            </p:txBody>
          </p:sp>
          <p:cxnSp>
            <p:nvCxnSpPr>
              <p:cNvPr id="9" name="Straight Connector 8"/>
              <p:cNvCxnSpPr/>
              <p:nvPr/>
            </p:nvCxnSpPr>
            <p:spPr>
              <a:xfrm flipH="1">
                <a:off x="3048121" y="5363999"/>
                <a:ext cx="106721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4701" name="Group 14"/>
            <p:cNvGrpSpPr>
              <a:grpSpLocks/>
            </p:cNvGrpSpPr>
            <p:nvPr/>
          </p:nvGrpSpPr>
          <p:grpSpPr bwMode="auto">
            <a:xfrm>
              <a:off x="226898" y="762000"/>
              <a:ext cx="2414252" cy="1317014"/>
              <a:chOff x="-1228300" y="1883391"/>
              <a:chExt cx="3739487" cy="2524836"/>
            </a:xfrm>
          </p:grpSpPr>
          <p:pic>
            <p:nvPicPr>
              <p:cNvPr id="114704" name="Picture 2" descr="C:\Users\Mike\Desktop\Cu_Alumina Mike\11\CU in boundary B.TIF"/>
              <p:cNvPicPr>
                <a:picLocks noChangeAspect="1" noChangeArrowheads="1"/>
              </p:cNvPicPr>
              <p:nvPr/>
            </p:nvPicPr>
            <p:blipFill>
              <a:blip r:embed="rId5"/>
              <a:srcRect l="4034" t="20715" r="12787" b="19003"/>
              <a:stretch>
                <a:fillRect/>
              </a:stretch>
            </p:blipFill>
            <p:spPr bwMode="auto">
              <a:xfrm>
                <a:off x="-1228300" y="1883391"/>
                <a:ext cx="3739487" cy="2524836"/>
              </a:xfrm>
              <a:prstGeom prst="rect">
                <a:avLst/>
              </a:prstGeom>
              <a:noFill/>
              <a:ln w="9525">
                <a:noFill/>
                <a:miter lim="800000"/>
                <a:headEnd/>
                <a:tailEnd/>
              </a:ln>
            </p:spPr>
          </p:pic>
          <p:sp>
            <p:nvSpPr>
              <p:cNvPr id="114705" name="TextBox 16"/>
              <p:cNvSpPr txBox="1">
                <a:spLocks noChangeArrowheads="1"/>
              </p:cNvSpPr>
              <p:nvPr/>
            </p:nvSpPr>
            <p:spPr bwMode="auto">
              <a:xfrm>
                <a:off x="840131" y="3542104"/>
                <a:ext cx="1446035" cy="703049"/>
              </a:xfrm>
              <a:prstGeom prst="rect">
                <a:avLst/>
              </a:prstGeom>
              <a:noFill/>
              <a:ln w="9525">
                <a:noFill/>
                <a:miter lim="800000"/>
                <a:headEnd/>
                <a:tailEnd/>
              </a:ln>
            </p:spPr>
            <p:txBody>
              <a:bodyPr>
                <a:prstTxWarp prst="textNoShape">
                  <a:avLst/>
                </a:prstTxWarp>
                <a:spAutoFit/>
              </a:bodyPr>
              <a:lstStyle/>
              <a:p>
                <a:r>
                  <a:rPr lang="en-US" b="1">
                    <a:solidFill>
                      <a:schemeClr val="bg1"/>
                    </a:solidFill>
                    <a:latin typeface="Calibri" pitchFamily="84" charset="0"/>
                  </a:rPr>
                  <a:t>  1 </a:t>
                </a:r>
                <a:r>
                  <a:rPr lang="en-US" b="1">
                    <a:solidFill>
                      <a:schemeClr val="bg1"/>
                    </a:solidFill>
                    <a:latin typeface="Symbol" pitchFamily="84" charset="2"/>
                  </a:rPr>
                  <a:t>m</a:t>
                </a:r>
                <a:r>
                  <a:rPr lang="en-US" b="1">
                    <a:solidFill>
                      <a:schemeClr val="bg1"/>
                    </a:solidFill>
                    <a:latin typeface="Calibri" pitchFamily="84" charset="0"/>
                  </a:rPr>
                  <a:t>m</a:t>
                </a:r>
              </a:p>
            </p:txBody>
          </p:sp>
          <p:cxnSp>
            <p:nvCxnSpPr>
              <p:cNvPr id="18" name="Straight Connector 17"/>
              <p:cNvCxnSpPr/>
              <p:nvPr/>
            </p:nvCxnSpPr>
            <p:spPr>
              <a:xfrm>
                <a:off x="840131" y="4251242"/>
                <a:ext cx="144603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265138" y="4070482"/>
              <a:ext cx="2591147" cy="366727"/>
            </a:xfrm>
            <a:prstGeom prst="rect">
              <a:avLst/>
            </a:prstGeom>
            <a:noFill/>
          </p:spPr>
          <p:txBody>
            <a:bodyPr>
              <a:spAutoFit/>
            </a:bodyPr>
            <a:lstStyle/>
            <a:p>
              <a:pPr fontAlgn="auto">
                <a:spcBef>
                  <a:spcPts val="0"/>
                </a:spcBef>
                <a:spcAft>
                  <a:spcPts val="0"/>
                </a:spcAft>
                <a:defRPr/>
              </a:pPr>
              <a:r>
                <a:rPr lang="en-US" b="1" dirty="0">
                  <a:solidFill>
                    <a:schemeClr val="bg1"/>
                  </a:solidFill>
                  <a:effectLst>
                    <a:outerShdw blurRad="38100" dist="38100" dir="2700000" algn="tl">
                      <a:srgbClr val="000000">
                        <a:alpha val="43137"/>
                      </a:srgbClr>
                    </a:outerShdw>
                  </a:effectLst>
                  <a:latin typeface="+mn-lt"/>
                  <a:ea typeface="+mn-ea"/>
                  <a:cs typeface="+mn-cs"/>
                </a:rPr>
                <a:t>Alumina – 10 </a:t>
              </a:r>
              <a:r>
                <a:rPr lang="en-US" b="1" dirty="0" err="1">
                  <a:solidFill>
                    <a:schemeClr val="bg1"/>
                  </a:solidFill>
                  <a:effectLst>
                    <a:outerShdw blurRad="38100" dist="38100" dir="2700000" algn="tl">
                      <a:srgbClr val="000000">
                        <a:alpha val="43137"/>
                      </a:srgbClr>
                    </a:outerShdw>
                  </a:effectLst>
                  <a:latin typeface="+mn-lt"/>
                  <a:ea typeface="+mn-ea"/>
                  <a:cs typeface="+mn-cs"/>
                </a:rPr>
                <a:t>vol</a:t>
              </a:r>
              <a:r>
                <a:rPr lang="en-US" b="1" dirty="0">
                  <a:solidFill>
                    <a:schemeClr val="bg1"/>
                  </a:solidFill>
                  <a:effectLst>
                    <a:outerShdw blurRad="38100" dist="38100" dir="2700000" algn="tl">
                      <a:srgbClr val="000000">
                        <a:alpha val="43137"/>
                      </a:srgbClr>
                    </a:outerShdw>
                  </a:effectLst>
                  <a:latin typeface="+mn-lt"/>
                  <a:ea typeface="+mn-ea"/>
                  <a:cs typeface="+mn-cs"/>
                </a:rPr>
                <a:t> % Cu</a:t>
              </a:r>
              <a:endParaRPr lang="en-US" b="1" dirty="0">
                <a:solidFill>
                  <a:schemeClr val="bg1"/>
                </a:solidFill>
                <a:effectLst>
                  <a:outerShdw blurRad="38100" dist="38100" dir="2700000" algn="tl">
                    <a:srgbClr val="000000">
                      <a:alpha val="43137"/>
                    </a:srgbClr>
                  </a:outerShdw>
                </a:effectLst>
                <a:latin typeface="+mn-lt"/>
                <a:ea typeface="+mn-ea"/>
                <a:cs typeface="+mn-cs"/>
              </a:endParaRPr>
            </a:p>
          </p:txBody>
        </p:sp>
        <p:sp>
          <p:nvSpPr>
            <p:cNvPr id="21" name="TextBox 20"/>
            <p:cNvSpPr txBox="1"/>
            <p:nvPr/>
          </p:nvSpPr>
          <p:spPr>
            <a:xfrm>
              <a:off x="1741711" y="914409"/>
              <a:ext cx="573164" cy="366727"/>
            </a:xfrm>
            <a:prstGeom prst="rect">
              <a:avLst/>
            </a:prstGeom>
            <a:noFill/>
          </p:spPr>
          <p:txBody>
            <a:bodyPr>
              <a:spAutoFit/>
            </a:bodyPr>
            <a:lstStyle/>
            <a:p>
              <a:pPr fontAlgn="auto">
                <a:spcBef>
                  <a:spcPts val="0"/>
                </a:spcBef>
                <a:spcAft>
                  <a:spcPts val="0"/>
                </a:spcAft>
                <a:defRPr/>
              </a:pPr>
              <a:r>
                <a:rPr lang="en-US" b="1" dirty="0">
                  <a:solidFill>
                    <a:schemeClr val="accent2"/>
                  </a:solidFill>
                  <a:effectLst>
                    <a:outerShdw blurRad="38100" dist="38100" dir="2700000" algn="tl">
                      <a:srgbClr val="000000">
                        <a:alpha val="43137"/>
                      </a:srgbClr>
                    </a:outerShdw>
                  </a:effectLst>
                  <a:latin typeface="+mn-lt"/>
                  <a:ea typeface="+mn-ea"/>
                  <a:cs typeface="+mn-cs"/>
                </a:rPr>
                <a:t>Cu</a:t>
              </a:r>
              <a:endParaRPr lang="en-US" b="1" dirty="0">
                <a:solidFill>
                  <a:schemeClr val="accent2"/>
                </a:solidFill>
                <a:effectLst>
                  <a:outerShdw blurRad="38100" dist="38100" dir="2700000" algn="tl">
                    <a:srgbClr val="000000">
                      <a:alpha val="43137"/>
                    </a:srgbClr>
                  </a:outerShdw>
                </a:effectLst>
                <a:latin typeface="+mn-lt"/>
                <a:ea typeface="+mn-ea"/>
                <a:cs typeface="+mn-cs"/>
              </a:endParaRPr>
            </a:p>
          </p:txBody>
        </p:sp>
      </p:grpSp>
      <p:sp>
        <p:nvSpPr>
          <p:cNvPr id="24" name="TextBox 23"/>
          <p:cNvSpPr txBox="1"/>
          <p:nvPr/>
        </p:nvSpPr>
        <p:spPr>
          <a:xfrm>
            <a:off x="5334000" y="5257800"/>
            <a:ext cx="573088" cy="519113"/>
          </a:xfrm>
          <a:prstGeom prst="rect">
            <a:avLst/>
          </a:prstGeom>
          <a:noFill/>
        </p:spPr>
        <p:txBody>
          <a:bodyPr>
            <a:spAutoFit/>
          </a:bodyPr>
          <a:lstStyle/>
          <a:p>
            <a:pPr fontAlgn="auto">
              <a:spcBef>
                <a:spcPts val="0"/>
              </a:spcBef>
              <a:spcAft>
                <a:spcPts val="0"/>
              </a:spcAft>
              <a:defRPr/>
            </a:pPr>
            <a:r>
              <a:rPr lang="en-US" sz="2800" b="1" dirty="0">
                <a:solidFill>
                  <a:schemeClr val="accent2"/>
                </a:solidFill>
                <a:effectLst>
                  <a:outerShdw blurRad="38100" dist="38100" dir="2700000" algn="tl">
                    <a:srgbClr val="000000">
                      <a:alpha val="43137"/>
                    </a:srgbClr>
                  </a:outerShdw>
                </a:effectLst>
                <a:latin typeface="+mn-lt"/>
                <a:ea typeface="+mn-ea"/>
                <a:cs typeface="+mn-cs"/>
              </a:rPr>
              <a:t>Cu</a:t>
            </a:r>
            <a:endParaRPr lang="en-US" sz="2800" b="1" dirty="0">
              <a:solidFill>
                <a:schemeClr val="accent2"/>
              </a:solidFill>
              <a:effectLst>
                <a:outerShdw blurRad="38100" dist="38100" dir="2700000" algn="tl">
                  <a:srgbClr val="000000">
                    <a:alpha val="43137"/>
                  </a:srgbClr>
                </a:outerShdw>
              </a:effectLst>
              <a:latin typeface="+mn-lt"/>
              <a:ea typeface="+mn-ea"/>
              <a:cs typeface="+mn-cs"/>
            </a:endParaRPr>
          </a:p>
        </p:txBody>
      </p:sp>
      <p:cxnSp>
        <p:nvCxnSpPr>
          <p:cNvPr id="25" name="Straight Arrow Connector 24"/>
          <p:cNvCxnSpPr/>
          <p:nvPr/>
        </p:nvCxnSpPr>
        <p:spPr>
          <a:xfrm flipV="1">
            <a:off x="5907088" y="4724400"/>
            <a:ext cx="493712" cy="490538"/>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400800" y="3048000"/>
            <a:ext cx="2590800" cy="396875"/>
          </a:xfrm>
          <a:prstGeom prst="rect">
            <a:avLst/>
          </a:prstGeom>
          <a:noFill/>
        </p:spPr>
        <p:txBody>
          <a:bodyPr>
            <a:spAutoFit/>
          </a:bodyPr>
          <a:lstStyle/>
          <a:p>
            <a:pPr fontAlgn="auto">
              <a:spcBef>
                <a:spcPts val="0"/>
              </a:spcBef>
              <a:spcAft>
                <a:spcPts val="0"/>
              </a:spcAft>
              <a:defRPr/>
            </a:pPr>
            <a:r>
              <a:rPr lang="en-US" sz="2000" b="1" dirty="0">
                <a:effectLst>
                  <a:outerShdw blurRad="38100" dist="38100" dir="2700000" algn="tl">
                    <a:srgbClr val="000000">
                      <a:alpha val="43137"/>
                    </a:srgbClr>
                  </a:outerShdw>
                </a:effectLst>
                <a:latin typeface="+mn-lt"/>
                <a:ea typeface="+mn-ea"/>
                <a:cs typeface="+mn-cs"/>
              </a:rPr>
              <a:t>Alumina – 5 </a:t>
            </a:r>
            <a:r>
              <a:rPr lang="en-US" sz="2000" b="1" dirty="0" err="1">
                <a:effectLst>
                  <a:outerShdw blurRad="38100" dist="38100" dir="2700000" algn="tl">
                    <a:srgbClr val="000000">
                      <a:alpha val="43137"/>
                    </a:srgbClr>
                  </a:outerShdw>
                </a:effectLst>
                <a:latin typeface="+mn-lt"/>
                <a:ea typeface="+mn-ea"/>
                <a:cs typeface="+mn-cs"/>
              </a:rPr>
              <a:t>vol</a:t>
            </a:r>
            <a:r>
              <a:rPr lang="en-US" sz="2000" b="1" dirty="0">
                <a:effectLst>
                  <a:outerShdw blurRad="38100" dist="38100" dir="2700000" algn="tl">
                    <a:srgbClr val="000000">
                      <a:alpha val="43137"/>
                    </a:srgbClr>
                  </a:outerShdw>
                </a:effectLst>
                <a:latin typeface="+mn-lt"/>
                <a:ea typeface="+mn-ea"/>
                <a:cs typeface="+mn-cs"/>
              </a:rPr>
              <a:t> % Cu</a:t>
            </a:r>
            <a:endParaRPr lang="en-US" sz="2000" b="1" dirty="0">
              <a:effectLst>
                <a:outerShdw blurRad="38100" dist="38100" dir="2700000" algn="tl">
                  <a:srgbClr val="000000">
                    <a:alpha val="43137"/>
                  </a:srgbClr>
                </a:outerShdw>
              </a:effectLst>
              <a:latin typeface="+mn-lt"/>
              <a:ea typeface="+mn-ea"/>
              <a:cs typeface="+mn-cs"/>
            </a:endParaRPr>
          </a:p>
        </p:txBody>
      </p:sp>
      <p:sp>
        <p:nvSpPr>
          <p:cNvPr id="114696" name="TextBox 25"/>
          <p:cNvSpPr txBox="1">
            <a:spLocks noChangeArrowheads="1"/>
          </p:cNvSpPr>
          <p:nvPr/>
        </p:nvSpPr>
        <p:spPr bwMode="auto">
          <a:xfrm>
            <a:off x="227013" y="5105400"/>
            <a:ext cx="3348037" cy="1190625"/>
          </a:xfrm>
          <a:prstGeom prst="rect">
            <a:avLst/>
          </a:prstGeom>
          <a:noFill/>
          <a:ln w="9525">
            <a:noFill/>
            <a:miter lim="800000"/>
            <a:headEnd/>
            <a:tailEnd/>
          </a:ln>
        </p:spPr>
        <p:txBody>
          <a:bodyPr>
            <a:prstTxWarp prst="textNoShape">
              <a:avLst/>
            </a:prstTxWarp>
            <a:spAutoFit/>
          </a:bodyPr>
          <a:lstStyle/>
          <a:p>
            <a:r>
              <a:rPr lang="en-US" b="1">
                <a:latin typeface="Calibri" pitchFamily="84" charset="0"/>
              </a:rPr>
              <a:t>Change in Cu morphology correlates with greater grain growth and tabular grain morphology</a:t>
            </a:r>
          </a:p>
        </p:txBody>
      </p:sp>
      <p:sp>
        <p:nvSpPr>
          <p:cNvPr id="32" name="Title 3"/>
          <p:cNvSpPr>
            <a:spLocks noGrp="1"/>
          </p:cNvSpPr>
          <p:nvPr>
            <p:ph type="title"/>
          </p:nvPr>
        </p:nvSpPr>
        <p:spPr>
          <a:xfrm>
            <a:off x="0" y="-101600"/>
            <a:ext cx="9144000" cy="609600"/>
          </a:xfrm>
        </p:spPr>
        <p:txBody>
          <a:bodyPr/>
          <a:lstStyle/>
          <a:p>
            <a:pPr fontAlgn="auto">
              <a:spcAft>
                <a:spcPts val="0"/>
              </a:spcAft>
              <a:defRPr/>
            </a:pPr>
            <a:r>
              <a:rPr lang="en-US" dirty="0">
                <a:ea typeface="+mj-ea"/>
                <a:cs typeface="+mj-cs"/>
              </a:rPr>
              <a:t>Transition in wetting behavior</a:t>
            </a:r>
            <a:br>
              <a:rPr lang="en-US" dirty="0">
                <a:ea typeface="+mj-ea"/>
                <a:cs typeface="+mj-cs"/>
              </a:rPr>
            </a:br>
            <a:endParaRPr lang="en-US" dirty="0">
              <a:ea typeface="+mj-ea"/>
              <a:cs typeface="+mj-cs"/>
            </a:endParaRPr>
          </a:p>
        </p:txBody>
      </p:sp>
      <p:sp>
        <p:nvSpPr>
          <p:cNvPr id="114698" name="Date Placeholder 1"/>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2CF602-57C6-4513-A7C6-D303CBA7CAA2}" type="datetime3">
              <a:rPr lang="en-US">
                <a:latin typeface="Candara" pitchFamily="84" charset="0"/>
                <a:ea typeface="ＭＳ Ｐゴシック" pitchFamily="84" charset="-128"/>
                <a:cs typeface="ＭＳ Ｐゴシック" pitchFamily="84" charset="-128"/>
              </a:rPr>
              <a:pPr fontAlgn="base">
                <a:spcBef>
                  <a:spcPct val="0"/>
                </a:spcBef>
                <a:spcAft>
                  <a:spcPct val="0"/>
                </a:spcAft>
              </a:pPr>
              <a:t>January 7, 13</a:t>
            </a:fld>
            <a:endParaRPr lang="en-US">
              <a:latin typeface="Candara" pitchFamily="84" charset="0"/>
              <a:ea typeface="ＭＳ Ｐゴシック" pitchFamily="84" charset="-128"/>
              <a:cs typeface="ＭＳ Ｐゴシック" pitchFamily="84" charset="-128"/>
            </a:endParaRPr>
          </a:p>
        </p:txBody>
      </p:sp>
      <p:sp>
        <p:nvSpPr>
          <p:cNvPr id="3" name="Slide Number Placeholder 2"/>
          <p:cNvSpPr>
            <a:spLocks noGrp="1"/>
          </p:cNvSpPr>
          <p:nvPr>
            <p:ph type="sldNum" sz="quarter" idx="12"/>
          </p:nvPr>
        </p:nvSpPr>
        <p:spPr/>
        <p:txBody>
          <a:bodyPr/>
          <a:lstStyle/>
          <a:p>
            <a:pPr>
              <a:defRPr/>
            </a:pPr>
            <a:fld id="{BB0B675C-984F-45EE-B407-9B284B029B23}" type="slidenum">
              <a:rPr lang="en-US"/>
              <a:pPr>
                <a:defRPr/>
              </a:pPr>
              <a:t>71</a:t>
            </a:fld>
            <a:endParaRPr lang="en-US"/>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54" name="Group 353"/>
          <p:cNvGrpSpPr>
            <a:grpSpLocks/>
          </p:cNvGrpSpPr>
          <p:nvPr/>
        </p:nvGrpSpPr>
        <p:grpSpPr bwMode="auto">
          <a:xfrm>
            <a:off x="4876800" y="3019425"/>
            <a:ext cx="4233863" cy="3663950"/>
            <a:chOff x="5818566" y="4176889"/>
            <a:chExt cx="2982691" cy="2692859"/>
          </a:xfrm>
        </p:grpSpPr>
        <p:pic>
          <p:nvPicPr>
            <p:cNvPr id="116056" name="Picture 1"/>
            <p:cNvPicPr>
              <a:picLocks noChangeAspect="1" noChangeArrowheads="1"/>
            </p:cNvPicPr>
            <p:nvPr/>
          </p:nvPicPr>
          <p:blipFill>
            <a:blip r:embed="rId3"/>
            <a:srcRect t="2711" r="48962"/>
            <a:stretch>
              <a:fillRect/>
            </a:stretch>
          </p:blipFill>
          <p:spPr bwMode="auto">
            <a:xfrm>
              <a:off x="6038751" y="4176889"/>
              <a:ext cx="2762506" cy="2444984"/>
            </a:xfrm>
            <a:prstGeom prst="rect">
              <a:avLst/>
            </a:prstGeom>
            <a:noFill/>
            <a:ln w="9525">
              <a:noFill/>
              <a:miter lim="800000"/>
              <a:headEnd/>
              <a:tailEnd/>
            </a:ln>
          </p:spPr>
        </p:pic>
        <p:sp>
          <p:nvSpPr>
            <p:cNvPr id="353" name="Rectangle 3"/>
            <p:cNvSpPr>
              <a:spLocks/>
            </p:cNvSpPr>
            <p:nvPr/>
          </p:nvSpPr>
          <p:spPr bwMode="auto">
            <a:xfrm>
              <a:off x="5818566" y="6513890"/>
              <a:ext cx="2827237" cy="355858"/>
            </a:xfrm>
            <a:prstGeom prst="rect">
              <a:avLst/>
            </a:prstGeom>
            <a:noFill/>
            <a:ln>
              <a:noFill/>
            </a:ln>
            <a:extLst>
              <a:ext uri="{909E8E84-426E-40DD-AFC4-6F175D3DCCD1}"/>
              <a:ext uri="{91240B29-F687-4F45-9708-019B960494DF}"/>
            </a:extLst>
          </p:spPr>
          <p:txBody>
            <a:bodyPr lIns="0" tIns="0" rIns="0" bIns="0" anchor="ctr"/>
            <a:lstStyle/>
            <a:p>
              <a:pPr algn="r" fontAlgn="auto">
                <a:spcBef>
                  <a:spcPts val="0"/>
                </a:spcBef>
                <a:spcAft>
                  <a:spcPts val="0"/>
                </a:spcAft>
                <a:defRPr/>
              </a:pPr>
              <a:r>
                <a:rPr lang="en-US" sz="1050" b="1" i="1" dirty="0">
                  <a:latin typeface="Arial" charset="0"/>
                  <a:ea typeface="ＭＳ Ｐゴシック" charset="0"/>
                  <a:cs typeface="+mn-cs"/>
                  <a:sym typeface="Arial" charset="0"/>
                </a:rPr>
                <a:t>A.J. </a:t>
              </a:r>
              <a:r>
                <a:rPr lang="en-US" sz="1050" b="1" i="1" dirty="0" err="1">
                  <a:latin typeface="Arial" charset="0"/>
                  <a:ea typeface="ＭＳ Ｐゴシック" charset="0"/>
                  <a:cs typeface="+mn-cs"/>
                  <a:sym typeface="Arial" charset="0"/>
                </a:rPr>
                <a:t>Detor</a:t>
              </a:r>
              <a:r>
                <a:rPr lang="en-US" sz="1050" b="1" i="1" dirty="0">
                  <a:latin typeface="Arial" charset="0"/>
                  <a:ea typeface="ＭＳ Ｐゴシック" charset="0"/>
                  <a:cs typeface="+mn-cs"/>
                  <a:sym typeface="Arial" charset="0"/>
                </a:rPr>
                <a:t> and C.A. </a:t>
              </a:r>
              <a:r>
                <a:rPr lang="en-US" sz="1050" b="1" i="1" dirty="0" err="1">
                  <a:latin typeface="Arial" charset="0"/>
                  <a:ea typeface="ＭＳ Ｐゴシック" charset="0"/>
                  <a:cs typeface="+mn-cs"/>
                  <a:sym typeface="Arial" charset="0"/>
                </a:rPr>
                <a:t>Schuh</a:t>
              </a:r>
              <a:r>
                <a:rPr lang="en-US" sz="1050" b="1" i="1" dirty="0">
                  <a:latin typeface="Arial" charset="0"/>
                  <a:ea typeface="ＭＳ Ｐゴシック" charset="0"/>
                  <a:cs typeface="+mn-cs"/>
                  <a:sym typeface="Arial" charset="0"/>
                </a:rPr>
                <a:t>, </a:t>
              </a:r>
              <a:r>
                <a:rPr lang="en-US" sz="1050" b="1" i="1" dirty="0" err="1">
                  <a:latin typeface="Arial" charset="0"/>
                  <a:ea typeface="ＭＳ Ｐゴシック" charset="0"/>
                  <a:cs typeface="+mn-cs"/>
                  <a:sym typeface="Arial" charset="0"/>
                </a:rPr>
                <a:t>Acta</a:t>
              </a:r>
              <a:r>
                <a:rPr lang="en-US" sz="1050" b="1" i="1" dirty="0">
                  <a:latin typeface="Arial" charset="0"/>
                  <a:ea typeface="ＭＳ Ｐゴシック" charset="0"/>
                  <a:cs typeface="+mn-cs"/>
                  <a:sym typeface="Arial" charset="0"/>
                </a:rPr>
                <a:t> </a:t>
              </a:r>
              <a:r>
                <a:rPr lang="en-US" sz="1050" b="1" i="1" dirty="0" err="1">
                  <a:latin typeface="Arial" charset="0"/>
                  <a:ea typeface="ＭＳ Ｐゴシック" charset="0"/>
                  <a:cs typeface="+mn-cs"/>
                  <a:sym typeface="Arial" charset="0"/>
                </a:rPr>
                <a:t>Materialia</a:t>
              </a:r>
              <a:r>
                <a:rPr lang="en-US" sz="1050" b="1" i="1" dirty="0">
                  <a:latin typeface="Arial" charset="0"/>
                  <a:ea typeface="ＭＳ Ｐゴシック" charset="0"/>
                  <a:cs typeface="+mn-cs"/>
                  <a:sym typeface="Arial" charset="0"/>
                </a:rPr>
                <a:t> 55 (2007) 371-379</a:t>
              </a:r>
            </a:p>
          </p:txBody>
        </p:sp>
      </p:grpSp>
      <p:sp>
        <p:nvSpPr>
          <p:cNvPr id="2" name="Title 1"/>
          <p:cNvSpPr>
            <a:spLocks noGrp="1"/>
          </p:cNvSpPr>
          <p:nvPr>
            <p:ph type="title"/>
          </p:nvPr>
        </p:nvSpPr>
        <p:spPr>
          <a:xfrm>
            <a:off x="0" y="-76200"/>
            <a:ext cx="9144000" cy="609600"/>
          </a:xfrm>
        </p:spPr>
        <p:txBody>
          <a:bodyPr/>
          <a:lstStyle/>
          <a:p>
            <a:pPr fontAlgn="auto">
              <a:spcAft>
                <a:spcPts val="0"/>
              </a:spcAft>
              <a:defRPr/>
            </a:pPr>
            <a:r>
              <a:rPr lang="en-US" dirty="0" smtClean="0">
                <a:ea typeface="+mj-ea"/>
                <a:cs typeface="+mj-cs"/>
              </a:rPr>
              <a:t>The Role of Complexions in Thermal Stability of </a:t>
            </a:r>
            <a:r>
              <a:rPr lang="en-US" dirty="0" err="1" smtClean="0">
                <a:ea typeface="+mj-ea"/>
                <a:cs typeface="+mj-cs"/>
              </a:rPr>
              <a:t>Nanocrystallinity</a:t>
            </a:r>
            <a:endParaRPr lang="en-US" dirty="0">
              <a:ea typeface="+mj-ea"/>
              <a:cs typeface="+mj-cs"/>
            </a:endParaRPr>
          </a:p>
        </p:txBody>
      </p:sp>
      <p:grpSp>
        <p:nvGrpSpPr>
          <p:cNvPr id="7" name="Group 388"/>
          <p:cNvGrpSpPr>
            <a:grpSpLocks/>
          </p:cNvGrpSpPr>
          <p:nvPr/>
        </p:nvGrpSpPr>
        <p:grpSpPr bwMode="auto">
          <a:xfrm>
            <a:off x="6357938" y="685800"/>
            <a:ext cx="1868487" cy="1835150"/>
            <a:chOff x="0" y="0"/>
            <a:chExt cx="2116" cy="2077"/>
          </a:xfrm>
        </p:grpSpPr>
        <p:sp>
          <p:nvSpPr>
            <p:cNvPr id="115723" name="Oval 55"/>
            <p:cNvSpPr>
              <a:spLocks/>
            </p:cNvSpPr>
            <p:nvPr/>
          </p:nvSpPr>
          <p:spPr bwMode="auto">
            <a:xfrm rot="-1906662">
              <a:off x="919" y="48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24" name="Oval 56"/>
            <p:cNvSpPr>
              <a:spLocks/>
            </p:cNvSpPr>
            <p:nvPr/>
          </p:nvSpPr>
          <p:spPr bwMode="auto">
            <a:xfrm rot="-1906662">
              <a:off x="1007" y="42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25" name="Oval 57"/>
            <p:cNvSpPr>
              <a:spLocks/>
            </p:cNvSpPr>
            <p:nvPr/>
          </p:nvSpPr>
          <p:spPr bwMode="auto">
            <a:xfrm rot="-1906662">
              <a:off x="1096" y="37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26" name="Oval 58"/>
            <p:cNvSpPr>
              <a:spLocks/>
            </p:cNvSpPr>
            <p:nvPr/>
          </p:nvSpPr>
          <p:spPr bwMode="auto">
            <a:xfrm rot="-1906662">
              <a:off x="1013" y="52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27" name="Oval 59"/>
            <p:cNvSpPr>
              <a:spLocks/>
            </p:cNvSpPr>
            <p:nvPr/>
          </p:nvSpPr>
          <p:spPr bwMode="auto">
            <a:xfrm rot="-1906662">
              <a:off x="1101" y="47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28" name="Oval 60"/>
            <p:cNvSpPr>
              <a:spLocks/>
            </p:cNvSpPr>
            <p:nvPr/>
          </p:nvSpPr>
          <p:spPr bwMode="auto">
            <a:xfrm rot="-1906662">
              <a:off x="1177" y="32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29" name="Oval 61"/>
            <p:cNvSpPr>
              <a:spLocks/>
            </p:cNvSpPr>
            <p:nvPr/>
          </p:nvSpPr>
          <p:spPr bwMode="auto">
            <a:xfrm rot="-1906662">
              <a:off x="1183" y="42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30" name="Oval 62"/>
            <p:cNvSpPr>
              <a:spLocks/>
            </p:cNvSpPr>
            <p:nvPr/>
          </p:nvSpPr>
          <p:spPr bwMode="auto">
            <a:xfrm rot="-1906662">
              <a:off x="1354" y="21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31" name="Oval 63"/>
            <p:cNvSpPr>
              <a:spLocks/>
            </p:cNvSpPr>
            <p:nvPr/>
          </p:nvSpPr>
          <p:spPr bwMode="auto">
            <a:xfrm rot="-1906662">
              <a:off x="1443" y="15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32" name="Oval 64"/>
            <p:cNvSpPr>
              <a:spLocks/>
            </p:cNvSpPr>
            <p:nvPr/>
          </p:nvSpPr>
          <p:spPr bwMode="auto">
            <a:xfrm rot="-1906662">
              <a:off x="1360" y="31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33" name="Oval 65"/>
            <p:cNvSpPr>
              <a:spLocks/>
            </p:cNvSpPr>
            <p:nvPr/>
          </p:nvSpPr>
          <p:spPr bwMode="auto">
            <a:xfrm rot="-1906662">
              <a:off x="1448" y="25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34" name="Oval 66"/>
            <p:cNvSpPr>
              <a:spLocks/>
            </p:cNvSpPr>
            <p:nvPr/>
          </p:nvSpPr>
          <p:spPr bwMode="auto">
            <a:xfrm rot="-1906662">
              <a:off x="1271" y="36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35" name="Oval 67"/>
            <p:cNvSpPr>
              <a:spLocks/>
            </p:cNvSpPr>
            <p:nvPr/>
          </p:nvSpPr>
          <p:spPr bwMode="auto">
            <a:xfrm rot="-1906662">
              <a:off x="913" y="38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36" name="Oval 68"/>
            <p:cNvSpPr>
              <a:spLocks/>
            </p:cNvSpPr>
            <p:nvPr/>
          </p:nvSpPr>
          <p:spPr bwMode="auto">
            <a:xfrm rot="-1906662">
              <a:off x="1002" y="32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37" name="Oval 69"/>
            <p:cNvSpPr>
              <a:spLocks/>
            </p:cNvSpPr>
            <p:nvPr/>
          </p:nvSpPr>
          <p:spPr bwMode="auto">
            <a:xfrm rot="-1906662">
              <a:off x="1084" y="27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38" name="Oval 70"/>
            <p:cNvSpPr>
              <a:spLocks/>
            </p:cNvSpPr>
            <p:nvPr/>
          </p:nvSpPr>
          <p:spPr bwMode="auto">
            <a:xfrm rot="-1906662">
              <a:off x="1260" y="16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39" name="Oval 71"/>
            <p:cNvSpPr>
              <a:spLocks/>
            </p:cNvSpPr>
            <p:nvPr/>
          </p:nvSpPr>
          <p:spPr bwMode="auto">
            <a:xfrm rot="-1906662">
              <a:off x="1349" y="11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40" name="Oval 72"/>
            <p:cNvSpPr>
              <a:spLocks/>
            </p:cNvSpPr>
            <p:nvPr/>
          </p:nvSpPr>
          <p:spPr bwMode="auto">
            <a:xfrm rot="-1906662">
              <a:off x="1172" y="22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41" name="Oval 73"/>
            <p:cNvSpPr>
              <a:spLocks/>
            </p:cNvSpPr>
            <p:nvPr/>
          </p:nvSpPr>
          <p:spPr bwMode="auto">
            <a:xfrm rot="-1906662">
              <a:off x="1100" y="57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42" name="Oval 74"/>
            <p:cNvSpPr>
              <a:spLocks/>
            </p:cNvSpPr>
            <p:nvPr/>
          </p:nvSpPr>
          <p:spPr bwMode="auto">
            <a:xfrm rot="-1906662">
              <a:off x="1270" y="47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43" name="Oval 75"/>
            <p:cNvSpPr>
              <a:spLocks/>
            </p:cNvSpPr>
            <p:nvPr/>
          </p:nvSpPr>
          <p:spPr bwMode="auto">
            <a:xfrm rot="-1906662">
              <a:off x="1447" y="36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44" name="Oval 76"/>
            <p:cNvSpPr>
              <a:spLocks/>
            </p:cNvSpPr>
            <p:nvPr/>
          </p:nvSpPr>
          <p:spPr bwMode="auto">
            <a:xfrm rot="-1906662">
              <a:off x="1359" y="41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45" name="Oval 77"/>
            <p:cNvSpPr>
              <a:spLocks/>
            </p:cNvSpPr>
            <p:nvPr/>
          </p:nvSpPr>
          <p:spPr bwMode="auto">
            <a:xfrm rot="-1906662">
              <a:off x="1187" y="627"/>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46" name="Oval 78"/>
            <p:cNvSpPr>
              <a:spLocks/>
            </p:cNvSpPr>
            <p:nvPr/>
          </p:nvSpPr>
          <p:spPr bwMode="auto">
            <a:xfrm rot="-1906662">
              <a:off x="1276" y="57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47" name="Oval 79"/>
            <p:cNvSpPr>
              <a:spLocks/>
            </p:cNvSpPr>
            <p:nvPr/>
          </p:nvSpPr>
          <p:spPr bwMode="auto">
            <a:xfrm rot="-1906662">
              <a:off x="1357" y="52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48" name="Oval 80"/>
            <p:cNvSpPr>
              <a:spLocks/>
            </p:cNvSpPr>
            <p:nvPr/>
          </p:nvSpPr>
          <p:spPr bwMode="auto">
            <a:xfrm rot="-1906662">
              <a:off x="1446" y="46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49" name="Oval 81"/>
            <p:cNvSpPr>
              <a:spLocks/>
            </p:cNvSpPr>
            <p:nvPr/>
          </p:nvSpPr>
          <p:spPr bwMode="auto">
            <a:xfrm rot="-1906662">
              <a:off x="915" y="27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50" name="Oval 82"/>
            <p:cNvSpPr>
              <a:spLocks/>
            </p:cNvSpPr>
            <p:nvPr/>
          </p:nvSpPr>
          <p:spPr bwMode="auto">
            <a:xfrm rot="-1906662">
              <a:off x="1003" y="22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51" name="Oval 83"/>
            <p:cNvSpPr>
              <a:spLocks/>
            </p:cNvSpPr>
            <p:nvPr/>
          </p:nvSpPr>
          <p:spPr bwMode="auto">
            <a:xfrm rot="-1906662">
              <a:off x="1085" y="17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52" name="Oval 84"/>
            <p:cNvSpPr>
              <a:spLocks/>
            </p:cNvSpPr>
            <p:nvPr/>
          </p:nvSpPr>
          <p:spPr bwMode="auto">
            <a:xfrm rot="-1906662">
              <a:off x="1262" y="6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53" name="Oval 85"/>
            <p:cNvSpPr>
              <a:spLocks/>
            </p:cNvSpPr>
            <p:nvPr/>
          </p:nvSpPr>
          <p:spPr bwMode="auto">
            <a:xfrm rot="-1906662">
              <a:off x="1173" y="11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54" name="Oval 86"/>
            <p:cNvSpPr>
              <a:spLocks/>
            </p:cNvSpPr>
            <p:nvPr/>
          </p:nvSpPr>
          <p:spPr bwMode="auto">
            <a:xfrm rot="-1906662">
              <a:off x="909" y="17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55" name="Oval 87"/>
            <p:cNvSpPr>
              <a:spLocks/>
            </p:cNvSpPr>
            <p:nvPr/>
          </p:nvSpPr>
          <p:spPr bwMode="auto">
            <a:xfrm rot="-1906662">
              <a:off x="998" y="12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56" name="Oval 88"/>
            <p:cNvSpPr>
              <a:spLocks/>
            </p:cNvSpPr>
            <p:nvPr/>
          </p:nvSpPr>
          <p:spPr bwMode="auto">
            <a:xfrm rot="-1906662">
              <a:off x="1079" y="7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57" name="Oval 89"/>
            <p:cNvSpPr>
              <a:spLocks/>
            </p:cNvSpPr>
            <p:nvPr/>
          </p:nvSpPr>
          <p:spPr bwMode="auto">
            <a:xfrm rot="-1906662">
              <a:off x="1168" y="1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58" name="Oval 90"/>
            <p:cNvSpPr>
              <a:spLocks/>
            </p:cNvSpPr>
            <p:nvPr/>
          </p:nvSpPr>
          <p:spPr bwMode="auto">
            <a:xfrm rot="-5357262">
              <a:off x="1185" y="52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59" name="Oval 91"/>
            <p:cNvSpPr>
              <a:spLocks/>
            </p:cNvSpPr>
            <p:nvPr/>
          </p:nvSpPr>
          <p:spPr bwMode="auto">
            <a:xfrm rot="-5357262">
              <a:off x="1265" y="26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60" name="Oval 92"/>
            <p:cNvSpPr>
              <a:spLocks/>
            </p:cNvSpPr>
            <p:nvPr/>
          </p:nvSpPr>
          <p:spPr bwMode="auto">
            <a:xfrm rot="3869160">
              <a:off x="1344" y="122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61" name="Oval 93"/>
            <p:cNvSpPr>
              <a:spLocks/>
            </p:cNvSpPr>
            <p:nvPr/>
          </p:nvSpPr>
          <p:spPr bwMode="auto">
            <a:xfrm rot="3869160">
              <a:off x="1389" y="132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62" name="Oval 94"/>
            <p:cNvSpPr>
              <a:spLocks/>
            </p:cNvSpPr>
            <p:nvPr/>
          </p:nvSpPr>
          <p:spPr bwMode="auto">
            <a:xfrm rot="3869160">
              <a:off x="1289" y="131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63" name="Oval 95"/>
            <p:cNvSpPr>
              <a:spLocks/>
            </p:cNvSpPr>
            <p:nvPr/>
          </p:nvSpPr>
          <p:spPr bwMode="auto">
            <a:xfrm rot="3869160">
              <a:off x="1334" y="140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64" name="Oval 96"/>
            <p:cNvSpPr>
              <a:spLocks/>
            </p:cNvSpPr>
            <p:nvPr/>
          </p:nvSpPr>
          <p:spPr bwMode="auto">
            <a:xfrm rot="3869160">
              <a:off x="1475" y="150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65" name="Oval 97"/>
            <p:cNvSpPr>
              <a:spLocks/>
            </p:cNvSpPr>
            <p:nvPr/>
          </p:nvSpPr>
          <p:spPr bwMode="auto">
            <a:xfrm rot="3869160">
              <a:off x="1375" y="1495"/>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66" name="Oval 98"/>
            <p:cNvSpPr>
              <a:spLocks/>
            </p:cNvSpPr>
            <p:nvPr/>
          </p:nvSpPr>
          <p:spPr bwMode="auto">
            <a:xfrm rot="3869160">
              <a:off x="1520" y="159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67" name="Oval 99"/>
            <p:cNvSpPr>
              <a:spLocks/>
            </p:cNvSpPr>
            <p:nvPr/>
          </p:nvSpPr>
          <p:spPr bwMode="auto">
            <a:xfrm rot="3869160">
              <a:off x="1565" y="168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68" name="Oval 100"/>
            <p:cNvSpPr>
              <a:spLocks/>
            </p:cNvSpPr>
            <p:nvPr/>
          </p:nvSpPr>
          <p:spPr bwMode="auto">
            <a:xfrm rot="3869160">
              <a:off x="1610" y="178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69" name="Oval 101"/>
            <p:cNvSpPr>
              <a:spLocks/>
            </p:cNvSpPr>
            <p:nvPr/>
          </p:nvSpPr>
          <p:spPr bwMode="auto">
            <a:xfrm rot="3869160">
              <a:off x="1465" y="168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70" name="Oval 102"/>
            <p:cNvSpPr>
              <a:spLocks/>
            </p:cNvSpPr>
            <p:nvPr/>
          </p:nvSpPr>
          <p:spPr bwMode="auto">
            <a:xfrm rot="3869160">
              <a:off x="1509" y="177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71" name="Oval 103"/>
            <p:cNvSpPr>
              <a:spLocks/>
            </p:cNvSpPr>
            <p:nvPr/>
          </p:nvSpPr>
          <p:spPr bwMode="auto">
            <a:xfrm rot="3869160">
              <a:off x="1444" y="123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72" name="Oval 104"/>
            <p:cNvSpPr>
              <a:spLocks/>
            </p:cNvSpPr>
            <p:nvPr/>
          </p:nvSpPr>
          <p:spPr bwMode="auto">
            <a:xfrm rot="3869160">
              <a:off x="1489" y="132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73" name="Oval 105"/>
            <p:cNvSpPr>
              <a:spLocks/>
            </p:cNvSpPr>
            <p:nvPr/>
          </p:nvSpPr>
          <p:spPr bwMode="auto">
            <a:xfrm rot="3869160">
              <a:off x="1530" y="141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74" name="Oval 106"/>
            <p:cNvSpPr>
              <a:spLocks/>
            </p:cNvSpPr>
            <p:nvPr/>
          </p:nvSpPr>
          <p:spPr bwMode="auto">
            <a:xfrm rot="3869160">
              <a:off x="1665" y="169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75" name="Oval 107"/>
            <p:cNvSpPr>
              <a:spLocks/>
            </p:cNvSpPr>
            <p:nvPr/>
          </p:nvSpPr>
          <p:spPr bwMode="auto">
            <a:xfrm rot="3869160">
              <a:off x="1575" y="150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76" name="Oval 108"/>
            <p:cNvSpPr>
              <a:spLocks/>
            </p:cNvSpPr>
            <p:nvPr/>
          </p:nvSpPr>
          <p:spPr bwMode="auto">
            <a:xfrm rot="3869160">
              <a:off x="1230" y="139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77" name="Oval 109"/>
            <p:cNvSpPr>
              <a:spLocks/>
            </p:cNvSpPr>
            <p:nvPr/>
          </p:nvSpPr>
          <p:spPr bwMode="auto">
            <a:xfrm rot="3869160">
              <a:off x="1275" y="149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78" name="Oval 110"/>
            <p:cNvSpPr>
              <a:spLocks/>
            </p:cNvSpPr>
            <p:nvPr/>
          </p:nvSpPr>
          <p:spPr bwMode="auto">
            <a:xfrm rot="3869160">
              <a:off x="1316" y="157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79" name="Oval 111"/>
            <p:cNvSpPr>
              <a:spLocks/>
            </p:cNvSpPr>
            <p:nvPr/>
          </p:nvSpPr>
          <p:spPr bwMode="auto">
            <a:xfrm rot="3869160">
              <a:off x="1406" y="176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80" name="Oval 112"/>
            <p:cNvSpPr>
              <a:spLocks/>
            </p:cNvSpPr>
            <p:nvPr/>
          </p:nvSpPr>
          <p:spPr bwMode="auto">
            <a:xfrm rot="3869160">
              <a:off x="1361" y="167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81" name="Oval 113"/>
            <p:cNvSpPr>
              <a:spLocks/>
            </p:cNvSpPr>
            <p:nvPr/>
          </p:nvSpPr>
          <p:spPr bwMode="auto">
            <a:xfrm rot="3869160">
              <a:off x="1171" y="1477"/>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82" name="Oval 114"/>
            <p:cNvSpPr>
              <a:spLocks/>
            </p:cNvSpPr>
            <p:nvPr/>
          </p:nvSpPr>
          <p:spPr bwMode="auto">
            <a:xfrm rot="3869160">
              <a:off x="1216" y="157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83" name="Oval 115"/>
            <p:cNvSpPr>
              <a:spLocks/>
            </p:cNvSpPr>
            <p:nvPr/>
          </p:nvSpPr>
          <p:spPr bwMode="auto">
            <a:xfrm rot="3869160">
              <a:off x="1258" y="165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84" name="Oval 116"/>
            <p:cNvSpPr>
              <a:spLocks/>
            </p:cNvSpPr>
            <p:nvPr/>
          </p:nvSpPr>
          <p:spPr bwMode="auto">
            <a:xfrm rot="3869160">
              <a:off x="1302" y="175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85" name="Oval 117"/>
            <p:cNvSpPr>
              <a:spLocks/>
            </p:cNvSpPr>
            <p:nvPr/>
          </p:nvSpPr>
          <p:spPr bwMode="auto">
            <a:xfrm rot="3869160">
              <a:off x="1548" y="124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86" name="Oval 118"/>
            <p:cNvSpPr>
              <a:spLocks/>
            </p:cNvSpPr>
            <p:nvPr/>
          </p:nvSpPr>
          <p:spPr bwMode="auto">
            <a:xfrm rot="3869160">
              <a:off x="1634" y="142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87" name="Oval 119"/>
            <p:cNvSpPr>
              <a:spLocks/>
            </p:cNvSpPr>
            <p:nvPr/>
          </p:nvSpPr>
          <p:spPr bwMode="auto">
            <a:xfrm rot="3869160">
              <a:off x="1724" y="161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88" name="Oval 120"/>
            <p:cNvSpPr>
              <a:spLocks/>
            </p:cNvSpPr>
            <p:nvPr/>
          </p:nvSpPr>
          <p:spPr bwMode="auto">
            <a:xfrm rot="3869160">
              <a:off x="1679" y="151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89" name="Oval 121"/>
            <p:cNvSpPr>
              <a:spLocks/>
            </p:cNvSpPr>
            <p:nvPr/>
          </p:nvSpPr>
          <p:spPr bwMode="auto">
            <a:xfrm rot="3869160">
              <a:off x="1648" y="124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90" name="Oval 122"/>
            <p:cNvSpPr>
              <a:spLocks/>
            </p:cNvSpPr>
            <p:nvPr/>
          </p:nvSpPr>
          <p:spPr bwMode="auto">
            <a:xfrm rot="3869160">
              <a:off x="1693" y="134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91" name="Oval 123"/>
            <p:cNvSpPr>
              <a:spLocks/>
            </p:cNvSpPr>
            <p:nvPr/>
          </p:nvSpPr>
          <p:spPr bwMode="auto">
            <a:xfrm rot="3869160">
              <a:off x="1734" y="143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92" name="Oval 124"/>
            <p:cNvSpPr>
              <a:spLocks/>
            </p:cNvSpPr>
            <p:nvPr/>
          </p:nvSpPr>
          <p:spPr bwMode="auto">
            <a:xfrm rot="3869160">
              <a:off x="1779" y="152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93" name="Oval 125"/>
            <p:cNvSpPr>
              <a:spLocks/>
            </p:cNvSpPr>
            <p:nvPr/>
          </p:nvSpPr>
          <p:spPr bwMode="auto">
            <a:xfrm rot="418561">
              <a:off x="1626" y="159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94" name="Oval 126"/>
            <p:cNvSpPr>
              <a:spLocks/>
            </p:cNvSpPr>
            <p:nvPr/>
          </p:nvSpPr>
          <p:spPr bwMode="auto">
            <a:xfrm rot="418561">
              <a:off x="1419" y="159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95" name="Oval 127"/>
            <p:cNvSpPr>
              <a:spLocks/>
            </p:cNvSpPr>
            <p:nvPr/>
          </p:nvSpPr>
          <p:spPr bwMode="auto">
            <a:xfrm rot="418561">
              <a:off x="1595" y="133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96" name="Oval 128"/>
            <p:cNvSpPr>
              <a:spLocks/>
            </p:cNvSpPr>
            <p:nvPr/>
          </p:nvSpPr>
          <p:spPr bwMode="auto">
            <a:xfrm rot="418561">
              <a:off x="1433" y="141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97" name="Oval 129"/>
            <p:cNvSpPr>
              <a:spLocks/>
            </p:cNvSpPr>
            <p:nvPr/>
          </p:nvSpPr>
          <p:spPr bwMode="auto">
            <a:xfrm rot="652678">
              <a:off x="1406" y="78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98" name="Oval 130"/>
            <p:cNvSpPr>
              <a:spLocks/>
            </p:cNvSpPr>
            <p:nvPr/>
          </p:nvSpPr>
          <p:spPr bwMode="auto">
            <a:xfrm rot="652678">
              <a:off x="1509" y="80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799" name="Oval 131"/>
            <p:cNvSpPr>
              <a:spLocks/>
            </p:cNvSpPr>
            <p:nvPr/>
          </p:nvSpPr>
          <p:spPr bwMode="auto">
            <a:xfrm rot="652678">
              <a:off x="1445" y="879"/>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00" name="Oval 132"/>
            <p:cNvSpPr>
              <a:spLocks/>
            </p:cNvSpPr>
            <p:nvPr/>
          </p:nvSpPr>
          <p:spPr bwMode="auto">
            <a:xfrm rot="652678">
              <a:off x="1547" y="89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01" name="Oval 133"/>
            <p:cNvSpPr>
              <a:spLocks/>
            </p:cNvSpPr>
            <p:nvPr/>
          </p:nvSpPr>
          <p:spPr bwMode="auto">
            <a:xfrm rot="652678">
              <a:off x="1705" y="83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02" name="Oval 134"/>
            <p:cNvSpPr>
              <a:spLocks/>
            </p:cNvSpPr>
            <p:nvPr/>
          </p:nvSpPr>
          <p:spPr bwMode="auto">
            <a:xfrm rot="652678">
              <a:off x="1641" y="91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03" name="Oval 135"/>
            <p:cNvSpPr>
              <a:spLocks/>
            </p:cNvSpPr>
            <p:nvPr/>
          </p:nvSpPr>
          <p:spPr bwMode="auto">
            <a:xfrm rot="652678">
              <a:off x="1807" y="85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04" name="Oval 136"/>
            <p:cNvSpPr>
              <a:spLocks/>
            </p:cNvSpPr>
            <p:nvPr/>
          </p:nvSpPr>
          <p:spPr bwMode="auto">
            <a:xfrm rot="652678">
              <a:off x="1909" y="87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05" name="Oval 137"/>
            <p:cNvSpPr>
              <a:spLocks/>
            </p:cNvSpPr>
            <p:nvPr/>
          </p:nvSpPr>
          <p:spPr bwMode="auto">
            <a:xfrm rot="652678">
              <a:off x="2011" y="89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06" name="Oval 138"/>
            <p:cNvSpPr>
              <a:spLocks/>
            </p:cNvSpPr>
            <p:nvPr/>
          </p:nvSpPr>
          <p:spPr bwMode="auto">
            <a:xfrm rot="652678">
              <a:off x="1845" y="95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07" name="Oval 139"/>
            <p:cNvSpPr>
              <a:spLocks/>
            </p:cNvSpPr>
            <p:nvPr/>
          </p:nvSpPr>
          <p:spPr bwMode="auto">
            <a:xfrm rot="652678">
              <a:off x="1948" y="97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08" name="Oval 140"/>
            <p:cNvSpPr>
              <a:spLocks/>
            </p:cNvSpPr>
            <p:nvPr/>
          </p:nvSpPr>
          <p:spPr bwMode="auto">
            <a:xfrm rot="652678">
              <a:off x="1743" y="93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09" name="Oval 141"/>
            <p:cNvSpPr>
              <a:spLocks/>
            </p:cNvSpPr>
            <p:nvPr/>
          </p:nvSpPr>
          <p:spPr bwMode="auto">
            <a:xfrm rot="652678">
              <a:off x="1470" y="70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10" name="Oval 142"/>
            <p:cNvSpPr>
              <a:spLocks/>
            </p:cNvSpPr>
            <p:nvPr/>
          </p:nvSpPr>
          <p:spPr bwMode="auto">
            <a:xfrm rot="652678">
              <a:off x="1572" y="72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11" name="Oval 143"/>
            <p:cNvSpPr>
              <a:spLocks/>
            </p:cNvSpPr>
            <p:nvPr/>
          </p:nvSpPr>
          <p:spPr bwMode="auto">
            <a:xfrm rot="652678">
              <a:off x="1667" y="74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12" name="Oval 144"/>
            <p:cNvSpPr>
              <a:spLocks/>
            </p:cNvSpPr>
            <p:nvPr/>
          </p:nvSpPr>
          <p:spPr bwMode="auto">
            <a:xfrm rot="652678">
              <a:off x="1871" y="78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13" name="Oval 145"/>
            <p:cNvSpPr>
              <a:spLocks/>
            </p:cNvSpPr>
            <p:nvPr/>
          </p:nvSpPr>
          <p:spPr bwMode="auto">
            <a:xfrm rot="652678">
              <a:off x="1973" y="80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14" name="Oval 146"/>
            <p:cNvSpPr>
              <a:spLocks/>
            </p:cNvSpPr>
            <p:nvPr/>
          </p:nvSpPr>
          <p:spPr bwMode="auto">
            <a:xfrm rot="652678">
              <a:off x="1769" y="76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15" name="Oval 147"/>
            <p:cNvSpPr>
              <a:spLocks/>
            </p:cNvSpPr>
            <p:nvPr/>
          </p:nvSpPr>
          <p:spPr bwMode="auto">
            <a:xfrm rot="652678">
              <a:off x="1475" y="97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16" name="Oval 148"/>
            <p:cNvSpPr>
              <a:spLocks/>
            </p:cNvSpPr>
            <p:nvPr/>
          </p:nvSpPr>
          <p:spPr bwMode="auto">
            <a:xfrm rot="652678">
              <a:off x="1672" y="101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17" name="Oval 149"/>
            <p:cNvSpPr>
              <a:spLocks/>
            </p:cNvSpPr>
            <p:nvPr/>
          </p:nvSpPr>
          <p:spPr bwMode="auto">
            <a:xfrm rot="652678">
              <a:off x="1876" y="105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18" name="Oval 150"/>
            <p:cNvSpPr>
              <a:spLocks/>
            </p:cNvSpPr>
            <p:nvPr/>
          </p:nvSpPr>
          <p:spPr bwMode="auto">
            <a:xfrm rot="652678">
              <a:off x="1774" y="103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19" name="Oval 151"/>
            <p:cNvSpPr>
              <a:spLocks/>
            </p:cNvSpPr>
            <p:nvPr/>
          </p:nvSpPr>
          <p:spPr bwMode="auto">
            <a:xfrm rot="652678">
              <a:off x="1506" y="107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20" name="Oval 152"/>
            <p:cNvSpPr>
              <a:spLocks/>
            </p:cNvSpPr>
            <p:nvPr/>
          </p:nvSpPr>
          <p:spPr bwMode="auto">
            <a:xfrm rot="652678">
              <a:off x="1608" y="108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21" name="Oval 153"/>
            <p:cNvSpPr>
              <a:spLocks/>
            </p:cNvSpPr>
            <p:nvPr/>
          </p:nvSpPr>
          <p:spPr bwMode="auto">
            <a:xfrm rot="652678">
              <a:off x="1702" y="110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22" name="Oval 154"/>
            <p:cNvSpPr>
              <a:spLocks/>
            </p:cNvSpPr>
            <p:nvPr/>
          </p:nvSpPr>
          <p:spPr bwMode="auto">
            <a:xfrm rot="652678">
              <a:off x="1804" y="112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23" name="Oval 155"/>
            <p:cNvSpPr>
              <a:spLocks/>
            </p:cNvSpPr>
            <p:nvPr/>
          </p:nvSpPr>
          <p:spPr bwMode="auto">
            <a:xfrm rot="652678">
              <a:off x="1542" y="62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24" name="Oval 156"/>
            <p:cNvSpPr>
              <a:spLocks/>
            </p:cNvSpPr>
            <p:nvPr/>
          </p:nvSpPr>
          <p:spPr bwMode="auto">
            <a:xfrm rot="652678">
              <a:off x="1644" y="64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25" name="Oval 157"/>
            <p:cNvSpPr>
              <a:spLocks/>
            </p:cNvSpPr>
            <p:nvPr/>
          </p:nvSpPr>
          <p:spPr bwMode="auto">
            <a:xfrm rot="652678">
              <a:off x="1942" y="70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26" name="Oval 158"/>
            <p:cNvSpPr>
              <a:spLocks/>
            </p:cNvSpPr>
            <p:nvPr/>
          </p:nvSpPr>
          <p:spPr bwMode="auto">
            <a:xfrm rot="652678">
              <a:off x="1840" y="68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27" name="Oval 159"/>
            <p:cNvSpPr>
              <a:spLocks/>
            </p:cNvSpPr>
            <p:nvPr/>
          </p:nvSpPr>
          <p:spPr bwMode="auto">
            <a:xfrm rot="652678">
              <a:off x="1605" y="55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28" name="Oval 160"/>
            <p:cNvSpPr>
              <a:spLocks/>
            </p:cNvSpPr>
            <p:nvPr/>
          </p:nvSpPr>
          <p:spPr bwMode="auto">
            <a:xfrm rot="652678">
              <a:off x="1708" y="57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29" name="Oval 161"/>
            <p:cNvSpPr>
              <a:spLocks/>
            </p:cNvSpPr>
            <p:nvPr/>
          </p:nvSpPr>
          <p:spPr bwMode="auto">
            <a:xfrm rot="652678">
              <a:off x="1802" y="58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30" name="Oval 162"/>
            <p:cNvSpPr>
              <a:spLocks/>
            </p:cNvSpPr>
            <p:nvPr/>
          </p:nvSpPr>
          <p:spPr bwMode="auto">
            <a:xfrm rot="652678">
              <a:off x="1904" y="60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31" name="Oval 163"/>
            <p:cNvSpPr>
              <a:spLocks/>
            </p:cNvSpPr>
            <p:nvPr/>
          </p:nvSpPr>
          <p:spPr bwMode="auto">
            <a:xfrm rot="-2797923">
              <a:off x="1614" y="81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32" name="Oval 164"/>
            <p:cNvSpPr>
              <a:spLocks/>
            </p:cNvSpPr>
            <p:nvPr/>
          </p:nvSpPr>
          <p:spPr bwMode="auto">
            <a:xfrm rot="-2797923">
              <a:off x="1573" y="98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33" name="Oval 165"/>
            <p:cNvSpPr>
              <a:spLocks/>
            </p:cNvSpPr>
            <p:nvPr/>
          </p:nvSpPr>
          <p:spPr bwMode="auto">
            <a:xfrm rot="-2797923">
              <a:off x="1741" y="661"/>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34" name="Oval 166"/>
            <p:cNvSpPr>
              <a:spLocks/>
            </p:cNvSpPr>
            <p:nvPr/>
          </p:nvSpPr>
          <p:spPr bwMode="auto">
            <a:xfrm rot="-7192446">
              <a:off x="1147" y="124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35" name="Oval 167"/>
            <p:cNvSpPr>
              <a:spLocks/>
            </p:cNvSpPr>
            <p:nvPr/>
          </p:nvSpPr>
          <p:spPr bwMode="auto">
            <a:xfrm rot="-7192446">
              <a:off x="1096" y="115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36" name="Oval 168"/>
            <p:cNvSpPr>
              <a:spLocks/>
            </p:cNvSpPr>
            <p:nvPr/>
          </p:nvSpPr>
          <p:spPr bwMode="auto">
            <a:xfrm rot="-7192446">
              <a:off x="1196" y="115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37" name="Oval 169"/>
            <p:cNvSpPr>
              <a:spLocks/>
            </p:cNvSpPr>
            <p:nvPr/>
          </p:nvSpPr>
          <p:spPr bwMode="auto">
            <a:xfrm rot="-7192446">
              <a:off x="1144" y="106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38" name="Oval 170"/>
            <p:cNvSpPr>
              <a:spLocks/>
            </p:cNvSpPr>
            <p:nvPr/>
          </p:nvSpPr>
          <p:spPr bwMode="auto">
            <a:xfrm rot="-7192446">
              <a:off x="996" y="98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39" name="Oval 171"/>
            <p:cNvSpPr>
              <a:spLocks/>
            </p:cNvSpPr>
            <p:nvPr/>
          </p:nvSpPr>
          <p:spPr bwMode="auto">
            <a:xfrm rot="-7192446">
              <a:off x="1096" y="98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40" name="Oval 172"/>
            <p:cNvSpPr>
              <a:spLocks/>
            </p:cNvSpPr>
            <p:nvPr/>
          </p:nvSpPr>
          <p:spPr bwMode="auto">
            <a:xfrm rot="-7192446">
              <a:off x="944" y="89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41" name="Oval 173"/>
            <p:cNvSpPr>
              <a:spLocks/>
            </p:cNvSpPr>
            <p:nvPr/>
          </p:nvSpPr>
          <p:spPr bwMode="auto">
            <a:xfrm rot="-7192446">
              <a:off x="892" y="80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42" name="Oval 174"/>
            <p:cNvSpPr>
              <a:spLocks/>
            </p:cNvSpPr>
            <p:nvPr/>
          </p:nvSpPr>
          <p:spPr bwMode="auto">
            <a:xfrm rot="-7192446">
              <a:off x="840" y="71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43" name="Oval 175"/>
            <p:cNvSpPr>
              <a:spLocks/>
            </p:cNvSpPr>
            <p:nvPr/>
          </p:nvSpPr>
          <p:spPr bwMode="auto">
            <a:xfrm rot="-7192446">
              <a:off x="993" y="80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44" name="Oval 176"/>
            <p:cNvSpPr>
              <a:spLocks/>
            </p:cNvSpPr>
            <p:nvPr/>
          </p:nvSpPr>
          <p:spPr bwMode="auto">
            <a:xfrm rot="-7192446">
              <a:off x="941" y="70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45" name="Oval 177"/>
            <p:cNvSpPr>
              <a:spLocks/>
            </p:cNvSpPr>
            <p:nvPr/>
          </p:nvSpPr>
          <p:spPr bwMode="auto">
            <a:xfrm rot="-7192446">
              <a:off x="1047" y="124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46" name="Oval 178"/>
            <p:cNvSpPr>
              <a:spLocks/>
            </p:cNvSpPr>
            <p:nvPr/>
          </p:nvSpPr>
          <p:spPr bwMode="auto">
            <a:xfrm rot="-7192446">
              <a:off x="995" y="115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47" name="Oval 179"/>
            <p:cNvSpPr>
              <a:spLocks/>
            </p:cNvSpPr>
            <p:nvPr/>
          </p:nvSpPr>
          <p:spPr bwMode="auto">
            <a:xfrm rot="-7192446">
              <a:off x="947" y="107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48" name="Oval 180"/>
            <p:cNvSpPr>
              <a:spLocks/>
            </p:cNvSpPr>
            <p:nvPr/>
          </p:nvSpPr>
          <p:spPr bwMode="auto">
            <a:xfrm rot="-7192446">
              <a:off x="792" y="80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49" name="Oval 181"/>
            <p:cNvSpPr>
              <a:spLocks/>
            </p:cNvSpPr>
            <p:nvPr/>
          </p:nvSpPr>
          <p:spPr bwMode="auto">
            <a:xfrm rot="-7192446">
              <a:off x="896" y="98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50" name="Oval 182"/>
            <p:cNvSpPr>
              <a:spLocks/>
            </p:cNvSpPr>
            <p:nvPr/>
          </p:nvSpPr>
          <p:spPr bwMode="auto">
            <a:xfrm rot="-7192446">
              <a:off x="1248" y="106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51" name="Oval 183"/>
            <p:cNvSpPr>
              <a:spLocks/>
            </p:cNvSpPr>
            <p:nvPr/>
          </p:nvSpPr>
          <p:spPr bwMode="auto">
            <a:xfrm rot="-7192446">
              <a:off x="1196" y="97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52" name="Oval 184"/>
            <p:cNvSpPr>
              <a:spLocks/>
            </p:cNvSpPr>
            <p:nvPr/>
          </p:nvSpPr>
          <p:spPr bwMode="auto">
            <a:xfrm rot="-7192446">
              <a:off x="1149" y="89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53" name="Oval 185"/>
            <p:cNvSpPr>
              <a:spLocks/>
            </p:cNvSpPr>
            <p:nvPr/>
          </p:nvSpPr>
          <p:spPr bwMode="auto">
            <a:xfrm rot="-7192446">
              <a:off x="1045" y="71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54" name="Oval 186"/>
            <p:cNvSpPr>
              <a:spLocks/>
            </p:cNvSpPr>
            <p:nvPr/>
          </p:nvSpPr>
          <p:spPr bwMode="auto">
            <a:xfrm rot="-7192446">
              <a:off x="1097" y="80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55" name="Oval 187"/>
            <p:cNvSpPr>
              <a:spLocks/>
            </p:cNvSpPr>
            <p:nvPr/>
          </p:nvSpPr>
          <p:spPr bwMode="auto">
            <a:xfrm rot="-7192446">
              <a:off x="1301" y="98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56" name="Oval 188"/>
            <p:cNvSpPr>
              <a:spLocks/>
            </p:cNvSpPr>
            <p:nvPr/>
          </p:nvSpPr>
          <p:spPr bwMode="auto">
            <a:xfrm rot="-7192446">
              <a:off x="1249" y="89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57" name="Oval 189"/>
            <p:cNvSpPr>
              <a:spLocks/>
            </p:cNvSpPr>
            <p:nvPr/>
          </p:nvSpPr>
          <p:spPr bwMode="auto">
            <a:xfrm rot="-7192446">
              <a:off x="1201" y="80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58" name="Oval 190"/>
            <p:cNvSpPr>
              <a:spLocks/>
            </p:cNvSpPr>
            <p:nvPr/>
          </p:nvSpPr>
          <p:spPr bwMode="auto">
            <a:xfrm rot="-7192446">
              <a:off x="1149" y="71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59" name="Oval 191"/>
            <p:cNvSpPr>
              <a:spLocks/>
            </p:cNvSpPr>
            <p:nvPr/>
          </p:nvSpPr>
          <p:spPr bwMode="auto">
            <a:xfrm rot="-7192446">
              <a:off x="943" y="124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60" name="Oval 192"/>
            <p:cNvSpPr>
              <a:spLocks/>
            </p:cNvSpPr>
            <p:nvPr/>
          </p:nvSpPr>
          <p:spPr bwMode="auto">
            <a:xfrm rot="-7192446">
              <a:off x="843" y="107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61" name="Oval 193"/>
            <p:cNvSpPr>
              <a:spLocks/>
            </p:cNvSpPr>
            <p:nvPr/>
          </p:nvSpPr>
          <p:spPr bwMode="auto">
            <a:xfrm rot="-7192446">
              <a:off x="740" y="88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62" name="Oval 194"/>
            <p:cNvSpPr>
              <a:spLocks/>
            </p:cNvSpPr>
            <p:nvPr/>
          </p:nvSpPr>
          <p:spPr bwMode="auto">
            <a:xfrm rot="-7192446">
              <a:off x="791" y="98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63" name="Oval 195"/>
            <p:cNvSpPr>
              <a:spLocks/>
            </p:cNvSpPr>
            <p:nvPr/>
          </p:nvSpPr>
          <p:spPr bwMode="auto">
            <a:xfrm rot="-7192446">
              <a:off x="843" y="124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64" name="Oval 196"/>
            <p:cNvSpPr>
              <a:spLocks/>
            </p:cNvSpPr>
            <p:nvPr/>
          </p:nvSpPr>
          <p:spPr bwMode="auto">
            <a:xfrm rot="-7192446">
              <a:off x="791" y="115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65" name="Oval 197"/>
            <p:cNvSpPr>
              <a:spLocks/>
            </p:cNvSpPr>
            <p:nvPr/>
          </p:nvSpPr>
          <p:spPr bwMode="auto">
            <a:xfrm rot="-7192446">
              <a:off x="743" y="107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66" name="Oval 198"/>
            <p:cNvSpPr>
              <a:spLocks/>
            </p:cNvSpPr>
            <p:nvPr/>
          </p:nvSpPr>
          <p:spPr bwMode="auto">
            <a:xfrm rot="-7192446">
              <a:off x="691" y="98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67" name="Oval 199"/>
            <p:cNvSpPr>
              <a:spLocks/>
            </p:cNvSpPr>
            <p:nvPr/>
          </p:nvSpPr>
          <p:spPr bwMode="auto">
            <a:xfrm rot="-10643047">
              <a:off x="838" y="89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68" name="Oval 200"/>
            <p:cNvSpPr>
              <a:spLocks/>
            </p:cNvSpPr>
            <p:nvPr/>
          </p:nvSpPr>
          <p:spPr bwMode="auto">
            <a:xfrm rot="-10643047">
              <a:off x="1045" y="88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69" name="Oval 201"/>
            <p:cNvSpPr>
              <a:spLocks/>
            </p:cNvSpPr>
            <p:nvPr/>
          </p:nvSpPr>
          <p:spPr bwMode="auto">
            <a:xfrm rot="-10643047">
              <a:off x="889" y="1161"/>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70" name="Oval 202"/>
            <p:cNvSpPr>
              <a:spLocks/>
            </p:cNvSpPr>
            <p:nvPr/>
          </p:nvSpPr>
          <p:spPr bwMode="auto">
            <a:xfrm rot="-10643047">
              <a:off x="1045" y="106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71" name="Oval 203"/>
            <p:cNvSpPr>
              <a:spLocks/>
            </p:cNvSpPr>
            <p:nvPr/>
          </p:nvSpPr>
          <p:spPr bwMode="auto">
            <a:xfrm rot="-2608826">
              <a:off x="274" y="69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72" name="Oval 204"/>
            <p:cNvSpPr>
              <a:spLocks/>
            </p:cNvSpPr>
            <p:nvPr/>
          </p:nvSpPr>
          <p:spPr bwMode="auto">
            <a:xfrm rot="-2608826">
              <a:off x="350" y="62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73" name="Oval 205"/>
            <p:cNvSpPr>
              <a:spLocks/>
            </p:cNvSpPr>
            <p:nvPr/>
          </p:nvSpPr>
          <p:spPr bwMode="auto">
            <a:xfrm rot="-2608826">
              <a:off x="376" y="71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74" name="Oval 206"/>
            <p:cNvSpPr>
              <a:spLocks/>
            </p:cNvSpPr>
            <p:nvPr/>
          </p:nvSpPr>
          <p:spPr bwMode="auto">
            <a:xfrm rot="-2608826">
              <a:off x="451" y="64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75" name="Oval 207"/>
            <p:cNvSpPr>
              <a:spLocks/>
            </p:cNvSpPr>
            <p:nvPr/>
          </p:nvSpPr>
          <p:spPr bwMode="auto">
            <a:xfrm rot="-2608826">
              <a:off x="495" y="48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76" name="Oval 208"/>
            <p:cNvSpPr>
              <a:spLocks/>
            </p:cNvSpPr>
            <p:nvPr/>
          </p:nvSpPr>
          <p:spPr bwMode="auto">
            <a:xfrm rot="-2608826">
              <a:off x="521" y="57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77" name="Oval 209"/>
            <p:cNvSpPr>
              <a:spLocks/>
            </p:cNvSpPr>
            <p:nvPr/>
          </p:nvSpPr>
          <p:spPr bwMode="auto">
            <a:xfrm rot="-2608826">
              <a:off x="570" y="41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78" name="Oval 210"/>
            <p:cNvSpPr>
              <a:spLocks/>
            </p:cNvSpPr>
            <p:nvPr/>
          </p:nvSpPr>
          <p:spPr bwMode="auto">
            <a:xfrm rot="-2608826">
              <a:off x="646" y="33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79" name="Oval 211"/>
            <p:cNvSpPr>
              <a:spLocks/>
            </p:cNvSpPr>
            <p:nvPr/>
          </p:nvSpPr>
          <p:spPr bwMode="auto">
            <a:xfrm rot="-2608826">
              <a:off x="721" y="26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80" name="Oval 212"/>
            <p:cNvSpPr>
              <a:spLocks/>
            </p:cNvSpPr>
            <p:nvPr/>
          </p:nvSpPr>
          <p:spPr bwMode="auto">
            <a:xfrm rot="-2608826">
              <a:off x="672" y="43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81" name="Oval 213"/>
            <p:cNvSpPr>
              <a:spLocks/>
            </p:cNvSpPr>
            <p:nvPr/>
          </p:nvSpPr>
          <p:spPr bwMode="auto">
            <a:xfrm rot="-2608826">
              <a:off x="747" y="36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82" name="Oval 214"/>
            <p:cNvSpPr>
              <a:spLocks/>
            </p:cNvSpPr>
            <p:nvPr/>
          </p:nvSpPr>
          <p:spPr bwMode="auto">
            <a:xfrm rot="-2608826">
              <a:off x="249" y="59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83" name="Oval 215"/>
            <p:cNvSpPr>
              <a:spLocks/>
            </p:cNvSpPr>
            <p:nvPr/>
          </p:nvSpPr>
          <p:spPr bwMode="auto">
            <a:xfrm rot="-2608826">
              <a:off x="324" y="523"/>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84" name="Oval 216"/>
            <p:cNvSpPr>
              <a:spLocks/>
            </p:cNvSpPr>
            <p:nvPr/>
          </p:nvSpPr>
          <p:spPr bwMode="auto">
            <a:xfrm rot="-2608826">
              <a:off x="394" y="45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85" name="Oval 217"/>
            <p:cNvSpPr>
              <a:spLocks/>
            </p:cNvSpPr>
            <p:nvPr/>
          </p:nvSpPr>
          <p:spPr bwMode="auto">
            <a:xfrm rot="-2608826">
              <a:off x="620" y="24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86" name="Oval 218"/>
            <p:cNvSpPr>
              <a:spLocks/>
            </p:cNvSpPr>
            <p:nvPr/>
          </p:nvSpPr>
          <p:spPr bwMode="auto">
            <a:xfrm rot="-2608826">
              <a:off x="469" y="38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87" name="Oval 219"/>
            <p:cNvSpPr>
              <a:spLocks/>
            </p:cNvSpPr>
            <p:nvPr/>
          </p:nvSpPr>
          <p:spPr bwMode="auto">
            <a:xfrm rot="-2608826">
              <a:off x="471" y="74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88" name="Oval 220"/>
            <p:cNvSpPr>
              <a:spLocks/>
            </p:cNvSpPr>
            <p:nvPr/>
          </p:nvSpPr>
          <p:spPr bwMode="auto">
            <a:xfrm rot="-2608826">
              <a:off x="546" y="67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89" name="Oval 221"/>
            <p:cNvSpPr>
              <a:spLocks/>
            </p:cNvSpPr>
            <p:nvPr/>
          </p:nvSpPr>
          <p:spPr bwMode="auto">
            <a:xfrm rot="-2608826">
              <a:off x="616" y="61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90" name="Oval 222"/>
            <p:cNvSpPr>
              <a:spLocks/>
            </p:cNvSpPr>
            <p:nvPr/>
          </p:nvSpPr>
          <p:spPr bwMode="auto">
            <a:xfrm rot="-2608826">
              <a:off x="767" y="46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91" name="Oval 223"/>
            <p:cNvSpPr>
              <a:spLocks/>
            </p:cNvSpPr>
            <p:nvPr/>
          </p:nvSpPr>
          <p:spPr bwMode="auto">
            <a:xfrm rot="-2608826">
              <a:off x="692" y="53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92" name="Oval 224"/>
            <p:cNvSpPr>
              <a:spLocks/>
            </p:cNvSpPr>
            <p:nvPr/>
          </p:nvSpPr>
          <p:spPr bwMode="auto">
            <a:xfrm rot="-2608826">
              <a:off x="566" y="77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93" name="Oval 225"/>
            <p:cNvSpPr>
              <a:spLocks/>
            </p:cNvSpPr>
            <p:nvPr/>
          </p:nvSpPr>
          <p:spPr bwMode="auto">
            <a:xfrm rot="-2608826">
              <a:off x="642" y="70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94" name="Oval 226"/>
            <p:cNvSpPr>
              <a:spLocks/>
            </p:cNvSpPr>
            <p:nvPr/>
          </p:nvSpPr>
          <p:spPr bwMode="auto">
            <a:xfrm rot="-2608826">
              <a:off x="711" y="64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95" name="Oval 227"/>
            <p:cNvSpPr>
              <a:spLocks/>
            </p:cNvSpPr>
            <p:nvPr/>
          </p:nvSpPr>
          <p:spPr bwMode="auto">
            <a:xfrm rot="-2608826">
              <a:off x="787" y="56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96" name="Oval 228"/>
            <p:cNvSpPr>
              <a:spLocks/>
            </p:cNvSpPr>
            <p:nvPr/>
          </p:nvSpPr>
          <p:spPr bwMode="auto">
            <a:xfrm rot="-2608826">
              <a:off x="229" y="49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97" name="Oval 229"/>
            <p:cNvSpPr>
              <a:spLocks/>
            </p:cNvSpPr>
            <p:nvPr/>
          </p:nvSpPr>
          <p:spPr bwMode="auto">
            <a:xfrm rot="-2608826">
              <a:off x="374" y="35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98" name="Oval 230"/>
            <p:cNvSpPr>
              <a:spLocks/>
            </p:cNvSpPr>
            <p:nvPr/>
          </p:nvSpPr>
          <p:spPr bwMode="auto">
            <a:xfrm rot="-2608826">
              <a:off x="525" y="21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899" name="Oval 231"/>
            <p:cNvSpPr>
              <a:spLocks/>
            </p:cNvSpPr>
            <p:nvPr/>
          </p:nvSpPr>
          <p:spPr bwMode="auto">
            <a:xfrm rot="-2608826">
              <a:off x="449" y="28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00" name="Oval 232"/>
            <p:cNvSpPr>
              <a:spLocks/>
            </p:cNvSpPr>
            <p:nvPr/>
          </p:nvSpPr>
          <p:spPr bwMode="auto">
            <a:xfrm rot="-2608826">
              <a:off x="203" y="39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01" name="Oval 233"/>
            <p:cNvSpPr>
              <a:spLocks/>
            </p:cNvSpPr>
            <p:nvPr/>
          </p:nvSpPr>
          <p:spPr bwMode="auto">
            <a:xfrm rot="-2608826">
              <a:off x="278" y="32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02" name="Oval 234"/>
            <p:cNvSpPr>
              <a:spLocks/>
            </p:cNvSpPr>
            <p:nvPr/>
          </p:nvSpPr>
          <p:spPr bwMode="auto">
            <a:xfrm rot="-2608826">
              <a:off x="348" y="25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03" name="Oval 235"/>
            <p:cNvSpPr>
              <a:spLocks/>
            </p:cNvSpPr>
            <p:nvPr/>
          </p:nvSpPr>
          <p:spPr bwMode="auto">
            <a:xfrm rot="-2608826">
              <a:off x="424" y="18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04" name="Oval 236"/>
            <p:cNvSpPr>
              <a:spLocks/>
            </p:cNvSpPr>
            <p:nvPr/>
          </p:nvSpPr>
          <p:spPr bwMode="auto">
            <a:xfrm rot="-6059426">
              <a:off x="542" y="30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05" name="Oval 237"/>
            <p:cNvSpPr>
              <a:spLocks/>
            </p:cNvSpPr>
            <p:nvPr/>
          </p:nvSpPr>
          <p:spPr bwMode="auto">
            <a:xfrm rot="-6059426">
              <a:off x="599" y="50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06" name="Oval 238"/>
            <p:cNvSpPr>
              <a:spLocks/>
            </p:cNvSpPr>
            <p:nvPr/>
          </p:nvSpPr>
          <p:spPr bwMode="auto">
            <a:xfrm rot="-6059426">
              <a:off x="296" y="42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07" name="Oval 239"/>
            <p:cNvSpPr>
              <a:spLocks/>
            </p:cNvSpPr>
            <p:nvPr/>
          </p:nvSpPr>
          <p:spPr bwMode="auto">
            <a:xfrm rot="-6059426">
              <a:off x="429" y="54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08" name="Oval 240"/>
            <p:cNvSpPr>
              <a:spLocks/>
            </p:cNvSpPr>
            <p:nvPr/>
          </p:nvSpPr>
          <p:spPr bwMode="auto">
            <a:xfrm rot="8841017">
              <a:off x="544" y="104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09" name="Oval 241"/>
            <p:cNvSpPr>
              <a:spLocks/>
            </p:cNvSpPr>
            <p:nvPr/>
          </p:nvSpPr>
          <p:spPr bwMode="auto">
            <a:xfrm rot="8841017">
              <a:off x="457" y="109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10" name="Oval 242"/>
            <p:cNvSpPr>
              <a:spLocks/>
            </p:cNvSpPr>
            <p:nvPr/>
          </p:nvSpPr>
          <p:spPr bwMode="auto">
            <a:xfrm rot="8841017">
              <a:off x="450" y="99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11" name="Oval 243"/>
            <p:cNvSpPr>
              <a:spLocks/>
            </p:cNvSpPr>
            <p:nvPr/>
          </p:nvSpPr>
          <p:spPr bwMode="auto">
            <a:xfrm rot="8841017">
              <a:off x="362" y="105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12" name="Oval 244"/>
            <p:cNvSpPr>
              <a:spLocks/>
            </p:cNvSpPr>
            <p:nvPr/>
          </p:nvSpPr>
          <p:spPr bwMode="auto">
            <a:xfrm rot="8841017">
              <a:off x="288" y="120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13" name="Oval 245"/>
            <p:cNvSpPr>
              <a:spLocks/>
            </p:cNvSpPr>
            <p:nvPr/>
          </p:nvSpPr>
          <p:spPr bwMode="auto">
            <a:xfrm rot="8841017">
              <a:off x="281" y="110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14" name="Oval 246"/>
            <p:cNvSpPr>
              <a:spLocks/>
            </p:cNvSpPr>
            <p:nvPr/>
          </p:nvSpPr>
          <p:spPr bwMode="auto">
            <a:xfrm rot="8841017">
              <a:off x="201" y="126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15" name="Oval 247"/>
            <p:cNvSpPr>
              <a:spLocks/>
            </p:cNvSpPr>
            <p:nvPr/>
          </p:nvSpPr>
          <p:spPr bwMode="auto">
            <a:xfrm rot="8841017">
              <a:off x="113" y="131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16" name="Oval 248"/>
            <p:cNvSpPr>
              <a:spLocks/>
            </p:cNvSpPr>
            <p:nvPr/>
          </p:nvSpPr>
          <p:spPr bwMode="auto">
            <a:xfrm rot="8841017">
              <a:off x="26" y="137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17" name="Oval 249"/>
            <p:cNvSpPr>
              <a:spLocks/>
            </p:cNvSpPr>
            <p:nvPr/>
          </p:nvSpPr>
          <p:spPr bwMode="auto">
            <a:xfrm rot="8841017">
              <a:off x="106" y="121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18" name="Oval 250"/>
            <p:cNvSpPr>
              <a:spLocks/>
            </p:cNvSpPr>
            <p:nvPr/>
          </p:nvSpPr>
          <p:spPr bwMode="auto">
            <a:xfrm rot="8841017">
              <a:off x="18" y="127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19" name="Oval 251"/>
            <p:cNvSpPr>
              <a:spLocks/>
            </p:cNvSpPr>
            <p:nvPr/>
          </p:nvSpPr>
          <p:spPr bwMode="auto">
            <a:xfrm rot="8841017">
              <a:off x="194" y="116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20" name="Oval 252"/>
            <p:cNvSpPr>
              <a:spLocks/>
            </p:cNvSpPr>
            <p:nvPr/>
          </p:nvSpPr>
          <p:spPr bwMode="auto">
            <a:xfrm rot="8841017">
              <a:off x="551" y="114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21" name="Oval 253"/>
            <p:cNvSpPr>
              <a:spLocks/>
            </p:cNvSpPr>
            <p:nvPr/>
          </p:nvSpPr>
          <p:spPr bwMode="auto">
            <a:xfrm rot="8841017">
              <a:off x="464" y="119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22" name="Oval 254"/>
            <p:cNvSpPr>
              <a:spLocks/>
            </p:cNvSpPr>
            <p:nvPr/>
          </p:nvSpPr>
          <p:spPr bwMode="auto">
            <a:xfrm rot="8841017">
              <a:off x="383" y="125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23" name="Oval 255"/>
            <p:cNvSpPr>
              <a:spLocks/>
            </p:cNvSpPr>
            <p:nvPr/>
          </p:nvSpPr>
          <p:spPr bwMode="auto">
            <a:xfrm rot="8841017">
              <a:off x="208" y="136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24" name="Oval 256"/>
            <p:cNvSpPr>
              <a:spLocks/>
            </p:cNvSpPr>
            <p:nvPr/>
          </p:nvSpPr>
          <p:spPr bwMode="auto">
            <a:xfrm rot="8841017">
              <a:off x="120" y="141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25" name="Oval 257"/>
            <p:cNvSpPr>
              <a:spLocks/>
            </p:cNvSpPr>
            <p:nvPr/>
          </p:nvSpPr>
          <p:spPr bwMode="auto">
            <a:xfrm rot="8841017">
              <a:off x="295" y="130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26" name="Oval 258"/>
            <p:cNvSpPr>
              <a:spLocks/>
            </p:cNvSpPr>
            <p:nvPr/>
          </p:nvSpPr>
          <p:spPr bwMode="auto">
            <a:xfrm rot="8841017">
              <a:off x="362" y="95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27" name="Oval 259"/>
            <p:cNvSpPr>
              <a:spLocks/>
            </p:cNvSpPr>
            <p:nvPr/>
          </p:nvSpPr>
          <p:spPr bwMode="auto">
            <a:xfrm rot="8841017">
              <a:off x="193" y="105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28" name="Oval 260"/>
            <p:cNvSpPr>
              <a:spLocks/>
            </p:cNvSpPr>
            <p:nvPr/>
          </p:nvSpPr>
          <p:spPr bwMode="auto">
            <a:xfrm rot="8841017">
              <a:off x="18" y="117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29" name="Oval 261"/>
            <p:cNvSpPr>
              <a:spLocks/>
            </p:cNvSpPr>
            <p:nvPr/>
          </p:nvSpPr>
          <p:spPr bwMode="auto">
            <a:xfrm rot="8841017">
              <a:off x="106" y="111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30" name="Oval 262"/>
            <p:cNvSpPr>
              <a:spLocks/>
            </p:cNvSpPr>
            <p:nvPr/>
          </p:nvSpPr>
          <p:spPr bwMode="auto">
            <a:xfrm rot="8841017">
              <a:off x="274" y="90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31" name="Oval 263"/>
            <p:cNvSpPr>
              <a:spLocks/>
            </p:cNvSpPr>
            <p:nvPr/>
          </p:nvSpPr>
          <p:spPr bwMode="auto">
            <a:xfrm rot="8841017">
              <a:off x="186" y="95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32" name="Oval 264"/>
            <p:cNvSpPr>
              <a:spLocks/>
            </p:cNvSpPr>
            <p:nvPr/>
          </p:nvSpPr>
          <p:spPr bwMode="auto">
            <a:xfrm rot="8841017">
              <a:off x="105" y="100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33" name="Oval 265"/>
            <p:cNvSpPr>
              <a:spLocks/>
            </p:cNvSpPr>
            <p:nvPr/>
          </p:nvSpPr>
          <p:spPr bwMode="auto">
            <a:xfrm rot="8841017">
              <a:off x="18" y="106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34" name="Oval 266"/>
            <p:cNvSpPr>
              <a:spLocks/>
            </p:cNvSpPr>
            <p:nvPr/>
          </p:nvSpPr>
          <p:spPr bwMode="auto">
            <a:xfrm rot="8841017">
              <a:off x="552" y="124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35" name="Oval 267"/>
            <p:cNvSpPr>
              <a:spLocks/>
            </p:cNvSpPr>
            <p:nvPr/>
          </p:nvSpPr>
          <p:spPr bwMode="auto">
            <a:xfrm rot="8841017">
              <a:off x="464" y="130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36" name="Oval 268"/>
            <p:cNvSpPr>
              <a:spLocks/>
            </p:cNvSpPr>
            <p:nvPr/>
          </p:nvSpPr>
          <p:spPr bwMode="auto">
            <a:xfrm rot="8841017">
              <a:off x="208" y="146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37" name="Oval 269"/>
            <p:cNvSpPr>
              <a:spLocks/>
            </p:cNvSpPr>
            <p:nvPr/>
          </p:nvSpPr>
          <p:spPr bwMode="auto">
            <a:xfrm rot="8841017">
              <a:off x="296" y="141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38" name="Oval 270"/>
            <p:cNvSpPr>
              <a:spLocks/>
            </p:cNvSpPr>
            <p:nvPr/>
          </p:nvSpPr>
          <p:spPr bwMode="auto">
            <a:xfrm rot="8841017">
              <a:off x="559" y="134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39" name="Oval 271"/>
            <p:cNvSpPr>
              <a:spLocks/>
            </p:cNvSpPr>
            <p:nvPr/>
          </p:nvSpPr>
          <p:spPr bwMode="auto">
            <a:xfrm rot="8841017">
              <a:off x="471" y="140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40" name="Oval 272"/>
            <p:cNvSpPr>
              <a:spLocks/>
            </p:cNvSpPr>
            <p:nvPr/>
          </p:nvSpPr>
          <p:spPr bwMode="auto">
            <a:xfrm rot="8841017">
              <a:off x="390" y="145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41" name="Oval 273"/>
            <p:cNvSpPr>
              <a:spLocks/>
            </p:cNvSpPr>
            <p:nvPr/>
          </p:nvSpPr>
          <p:spPr bwMode="auto">
            <a:xfrm rot="8841017">
              <a:off x="303" y="151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42" name="Oval 274"/>
            <p:cNvSpPr>
              <a:spLocks/>
            </p:cNvSpPr>
            <p:nvPr/>
          </p:nvSpPr>
          <p:spPr bwMode="auto">
            <a:xfrm rot="5390416">
              <a:off x="370" y="116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43" name="Oval 275"/>
            <p:cNvSpPr>
              <a:spLocks/>
            </p:cNvSpPr>
            <p:nvPr/>
          </p:nvSpPr>
          <p:spPr bwMode="auto">
            <a:xfrm rot="5390416">
              <a:off x="282" y="100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44" name="Oval 276"/>
            <p:cNvSpPr>
              <a:spLocks/>
            </p:cNvSpPr>
            <p:nvPr/>
          </p:nvSpPr>
          <p:spPr bwMode="auto">
            <a:xfrm rot="5390416">
              <a:off x="384" y="136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45" name="Oval 277"/>
            <p:cNvSpPr>
              <a:spLocks/>
            </p:cNvSpPr>
            <p:nvPr/>
          </p:nvSpPr>
          <p:spPr bwMode="auto">
            <a:xfrm rot="-5584295">
              <a:off x="805" y="197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46" name="Oval 278"/>
            <p:cNvSpPr>
              <a:spLocks/>
            </p:cNvSpPr>
            <p:nvPr/>
          </p:nvSpPr>
          <p:spPr bwMode="auto">
            <a:xfrm rot="-5584295">
              <a:off x="800" y="187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47" name="Oval 279"/>
            <p:cNvSpPr>
              <a:spLocks/>
            </p:cNvSpPr>
            <p:nvPr/>
          </p:nvSpPr>
          <p:spPr bwMode="auto">
            <a:xfrm rot="-5584295">
              <a:off x="890" y="191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48" name="Oval 280"/>
            <p:cNvSpPr>
              <a:spLocks/>
            </p:cNvSpPr>
            <p:nvPr/>
          </p:nvSpPr>
          <p:spPr bwMode="auto">
            <a:xfrm rot="-5584295">
              <a:off x="885" y="181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49" name="Oval 281"/>
            <p:cNvSpPr>
              <a:spLocks/>
            </p:cNvSpPr>
            <p:nvPr/>
          </p:nvSpPr>
          <p:spPr bwMode="auto">
            <a:xfrm rot="-5584295">
              <a:off x="789" y="167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50" name="Oval 282"/>
            <p:cNvSpPr>
              <a:spLocks/>
            </p:cNvSpPr>
            <p:nvPr/>
          </p:nvSpPr>
          <p:spPr bwMode="auto">
            <a:xfrm rot="-5584295">
              <a:off x="880" y="171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51" name="Oval 283"/>
            <p:cNvSpPr>
              <a:spLocks/>
            </p:cNvSpPr>
            <p:nvPr/>
          </p:nvSpPr>
          <p:spPr bwMode="auto">
            <a:xfrm rot="-5584295">
              <a:off x="784" y="157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52" name="Oval 284"/>
            <p:cNvSpPr>
              <a:spLocks/>
            </p:cNvSpPr>
            <p:nvPr/>
          </p:nvSpPr>
          <p:spPr bwMode="auto">
            <a:xfrm rot="-5584295">
              <a:off x="778" y="146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53" name="Oval 285"/>
            <p:cNvSpPr>
              <a:spLocks/>
            </p:cNvSpPr>
            <p:nvPr/>
          </p:nvSpPr>
          <p:spPr bwMode="auto">
            <a:xfrm rot="-5584295">
              <a:off x="772" y="1363"/>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54" name="Oval 286"/>
            <p:cNvSpPr>
              <a:spLocks/>
            </p:cNvSpPr>
            <p:nvPr/>
          </p:nvSpPr>
          <p:spPr bwMode="auto">
            <a:xfrm rot="-5584295">
              <a:off x="868" y="151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55" name="Oval 287"/>
            <p:cNvSpPr>
              <a:spLocks/>
            </p:cNvSpPr>
            <p:nvPr/>
          </p:nvSpPr>
          <p:spPr bwMode="auto">
            <a:xfrm rot="-5584295">
              <a:off x="863" y="140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56" name="Oval 288"/>
            <p:cNvSpPr>
              <a:spLocks/>
            </p:cNvSpPr>
            <p:nvPr/>
          </p:nvSpPr>
          <p:spPr bwMode="auto">
            <a:xfrm rot="-5584295">
              <a:off x="874" y="161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57" name="Oval 289"/>
            <p:cNvSpPr>
              <a:spLocks/>
            </p:cNvSpPr>
            <p:nvPr/>
          </p:nvSpPr>
          <p:spPr bwMode="auto">
            <a:xfrm rot="-5584295">
              <a:off x="715" y="193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58" name="Oval 290"/>
            <p:cNvSpPr>
              <a:spLocks/>
            </p:cNvSpPr>
            <p:nvPr/>
          </p:nvSpPr>
          <p:spPr bwMode="auto">
            <a:xfrm rot="-5584295">
              <a:off x="709" y="183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59" name="Oval 291"/>
            <p:cNvSpPr>
              <a:spLocks/>
            </p:cNvSpPr>
            <p:nvPr/>
          </p:nvSpPr>
          <p:spPr bwMode="auto">
            <a:xfrm rot="-5584295">
              <a:off x="704" y="173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60" name="Oval 292"/>
            <p:cNvSpPr>
              <a:spLocks/>
            </p:cNvSpPr>
            <p:nvPr/>
          </p:nvSpPr>
          <p:spPr bwMode="auto">
            <a:xfrm rot="-5584295">
              <a:off x="693" y="152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61" name="Oval 293"/>
            <p:cNvSpPr>
              <a:spLocks/>
            </p:cNvSpPr>
            <p:nvPr/>
          </p:nvSpPr>
          <p:spPr bwMode="auto">
            <a:xfrm rot="-5584295">
              <a:off x="688" y="142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62" name="Oval 294"/>
            <p:cNvSpPr>
              <a:spLocks/>
            </p:cNvSpPr>
            <p:nvPr/>
          </p:nvSpPr>
          <p:spPr bwMode="auto">
            <a:xfrm rot="-5584295">
              <a:off x="699" y="1631"/>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63" name="Oval 295"/>
            <p:cNvSpPr>
              <a:spLocks/>
            </p:cNvSpPr>
            <p:nvPr/>
          </p:nvSpPr>
          <p:spPr bwMode="auto">
            <a:xfrm rot="-5584295">
              <a:off x="976" y="186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64" name="Oval 296"/>
            <p:cNvSpPr>
              <a:spLocks/>
            </p:cNvSpPr>
            <p:nvPr/>
          </p:nvSpPr>
          <p:spPr bwMode="auto">
            <a:xfrm rot="-5584295">
              <a:off x="965" y="1665"/>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65" name="Oval 297"/>
            <p:cNvSpPr>
              <a:spLocks/>
            </p:cNvSpPr>
            <p:nvPr/>
          </p:nvSpPr>
          <p:spPr bwMode="auto">
            <a:xfrm rot="-5584295">
              <a:off x="954" y="145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66" name="Oval 298"/>
            <p:cNvSpPr>
              <a:spLocks/>
            </p:cNvSpPr>
            <p:nvPr/>
          </p:nvSpPr>
          <p:spPr bwMode="auto">
            <a:xfrm rot="-5584295">
              <a:off x="959" y="156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67" name="Oval 299"/>
            <p:cNvSpPr>
              <a:spLocks/>
            </p:cNvSpPr>
            <p:nvPr/>
          </p:nvSpPr>
          <p:spPr bwMode="auto">
            <a:xfrm rot="-5584295">
              <a:off x="1061" y="181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68" name="Oval 300"/>
            <p:cNvSpPr>
              <a:spLocks/>
            </p:cNvSpPr>
            <p:nvPr/>
          </p:nvSpPr>
          <p:spPr bwMode="auto">
            <a:xfrm rot="-5584295">
              <a:off x="1055" y="170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69" name="Oval 301"/>
            <p:cNvSpPr>
              <a:spLocks/>
            </p:cNvSpPr>
            <p:nvPr/>
          </p:nvSpPr>
          <p:spPr bwMode="auto">
            <a:xfrm rot="-5584295">
              <a:off x="1050" y="1613"/>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70" name="Oval 302"/>
            <p:cNvSpPr>
              <a:spLocks/>
            </p:cNvSpPr>
            <p:nvPr/>
          </p:nvSpPr>
          <p:spPr bwMode="auto">
            <a:xfrm rot="-5584295">
              <a:off x="1045" y="1509"/>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71" name="Oval 303"/>
            <p:cNvSpPr>
              <a:spLocks/>
            </p:cNvSpPr>
            <p:nvPr/>
          </p:nvSpPr>
          <p:spPr bwMode="auto">
            <a:xfrm rot="-5584295">
              <a:off x="624" y="188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72" name="Oval 304"/>
            <p:cNvSpPr>
              <a:spLocks/>
            </p:cNvSpPr>
            <p:nvPr/>
          </p:nvSpPr>
          <p:spPr bwMode="auto">
            <a:xfrm rot="-5584295">
              <a:off x="619" y="178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73" name="Oval 305"/>
            <p:cNvSpPr>
              <a:spLocks/>
            </p:cNvSpPr>
            <p:nvPr/>
          </p:nvSpPr>
          <p:spPr bwMode="auto">
            <a:xfrm rot="-5584295">
              <a:off x="602" y="147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74" name="Oval 306"/>
            <p:cNvSpPr>
              <a:spLocks/>
            </p:cNvSpPr>
            <p:nvPr/>
          </p:nvSpPr>
          <p:spPr bwMode="auto">
            <a:xfrm rot="-5584295">
              <a:off x="608" y="158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75" name="Oval 307"/>
            <p:cNvSpPr>
              <a:spLocks/>
            </p:cNvSpPr>
            <p:nvPr/>
          </p:nvSpPr>
          <p:spPr bwMode="auto">
            <a:xfrm rot="-5584295">
              <a:off x="534" y="184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76" name="Oval 308"/>
            <p:cNvSpPr>
              <a:spLocks/>
            </p:cNvSpPr>
            <p:nvPr/>
          </p:nvSpPr>
          <p:spPr bwMode="auto">
            <a:xfrm rot="-5584295">
              <a:off x="528" y="173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77" name="Oval 309"/>
            <p:cNvSpPr>
              <a:spLocks/>
            </p:cNvSpPr>
            <p:nvPr/>
          </p:nvSpPr>
          <p:spPr bwMode="auto">
            <a:xfrm rot="-5584295">
              <a:off x="523" y="1641"/>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78" name="Oval 310"/>
            <p:cNvSpPr>
              <a:spLocks/>
            </p:cNvSpPr>
            <p:nvPr/>
          </p:nvSpPr>
          <p:spPr bwMode="auto">
            <a:xfrm rot="-5584295">
              <a:off x="517" y="153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79" name="Oval 311"/>
            <p:cNvSpPr>
              <a:spLocks/>
            </p:cNvSpPr>
            <p:nvPr/>
          </p:nvSpPr>
          <p:spPr bwMode="auto">
            <a:xfrm rot="-9034895">
              <a:off x="788" y="1769"/>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80" name="Oval 312"/>
            <p:cNvSpPr>
              <a:spLocks/>
            </p:cNvSpPr>
            <p:nvPr/>
          </p:nvSpPr>
          <p:spPr bwMode="auto">
            <a:xfrm rot="-9034895">
              <a:off x="965" y="1767"/>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81" name="Oval 313"/>
            <p:cNvSpPr>
              <a:spLocks/>
            </p:cNvSpPr>
            <p:nvPr/>
          </p:nvSpPr>
          <p:spPr bwMode="auto">
            <a:xfrm rot="-9034895">
              <a:off x="608" y="168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82" name="Oval 314"/>
            <p:cNvSpPr>
              <a:spLocks/>
            </p:cNvSpPr>
            <p:nvPr/>
          </p:nvSpPr>
          <p:spPr bwMode="auto">
            <a:xfrm rot="-3450600">
              <a:off x="707" y="122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83" name="Oval 315"/>
            <p:cNvSpPr>
              <a:spLocks/>
            </p:cNvSpPr>
            <p:nvPr/>
          </p:nvSpPr>
          <p:spPr bwMode="auto">
            <a:xfrm rot="-3450600">
              <a:off x="667" y="132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84" name="Oval 316"/>
            <p:cNvSpPr>
              <a:spLocks/>
            </p:cNvSpPr>
            <p:nvPr/>
          </p:nvSpPr>
          <p:spPr bwMode="auto">
            <a:xfrm rot="-3450600">
              <a:off x="1251" y="122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85" name="Oval 317"/>
            <p:cNvSpPr>
              <a:spLocks/>
            </p:cNvSpPr>
            <p:nvPr/>
          </p:nvSpPr>
          <p:spPr bwMode="auto">
            <a:xfrm rot="-3450600">
              <a:off x="1211" y="132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86" name="Oval 318"/>
            <p:cNvSpPr>
              <a:spLocks/>
            </p:cNvSpPr>
            <p:nvPr/>
          </p:nvSpPr>
          <p:spPr bwMode="auto">
            <a:xfrm rot="-3450600">
              <a:off x="1499" y="47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87" name="Oval 319"/>
            <p:cNvSpPr>
              <a:spLocks/>
            </p:cNvSpPr>
            <p:nvPr/>
          </p:nvSpPr>
          <p:spPr bwMode="auto">
            <a:xfrm rot="-3450600">
              <a:off x="1459" y="57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88" name="Oval 320"/>
            <p:cNvSpPr>
              <a:spLocks/>
            </p:cNvSpPr>
            <p:nvPr/>
          </p:nvSpPr>
          <p:spPr bwMode="auto">
            <a:xfrm rot="-3450600">
              <a:off x="843" y="55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89" name="Oval 321"/>
            <p:cNvSpPr>
              <a:spLocks/>
            </p:cNvSpPr>
            <p:nvPr/>
          </p:nvSpPr>
          <p:spPr bwMode="auto">
            <a:xfrm rot="-3450600">
              <a:off x="803" y="65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90" name="Oval 322"/>
            <p:cNvSpPr>
              <a:spLocks/>
            </p:cNvSpPr>
            <p:nvPr/>
          </p:nvSpPr>
          <p:spPr bwMode="auto">
            <a:xfrm rot="-3450600">
              <a:off x="691" y="76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91" name="Oval 323"/>
            <p:cNvSpPr>
              <a:spLocks/>
            </p:cNvSpPr>
            <p:nvPr/>
          </p:nvSpPr>
          <p:spPr bwMode="auto">
            <a:xfrm rot="-3450600">
              <a:off x="651" y="85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92" name="Oval 324"/>
            <p:cNvSpPr>
              <a:spLocks/>
            </p:cNvSpPr>
            <p:nvPr/>
          </p:nvSpPr>
          <p:spPr bwMode="auto">
            <a:xfrm rot="-3450600">
              <a:off x="1043" y="62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93" name="Oval 325"/>
            <p:cNvSpPr>
              <a:spLocks/>
            </p:cNvSpPr>
            <p:nvPr/>
          </p:nvSpPr>
          <p:spPr bwMode="auto">
            <a:xfrm rot="-3450600">
              <a:off x="923" y="62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94" name="Oval 326"/>
            <p:cNvSpPr>
              <a:spLocks/>
            </p:cNvSpPr>
            <p:nvPr/>
          </p:nvSpPr>
          <p:spPr bwMode="auto">
            <a:xfrm rot="-3450600">
              <a:off x="1035" y="136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95" name="Oval 327"/>
            <p:cNvSpPr>
              <a:spLocks/>
            </p:cNvSpPr>
            <p:nvPr/>
          </p:nvSpPr>
          <p:spPr bwMode="auto">
            <a:xfrm rot="-3450600">
              <a:off x="1147" y="136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96" name="Oval 328"/>
            <p:cNvSpPr>
              <a:spLocks/>
            </p:cNvSpPr>
            <p:nvPr/>
          </p:nvSpPr>
          <p:spPr bwMode="auto">
            <a:xfrm rot="-3450600">
              <a:off x="923" y="136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97" name="Oval 329"/>
            <p:cNvSpPr>
              <a:spLocks/>
            </p:cNvSpPr>
            <p:nvPr/>
          </p:nvSpPr>
          <p:spPr bwMode="auto">
            <a:xfrm rot="-3450600">
              <a:off x="1059" y="1442"/>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98" name="Oval 330"/>
            <p:cNvSpPr>
              <a:spLocks/>
            </p:cNvSpPr>
            <p:nvPr/>
          </p:nvSpPr>
          <p:spPr bwMode="auto">
            <a:xfrm rot="-3450600">
              <a:off x="795" y="129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5999" name="Oval 331"/>
            <p:cNvSpPr>
              <a:spLocks/>
            </p:cNvSpPr>
            <p:nvPr/>
          </p:nvSpPr>
          <p:spPr bwMode="auto">
            <a:xfrm rot="-3450600">
              <a:off x="635" y="113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00" name="Oval 332"/>
            <p:cNvSpPr>
              <a:spLocks/>
            </p:cNvSpPr>
            <p:nvPr/>
          </p:nvSpPr>
          <p:spPr bwMode="auto">
            <a:xfrm rot="-3450600">
              <a:off x="651" y="103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01" name="Oval 333"/>
            <p:cNvSpPr>
              <a:spLocks/>
            </p:cNvSpPr>
            <p:nvPr/>
          </p:nvSpPr>
          <p:spPr bwMode="auto">
            <a:xfrm rot="-3450600">
              <a:off x="635" y="95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02" name="Oval 334"/>
            <p:cNvSpPr>
              <a:spLocks/>
            </p:cNvSpPr>
            <p:nvPr/>
          </p:nvSpPr>
          <p:spPr bwMode="auto">
            <a:xfrm rot="-3450600">
              <a:off x="555" y="95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03" name="Oval 335"/>
            <p:cNvSpPr>
              <a:spLocks/>
            </p:cNvSpPr>
            <p:nvPr/>
          </p:nvSpPr>
          <p:spPr bwMode="auto">
            <a:xfrm rot="-3450600">
              <a:off x="515" y="85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04" name="Oval 336"/>
            <p:cNvSpPr>
              <a:spLocks/>
            </p:cNvSpPr>
            <p:nvPr/>
          </p:nvSpPr>
          <p:spPr bwMode="auto">
            <a:xfrm rot="-3450600">
              <a:off x="419" y="85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05" name="Oval 337"/>
            <p:cNvSpPr>
              <a:spLocks/>
            </p:cNvSpPr>
            <p:nvPr/>
          </p:nvSpPr>
          <p:spPr bwMode="auto">
            <a:xfrm rot="-3450600">
              <a:off x="379" y="77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06" name="Oval 338"/>
            <p:cNvSpPr>
              <a:spLocks/>
            </p:cNvSpPr>
            <p:nvPr/>
          </p:nvSpPr>
          <p:spPr bwMode="auto">
            <a:xfrm rot="-3450600">
              <a:off x="787" y="72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07" name="Oval 339"/>
            <p:cNvSpPr>
              <a:spLocks/>
            </p:cNvSpPr>
            <p:nvPr/>
          </p:nvSpPr>
          <p:spPr bwMode="auto">
            <a:xfrm rot="-3450600">
              <a:off x="883" y="45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08" name="Oval 340"/>
            <p:cNvSpPr>
              <a:spLocks/>
            </p:cNvSpPr>
            <p:nvPr/>
          </p:nvSpPr>
          <p:spPr bwMode="auto">
            <a:xfrm rot="-3450600">
              <a:off x="1123" y="65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09" name="Oval 341"/>
            <p:cNvSpPr>
              <a:spLocks/>
            </p:cNvSpPr>
            <p:nvPr/>
          </p:nvSpPr>
          <p:spPr bwMode="auto">
            <a:xfrm rot="-3450600">
              <a:off x="803" y="38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10" name="Oval 342"/>
            <p:cNvSpPr>
              <a:spLocks/>
            </p:cNvSpPr>
            <p:nvPr/>
          </p:nvSpPr>
          <p:spPr bwMode="auto">
            <a:xfrm rot="-3450600">
              <a:off x="843" y="31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11" name="Oval 343"/>
            <p:cNvSpPr>
              <a:spLocks/>
            </p:cNvSpPr>
            <p:nvPr/>
          </p:nvSpPr>
          <p:spPr bwMode="auto">
            <a:xfrm rot="-3450600">
              <a:off x="795" y="24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12" name="Oval 344"/>
            <p:cNvSpPr>
              <a:spLocks/>
            </p:cNvSpPr>
            <p:nvPr/>
          </p:nvSpPr>
          <p:spPr bwMode="auto">
            <a:xfrm rot="-3450600">
              <a:off x="1219" y="69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13" name="Oval 345"/>
            <p:cNvSpPr>
              <a:spLocks/>
            </p:cNvSpPr>
            <p:nvPr/>
          </p:nvSpPr>
          <p:spPr bwMode="auto">
            <a:xfrm rot="-3450600">
              <a:off x="1363" y="93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14" name="Oval 346"/>
            <p:cNvSpPr>
              <a:spLocks/>
            </p:cNvSpPr>
            <p:nvPr/>
          </p:nvSpPr>
          <p:spPr bwMode="auto">
            <a:xfrm rot="-3450600">
              <a:off x="1323" y="103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15" name="Oval 347"/>
            <p:cNvSpPr>
              <a:spLocks/>
            </p:cNvSpPr>
            <p:nvPr/>
          </p:nvSpPr>
          <p:spPr bwMode="auto">
            <a:xfrm rot="-3450600">
              <a:off x="1403" y="111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16" name="Oval 348"/>
            <p:cNvSpPr>
              <a:spLocks/>
            </p:cNvSpPr>
            <p:nvPr/>
          </p:nvSpPr>
          <p:spPr bwMode="auto">
            <a:xfrm rot="-3450600">
              <a:off x="1323" y="113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17" name="Oval 349"/>
            <p:cNvSpPr>
              <a:spLocks/>
            </p:cNvSpPr>
            <p:nvPr/>
          </p:nvSpPr>
          <p:spPr bwMode="auto">
            <a:xfrm rot="-3450600">
              <a:off x="1435" y="103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18" name="Oval 350"/>
            <p:cNvSpPr>
              <a:spLocks/>
            </p:cNvSpPr>
            <p:nvPr/>
          </p:nvSpPr>
          <p:spPr bwMode="auto">
            <a:xfrm rot="-3450600">
              <a:off x="1499" y="117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19" name="Oval 351"/>
            <p:cNvSpPr>
              <a:spLocks/>
            </p:cNvSpPr>
            <p:nvPr/>
          </p:nvSpPr>
          <p:spPr bwMode="auto">
            <a:xfrm rot="-3450600">
              <a:off x="1571" y="1130"/>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20" name="Oval 352"/>
            <p:cNvSpPr>
              <a:spLocks/>
            </p:cNvSpPr>
            <p:nvPr/>
          </p:nvSpPr>
          <p:spPr bwMode="auto">
            <a:xfrm rot="-3450600">
              <a:off x="1667" y="117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21" name="Oval 353"/>
            <p:cNvSpPr>
              <a:spLocks/>
            </p:cNvSpPr>
            <p:nvPr/>
          </p:nvSpPr>
          <p:spPr bwMode="auto">
            <a:xfrm rot="-3450600">
              <a:off x="1707" y="1274"/>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22" name="Oval 354"/>
            <p:cNvSpPr>
              <a:spLocks/>
            </p:cNvSpPr>
            <p:nvPr/>
          </p:nvSpPr>
          <p:spPr bwMode="auto">
            <a:xfrm rot="-3450600">
              <a:off x="1763" y="117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23" name="Oval 355"/>
            <p:cNvSpPr>
              <a:spLocks/>
            </p:cNvSpPr>
            <p:nvPr/>
          </p:nvSpPr>
          <p:spPr bwMode="auto">
            <a:xfrm rot="-3450600">
              <a:off x="1779" y="122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24" name="Oval 356"/>
            <p:cNvSpPr>
              <a:spLocks/>
            </p:cNvSpPr>
            <p:nvPr/>
          </p:nvSpPr>
          <p:spPr bwMode="auto">
            <a:xfrm rot="-3450600">
              <a:off x="1283" y="85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25" name="Oval 357"/>
            <p:cNvSpPr>
              <a:spLocks/>
            </p:cNvSpPr>
            <p:nvPr/>
          </p:nvSpPr>
          <p:spPr bwMode="auto">
            <a:xfrm rot="-3450600">
              <a:off x="1307" y="78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26" name="Oval 358"/>
            <p:cNvSpPr>
              <a:spLocks/>
            </p:cNvSpPr>
            <p:nvPr/>
          </p:nvSpPr>
          <p:spPr bwMode="auto">
            <a:xfrm rot="-3450600">
              <a:off x="1379" y="86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27" name="Oval 359"/>
            <p:cNvSpPr>
              <a:spLocks/>
            </p:cNvSpPr>
            <p:nvPr/>
          </p:nvSpPr>
          <p:spPr bwMode="auto">
            <a:xfrm rot="-3450600">
              <a:off x="1283" y="68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28" name="Oval 360"/>
            <p:cNvSpPr>
              <a:spLocks/>
            </p:cNvSpPr>
            <p:nvPr/>
          </p:nvSpPr>
          <p:spPr bwMode="auto">
            <a:xfrm rot="-3450600">
              <a:off x="1355" y="61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29" name="Oval 361"/>
            <p:cNvSpPr>
              <a:spLocks/>
            </p:cNvSpPr>
            <p:nvPr/>
          </p:nvSpPr>
          <p:spPr bwMode="auto">
            <a:xfrm rot="-3450600">
              <a:off x="1387" y="70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30" name="Oval 362"/>
            <p:cNvSpPr>
              <a:spLocks/>
            </p:cNvSpPr>
            <p:nvPr/>
          </p:nvSpPr>
          <p:spPr bwMode="auto">
            <a:xfrm rot="-3450600">
              <a:off x="1451" y="61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31" name="Oval 363"/>
            <p:cNvSpPr>
              <a:spLocks/>
            </p:cNvSpPr>
            <p:nvPr/>
          </p:nvSpPr>
          <p:spPr bwMode="auto">
            <a:xfrm rot="-3450600">
              <a:off x="1563" y="51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32" name="Oval 364"/>
            <p:cNvSpPr>
              <a:spLocks/>
            </p:cNvSpPr>
            <p:nvPr/>
          </p:nvSpPr>
          <p:spPr bwMode="auto">
            <a:xfrm rot="-3450600">
              <a:off x="1563" y="41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33" name="Oval 365"/>
            <p:cNvSpPr>
              <a:spLocks/>
            </p:cNvSpPr>
            <p:nvPr/>
          </p:nvSpPr>
          <p:spPr bwMode="auto">
            <a:xfrm rot="-3450600">
              <a:off x="1523" y="36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34" name="Oval 366"/>
            <p:cNvSpPr>
              <a:spLocks/>
            </p:cNvSpPr>
            <p:nvPr/>
          </p:nvSpPr>
          <p:spPr bwMode="auto">
            <a:xfrm rot="-3450600">
              <a:off x="643" y="122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35" name="Oval 367"/>
            <p:cNvSpPr>
              <a:spLocks/>
            </p:cNvSpPr>
            <p:nvPr/>
          </p:nvSpPr>
          <p:spPr bwMode="auto">
            <a:xfrm rot="-3450600">
              <a:off x="731" y="114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36" name="Oval 368"/>
            <p:cNvSpPr>
              <a:spLocks/>
            </p:cNvSpPr>
            <p:nvPr/>
          </p:nvSpPr>
          <p:spPr bwMode="auto">
            <a:xfrm rot="-3450600">
              <a:off x="883" y="129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37" name="Oval 369"/>
            <p:cNvSpPr>
              <a:spLocks/>
            </p:cNvSpPr>
            <p:nvPr/>
          </p:nvSpPr>
          <p:spPr bwMode="auto">
            <a:xfrm rot="-3450600">
              <a:off x="979" y="127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38" name="Oval 370"/>
            <p:cNvSpPr>
              <a:spLocks/>
            </p:cNvSpPr>
            <p:nvPr/>
          </p:nvSpPr>
          <p:spPr bwMode="auto">
            <a:xfrm rot="-3450600">
              <a:off x="1107" y="132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39" name="Oval 371"/>
            <p:cNvSpPr>
              <a:spLocks/>
            </p:cNvSpPr>
            <p:nvPr/>
          </p:nvSpPr>
          <p:spPr bwMode="auto">
            <a:xfrm rot="-3450600">
              <a:off x="1123" y="150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40" name="Oval 372"/>
            <p:cNvSpPr>
              <a:spLocks/>
            </p:cNvSpPr>
            <p:nvPr/>
          </p:nvSpPr>
          <p:spPr bwMode="auto">
            <a:xfrm rot="-3450600">
              <a:off x="1171" y="158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41" name="Oval 373"/>
            <p:cNvSpPr>
              <a:spLocks/>
            </p:cNvSpPr>
            <p:nvPr/>
          </p:nvSpPr>
          <p:spPr bwMode="auto">
            <a:xfrm rot="-3450600">
              <a:off x="1123" y="161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42" name="Oval 374"/>
            <p:cNvSpPr>
              <a:spLocks/>
            </p:cNvSpPr>
            <p:nvPr/>
          </p:nvSpPr>
          <p:spPr bwMode="auto">
            <a:xfrm rot="-3450600">
              <a:off x="1211" y="1650"/>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43" name="Oval 375"/>
            <p:cNvSpPr>
              <a:spLocks/>
            </p:cNvSpPr>
            <p:nvPr/>
          </p:nvSpPr>
          <p:spPr bwMode="auto">
            <a:xfrm rot="-3450600">
              <a:off x="1147" y="170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44" name="Oval 376"/>
            <p:cNvSpPr>
              <a:spLocks/>
            </p:cNvSpPr>
            <p:nvPr/>
          </p:nvSpPr>
          <p:spPr bwMode="auto">
            <a:xfrm rot="-3450600">
              <a:off x="1219" y="1754"/>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45" name="Oval 377"/>
            <p:cNvSpPr>
              <a:spLocks/>
            </p:cNvSpPr>
            <p:nvPr/>
          </p:nvSpPr>
          <p:spPr bwMode="auto">
            <a:xfrm rot="-3450600">
              <a:off x="595" y="138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46" name="Oval 378"/>
            <p:cNvSpPr>
              <a:spLocks/>
            </p:cNvSpPr>
            <p:nvPr/>
          </p:nvSpPr>
          <p:spPr bwMode="auto">
            <a:xfrm rot="7349399" flipH="1">
              <a:off x="324" y="80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47" name="Oval 379"/>
            <p:cNvSpPr>
              <a:spLocks/>
            </p:cNvSpPr>
            <p:nvPr/>
          </p:nvSpPr>
          <p:spPr bwMode="auto">
            <a:xfrm rot="-3450600">
              <a:off x="419" y="150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48" name="Oval 380"/>
            <p:cNvSpPr>
              <a:spLocks/>
            </p:cNvSpPr>
            <p:nvPr/>
          </p:nvSpPr>
          <p:spPr bwMode="auto">
            <a:xfrm rot="-3450600">
              <a:off x="243" y="762"/>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49" name="Oval 381"/>
            <p:cNvSpPr>
              <a:spLocks/>
            </p:cNvSpPr>
            <p:nvPr/>
          </p:nvSpPr>
          <p:spPr bwMode="auto">
            <a:xfrm rot="-3450600">
              <a:off x="483" y="145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50" name="Oval 382"/>
            <p:cNvSpPr>
              <a:spLocks/>
            </p:cNvSpPr>
            <p:nvPr/>
          </p:nvSpPr>
          <p:spPr bwMode="auto">
            <a:xfrm rot="-3450600">
              <a:off x="571" y="1418"/>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51" name="Oval 383"/>
            <p:cNvSpPr>
              <a:spLocks/>
            </p:cNvSpPr>
            <p:nvPr/>
          </p:nvSpPr>
          <p:spPr bwMode="auto">
            <a:xfrm rot="-3450600">
              <a:off x="459" y="1578"/>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52" name="Oval 384"/>
            <p:cNvSpPr>
              <a:spLocks/>
            </p:cNvSpPr>
            <p:nvPr/>
          </p:nvSpPr>
          <p:spPr bwMode="auto">
            <a:xfrm rot="-3450600">
              <a:off x="347" y="158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53" name="Oval 385"/>
            <p:cNvSpPr>
              <a:spLocks/>
            </p:cNvSpPr>
            <p:nvPr/>
          </p:nvSpPr>
          <p:spPr bwMode="auto">
            <a:xfrm rot="-3450600">
              <a:off x="419" y="170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54" name="Oval 386"/>
            <p:cNvSpPr>
              <a:spLocks/>
            </p:cNvSpPr>
            <p:nvPr/>
          </p:nvSpPr>
          <p:spPr bwMode="auto">
            <a:xfrm rot="-3450600">
              <a:off x="219" y="866"/>
              <a:ext cx="96" cy="96"/>
            </a:xfrm>
            <a:prstGeom prst="ellipse">
              <a:avLst/>
            </a:prstGeom>
            <a:solidFill>
              <a:srgbClr val="D90B00"/>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sp>
          <p:nvSpPr>
            <p:cNvPr id="116055" name="Oval 387"/>
            <p:cNvSpPr>
              <a:spLocks/>
            </p:cNvSpPr>
            <p:nvPr/>
          </p:nvSpPr>
          <p:spPr bwMode="auto">
            <a:xfrm rot="-3450600">
              <a:off x="843" y="146"/>
              <a:ext cx="96" cy="96"/>
            </a:xfrm>
            <a:prstGeom prst="ellipse">
              <a:avLst/>
            </a:prstGeom>
            <a:solidFill>
              <a:srgbClr val="0044FE"/>
            </a:solidFill>
            <a:ln w="12700">
              <a:solidFill>
                <a:schemeClr val="tx1"/>
              </a:solidFill>
              <a:miter lim="800000"/>
              <a:headEnd/>
              <a:tailEnd/>
            </a:ln>
          </p:spPr>
          <p:txBody>
            <a:bodyPr lIns="0" tIns="0" rIns="0" bIns="0">
              <a:prstTxWarp prst="textNoShape">
                <a:avLst/>
              </a:prstTxWarp>
            </a:bodyPr>
            <a:lstStyle/>
            <a:p>
              <a:endParaRPr lang="en-US">
                <a:latin typeface="Calibri" pitchFamily="84" charset="0"/>
              </a:endParaRPr>
            </a:p>
          </p:txBody>
        </p:sp>
      </p:grpSp>
      <p:sp>
        <p:nvSpPr>
          <p:cNvPr id="343" name="Rectangle 342"/>
          <p:cNvSpPr/>
          <p:nvPr/>
        </p:nvSpPr>
        <p:spPr>
          <a:xfrm>
            <a:off x="0" y="633413"/>
            <a:ext cx="5286375" cy="3444875"/>
          </a:xfrm>
          <a:prstGeom prst="rect">
            <a:avLst/>
          </a:prstGeom>
        </p:spPr>
        <p:txBody>
          <a:bodyPr>
            <a:spAutoFit/>
          </a:bodyPr>
          <a:lstStyle/>
          <a:p>
            <a:pPr fontAlgn="auto">
              <a:spcBef>
                <a:spcPts val="0"/>
              </a:spcBef>
              <a:spcAft>
                <a:spcPts val="0"/>
              </a:spcAft>
              <a:defRPr/>
            </a:pPr>
            <a:r>
              <a:rPr lang="en-US" sz="2000" b="1" dirty="0">
                <a:latin typeface="+mn-lt"/>
                <a:ea typeface="+mn-ea"/>
                <a:cs typeface="+mn-cs"/>
              </a:rPr>
              <a:t>The GB Energy Theory:</a:t>
            </a:r>
          </a:p>
          <a:p>
            <a:pPr marL="285750" indent="-285750" fontAlgn="auto">
              <a:spcBef>
                <a:spcPts val="0"/>
              </a:spcBef>
              <a:spcAft>
                <a:spcPts val="0"/>
              </a:spcAft>
              <a:buFont typeface="Wingdings" charset="2"/>
              <a:buChar char="§"/>
              <a:defRPr/>
            </a:pPr>
            <a:r>
              <a:rPr lang="en-US" sz="2000" dirty="0">
                <a:latin typeface="+mn-lt"/>
                <a:ea typeface="+mn-ea"/>
                <a:cs typeface="+mn-cs"/>
              </a:rPr>
              <a:t>Binary alloying reduces GB energy</a:t>
            </a:r>
          </a:p>
          <a:p>
            <a:pPr marL="285750" indent="-285750" fontAlgn="auto">
              <a:spcBef>
                <a:spcPts val="0"/>
              </a:spcBef>
              <a:spcAft>
                <a:spcPts val="0"/>
              </a:spcAft>
              <a:buFont typeface="Wingdings" charset="2"/>
              <a:buChar char="§"/>
              <a:defRPr/>
            </a:pPr>
            <a:r>
              <a:rPr lang="en-US" sz="2000" dirty="0">
                <a:latin typeface="+mn-lt"/>
                <a:ea typeface="+mn-ea"/>
                <a:cs typeface="+mn-cs"/>
              </a:rPr>
              <a:t>If reduced to zero, grain growth stops</a:t>
            </a:r>
          </a:p>
          <a:p>
            <a:pPr marL="285750" indent="-285750" fontAlgn="auto">
              <a:spcBef>
                <a:spcPts val="0"/>
              </a:spcBef>
              <a:spcAft>
                <a:spcPts val="0"/>
              </a:spcAft>
              <a:buFont typeface="Wingdings" charset="2"/>
              <a:buChar char="§"/>
              <a:defRPr/>
            </a:pPr>
            <a:r>
              <a:rPr lang="en-US" sz="2000" dirty="0">
                <a:latin typeface="+mn-lt"/>
                <a:ea typeface="+mn-ea"/>
                <a:cs typeface="+mn-cs"/>
              </a:rPr>
              <a:t>In theory, GB energy can go to 0 if segregation excess and energy of segregation large enough</a:t>
            </a:r>
          </a:p>
          <a:p>
            <a:pPr marL="285750" indent="-285750" fontAlgn="auto">
              <a:spcBef>
                <a:spcPts val="0"/>
              </a:spcBef>
              <a:spcAft>
                <a:spcPts val="0"/>
              </a:spcAft>
              <a:buFont typeface="Wingdings" charset="2"/>
              <a:buChar char="§"/>
              <a:defRPr/>
            </a:pPr>
            <a:r>
              <a:rPr lang="en-US" sz="2000" dirty="0">
                <a:latin typeface="+mn-lt"/>
                <a:ea typeface="+mn-ea"/>
                <a:cs typeface="+mn-cs"/>
              </a:rPr>
              <a:t>First proposed by J. Weissmuller (1993)</a:t>
            </a:r>
          </a:p>
          <a:p>
            <a:pPr fontAlgn="auto">
              <a:spcBef>
                <a:spcPts val="0"/>
              </a:spcBef>
              <a:spcAft>
                <a:spcPts val="0"/>
              </a:spcAft>
              <a:defRPr/>
            </a:pPr>
            <a:endParaRPr lang="en-US" sz="2000" dirty="0">
              <a:latin typeface="+mn-lt"/>
              <a:ea typeface="+mn-ea"/>
              <a:cs typeface="+mn-cs"/>
            </a:endParaRPr>
          </a:p>
          <a:p>
            <a:pPr fontAlgn="auto">
              <a:spcBef>
                <a:spcPts val="0"/>
              </a:spcBef>
              <a:spcAft>
                <a:spcPts val="0"/>
              </a:spcAft>
              <a:defRPr/>
            </a:pPr>
            <a:r>
              <a:rPr lang="en-US" sz="2000" b="1" dirty="0">
                <a:latin typeface="+mn-lt"/>
                <a:ea typeface="+mn-ea"/>
                <a:cs typeface="+mn-cs"/>
              </a:rPr>
              <a:t>However…</a:t>
            </a:r>
          </a:p>
          <a:p>
            <a:pPr marL="285750" indent="-285750" fontAlgn="auto">
              <a:spcBef>
                <a:spcPts val="0"/>
              </a:spcBef>
              <a:spcAft>
                <a:spcPts val="0"/>
              </a:spcAft>
              <a:buFont typeface="Wingdings" charset="2"/>
              <a:buChar char="§"/>
              <a:defRPr/>
            </a:pPr>
            <a:r>
              <a:rPr lang="en-US" sz="2000" dirty="0">
                <a:latin typeface="+mn-lt"/>
                <a:ea typeface="+mn-ea"/>
                <a:cs typeface="+mn-cs"/>
              </a:rPr>
              <a:t>In practice, 2x-3x reduction reported</a:t>
            </a:r>
          </a:p>
          <a:p>
            <a:pPr marL="285750" indent="-285750" fontAlgn="auto">
              <a:spcBef>
                <a:spcPts val="0"/>
              </a:spcBef>
              <a:spcAft>
                <a:spcPts val="0"/>
              </a:spcAft>
              <a:buFont typeface="Wingdings" charset="2"/>
              <a:buChar char="§"/>
              <a:defRPr/>
            </a:pPr>
            <a:r>
              <a:rPr lang="en-US" sz="2000" dirty="0">
                <a:latin typeface="+mn-lt"/>
                <a:ea typeface="+mn-ea"/>
                <a:cs typeface="+mn-cs"/>
              </a:rPr>
              <a:t>If chemical interactions are considered, GB energy does not always theoretically go to zero</a:t>
            </a:r>
          </a:p>
        </p:txBody>
      </p:sp>
      <p:sp>
        <p:nvSpPr>
          <p:cNvPr id="344" name="Rectangle 343"/>
          <p:cNvSpPr>
            <a:spLocks noChangeArrowheads="1"/>
          </p:cNvSpPr>
          <p:nvPr/>
        </p:nvSpPr>
        <p:spPr bwMode="auto">
          <a:xfrm>
            <a:off x="5713413" y="2532063"/>
            <a:ext cx="3627437" cy="274637"/>
          </a:xfrm>
          <a:prstGeom prst="rect">
            <a:avLst/>
          </a:prstGeom>
          <a:noFill/>
          <a:ln w="9525">
            <a:noFill/>
            <a:miter lim="800000"/>
            <a:headEnd/>
            <a:tailEnd/>
          </a:ln>
        </p:spPr>
        <p:txBody>
          <a:bodyPr>
            <a:prstTxWarp prst="textNoShape">
              <a:avLst/>
            </a:prstTxWarp>
            <a:spAutoFit/>
          </a:bodyPr>
          <a:lstStyle/>
          <a:p>
            <a:r>
              <a:rPr lang="en-US" altLang="ja-JP" sz="1200" i="1">
                <a:ea typeface="Arial" pitchFamily="84" charset="0"/>
                <a:cs typeface="Arial" pitchFamily="84" charset="0"/>
              </a:rPr>
              <a:t>GB segregation in nanocrystalline material</a:t>
            </a:r>
            <a:endParaRPr lang="en-US" sz="1200" i="1">
              <a:latin typeface="Calibri" pitchFamily="84" charset="0"/>
            </a:endParaRPr>
          </a:p>
        </p:txBody>
      </p:sp>
      <p:grpSp>
        <p:nvGrpSpPr>
          <p:cNvPr id="3" name="Group 2"/>
          <p:cNvGrpSpPr>
            <a:grpSpLocks/>
          </p:cNvGrpSpPr>
          <p:nvPr/>
        </p:nvGrpSpPr>
        <p:grpSpPr bwMode="auto">
          <a:xfrm>
            <a:off x="-22225" y="2133600"/>
            <a:ext cx="9166225" cy="2530475"/>
            <a:chOff x="-22010" y="2133600"/>
            <a:chExt cx="9166010" cy="2530730"/>
          </a:xfrm>
        </p:grpSpPr>
        <p:sp>
          <p:nvSpPr>
            <p:cNvPr id="348" name="Rectangle 347"/>
            <p:cNvSpPr/>
            <p:nvPr/>
          </p:nvSpPr>
          <p:spPr>
            <a:xfrm>
              <a:off x="-22010" y="2133600"/>
              <a:ext cx="9166010" cy="25307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ts val="0"/>
                </a:spcBef>
                <a:spcAft>
                  <a:spcPts val="0"/>
                </a:spcAft>
                <a:defRPr/>
              </a:pPr>
              <a:r>
                <a:rPr lang="en-US" sz="4000" dirty="0"/>
                <a:t>Is </a:t>
              </a:r>
              <a:r>
                <a:rPr lang="en-US" sz="4000" dirty="0" err="1"/>
                <a:t>nanocrystalline</a:t>
              </a:r>
              <a:r>
                <a:rPr lang="en-US" sz="4000" dirty="0"/>
                <a:t> stability related to GB </a:t>
              </a:r>
              <a:r>
                <a:rPr lang="en-US" sz="4000" u="sng" dirty="0"/>
                <a:t>energy</a:t>
              </a:r>
              <a:r>
                <a:rPr lang="en-US" sz="4000" dirty="0"/>
                <a:t> or </a:t>
              </a:r>
              <a:r>
                <a:rPr lang="en-US" sz="4000" u="sng" dirty="0"/>
                <a:t>mobility</a:t>
              </a:r>
              <a:r>
                <a:rPr lang="en-US" sz="4000" dirty="0"/>
                <a:t> (complexion transition)?</a:t>
              </a:r>
            </a:p>
            <a:p>
              <a:pPr algn="ctr" fontAlgn="auto">
                <a:spcBef>
                  <a:spcPts val="0"/>
                </a:spcBef>
                <a:spcAft>
                  <a:spcPts val="0"/>
                </a:spcAft>
                <a:defRPr/>
              </a:pPr>
              <a:endParaRPr lang="en-US" sz="4000" dirty="0"/>
            </a:p>
            <a:p>
              <a:pPr algn="ctr" fontAlgn="auto">
                <a:spcBef>
                  <a:spcPts val="0"/>
                </a:spcBef>
                <a:spcAft>
                  <a:spcPts val="0"/>
                </a:spcAft>
                <a:defRPr/>
              </a:pPr>
              <a:endParaRPr lang="en-US" sz="4000" dirty="0"/>
            </a:p>
          </p:txBody>
        </p:sp>
        <p:sp>
          <p:nvSpPr>
            <p:cNvPr id="349" name="Rectangle 348"/>
            <p:cNvSpPr>
              <a:spLocks noRot="1" noChangeAspect="1" noMove="1" noResize="1" noEditPoints="1" noAdjustHandles="1" noChangeArrowheads="1" noChangeShapeType="1" noTextEdit="1"/>
            </p:cNvSpPr>
            <p:nvPr/>
          </p:nvSpPr>
          <p:spPr>
            <a:xfrm>
              <a:off x="1524000" y="3505200"/>
              <a:ext cx="5754524" cy="1053430"/>
            </a:xfrm>
            <a:prstGeom prst="rect">
              <a:avLst/>
            </a:prstGeom>
            <a:blipFill rotWithShape="1">
              <a:blip r:embed="rId4"/>
              <a:stretch>
                <a:fillRect b="-11561"/>
              </a:stretch>
            </a:blipFill>
          </p:spPr>
          <p:txBody>
            <a:bodyPr/>
            <a:lstStyle/>
            <a:p>
              <a:pPr fontAlgn="auto">
                <a:spcBef>
                  <a:spcPts val="0"/>
                </a:spcBef>
                <a:spcAft>
                  <a:spcPts val="0"/>
                </a:spcAft>
                <a:defRPr/>
              </a:pPr>
              <a:r>
                <a:rPr lang="en-US">
                  <a:noFill/>
                  <a:latin typeface="+mn-lt"/>
                  <a:ea typeface="+mn-ea"/>
                  <a:cs typeface="+mn-cs"/>
                </a:rPr>
                <a:t> </a:t>
              </a:r>
            </a:p>
          </p:txBody>
        </p:sp>
      </p:grpSp>
      <p:sp>
        <p:nvSpPr>
          <p:cNvPr id="115719" name="Date Placeholder 3"/>
          <p:cNvSpPr>
            <a:spLocks noGrp="1"/>
          </p:cNvSpPr>
          <p:nvPr>
            <p:ph type="dt" sz="quarter" idx="10"/>
          </p:nvPr>
        </p:nvSpPr>
        <p:spPr bwMode="auto">
          <a:xfrm>
            <a:off x="0" y="6492875"/>
            <a:ext cx="21336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6E4680F9-E1B2-49E8-910F-ADE83777D20C}" type="datetime3">
              <a:rPr lang="en-US">
                <a:latin typeface="Candara" pitchFamily="84" charset="0"/>
                <a:ea typeface="ＭＳ Ｐゴシック" pitchFamily="84" charset="-128"/>
                <a:cs typeface="ＭＳ Ｐゴシック" pitchFamily="84" charset="-128"/>
              </a:rPr>
              <a:pPr fontAlgn="base">
                <a:spcBef>
                  <a:spcPct val="0"/>
                </a:spcBef>
                <a:spcAft>
                  <a:spcPct val="0"/>
                </a:spcAft>
              </a:pPr>
              <a:t>January 7, 13</a:t>
            </a:fld>
            <a:endParaRPr lang="en-US">
              <a:latin typeface="Candara" pitchFamily="84" charset="0"/>
              <a:ea typeface="ＭＳ Ｐゴシック" pitchFamily="84" charset="-128"/>
              <a:cs typeface="ＭＳ Ｐゴシック" pitchFamily="84" charset="-128"/>
            </a:endParaRPr>
          </a:p>
        </p:txBody>
      </p:sp>
      <p:sp>
        <p:nvSpPr>
          <p:cNvPr id="6" name="Slide Number Placeholder 5"/>
          <p:cNvSpPr>
            <a:spLocks noGrp="1"/>
          </p:cNvSpPr>
          <p:nvPr>
            <p:ph type="sldNum" sz="quarter" idx="12"/>
          </p:nvPr>
        </p:nvSpPr>
        <p:spPr/>
        <p:txBody>
          <a:bodyPr/>
          <a:lstStyle/>
          <a:p>
            <a:pPr>
              <a:defRPr/>
            </a:pPr>
            <a:fld id="{C70728D8-ADD6-4614-9A03-6D815EE39A7D}" type="slidenum">
              <a:rPr lang="en-US"/>
              <a:pPr>
                <a:defRPr/>
              </a:pPr>
              <a:t>72</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7"/>
                                        </p:tgtEl>
                                        <p:attrNameLst>
                                          <p:attrName>style.opacity</p:attrName>
                                        </p:attrNameLst>
                                      </p:cBhvr>
                                      <p:to>
                                        <p:strVal val="0.25"/>
                                      </p:to>
                                    </p:set>
                                    <p:animEffect filter="image" prLst="opacity: 0.25">
                                      <p:cBhvr rctx="IE">
                                        <p:cTn id="7" dur="indefinite"/>
                                        <p:tgtEl>
                                          <p:spTgt spid="7"/>
                                        </p:tgtEl>
                                      </p:cBhvr>
                                    </p:animEffect>
                                  </p:childTnLst>
                                </p:cTn>
                              </p:par>
                              <p:par>
                                <p:cTn id="8" presetID="9" presetClass="emph" presetSubtype="0" grpId="0" nodeType="withEffect">
                                  <p:stCondLst>
                                    <p:cond delay="0"/>
                                  </p:stCondLst>
                                  <p:childTnLst>
                                    <p:set>
                                      <p:cBhvr rctx="PPT">
                                        <p:cTn id="9" dur="indefinite"/>
                                        <p:tgtEl>
                                          <p:spTgt spid="343"/>
                                        </p:tgtEl>
                                        <p:attrNameLst>
                                          <p:attrName>style.opacity</p:attrName>
                                        </p:attrNameLst>
                                      </p:cBhvr>
                                      <p:to>
                                        <p:strVal val="0.25"/>
                                      </p:to>
                                    </p:set>
                                    <p:animEffect filter="image" prLst="opacity: 0.25">
                                      <p:cBhvr rctx="IE">
                                        <p:cTn id="10" dur="indefinite"/>
                                        <p:tgtEl>
                                          <p:spTgt spid="343"/>
                                        </p:tgtEl>
                                      </p:cBhvr>
                                    </p:animEffect>
                                  </p:childTnLst>
                                </p:cTn>
                              </p:par>
                              <p:par>
                                <p:cTn id="11" presetID="9" presetClass="emph" presetSubtype="0" grpId="0" nodeType="withEffect">
                                  <p:stCondLst>
                                    <p:cond delay="0"/>
                                  </p:stCondLst>
                                  <p:childTnLst>
                                    <p:set>
                                      <p:cBhvr rctx="PPT">
                                        <p:cTn id="12" dur="indefinite"/>
                                        <p:tgtEl>
                                          <p:spTgt spid="344"/>
                                        </p:tgtEl>
                                        <p:attrNameLst>
                                          <p:attrName>style.opacity</p:attrName>
                                        </p:attrNameLst>
                                      </p:cBhvr>
                                      <p:to>
                                        <p:strVal val="0.25"/>
                                      </p:to>
                                    </p:set>
                                    <p:animEffect filter="image" prLst="opacity: 0.25">
                                      <p:cBhvr rctx="IE">
                                        <p:cTn id="13" dur="indefinite"/>
                                        <p:tgtEl>
                                          <p:spTgt spid="344"/>
                                        </p:tgtEl>
                                      </p:cBhvr>
                                    </p:animEffect>
                                  </p:childTnLst>
                                </p:cTn>
                              </p:par>
                              <p:par>
                                <p:cTn id="14" presetID="9" presetClass="emph" presetSubtype="0" nodeType="withEffect">
                                  <p:stCondLst>
                                    <p:cond delay="0"/>
                                  </p:stCondLst>
                                  <p:childTnLst>
                                    <p:set>
                                      <p:cBhvr rctx="PPT">
                                        <p:cTn id="15" dur="indefinite"/>
                                        <p:tgtEl>
                                          <p:spTgt spid="354"/>
                                        </p:tgtEl>
                                        <p:attrNameLst>
                                          <p:attrName>style.opacity</p:attrName>
                                        </p:attrNameLst>
                                      </p:cBhvr>
                                      <p:to>
                                        <p:strVal val="0.25"/>
                                      </p:to>
                                    </p:set>
                                    <p:animEffect filter="image" prLst="opacity: 0.25">
                                      <p:cBhvr rctx="IE">
                                        <p:cTn id="16" dur="indefinite"/>
                                        <p:tgtEl>
                                          <p:spTgt spid="354"/>
                                        </p:tgtEl>
                                      </p:cBhvr>
                                    </p:animEffec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p:bldP spid="344" grpId="0"/>
    </p:bld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609600"/>
          </a:xfrm>
        </p:spPr>
        <p:txBody>
          <a:bodyPr/>
          <a:lstStyle/>
          <a:p>
            <a:pPr fontAlgn="auto">
              <a:spcAft>
                <a:spcPts val="0"/>
              </a:spcAft>
              <a:defRPr/>
            </a:pPr>
            <a:r>
              <a:rPr lang="en-US" dirty="0" smtClean="0">
                <a:ea typeface="+mj-ea"/>
                <a:cs typeface="+mj-cs"/>
              </a:rPr>
              <a:t>Evidence of Complexions in Nominally Pure </a:t>
            </a:r>
            <a:r>
              <a:rPr lang="en-US" dirty="0" err="1" smtClean="0">
                <a:ea typeface="+mj-ea"/>
                <a:cs typeface="+mj-cs"/>
              </a:rPr>
              <a:t>Nanocrystalline</a:t>
            </a:r>
            <a:r>
              <a:rPr lang="en-US" dirty="0" smtClean="0">
                <a:ea typeface="+mj-ea"/>
                <a:cs typeface="+mj-cs"/>
              </a:rPr>
              <a:t> Ni</a:t>
            </a:r>
            <a:endParaRPr lang="en-US" dirty="0">
              <a:ea typeface="+mj-ea"/>
              <a:cs typeface="+mj-cs"/>
            </a:endParaRPr>
          </a:p>
        </p:txBody>
      </p:sp>
      <p:sp>
        <p:nvSpPr>
          <p:cNvPr id="14" name="Rectangle 13"/>
          <p:cNvSpPr/>
          <p:nvPr/>
        </p:nvSpPr>
        <p:spPr>
          <a:xfrm>
            <a:off x="512763" y="4106863"/>
            <a:ext cx="8307387" cy="1311275"/>
          </a:xfrm>
          <a:prstGeom prst="rect">
            <a:avLst/>
          </a:prstGeom>
        </p:spPr>
        <p:txBody>
          <a:bodyPr>
            <a:spAutoFit/>
          </a:bodyPr>
          <a:lstStyle/>
          <a:p>
            <a:pPr fontAlgn="auto">
              <a:spcBef>
                <a:spcPts val="0"/>
              </a:spcBef>
              <a:spcAft>
                <a:spcPts val="0"/>
              </a:spcAft>
              <a:defRPr/>
            </a:pPr>
            <a:r>
              <a:rPr lang="en-US" sz="2000" b="1" dirty="0">
                <a:latin typeface="+mn-lt"/>
                <a:ea typeface="+mn-ea"/>
                <a:cs typeface="+mn-cs"/>
              </a:rPr>
              <a:t>Destabilization of </a:t>
            </a:r>
            <a:r>
              <a:rPr lang="en-US" sz="2000" b="1" dirty="0" err="1">
                <a:latin typeface="+mn-lt"/>
                <a:ea typeface="+mn-ea"/>
                <a:cs typeface="+mn-cs"/>
              </a:rPr>
              <a:t>nanocrystallinity</a:t>
            </a:r>
            <a:r>
              <a:rPr lang="en-US" sz="2000" b="1" dirty="0">
                <a:latin typeface="+mn-lt"/>
                <a:ea typeface="+mn-ea"/>
                <a:cs typeface="+mn-cs"/>
              </a:rPr>
              <a:t> correlated with GB phase</a:t>
            </a:r>
          </a:p>
          <a:p>
            <a:pPr marL="285750" indent="-285750" fontAlgn="auto">
              <a:spcBef>
                <a:spcPts val="0"/>
              </a:spcBef>
              <a:spcAft>
                <a:spcPts val="0"/>
              </a:spcAft>
              <a:buFont typeface="Wingdings" charset="2"/>
              <a:buChar char="§"/>
              <a:defRPr/>
            </a:pPr>
            <a:r>
              <a:rPr lang="en-US" sz="2000" dirty="0">
                <a:latin typeface="+mn-lt"/>
                <a:ea typeface="+mn-ea"/>
                <a:cs typeface="+mn-cs"/>
              </a:rPr>
              <a:t>Sulfur is a common impurity in electroplated Ni</a:t>
            </a:r>
          </a:p>
          <a:p>
            <a:pPr marL="285750" indent="-285750" fontAlgn="auto">
              <a:spcBef>
                <a:spcPts val="0"/>
              </a:spcBef>
              <a:spcAft>
                <a:spcPts val="0"/>
              </a:spcAft>
              <a:buFont typeface="Wingdings" charset="2"/>
              <a:buChar char="§"/>
              <a:defRPr/>
            </a:pPr>
            <a:r>
              <a:rPr lang="en-US" sz="2000" dirty="0">
                <a:latin typeface="+mn-lt"/>
                <a:ea typeface="+mn-ea"/>
                <a:cs typeface="+mn-cs"/>
              </a:rPr>
              <a:t>Abnormal grains (high GB mobility) have complexion-like S-rich grain boundary phase (G.D. Hibbard et al., </a:t>
            </a:r>
            <a:r>
              <a:rPr lang="en-US" sz="2000" dirty="0" err="1">
                <a:latin typeface="+mn-lt"/>
                <a:ea typeface="+mn-ea"/>
                <a:cs typeface="+mn-cs"/>
              </a:rPr>
              <a:t>Scripta</a:t>
            </a:r>
            <a:r>
              <a:rPr lang="en-US" sz="2000" dirty="0">
                <a:latin typeface="+mn-lt"/>
                <a:ea typeface="+mn-ea"/>
                <a:cs typeface="+mn-cs"/>
              </a:rPr>
              <a:t> Mat </a:t>
            </a:r>
            <a:r>
              <a:rPr lang="en-US" sz="2000" b="1" dirty="0">
                <a:latin typeface="+mn-lt"/>
                <a:ea typeface="+mn-ea"/>
                <a:cs typeface="+mn-cs"/>
              </a:rPr>
              <a:t>47</a:t>
            </a:r>
            <a:r>
              <a:rPr lang="en-US" sz="2000" dirty="0">
                <a:latin typeface="+mn-lt"/>
                <a:ea typeface="+mn-ea"/>
                <a:cs typeface="+mn-cs"/>
              </a:rPr>
              <a:t> (2002) 83-87)</a:t>
            </a:r>
            <a:endParaRPr lang="en-US" sz="2000" dirty="0">
              <a:latin typeface="+mn-lt"/>
              <a:ea typeface="+mn-ea"/>
              <a:cs typeface="+mn-cs"/>
            </a:endParaRPr>
          </a:p>
        </p:txBody>
      </p:sp>
      <p:grpSp>
        <p:nvGrpSpPr>
          <p:cNvPr id="117763" name="Group 14"/>
          <p:cNvGrpSpPr>
            <a:grpSpLocks/>
          </p:cNvGrpSpPr>
          <p:nvPr/>
        </p:nvGrpSpPr>
        <p:grpSpPr bwMode="auto">
          <a:xfrm>
            <a:off x="188913" y="762000"/>
            <a:ext cx="8701087" cy="3176588"/>
            <a:chOff x="188913" y="1710665"/>
            <a:chExt cx="8701088" cy="3177190"/>
          </a:xfrm>
        </p:grpSpPr>
        <p:pic>
          <p:nvPicPr>
            <p:cNvPr id="117766" name="Picture 1"/>
            <p:cNvPicPr>
              <a:picLocks noChangeAspect="1" noChangeArrowheads="1"/>
            </p:cNvPicPr>
            <p:nvPr/>
          </p:nvPicPr>
          <p:blipFill>
            <a:blip r:embed="rId3"/>
            <a:srcRect l="8427" r="6146" b="11232"/>
            <a:stretch>
              <a:fillRect/>
            </a:stretch>
          </p:blipFill>
          <p:spPr bwMode="auto">
            <a:xfrm>
              <a:off x="188913" y="1710665"/>
              <a:ext cx="2876710" cy="3020945"/>
            </a:xfrm>
            <a:prstGeom prst="rect">
              <a:avLst/>
            </a:prstGeom>
            <a:noFill/>
            <a:ln w="9525">
              <a:noFill/>
              <a:miter lim="800000"/>
              <a:headEnd/>
              <a:tailEnd/>
            </a:ln>
          </p:spPr>
        </p:pic>
        <p:pic>
          <p:nvPicPr>
            <p:cNvPr id="117767" name="Picture 4"/>
            <p:cNvPicPr>
              <a:picLocks noChangeAspect="1" noChangeArrowheads="1"/>
            </p:cNvPicPr>
            <p:nvPr/>
          </p:nvPicPr>
          <p:blipFill>
            <a:blip r:embed="rId4"/>
            <a:srcRect/>
            <a:stretch>
              <a:fillRect/>
            </a:stretch>
          </p:blipFill>
          <p:spPr bwMode="auto">
            <a:xfrm>
              <a:off x="3065623" y="1757141"/>
              <a:ext cx="5824378" cy="2994711"/>
            </a:xfrm>
            <a:prstGeom prst="rect">
              <a:avLst/>
            </a:prstGeom>
            <a:noFill/>
            <a:ln w="9525">
              <a:noFill/>
              <a:miter lim="800000"/>
              <a:headEnd/>
              <a:tailEnd/>
            </a:ln>
          </p:spPr>
        </p:pic>
        <p:sp>
          <p:nvSpPr>
            <p:cNvPr id="117768" name="Rectangle 6"/>
            <p:cNvSpPr>
              <a:spLocks/>
            </p:cNvSpPr>
            <p:nvPr/>
          </p:nvSpPr>
          <p:spPr bwMode="auto">
            <a:xfrm>
              <a:off x="306388" y="4675089"/>
              <a:ext cx="3540125" cy="212766"/>
            </a:xfrm>
            <a:prstGeom prst="rect">
              <a:avLst/>
            </a:prstGeom>
            <a:noFill/>
            <a:ln w="9525">
              <a:noFill/>
              <a:miter lim="800000"/>
              <a:headEnd/>
              <a:tailEnd/>
            </a:ln>
          </p:spPr>
          <p:txBody>
            <a:bodyPr wrap="none" lIns="0" tIns="0" rIns="0" bIns="0" anchor="ctr">
              <a:prstTxWarp prst="textNoShape">
                <a:avLst/>
              </a:prstTxWarp>
              <a:spAutoFit/>
            </a:bodyPr>
            <a:lstStyle/>
            <a:p>
              <a:r>
                <a:rPr lang="en-US" sz="1400" b="1">
                  <a:latin typeface="Calibri" pitchFamily="84" charset="0"/>
                </a:rPr>
                <a:t>G.D. Hibbard et al., Scripta Mat. 47 (2002) 83-87</a:t>
              </a:r>
            </a:p>
          </p:txBody>
        </p:sp>
      </p:grpSp>
      <p:sp>
        <p:nvSpPr>
          <p:cNvPr id="117764" name="Date Placeholder 2"/>
          <p:cNvSpPr>
            <a:spLocks noGrp="1"/>
          </p:cNvSpPr>
          <p:nvPr>
            <p:ph type="dt" sz="quarter" idx="10"/>
          </p:nvPr>
        </p:nvSpPr>
        <p:spPr bwMode="auto">
          <a:xfrm>
            <a:off x="0" y="6492875"/>
            <a:ext cx="21336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2E9803C7-BD48-468E-96A9-F892A32CC3F8}" type="datetime3">
              <a:rPr lang="en-US">
                <a:latin typeface="Candara" pitchFamily="84" charset="0"/>
                <a:ea typeface="ＭＳ Ｐゴシック" pitchFamily="84" charset="-128"/>
                <a:cs typeface="ＭＳ Ｐゴシック" pitchFamily="84" charset="-128"/>
              </a:rPr>
              <a:pPr fontAlgn="base">
                <a:spcBef>
                  <a:spcPct val="0"/>
                </a:spcBef>
                <a:spcAft>
                  <a:spcPct val="0"/>
                </a:spcAft>
              </a:pPr>
              <a:t>January 7, 13</a:t>
            </a:fld>
            <a:endParaRPr lang="en-US">
              <a:latin typeface="Candara" pitchFamily="84" charset="0"/>
              <a:ea typeface="ＭＳ Ｐゴシック" pitchFamily="84" charset="-128"/>
              <a:cs typeface="ＭＳ Ｐゴシック" pitchFamily="84" charset="-128"/>
            </a:endParaRPr>
          </a:p>
        </p:txBody>
      </p:sp>
      <p:sp>
        <p:nvSpPr>
          <p:cNvPr id="8" name="Slide Number Placeholder 7"/>
          <p:cNvSpPr>
            <a:spLocks noGrp="1"/>
          </p:cNvSpPr>
          <p:nvPr>
            <p:ph type="sldNum" sz="quarter" idx="12"/>
          </p:nvPr>
        </p:nvSpPr>
        <p:spPr/>
        <p:txBody>
          <a:bodyPr/>
          <a:lstStyle/>
          <a:p>
            <a:pPr>
              <a:defRPr/>
            </a:pPr>
            <a:fld id="{F9F5FEE6-4199-4EBC-B5F1-9A29E7F5954A}" type="slidenum">
              <a:rPr lang="en-US"/>
              <a:pPr>
                <a:defRPr/>
              </a:pPr>
              <a:t>73</a:t>
            </a:fld>
            <a:endParaRPr lang="en-US"/>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229600" cy="609600"/>
          </a:xfrm>
        </p:spPr>
        <p:txBody>
          <a:bodyPr/>
          <a:lstStyle/>
          <a:p>
            <a:pPr fontAlgn="auto">
              <a:spcAft>
                <a:spcPts val="0"/>
              </a:spcAft>
              <a:defRPr/>
            </a:pPr>
            <a:r>
              <a:rPr lang="en-US" dirty="0" smtClean="0">
                <a:ea typeface="+mj-ea"/>
                <a:cs typeface="+mj-cs"/>
              </a:rPr>
              <a:t>Preliminary Ni-W Results: 5 Phases!</a:t>
            </a:r>
            <a:endParaRPr lang="en-US" dirty="0">
              <a:ea typeface="+mj-ea"/>
              <a:cs typeface="+mj-cs"/>
            </a:endParaRPr>
          </a:p>
        </p:txBody>
      </p:sp>
      <p:pic>
        <p:nvPicPr>
          <p:cNvPr id="118786" name="Picture 3" descr="SI Survey Image BrightContrast.jpg"/>
          <p:cNvPicPr>
            <a:picLocks noChangeAspect="1"/>
          </p:cNvPicPr>
          <p:nvPr/>
        </p:nvPicPr>
        <p:blipFill>
          <a:blip r:embed="rId3"/>
          <a:srcRect/>
          <a:stretch>
            <a:fillRect/>
          </a:stretch>
        </p:blipFill>
        <p:spPr bwMode="auto">
          <a:xfrm>
            <a:off x="26988" y="762000"/>
            <a:ext cx="5394325" cy="5394325"/>
          </a:xfrm>
          <a:prstGeom prst="rect">
            <a:avLst/>
          </a:prstGeom>
          <a:noFill/>
          <a:ln w="9525">
            <a:noFill/>
            <a:miter lim="800000"/>
            <a:headEnd/>
            <a:tailEnd/>
          </a:ln>
        </p:spPr>
      </p:pic>
      <p:sp>
        <p:nvSpPr>
          <p:cNvPr id="118787" name="TextBox 4"/>
          <p:cNvSpPr txBox="1">
            <a:spLocks noChangeArrowheads="1"/>
          </p:cNvSpPr>
          <p:nvPr/>
        </p:nvSpPr>
        <p:spPr bwMode="auto">
          <a:xfrm>
            <a:off x="3684588" y="762000"/>
            <a:ext cx="1992312" cy="366713"/>
          </a:xfrm>
          <a:prstGeom prst="rect">
            <a:avLst/>
          </a:prstGeom>
          <a:noFill/>
          <a:ln w="9525">
            <a:noFill/>
            <a:miter lim="800000"/>
            <a:headEnd/>
            <a:tailEnd/>
          </a:ln>
        </p:spPr>
        <p:txBody>
          <a:bodyPr>
            <a:prstTxWarp prst="textNoShape">
              <a:avLst/>
            </a:prstTxWarp>
            <a:spAutoFit/>
          </a:bodyPr>
          <a:lstStyle/>
          <a:p>
            <a:r>
              <a:rPr lang="en-US" b="1">
                <a:solidFill>
                  <a:schemeClr val="bg1"/>
                </a:solidFill>
                <a:ea typeface="Arial" pitchFamily="84" charset="0"/>
                <a:cs typeface="Arial" pitchFamily="84" charset="0"/>
              </a:rPr>
              <a:t>STEM-HAADF</a:t>
            </a:r>
          </a:p>
        </p:txBody>
      </p:sp>
      <p:sp>
        <p:nvSpPr>
          <p:cNvPr id="118788" name="TextBox 5"/>
          <p:cNvSpPr txBox="1">
            <a:spLocks noChangeArrowheads="1"/>
          </p:cNvSpPr>
          <p:nvPr/>
        </p:nvSpPr>
        <p:spPr bwMode="auto">
          <a:xfrm>
            <a:off x="357188" y="5548313"/>
            <a:ext cx="1263650" cy="366712"/>
          </a:xfrm>
          <a:prstGeom prst="rect">
            <a:avLst/>
          </a:prstGeom>
          <a:noFill/>
          <a:ln w="9525">
            <a:noFill/>
            <a:miter lim="800000"/>
            <a:headEnd/>
            <a:tailEnd/>
          </a:ln>
        </p:spPr>
        <p:txBody>
          <a:bodyPr>
            <a:prstTxWarp prst="textNoShape">
              <a:avLst/>
            </a:prstTxWarp>
            <a:spAutoFit/>
          </a:bodyPr>
          <a:lstStyle/>
          <a:p>
            <a:r>
              <a:rPr lang="en-US" b="1">
                <a:solidFill>
                  <a:schemeClr val="bg1"/>
                </a:solidFill>
                <a:ea typeface="Arial" pitchFamily="84" charset="0"/>
                <a:cs typeface="Arial" pitchFamily="84" charset="0"/>
              </a:rPr>
              <a:t>500 nm</a:t>
            </a:r>
          </a:p>
        </p:txBody>
      </p:sp>
      <p:cxnSp>
        <p:nvCxnSpPr>
          <p:cNvPr id="7" name="Straight Connector 6"/>
          <p:cNvCxnSpPr/>
          <p:nvPr/>
        </p:nvCxnSpPr>
        <p:spPr>
          <a:xfrm>
            <a:off x="440347" y="5815013"/>
            <a:ext cx="786753" cy="0"/>
          </a:xfrm>
          <a:prstGeom prst="line">
            <a:avLst/>
          </a:prstGeom>
          <a:ln w="76200">
            <a:solidFill>
              <a:srgbClr val="FFFFFF"/>
            </a:solidFill>
          </a:ln>
          <a:effectLst>
            <a:glow rad="101600">
              <a:schemeClr val="tx1"/>
            </a:glow>
            <a:outerShdw blurRad="40000" dist="20000" dir="5400000" sx="85000" sy="85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273360" y="4840940"/>
            <a:ext cx="1026758" cy="461665"/>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cs typeface="+mn-cs"/>
              </a:rPr>
              <a:t>WC</a:t>
            </a:r>
            <a:endParaRPr lang="en-US" sz="2400" b="1" spc="50" baseline="-2500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cs typeface="+mn-cs"/>
            </a:endParaRPr>
          </a:p>
        </p:txBody>
      </p:sp>
      <p:cxnSp>
        <p:nvCxnSpPr>
          <p:cNvPr id="9" name="Straight Arrow Connector 8"/>
          <p:cNvCxnSpPr/>
          <p:nvPr/>
        </p:nvCxnSpPr>
        <p:spPr>
          <a:xfrm>
            <a:off x="2903509" y="5053013"/>
            <a:ext cx="312499" cy="0"/>
          </a:xfrm>
          <a:prstGeom prst="straightConnector1">
            <a:avLst/>
          </a:prstGeom>
          <a:ln>
            <a:solidFill>
              <a:srgbClr val="FF0000"/>
            </a:solidFill>
            <a:tailEnd type="arrow"/>
          </a:ln>
          <a:effectLst>
            <a:glow rad="25400">
              <a:schemeClr val="bg1"/>
            </a:glow>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903509" y="4876800"/>
            <a:ext cx="312499" cy="0"/>
          </a:xfrm>
          <a:prstGeom prst="straightConnector1">
            <a:avLst/>
          </a:prstGeom>
          <a:ln>
            <a:solidFill>
              <a:srgbClr val="FF0000"/>
            </a:solidFill>
            <a:tailEnd type="arrow"/>
          </a:ln>
          <a:effectLst>
            <a:glow rad="25400">
              <a:schemeClr val="bg1"/>
            </a:glow>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299350" y="1201626"/>
            <a:ext cx="2001535" cy="461665"/>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2400" spc="50" dirty="0" err="1">
                <a:ln w="11430"/>
                <a:gradFill>
                  <a:gsLst>
                    <a:gs pos="25000">
                      <a:schemeClr val="accent2">
                        <a:satMod val="155000"/>
                      </a:schemeClr>
                    </a:gs>
                    <a:gs pos="100000">
                      <a:schemeClr val="accent2">
                        <a:shade val="45000"/>
                        <a:satMod val="165000"/>
                      </a:schemeClr>
                    </a:gs>
                  </a:gsLst>
                  <a:lin ang="5400000"/>
                </a:gradFill>
                <a:latin typeface="+mn-lt"/>
                <a:ea typeface="+mn-ea"/>
                <a:cs typeface="+mn-cs"/>
              </a:rPr>
              <a:t>NiW</a:t>
            </a:r>
            <a:r>
              <a:rPr lang="en-US" sz="2400" spc="50" dirty="0">
                <a:ln w="11430"/>
                <a:gradFill>
                  <a:gsLst>
                    <a:gs pos="25000">
                      <a:schemeClr val="accent2">
                        <a:satMod val="155000"/>
                      </a:schemeClr>
                    </a:gs>
                    <a:gs pos="100000">
                      <a:schemeClr val="accent2">
                        <a:shade val="45000"/>
                        <a:satMod val="165000"/>
                      </a:schemeClr>
                    </a:gs>
                  </a:gsLst>
                  <a:lin ang="5400000"/>
                </a:gradFill>
                <a:latin typeface="+mn-lt"/>
                <a:ea typeface="+mn-ea"/>
                <a:cs typeface="+mn-cs"/>
              </a:rPr>
              <a:t> (Ni-rich)</a:t>
            </a:r>
            <a:endParaRPr lang="en-US" sz="2400" spc="50" baseline="-25000" dirty="0">
              <a:ln w="11430"/>
              <a:gradFill>
                <a:gsLst>
                  <a:gs pos="25000">
                    <a:schemeClr val="accent2">
                      <a:satMod val="155000"/>
                    </a:schemeClr>
                  </a:gs>
                  <a:gs pos="100000">
                    <a:schemeClr val="accent2">
                      <a:shade val="45000"/>
                      <a:satMod val="165000"/>
                    </a:schemeClr>
                  </a:gs>
                </a:gsLst>
                <a:lin ang="5400000"/>
              </a:gradFill>
              <a:latin typeface="+mn-lt"/>
              <a:ea typeface="+mn-ea"/>
              <a:cs typeface="+mn-cs"/>
            </a:endParaRPr>
          </a:p>
        </p:txBody>
      </p:sp>
      <p:sp>
        <p:nvSpPr>
          <p:cNvPr id="12" name="TextBox 11"/>
          <p:cNvSpPr txBox="1"/>
          <p:nvPr/>
        </p:nvSpPr>
        <p:spPr>
          <a:xfrm>
            <a:off x="2825960" y="2381199"/>
            <a:ext cx="2001535" cy="461665"/>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2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cs typeface="+mn-cs"/>
              </a:rPr>
              <a:t>NiW</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cs typeface="+mn-cs"/>
              </a:rPr>
              <a:t> (W-rich)</a:t>
            </a:r>
            <a:endParaRPr lang="en-US" sz="2400" b="1" spc="50" baseline="-2500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cs typeface="+mn-cs"/>
            </a:endParaRPr>
          </a:p>
        </p:txBody>
      </p:sp>
      <p:cxnSp>
        <p:nvCxnSpPr>
          <p:cNvPr id="13" name="Straight Arrow Connector 12"/>
          <p:cNvCxnSpPr/>
          <p:nvPr/>
        </p:nvCxnSpPr>
        <p:spPr>
          <a:xfrm flipV="1">
            <a:off x="3412851" y="2209800"/>
            <a:ext cx="160099" cy="252088"/>
          </a:xfrm>
          <a:prstGeom prst="straightConnector1">
            <a:avLst/>
          </a:prstGeom>
          <a:ln>
            <a:solidFill>
              <a:srgbClr val="FF0000"/>
            </a:solidFill>
            <a:tailEnd type="arrow"/>
          </a:ln>
          <a:effectLst>
            <a:glow rad="25400">
              <a:schemeClr val="bg1"/>
            </a:glow>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017495" y="3657600"/>
            <a:ext cx="1078127" cy="461665"/>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2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cs typeface="+mn-cs"/>
              </a:rPr>
              <a:t>FeO</a:t>
            </a:r>
            <a:r>
              <a:rPr lang="en-US" sz="2400" b="1" spc="50" baseline="-2500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cs typeface="+mn-cs"/>
              </a:rPr>
              <a:t>x</a:t>
            </a:r>
            <a:endParaRPr lang="en-US" sz="2400" b="1" spc="50" baseline="-2500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cs typeface="+mn-cs"/>
            </a:endParaRPr>
          </a:p>
        </p:txBody>
      </p:sp>
      <p:sp>
        <p:nvSpPr>
          <p:cNvPr id="15" name="TextBox 14"/>
          <p:cNvSpPr txBox="1"/>
          <p:nvPr/>
        </p:nvSpPr>
        <p:spPr>
          <a:xfrm>
            <a:off x="2060302" y="3657600"/>
            <a:ext cx="1078127" cy="461665"/>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2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cs typeface="+mn-cs"/>
              </a:rPr>
              <a:t>W</a:t>
            </a:r>
            <a:r>
              <a:rPr lang="en-US" sz="2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cs typeface="+mn-cs"/>
              </a:rPr>
              <a:t>O</a:t>
            </a:r>
            <a:r>
              <a:rPr lang="en-US" sz="2400" b="1" spc="50" baseline="-2500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cs typeface="+mn-cs"/>
              </a:rPr>
              <a:t>x</a:t>
            </a:r>
            <a:endParaRPr lang="en-US" sz="2400" b="1" spc="50" baseline="-2500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cs typeface="+mn-cs"/>
            </a:endParaRPr>
          </a:p>
        </p:txBody>
      </p:sp>
      <p:cxnSp>
        <p:nvCxnSpPr>
          <p:cNvPr id="16" name="Straight Arrow Connector 15"/>
          <p:cNvCxnSpPr/>
          <p:nvPr/>
        </p:nvCxnSpPr>
        <p:spPr>
          <a:xfrm>
            <a:off x="1476509" y="4119265"/>
            <a:ext cx="160099" cy="228576"/>
          </a:xfrm>
          <a:prstGeom prst="straightConnector1">
            <a:avLst/>
          </a:prstGeom>
          <a:ln>
            <a:solidFill>
              <a:srgbClr val="FF0000"/>
            </a:solidFill>
            <a:tailEnd type="arrow"/>
          </a:ln>
          <a:effectLst>
            <a:glow rad="25400">
              <a:schemeClr val="bg1"/>
            </a:glow>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2091713" y="4074641"/>
            <a:ext cx="207637" cy="336352"/>
          </a:xfrm>
          <a:prstGeom prst="straightConnector1">
            <a:avLst/>
          </a:prstGeom>
          <a:ln>
            <a:solidFill>
              <a:srgbClr val="FF0000"/>
            </a:solidFill>
            <a:tailEnd type="arrow"/>
          </a:ln>
          <a:effectLst>
            <a:glow rad="25400">
              <a:schemeClr val="bg1"/>
            </a:glow>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181600" y="990600"/>
            <a:ext cx="3962400" cy="5273675"/>
          </a:xfrm>
          <a:prstGeom prst="rect">
            <a:avLst/>
          </a:prstGeom>
          <a:noFill/>
        </p:spPr>
        <p:txBody>
          <a:bodyPr>
            <a:spAutoFit/>
          </a:bodyPr>
          <a:lstStyle/>
          <a:p>
            <a:pPr fontAlgn="auto">
              <a:spcBef>
                <a:spcPts val="0"/>
              </a:spcBef>
              <a:spcAft>
                <a:spcPts val="0"/>
              </a:spcAft>
              <a:defRPr/>
            </a:pPr>
            <a:r>
              <a:rPr lang="en-US" sz="2000" b="1" u="sng" dirty="0">
                <a:latin typeface="+mn-lt"/>
                <a:ea typeface="+mn-ea"/>
                <a:cs typeface="+mn-cs"/>
              </a:rPr>
              <a:t>Ni-W Specimen Info</a:t>
            </a:r>
          </a:p>
          <a:p>
            <a:pPr marL="285750" indent="-285750" fontAlgn="auto">
              <a:spcBef>
                <a:spcPts val="0"/>
              </a:spcBef>
              <a:spcAft>
                <a:spcPts val="0"/>
              </a:spcAft>
              <a:buFont typeface="Wingdings" charset="2"/>
              <a:buChar char="§"/>
              <a:defRPr/>
            </a:pPr>
            <a:r>
              <a:rPr lang="en-US" sz="2000" dirty="0">
                <a:latin typeface="+mn-lt"/>
                <a:ea typeface="+mn-ea"/>
                <a:cs typeface="+mn-cs"/>
              </a:rPr>
              <a:t>Electroplated Ni-W</a:t>
            </a:r>
          </a:p>
          <a:p>
            <a:pPr marL="285750" indent="-285750" fontAlgn="auto">
              <a:spcBef>
                <a:spcPts val="0"/>
              </a:spcBef>
              <a:spcAft>
                <a:spcPts val="0"/>
              </a:spcAft>
              <a:buFont typeface="Wingdings" charset="2"/>
              <a:buChar char="§"/>
              <a:defRPr/>
            </a:pPr>
            <a:r>
              <a:rPr lang="en-US" sz="2000" dirty="0">
                <a:latin typeface="+mn-lt"/>
                <a:ea typeface="+mn-ea"/>
                <a:cs typeface="+mn-cs"/>
              </a:rPr>
              <a:t>Nominally 20 wt. % W</a:t>
            </a:r>
          </a:p>
          <a:p>
            <a:pPr marL="285750" indent="-285750" fontAlgn="auto">
              <a:spcBef>
                <a:spcPts val="0"/>
              </a:spcBef>
              <a:spcAft>
                <a:spcPts val="0"/>
              </a:spcAft>
              <a:buFont typeface="Wingdings" charset="2"/>
              <a:buChar char="§"/>
              <a:defRPr/>
            </a:pPr>
            <a:r>
              <a:rPr lang="en-US" sz="2000" dirty="0">
                <a:latin typeface="+mn-lt"/>
                <a:ea typeface="+mn-ea"/>
                <a:cs typeface="+mn-cs"/>
              </a:rPr>
              <a:t>Annealed 700</a:t>
            </a:r>
            <a:r>
              <a:rPr lang="en-US" sz="2000" baseline="30000" dirty="0">
                <a:latin typeface="+mn-lt"/>
                <a:ea typeface="+mn-ea"/>
                <a:cs typeface="+mn-cs"/>
              </a:rPr>
              <a:t>o</a:t>
            </a:r>
            <a:r>
              <a:rPr lang="en-US" sz="2000" dirty="0">
                <a:latin typeface="+mn-lt"/>
                <a:ea typeface="+mn-ea"/>
                <a:cs typeface="+mn-cs"/>
              </a:rPr>
              <a:t>C 4 </a:t>
            </a:r>
            <a:r>
              <a:rPr lang="en-US" sz="2000" dirty="0" err="1">
                <a:latin typeface="+mn-lt"/>
                <a:ea typeface="+mn-ea"/>
                <a:cs typeface="+mn-cs"/>
              </a:rPr>
              <a:t>hr</a:t>
            </a:r>
            <a:r>
              <a:rPr lang="en-US" sz="2000" dirty="0">
                <a:latin typeface="+mn-lt"/>
                <a:ea typeface="+mn-ea"/>
                <a:cs typeface="+mn-cs"/>
              </a:rPr>
              <a:t> Ar-H</a:t>
            </a:r>
            <a:r>
              <a:rPr lang="en-US" sz="2000" baseline="-25000" dirty="0">
                <a:latin typeface="+mn-lt"/>
                <a:ea typeface="+mn-ea"/>
                <a:cs typeface="+mn-cs"/>
              </a:rPr>
              <a:t>2</a:t>
            </a:r>
          </a:p>
          <a:p>
            <a:pPr marL="285750" indent="-285750" fontAlgn="auto">
              <a:spcBef>
                <a:spcPts val="0"/>
              </a:spcBef>
              <a:spcAft>
                <a:spcPts val="0"/>
              </a:spcAft>
              <a:buFont typeface="Wingdings" charset="2"/>
              <a:buChar char="§"/>
              <a:defRPr/>
            </a:pPr>
            <a:endParaRPr lang="en-US" sz="2000" dirty="0">
              <a:latin typeface="+mn-lt"/>
              <a:ea typeface="+mn-ea"/>
              <a:cs typeface="+mn-cs"/>
            </a:endParaRPr>
          </a:p>
          <a:p>
            <a:pPr fontAlgn="auto">
              <a:spcBef>
                <a:spcPts val="0"/>
              </a:spcBef>
              <a:spcAft>
                <a:spcPts val="0"/>
              </a:spcAft>
              <a:defRPr/>
            </a:pPr>
            <a:r>
              <a:rPr lang="en-US" sz="2000" b="1" u="sng" dirty="0">
                <a:latin typeface="+mn-lt"/>
                <a:ea typeface="+mn-ea"/>
                <a:cs typeface="+mn-cs"/>
              </a:rPr>
              <a:t>Initial STEM-EDS indicates 5 phases:</a:t>
            </a:r>
          </a:p>
          <a:p>
            <a:pPr fontAlgn="auto">
              <a:spcBef>
                <a:spcPts val="0"/>
              </a:spcBef>
              <a:spcAft>
                <a:spcPts val="0"/>
              </a:spcAft>
              <a:defRPr/>
            </a:pPr>
            <a:r>
              <a:rPr lang="en-US" sz="2000" dirty="0">
                <a:latin typeface="+mn-lt"/>
                <a:ea typeface="+mn-ea"/>
                <a:cs typeface="+mn-cs"/>
              </a:rPr>
              <a:t>Expected phases:</a:t>
            </a:r>
          </a:p>
          <a:p>
            <a:pPr marL="285750" indent="-285750" fontAlgn="auto">
              <a:spcBef>
                <a:spcPts val="0"/>
              </a:spcBef>
              <a:spcAft>
                <a:spcPts val="0"/>
              </a:spcAft>
              <a:buFont typeface="Wingdings" charset="2"/>
              <a:buChar char="§"/>
              <a:defRPr/>
            </a:pPr>
            <a:r>
              <a:rPr lang="en-US" sz="2000" dirty="0">
                <a:latin typeface="+mn-lt"/>
                <a:ea typeface="+mn-ea"/>
                <a:cs typeface="+mn-cs"/>
              </a:rPr>
              <a:t>Ni-W (Ni-rich) – 30 nm grains</a:t>
            </a:r>
          </a:p>
          <a:p>
            <a:pPr marL="285750" indent="-285750" fontAlgn="auto">
              <a:spcBef>
                <a:spcPts val="0"/>
              </a:spcBef>
              <a:spcAft>
                <a:spcPts val="0"/>
              </a:spcAft>
              <a:buFont typeface="Wingdings" charset="2"/>
              <a:buChar char="§"/>
              <a:defRPr/>
            </a:pPr>
            <a:r>
              <a:rPr lang="en-US" sz="2000" dirty="0">
                <a:latin typeface="+mn-lt"/>
                <a:ea typeface="+mn-ea"/>
                <a:cs typeface="+mn-cs"/>
              </a:rPr>
              <a:t>Ni-W (W-rich) – abnormal grains</a:t>
            </a:r>
          </a:p>
          <a:p>
            <a:pPr fontAlgn="auto">
              <a:spcBef>
                <a:spcPts val="0"/>
              </a:spcBef>
              <a:spcAft>
                <a:spcPts val="0"/>
              </a:spcAft>
              <a:defRPr/>
            </a:pPr>
            <a:endParaRPr lang="en-US" sz="2000" dirty="0">
              <a:latin typeface="+mn-lt"/>
              <a:ea typeface="+mn-ea"/>
              <a:cs typeface="+mn-cs"/>
            </a:endParaRPr>
          </a:p>
          <a:p>
            <a:pPr fontAlgn="auto">
              <a:spcBef>
                <a:spcPts val="0"/>
              </a:spcBef>
              <a:spcAft>
                <a:spcPts val="0"/>
              </a:spcAft>
              <a:defRPr/>
            </a:pPr>
            <a:r>
              <a:rPr lang="en-US" sz="2000" dirty="0">
                <a:latin typeface="+mn-lt"/>
                <a:ea typeface="+mn-ea"/>
                <a:cs typeface="+mn-cs"/>
              </a:rPr>
              <a:t>Unexpected phases:</a:t>
            </a:r>
          </a:p>
          <a:p>
            <a:pPr marL="285750" indent="-285750" fontAlgn="auto">
              <a:spcBef>
                <a:spcPts val="0"/>
              </a:spcBef>
              <a:spcAft>
                <a:spcPts val="0"/>
              </a:spcAft>
              <a:buFont typeface="Wingdings" charset="2"/>
              <a:buChar char="§"/>
              <a:defRPr/>
            </a:pPr>
            <a:r>
              <a:rPr lang="en-US" sz="2000" dirty="0" err="1">
                <a:latin typeface="+mn-lt"/>
                <a:ea typeface="+mn-ea"/>
                <a:cs typeface="+mn-cs"/>
              </a:rPr>
              <a:t>WO</a:t>
            </a:r>
            <a:r>
              <a:rPr lang="en-US" sz="2000" baseline="-25000" dirty="0" err="1">
                <a:latin typeface="+mn-lt"/>
                <a:ea typeface="+mn-ea"/>
                <a:cs typeface="+mn-cs"/>
              </a:rPr>
              <a:t>x</a:t>
            </a:r>
            <a:r>
              <a:rPr lang="en-US" sz="2000" dirty="0">
                <a:latin typeface="+mn-lt"/>
                <a:ea typeface="+mn-ea"/>
                <a:cs typeface="+mn-cs"/>
              </a:rPr>
              <a:t> – abnormal grains</a:t>
            </a:r>
          </a:p>
          <a:p>
            <a:pPr marL="285750" indent="-285750" fontAlgn="auto">
              <a:spcBef>
                <a:spcPts val="0"/>
              </a:spcBef>
              <a:spcAft>
                <a:spcPts val="0"/>
              </a:spcAft>
              <a:buFont typeface="Wingdings" charset="2"/>
              <a:buChar char="§"/>
              <a:defRPr/>
            </a:pPr>
            <a:r>
              <a:rPr lang="en-US" sz="2000" dirty="0" err="1">
                <a:latin typeface="+mn-lt"/>
                <a:ea typeface="+mn-ea"/>
                <a:cs typeface="+mn-cs"/>
              </a:rPr>
              <a:t>FeO</a:t>
            </a:r>
            <a:r>
              <a:rPr lang="en-US" sz="2000" baseline="-25000" dirty="0" err="1">
                <a:latin typeface="+mn-lt"/>
                <a:ea typeface="+mn-ea"/>
                <a:cs typeface="+mn-cs"/>
              </a:rPr>
              <a:t>x</a:t>
            </a:r>
            <a:r>
              <a:rPr lang="en-US" sz="2000" dirty="0">
                <a:latin typeface="+mn-lt"/>
                <a:ea typeface="+mn-ea"/>
                <a:cs typeface="+mn-cs"/>
              </a:rPr>
              <a:t> – abnormal grains</a:t>
            </a:r>
          </a:p>
          <a:p>
            <a:pPr marL="285750" indent="-285750" fontAlgn="auto">
              <a:spcBef>
                <a:spcPts val="0"/>
              </a:spcBef>
              <a:spcAft>
                <a:spcPts val="0"/>
              </a:spcAft>
              <a:buFont typeface="Wingdings" charset="2"/>
              <a:buChar char="§"/>
              <a:defRPr/>
            </a:pPr>
            <a:r>
              <a:rPr lang="en-US" sz="2000" dirty="0">
                <a:latin typeface="+mn-lt"/>
                <a:ea typeface="+mn-ea"/>
                <a:cs typeface="+mn-cs"/>
              </a:rPr>
              <a:t>WC – 	periodic rows of 10 nm 	nanoparticles</a:t>
            </a:r>
          </a:p>
          <a:p>
            <a:pPr fontAlgn="auto">
              <a:spcBef>
                <a:spcPts val="0"/>
              </a:spcBef>
              <a:spcAft>
                <a:spcPts val="0"/>
              </a:spcAft>
              <a:defRPr/>
            </a:pPr>
            <a:r>
              <a:rPr lang="en-US" sz="2000" dirty="0">
                <a:latin typeface="+mn-lt"/>
                <a:ea typeface="+mn-ea"/>
                <a:cs typeface="+mn-cs"/>
              </a:rPr>
              <a:t>	</a:t>
            </a:r>
            <a:r>
              <a:rPr lang="en-US" sz="2000" dirty="0">
                <a:latin typeface="+mn-lt"/>
                <a:ea typeface="+mn-ea"/>
                <a:cs typeface="+mn-cs"/>
              </a:rPr>
              <a:t>(STEM-HAADF images only)</a:t>
            </a:r>
          </a:p>
        </p:txBody>
      </p:sp>
      <p:sp>
        <p:nvSpPr>
          <p:cNvPr id="118801" name="Date Placeholder 2"/>
          <p:cNvSpPr>
            <a:spLocks noGrp="1"/>
          </p:cNvSpPr>
          <p:nvPr>
            <p:ph type="dt" sz="quarter" idx="10"/>
          </p:nvPr>
        </p:nvSpPr>
        <p:spPr bwMode="auto">
          <a:xfrm>
            <a:off x="0" y="6492875"/>
            <a:ext cx="21336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1B66AC6E-3518-4DCB-9589-9FB018FC206D}" type="datetime3">
              <a:rPr lang="en-US">
                <a:latin typeface="Candara" pitchFamily="84" charset="0"/>
                <a:ea typeface="ＭＳ Ｐゴシック" pitchFamily="84" charset="-128"/>
                <a:cs typeface="ＭＳ Ｐゴシック" pitchFamily="84" charset="-128"/>
              </a:rPr>
              <a:pPr fontAlgn="base">
                <a:spcBef>
                  <a:spcPct val="0"/>
                </a:spcBef>
                <a:spcAft>
                  <a:spcPct val="0"/>
                </a:spcAft>
              </a:pPr>
              <a:t>January 7, 13</a:t>
            </a:fld>
            <a:endParaRPr lang="en-US">
              <a:latin typeface="Candara" pitchFamily="84" charset="0"/>
              <a:ea typeface="ＭＳ Ｐゴシック" pitchFamily="84" charset="-128"/>
              <a:cs typeface="ＭＳ Ｐゴシック" pitchFamily="84" charset="-128"/>
            </a:endParaRPr>
          </a:p>
        </p:txBody>
      </p:sp>
      <p:sp>
        <p:nvSpPr>
          <p:cNvPr id="20" name="Slide Number Placeholder 19"/>
          <p:cNvSpPr>
            <a:spLocks noGrp="1"/>
          </p:cNvSpPr>
          <p:nvPr>
            <p:ph type="sldNum" sz="quarter" idx="12"/>
          </p:nvPr>
        </p:nvSpPr>
        <p:spPr/>
        <p:txBody>
          <a:bodyPr/>
          <a:lstStyle/>
          <a:p>
            <a:pPr>
              <a:defRPr/>
            </a:pPr>
            <a:fld id="{FA21A097-E78D-4891-A5A2-E0CE95AC1566}" type="slidenum">
              <a:rPr lang="en-US"/>
              <a:pPr>
                <a:defRPr/>
              </a:pPr>
              <a:t>74</a:t>
            </a:fld>
            <a:endParaRPr lang="en-US"/>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fld id="{D532F8FB-CF31-42CC-8A03-6725095A1B7C}" type="datetime3">
              <a:rPr lang="en-US"/>
              <a:pPr>
                <a:defRPr/>
              </a:pPr>
              <a:t>January 7, 13</a:t>
            </a:fld>
            <a:endParaRPr lang="en-US"/>
          </a:p>
        </p:txBody>
      </p:sp>
      <p:sp>
        <p:nvSpPr>
          <p:cNvPr id="6" name="Title 5"/>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MURI Website</a:t>
            </a:r>
            <a:endParaRPr lang="en-US" dirty="0">
              <a:ea typeface="+mj-ea"/>
              <a:cs typeface="+mj-cs"/>
            </a:endParaRPr>
          </a:p>
        </p:txBody>
      </p:sp>
      <p:sp>
        <p:nvSpPr>
          <p:cNvPr id="119811" name="AutoShape 2" descr="https://imp6.cc.lehigh.edu/imp/view.php?popup_view=1&amp;mailbox=INBOX&amp;index=35975&amp;actionID=view_attach&amp;id=2&amp;mimecache=6e2048a21091b652c6642c8965d01d37&amp;img_data=1"/>
          <p:cNvSpPr>
            <a:spLocks noChangeAspect="1" noChangeArrowheads="1"/>
          </p:cNvSpPr>
          <p:nvPr/>
        </p:nvSpPr>
        <p:spPr bwMode="auto">
          <a:xfrm>
            <a:off x="155575" y="-144463"/>
            <a:ext cx="304800" cy="304801"/>
          </a:xfrm>
          <a:prstGeom prst="rect">
            <a:avLst/>
          </a:prstGeom>
          <a:noFill/>
          <a:ln w="9525">
            <a:noFill/>
            <a:miter lim="800000"/>
            <a:headEnd/>
            <a:tailEnd/>
          </a:ln>
        </p:spPr>
        <p:txBody>
          <a:bodyPr>
            <a:prstTxWarp prst="textNoShape">
              <a:avLst/>
            </a:prstTxWarp>
          </a:bodyPr>
          <a:lstStyle/>
          <a:p>
            <a:endParaRPr lang="en-US">
              <a:latin typeface="Calibri" pitchFamily="84" charset="0"/>
            </a:endParaRPr>
          </a:p>
        </p:txBody>
      </p:sp>
      <p:pic>
        <p:nvPicPr>
          <p:cNvPr id="119812" name="Picture 3"/>
          <p:cNvPicPr>
            <a:picLocks noChangeAspect="1" noChangeArrowheads="1"/>
          </p:cNvPicPr>
          <p:nvPr/>
        </p:nvPicPr>
        <p:blipFill>
          <a:blip r:embed="rId3"/>
          <a:srcRect/>
          <a:stretch>
            <a:fillRect/>
          </a:stretch>
        </p:blipFill>
        <p:spPr bwMode="auto">
          <a:xfrm>
            <a:off x="327025" y="723900"/>
            <a:ext cx="8512175" cy="57531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8B65F17F-C81B-43D9-A38A-54114E1336FE}" type="slidenum">
              <a:rPr lang="en-US"/>
              <a:pPr>
                <a:defRPr/>
              </a:pPr>
              <a:t>75</a:t>
            </a:fld>
            <a:endParaRPr lang="en-US" dirty="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77AD5CEB-CAFC-454D-A975-C23E1E94D114}" type="datetime3">
              <a:rPr lang="en-US"/>
              <a:pPr>
                <a:defRPr/>
              </a:pPr>
              <a:t>January 7, 13</a:t>
            </a:fld>
            <a:endParaRPr lang="en-US" dirty="0"/>
          </a:p>
        </p:txBody>
      </p:sp>
      <p:sp>
        <p:nvSpPr>
          <p:cNvPr id="5" name="Title 4"/>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MURI Website</a:t>
            </a:r>
            <a:endParaRPr lang="en-US" dirty="0">
              <a:ea typeface="+mj-ea"/>
              <a:cs typeface="+mj-cs"/>
            </a:endParaRPr>
          </a:p>
        </p:txBody>
      </p:sp>
      <p:pic>
        <p:nvPicPr>
          <p:cNvPr id="120835" name="Picture 2"/>
          <p:cNvPicPr>
            <a:picLocks noChangeAspect="1" noChangeArrowheads="1"/>
          </p:cNvPicPr>
          <p:nvPr/>
        </p:nvPicPr>
        <p:blipFill>
          <a:blip r:embed="rId3"/>
          <a:srcRect/>
          <a:stretch>
            <a:fillRect/>
          </a:stretch>
        </p:blipFill>
        <p:spPr bwMode="auto">
          <a:xfrm>
            <a:off x="361950" y="725488"/>
            <a:ext cx="8418513" cy="571182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90BA54D1-7282-4854-8ADA-B9F258731F01}" type="slidenum">
              <a:rPr lang="en-US"/>
              <a:pPr>
                <a:defRPr/>
              </a:pPr>
              <a:t>76</a:t>
            </a:fld>
            <a:endParaRPr lang="en-US" dirty="0"/>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fld id="{65B12FBC-6EAF-47F2-8BF1-371DFAC73F68}" type="datetime3">
              <a:rPr lang="en-US"/>
              <a:pPr>
                <a:defRPr/>
              </a:pPr>
              <a:t>January 7, 13</a:t>
            </a:fld>
            <a:endParaRPr lang="en-US"/>
          </a:p>
        </p:txBody>
      </p:sp>
      <p:sp>
        <p:nvSpPr>
          <p:cNvPr id="6" name="Title 5"/>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MURI Website</a:t>
            </a:r>
            <a:endParaRPr lang="en-US" dirty="0">
              <a:ea typeface="+mj-ea"/>
              <a:cs typeface="+mj-cs"/>
            </a:endParaRPr>
          </a:p>
        </p:txBody>
      </p:sp>
      <p:sp>
        <p:nvSpPr>
          <p:cNvPr id="121859" name="AutoShape 2" descr="https://imp6.cc.lehigh.edu/imp/view.php?popup_view=1&amp;mailbox=INBOX&amp;index=35962&amp;actionID=view_attach&amp;id=1&amp;mimecache=6c24fd7c9cc210fdbbab53988979704c&amp;img_data=1"/>
          <p:cNvSpPr>
            <a:spLocks noChangeAspect="1" noChangeArrowheads="1"/>
          </p:cNvSpPr>
          <p:nvPr/>
        </p:nvSpPr>
        <p:spPr bwMode="auto">
          <a:xfrm>
            <a:off x="155575" y="-144463"/>
            <a:ext cx="304800" cy="304801"/>
          </a:xfrm>
          <a:prstGeom prst="rect">
            <a:avLst/>
          </a:prstGeom>
          <a:noFill/>
          <a:ln w="9525">
            <a:noFill/>
            <a:miter lim="800000"/>
            <a:headEnd/>
            <a:tailEnd/>
          </a:ln>
        </p:spPr>
        <p:txBody>
          <a:bodyPr>
            <a:prstTxWarp prst="textNoShape">
              <a:avLst/>
            </a:prstTxWarp>
          </a:bodyPr>
          <a:lstStyle/>
          <a:p>
            <a:endParaRPr lang="en-US">
              <a:latin typeface="Calibri" pitchFamily="84" charset="0"/>
            </a:endParaRPr>
          </a:p>
        </p:txBody>
      </p:sp>
      <p:pic>
        <p:nvPicPr>
          <p:cNvPr id="121860" name="Picture 3"/>
          <p:cNvPicPr>
            <a:picLocks noChangeAspect="1" noChangeArrowheads="1"/>
          </p:cNvPicPr>
          <p:nvPr/>
        </p:nvPicPr>
        <p:blipFill>
          <a:blip r:embed="rId3"/>
          <a:srcRect/>
          <a:stretch>
            <a:fillRect/>
          </a:stretch>
        </p:blipFill>
        <p:spPr bwMode="auto">
          <a:xfrm>
            <a:off x="395288" y="838200"/>
            <a:ext cx="8343900" cy="521176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84728417-E755-4509-A5A4-8A1AAA8AD8B8}" type="slidenum">
              <a:rPr lang="en-US"/>
              <a:pPr>
                <a:defRPr/>
              </a:pPr>
              <a:t>77</a:t>
            </a:fld>
            <a:endParaRPr lang="en-US" dirty="0"/>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45F899C7-C7AC-4460-9F99-8032495990D7}" type="datetime3">
              <a:rPr lang="en-US"/>
              <a:pPr>
                <a:defRPr/>
              </a:pPr>
              <a:t>January 7, 13</a:t>
            </a:fld>
            <a:endParaRPr lang="en-US" dirty="0"/>
          </a:p>
        </p:txBody>
      </p:sp>
      <p:sp>
        <p:nvSpPr>
          <p:cNvPr id="3" name="Slide Number Placeholder 2"/>
          <p:cNvSpPr>
            <a:spLocks noGrp="1"/>
          </p:cNvSpPr>
          <p:nvPr>
            <p:ph type="sldNum" sz="quarter" idx="12"/>
          </p:nvPr>
        </p:nvSpPr>
        <p:spPr/>
        <p:txBody>
          <a:bodyPr/>
          <a:lstStyle/>
          <a:p>
            <a:pPr>
              <a:defRPr/>
            </a:pPr>
            <a:fld id="{ABCE69B2-E951-4600-9CDB-E0FF53B9C66C}" type="slidenum">
              <a:rPr lang="en-US"/>
              <a:pPr>
                <a:defRPr/>
              </a:pPr>
              <a:t>78</a:t>
            </a:fld>
            <a:endParaRPr lang="en-US" dirty="0"/>
          </a:p>
        </p:txBody>
      </p:sp>
      <p:sp>
        <p:nvSpPr>
          <p:cNvPr id="4" name="Title 3"/>
          <p:cNvSpPr>
            <a:spLocks noGrp="1"/>
          </p:cNvSpPr>
          <p:nvPr>
            <p:ph type="title"/>
          </p:nvPr>
        </p:nvSpPr>
        <p:spPr>
          <a:xfrm>
            <a:off x="0" y="-101600"/>
            <a:ext cx="9144000" cy="609600"/>
          </a:xfrm>
        </p:spPr>
        <p:txBody>
          <a:bodyPr/>
          <a:lstStyle/>
          <a:p>
            <a:pPr fontAlgn="auto">
              <a:spcAft>
                <a:spcPts val="0"/>
              </a:spcAft>
              <a:defRPr/>
            </a:pPr>
            <a:r>
              <a:rPr lang="en-US" dirty="0" smtClean="0">
                <a:ea typeface="+mj-ea"/>
                <a:cs typeface="+mj-cs"/>
              </a:rPr>
              <a:t>Research Capabilities</a:t>
            </a:r>
            <a:endParaRPr lang="en-US" dirty="0">
              <a:ea typeface="+mj-ea"/>
              <a:cs typeface="+mj-cs"/>
            </a:endParaRPr>
          </a:p>
        </p:txBody>
      </p:sp>
      <p:sp>
        <p:nvSpPr>
          <p:cNvPr id="5" name="Rectangle 4"/>
          <p:cNvSpPr/>
          <p:nvPr/>
        </p:nvSpPr>
        <p:spPr>
          <a:xfrm>
            <a:off x="228600" y="762000"/>
            <a:ext cx="8763000" cy="5786438"/>
          </a:xfrm>
          <a:prstGeom prst="rect">
            <a:avLst/>
          </a:prstGeom>
        </p:spPr>
        <p:txBody>
          <a:bodyPr>
            <a:spAutoFit/>
          </a:bodyPr>
          <a:lstStyle/>
          <a:p>
            <a:pPr marL="0" lvl="1" indent="284163" fontAlgn="auto">
              <a:spcBef>
                <a:spcPts val="0"/>
              </a:spcBef>
              <a:spcAft>
                <a:spcPts val="0"/>
              </a:spcAft>
              <a:defRPr/>
            </a:pPr>
            <a:r>
              <a:rPr lang="en-US" sz="2200" b="1" dirty="0">
                <a:solidFill>
                  <a:srgbClr val="002060"/>
                </a:solidFill>
                <a:latin typeface="+mn-lt"/>
                <a:ea typeface="+mn-ea"/>
                <a:cs typeface="+mn-cs"/>
              </a:rPr>
              <a:t>State-of-Art Characterization</a:t>
            </a:r>
          </a:p>
          <a:p>
            <a:pPr marL="0" lvl="4" indent="284163" fontAlgn="auto">
              <a:spcBef>
                <a:spcPts val="0"/>
              </a:spcBef>
              <a:spcAft>
                <a:spcPts val="0"/>
              </a:spcAft>
              <a:defRPr/>
            </a:pPr>
            <a:r>
              <a:rPr lang="en-US" sz="2200" dirty="0">
                <a:latin typeface="+mn-lt"/>
                <a:ea typeface="+mn-ea"/>
                <a:cs typeface="+mn-cs"/>
              </a:rPr>
              <a:t>		</a:t>
            </a:r>
            <a:r>
              <a:rPr lang="en-US" sz="2200" dirty="0">
                <a:solidFill>
                  <a:schemeClr val="accent3">
                    <a:lumMod val="50000"/>
                  </a:schemeClr>
                </a:solidFill>
                <a:latin typeface="+mn-lt"/>
                <a:ea typeface="+mn-ea"/>
                <a:cs typeface="+mn-cs"/>
              </a:rPr>
              <a:t>-- </a:t>
            </a:r>
            <a:r>
              <a:rPr lang="en-US" sz="2200" dirty="0">
                <a:solidFill>
                  <a:schemeClr val="accent3">
                    <a:lumMod val="50000"/>
                  </a:schemeClr>
                </a:solidFill>
                <a:latin typeface="+mn-lt"/>
                <a:ea typeface="+mn-ea"/>
                <a:cs typeface="+mn-cs"/>
              </a:rPr>
              <a:t>Atomic resolution AC-STEM (ARM200F) [LU]</a:t>
            </a:r>
          </a:p>
          <a:p>
            <a:pPr marL="0" lvl="4" indent="284163" fontAlgn="auto">
              <a:spcBef>
                <a:spcPts val="0"/>
              </a:spcBef>
              <a:spcAft>
                <a:spcPts val="0"/>
              </a:spcAft>
              <a:defRPr/>
            </a:pPr>
            <a:r>
              <a:rPr lang="en-US" sz="2200" dirty="0">
                <a:solidFill>
                  <a:schemeClr val="accent3">
                    <a:lumMod val="50000"/>
                  </a:schemeClr>
                </a:solidFill>
                <a:latin typeface="+mn-lt"/>
                <a:ea typeface="+mn-ea"/>
                <a:cs typeface="+mn-cs"/>
              </a:rPr>
              <a:t> </a:t>
            </a:r>
            <a:r>
              <a:rPr lang="en-US" sz="2200" dirty="0">
                <a:solidFill>
                  <a:schemeClr val="accent3">
                    <a:lumMod val="50000"/>
                  </a:schemeClr>
                </a:solidFill>
                <a:latin typeface="+mn-lt"/>
                <a:ea typeface="+mn-ea"/>
                <a:cs typeface="+mn-cs"/>
              </a:rPr>
              <a:t>	</a:t>
            </a:r>
            <a:r>
              <a:rPr lang="en-US" sz="2200" dirty="0">
                <a:solidFill>
                  <a:schemeClr val="accent3">
                    <a:lumMod val="50000"/>
                  </a:schemeClr>
                </a:solidFill>
                <a:latin typeface="+mn-lt"/>
                <a:ea typeface="+mn-ea"/>
                <a:cs typeface="+mn-cs"/>
              </a:rPr>
              <a:t>	-- Nano EBSD (TEM) [CMU]</a:t>
            </a:r>
          </a:p>
          <a:p>
            <a:pPr marL="0" lvl="4" indent="284163" fontAlgn="auto">
              <a:spcBef>
                <a:spcPts val="0"/>
              </a:spcBef>
              <a:spcAft>
                <a:spcPts val="0"/>
              </a:spcAft>
              <a:defRPr/>
            </a:pPr>
            <a:r>
              <a:rPr lang="en-US" sz="2200" dirty="0">
                <a:solidFill>
                  <a:schemeClr val="accent3">
                    <a:lumMod val="50000"/>
                  </a:schemeClr>
                </a:solidFill>
                <a:latin typeface="+mn-lt"/>
                <a:ea typeface="+mn-ea"/>
                <a:cs typeface="+mn-cs"/>
              </a:rPr>
              <a:t>	</a:t>
            </a:r>
            <a:r>
              <a:rPr lang="en-US" sz="2200" dirty="0">
                <a:solidFill>
                  <a:schemeClr val="accent3">
                    <a:lumMod val="50000"/>
                  </a:schemeClr>
                </a:solidFill>
                <a:latin typeface="+mn-lt"/>
                <a:ea typeface="+mn-ea"/>
                <a:cs typeface="+mn-cs"/>
              </a:rPr>
              <a:t>	-- In-situ Hot stage [LU]</a:t>
            </a:r>
          </a:p>
          <a:p>
            <a:pPr marL="0" lvl="4" indent="284163" fontAlgn="auto">
              <a:spcBef>
                <a:spcPts val="0"/>
              </a:spcBef>
              <a:spcAft>
                <a:spcPts val="0"/>
              </a:spcAft>
              <a:defRPr/>
            </a:pPr>
            <a:r>
              <a:rPr lang="en-US" sz="2200" dirty="0">
                <a:solidFill>
                  <a:schemeClr val="accent3">
                    <a:lumMod val="50000"/>
                  </a:schemeClr>
                </a:solidFill>
                <a:latin typeface="+mn-lt"/>
                <a:ea typeface="+mn-ea"/>
                <a:cs typeface="+mn-cs"/>
              </a:rPr>
              <a:t>		-- </a:t>
            </a:r>
            <a:r>
              <a:rPr lang="en-US" sz="2200" dirty="0" err="1">
                <a:solidFill>
                  <a:schemeClr val="accent3">
                    <a:lumMod val="50000"/>
                  </a:schemeClr>
                </a:solidFill>
                <a:latin typeface="+mn-lt"/>
                <a:ea typeface="+mn-ea"/>
                <a:cs typeface="+mn-cs"/>
              </a:rPr>
              <a:t>NanoMill</a:t>
            </a:r>
            <a:r>
              <a:rPr lang="en-US" sz="2200" dirty="0">
                <a:solidFill>
                  <a:schemeClr val="accent3">
                    <a:lumMod val="50000"/>
                  </a:schemeClr>
                </a:solidFill>
                <a:latin typeface="+mn-lt"/>
                <a:ea typeface="+mn-ea"/>
                <a:cs typeface="+mn-cs"/>
              </a:rPr>
              <a:t> [LU]</a:t>
            </a:r>
          </a:p>
          <a:p>
            <a:pPr marL="0" lvl="4" indent="284163" fontAlgn="auto">
              <a:spcBef>
                <a:spcPts val="0"/>
              </a:spcBef>
              <a:spcAft>
                <a:spcPts val="0"/>
              </a:spcAft>
              <a:defRPr/>
            </a:pPr>
            <a:endParaRPr lang="en-US" sz="2200" dirty="0">
              <a:latin typeface="+mn-lt"/>
              <a:ea typeface="+mn-ea"/>
              <a:cs typeface="+mn-cs"/>
            </a:endParaRPr>
          </a:p>
          <a:p>
            <a:pPr marL="0" lvl="1" indent="284163" fontAlgn="auto">
              <a:spcBef>
                <a:spcPts val="0"/>
              </a:spcBef>
              <a:spcAft>
                <a:spcPts val="0"/>
              </a:spcAft>
              <a:defRPr/>
            </a:pPr>
            <a:r>
              <a:rPr lang="en-US" sz="2200" b="1" dirty="0">
                <a:solidFill>
                  <a:srgbClr val="002060"/>
                </a:solidFill>
                <a:latin typeface="+mn-lt"/>
                <a:ea typeface="+mn-ea"/>
                <a:cs typeface="+mn-cs"/>
              </a:rPr>
              <a:t>Quantitative Multi-scale </a:t>
            </a:r>
            <a:r>
              <a:rPr lang="en-US" sz="2200" b="1" dirty="0">
                <a:solidFill>
                  <a:srgbClr val="002060"/>
                </a:solidFill>
                <a:latin typeface="+mn-lt"/>
                <a:ea typeface="+mn-ea"/>
                <a:cs typeface="+mn-cs"/>
              </a:rPr>
              <a:t>Modeling</a:t>
            </a:r>
          </a:p>
          <a:p>
            <a:pPr marL="0" lvl="1" indent="284163" fontAlgn="auto">
              <a:spcBef>
                <a:spcPts val="0"/>
              </a:spcBef>
              <a:spcAft>
                <a:spcPts val="0"/>
              </a:spcAft>
              <a:defRPr/>
            </a:pPr>
            <a:r>
              <a:rPr lang="en-US" sz="2200" dirty="0">
                <a:latin typeface="+mn-lt"/>
                <a:ea typeface="+mn-ea"/>
                <a:cs typeface="+mn-cs"/>
              </a:rPr>
              <a:t>		</a:t>
            </a:r>
            <a:r>
              <a:rPr lang="en-US" sz="2200" dirty="0">
                <a:solidFill>
                  <a:schemeClr val="accent3">
                    <a:lumMod val="50000"/>
                  </a:schemeClr>
                </a:solidFill>
                <a:latin typeface="+mn-lt"/>
                <a:ea typeface="+mn-ea"/>
                <a:cs typeface="+mn-cs"/>
              </a:rPr>
              <a:t>-- </a:t>
            </a:r>
            <a:r>
              <a:rPr lang="en-US" sz="2200" dirty="0">
                <a:solidFill>
                  <a:schemeClr val="accent3">
                    <a:lumMod val="50000"/>
                  </a:schemeClr>
                </a:solidFill>
                <a:latin typeface="+mn-lt"/>
                <a:ea typeface="+mn-ea"/>
                <a:cs typeface="+mn-cs"/>
              </a:rPr>
              <a:t>First Principles </a:t>
            </a:r>
            <a:r>
              <a:rPr lang="en-US" sz="2200" dirty="0">
                <a:solidFill>
                  <a:schemeClr val="accent3">
                    <a:lumMod val="50000"/>
                  </a:schemeClr>
                </a:solidFill>
                <a:latin typeface="+mn-lt"/>
                <a:ea typeface="+mn-ea"/>
                <a:cs typeface="+mn-cs"/>
              </a:rPr>
              <a:t>Calculations [CMU]</a:t>
            </a:r>
          </a:p>
          <a:p>
            <a:pPr marL="0" lvl="1" indent="284163" fontAlgn="auto">
              <a:spcBef>
                <a:spcPts val="0"/>
              </a:spcBef>
              <a:spcAft>
                <a:spcPts val="0"/>
              </a:spcAft>
              <a:defRPr/>
            </a:pPr>
            <a:r>
              <a:rPr lang="en-US" sz="2200" dirty="0">
                <a:solidFill>
                  <a:schemeClr val="accent3">
                    <a:lumMod val="50000"/>
                  </a:schemeClr>
                </a:solidFill>
                <a:latin typeface="+mn-lt"/>
                <a:ea typeface="+mn-ea"/>
                <a:cs typeface="+mn-cs"/>
              </a:rPr>
              <a:t>	</a:t>
            </a:r>
            <a:r>
              <a:rPr lang="en-US" sz="2200" dirty="0">
                <a:solidFill>
                  <a:schemeClr val="accent3">
                    <a:lumMod val="50000"/>
                  </a:schemeClr>
                </a:solidFill>
                <a:latin typeface="+mn-lt"/>
                <a:ea typeface="+mn-ea"/>
                <a:cs typeface="+mn-cs"/>
              </a:rPr>
              <a:t>	</a:t>
            </a:r>
            <a:r>
              <a:rPr lang="en-US" sz="2200" dirty="0">
                <a:solidFill>
                  <a:schemeClr val="accent3">
                    <a:lumMod val="50000"/>
                  </a:schemeClr>
                </a:solidFill>
                <a:latin typeface="+mn-lt"/>
                <a:ea typeface="+mn-ea"/>
                <a:cs typeface="+mn-cs"/>
              </a:rPr>
              <a:t>-- Molecular </a:t>
            </a:r>
            <a:r>
              <a:rPr lang="en-US" sz="2200" dirty="0">
                <a:solidFill>
                  <a:schemeClr val="accent3">
                    <a:lumMod val="50000"/>
                  </a:schemeClr>
                </a:solidFill>
                <a:latin typeface="+mn-lt"/>
                <a:ea typeface="+mn-ea"/>
                <a:cs typeface="+mn-cs"/>
              </a:rPr>
              <a:t>Dynamics [LU]</a:t>
            </a:r>
            <a:endParaRPr lang="en-US" sz="2200" dirty="0">
              <a:solidFill>
                <a:schemeClr val="accent3">
                  <a:lumMod val="50000"/>
                </a:schemeClr>
              </a:solidFill>
              <a:latin typeface="+mn-lt"/>
              <a:ea typeface="+mn-ea"/>
              <a:cs typeface="+mn-cs"/>
            </a:endParaRPr>
          </a:p>
          <a:p>
            <a:pPr marL="0" lvl="1" indent="284163" fontAlgn="auto">
              <a:spcBef>
                <a:spcPts val="0"/>
              </a:spcBef>
              <a:spcAft>
                <a:spcPts val="0"/>
              </a:spcAft>
              <a:defRPr/>
            </a:pPr>
            <a:r>
              <a:rPr lang="en-US" sz="2200" dirty="0">
                <a:solidFill>
                  <a:schemeClr val="accent3">
                    <a:lumMod val="50000"/>
                  </a:schemeClr>
                </a:solidFill>
                <a:latin typeface="+mn-lt"/>
                <a:ea typeface="+mn-ea"/>
                <a:cs typeface="+mn-cs"/>
              </a:rPr>
              <a:t>		-- </a:t>
            </a:r>
            <a:r>
              <a:rPr lang="en-US" sz="2200" dirty="0" err="1">
                <a:solidFill>
                  <a:schemeClr val="accent3">
                    <a:lumMod val="50000"/>
                  </a:schemeClr>
                </a:solidFill>
                <a:latin typeface="+mn-lt"/>
                <a:ea typeface="+mn-ea"/>
                <a:cs typeface="+mn-cs"/>
              </a:rPr>
              <a:t>Mesoscale</a:t>
            </a:r>
            <a:r>
              <a:rPr lang="en-US" sz="2200" dirty="0">
                <a:solidFill>
                  <a:schemeClr val="accent3">
                    <a:lumMod val="50000"/>
                  </a:schemeClr>
                </a:solidFill>
                <a:latin typeface="+mn-lt"/>
                <a:ea typeface="+mn-ea"/>
                <a:cs typeface="+mn-cs"/>
              </a:rPr>
              <a:t> Modeling (MC, Phase Field</a:t>
            </a:r>
            <a:r>
              <a:rPr lang="en-US" sz="2200" dirty="0">
                <a:solidFill>
                  <a:schemeClr val="accent3">
                    <a:lumMod val="50000"/>
                  </a:schemeClr>
                </a:solidFill>
                <a:latin typeface="+mn-lt"/>
                <a:ea typeface="+mn-ea"/>
                <a:cs typeface="+mn-cs"/>
              </a:rPr>
              <a:t>) [CMU]</a:t>
            </a:r>
          </a:p>
          <a:p>
            <a:pPr marL="0" lvl="1" indent="284163" fontAlgn="auto">
              <a:spcBef>
                <a:spcPts val="0"/>
              </a:spcBef>
              <a:spcAft>
                <a:spcPts val="0"/>
              </a:spcAft>
              <a:defRPr/>
            </a:pPr>
            <a:r>
              <a:rPr lang="en-US" sz="2200" dirty="0">
                <a:solidFill>
                  <a:schemeClr val="accent3">
                    <a:lumMod val="50000"/>
                  </a:schemeClr>
                </a:solidFill>
                <a:latin typeface="+mn-lt"/>
                <a:ea typeface="+mn-ea"/>
                <a:cs typeface="+mn-cs"/>
              </a:rPr>
              <a:t>	</a:t>
            </a:r>
            <a:r>
              <a:rPr lang="en-US" sz="2200" dirty="0">
                <a:solidFill>
                  <a:schemeClr val="accent3">
                    <a:lumMod val="50000"/>
                  </a:schemeClr>
                </a:solidFill>
                <a:latin typeface="+mn-lt"/>
                <a:ea typeface="+mn-ea"/>
                <a:cs typeface="+mn-cs"/>
              </a:rPr>
              <a:t>	</a:t>
            </a:r>
            <a:r>
              <a:rPr lang="en-US" sz="2200" dirty="0">
                <a:solidFill>
                  <a:schemeClr val="accent3">
                    <a:lumMod val="50000"/>
                  </a:schemeClr>
                </a:solidFill>
                <a:latin typeface="+mn-lt"/>
                <a:ea typeface="+mn-ea"/>
                <a:cs typeface="+mn-cs"/>
              </a:rPr>
              <a:t>-- </a:t>
            </a:r>
            <a:r>
              <a:rPr lang="en-US" sz="2200" dirty="0">
                <a:solidFill>
                  <a:schemeClr val="accent3">
                    <a:lumMod val="50000"/>
                  </a:schemeClr>
                </a:solidFill>
                <a:latin typeface="+mn-lt"/>
                <a:ea typeface="+mn-ea"/>
                <a:cs typeface="+mn-cs"/>
              </a:rPr>
              <a:t>Thermodynamic Modeling [CU]</a:t>
            </a:r>
          </a:p>
          <a:p>
            <a:pPr marL="0" lvl="1" indent="284163" fontAlgn="auto">
              <a:spcBef>
                <a:spcPts val="0"/>
              </a:spcBef>
              <a:spcAft>
                <a:spcPts val="0"/>
              </a:spcAft>
              <a:defRPr/>
            </a:pPr>
            <a:r>
              <a:rPr lang="en-US" sz="2200" dirty="0">
                <a:solidFill>
                  <a:schemeClr val="accent3">
                    <a:lumMod val="50000"/>
                  </a:schemeClr>
                </a:solidFill>
                <a:latin typeface="+mn-lt"/>
                <a:ea typeface="+mn-ea"/>
                <a:cs typeface="+mn-cs"/>
              </a:rPr>
              <a:t>	</a:t>
            </a:r>
            <a:r>
              <a:rPr lang="en-US" sz="2200" dirty="0">
                <a:solidFill>
                  <a:schemeClr val="accent3">
                    <a:lumMod val="50000"/>
                  </a:schemeClr>
                </a:solidFill>
                <a:latin typeface="+mn-lt"/>
                <a:ea typeface="+mn-ea"/>
                <a:cs typeface="+mn-cs"/>
              </a:rPr>
              <a:t>	</a:t>
            </a:r>
            <a:r>
              <a:rPr lang="en-US" sz="2200" dirty="0">
                <a:solidFill>
                  <a:schemeClr val="accent3">
                    <a:lumMod val="50000"/>
                  </a:schemeClr>
                </a:solidFill>
                <a:latin typeface="+mn-lt"/>
                <a:ea typeface="+mn-ea"/>
                <a:cs typeface="+mn-cs"/>
              </a:rPr>
              <a:t>-- </a:t>
            </a:r>
            <a:r>
              <a:rPr lang="en-US" sz="2200" dirty="0" err="1">
                <a:solidFill>
                  <a:schemeClr val="accent3">
                    <a:lumMod val="50000"/>
                  </a:schemeClr>
                </a:solidFill>
                <a:latin typeface="+mn-lt"/>
                <a:ea typeface="+mn-ea"/>
                <a:cs typeface="+mn-cs"/>
              </a:rPr>
              <a:t>Quantitave</a:t>
            </a:r>
            <a:r>
              <a:rPr lang="en-US" sz="2200" dirty="0">
                <a:solidFill>
                  <a:schemeClr val="accent3">
                    <a:lumMod val="50000"/>
                  </a:schemeClr>
                </a:solidFill>
                <a:latin typeface="+mn-lt"/>
                <a:ea typeface="+mn-ea"/>
                <a:cs typeface="+mn-cs"/>
              </a:rPr>
              <a:t> Electron microscopy [LU</a:t>
            </a:r>
            <a:r>
              <a:rPr lang="en-US" sz="2200" dirty="0">
                <a:latin typeface="+mn-lt"/>
                <a:ea typeface="+mn-ea"/>
                <a:cs typeface="+mn-cs"/>
              </a:rPr>
              <a:t>]   </a:t>
            </a:r>
          </a:p>
          <a:p>
            <a:pPr marL="0" lvl="1" indent="284163" fontAlgn="auto">
              <a:spcBef>
                <a:spcPts val="0"/>
              </a:spcBef>
              <a:spcAft>
                <a:spcPts val="0"/>
              </a:spcAft>
              <a:defRPr/>
            </a:pPr>
            <a:endParaRPr lang="en-US" sz="2200" dirty="0">
              <a:latin typeface="+mn-lt"/>
              <a:ea typeface="+mn-ea"/>
              <a:cs typeface="+mn-cs"/>
            </a:endParaRPr>
          </a:p>
          <a:p>
            <a:pPr marL="0" lvl="1" indent="284163" fontAlgn="auto">
              <a:spcBef>
                <a:spcPts val="0"/>
              </a:spcBef>
              <a:spcAft>
                <a:spcPts val="0"/>
              </a:spcAft>
              <a:defRPr/>
            </a:pPr>
            <a:r>
              <a:rPr lang="en-US" sz="2200" b="1" dirty="0">
                <a:solidFill>
                  <a:srgbClr val="002060"/>
                </a:solidFill>
                <a:latin typeface="+mn-lt"/>
                <a:ea typeface="+mn-ea"/>
                <a:cs typeface="+mn-cs"/>
              </a:rPr>
              <a:t>Properties </a:t>
            </a:r>
            <a:endParaRPr lang="en-US" sz="2200" b="1" dirty="0">
              <a:solidFill>
                <a:srgbClr val="002060"/>
              </a:solidFill>
              <a:latin typeface="+mn-lt"/>
              <a:ea typeface="+mn-ea"/>
              <a:cs typeface="+mn-cs"/>
            </a:endParaRPr>
          </a:p>
          <a:p>
            <a:pPr marL="0" lvl="1" indent="284163" fontAlgn="auto">
              <a:spcBef>
                <a:spcPts val="0"/>
              </a:spcBef>
              <a:spcAft>
                <a:spcPts val="0"/>
              </a:spcAft>
              <a:defRPr/>
            </a:pPr>
            <a:r>
              <a:rPr lang="en-US" sz="2200" dirty="0">
                <a:latin typeface="+mn-lt"/>
                <a:ea typeface="+mn-ea"/>
                <a:cs typeface="+mn-cs"/>
              </a:rPr>
              <a:t>		</a:t>
            </a:r>
            <a:r>
              <a:rPr lang="en-US" sz="2200" dirty="0">
                <a:solidFill>
                  <a:schemeClr val="accent3">
                    <a:lumMod val="50000"/>
                  </a:schemeClr>
                </a:solidFill>
                <a:latin typeface="+mn-lt"/>
                <a:ea typeface="+mn-ea"/>
                <a:cs typeface="+mn-cs"/>
              </a:rPr>
              <a:t>-- </a:t>
            </a:r>
            <a:r>
              <a:rPr lang="en-US" sz="2200" dirty="0">
                <a:solidFill>
                  <a:schemeClr val="accent3">
                    <a:lumMod val="50000"/>
                  </a:schemeClr>
                </a:solidFill>
                <a:latin typeface="+mn-lt"/>
                <a:ea typeface="+mn-ea"/>
                <a:cs typeface="+mn-cs"/>
              </a:rPr>
              <a:t> Grain Boundary Diffusion [UIUC]</a:t>
            </a:r>
            <a:endParaRPr lang="en-US" sz="2200" dirty="0">
              <a:solidFill>
                <a:schemeClr val="accent3">
                  <a:lumMod val="50000"/>
                </a:schemeClr>
              </a:solidFill>
              <a:latin typeface="+mn-lt"/>
              <a:ea typeface="+mn-ea"/>
              <a:cs typeface="+mn-cs"/>
            </a:endParaRPr>
          </a:p>
          <a:p>
            <a:pPr marL="0" lvl="1" indent="284163" fontAlgn="auto">
              <a:spcBef>
                <a:spcPts val="0"/>
              </a:spcBef>
              <a:spcAft>
                <a:spcPts val="0"/>
              </a:spcAft>
              <a:defRPr/>
            </a:pPr>
            <a:r>
              <a:rPr lang="en-US" sz="2200" dirty="0">
                <a:solidFill>
                  <a:schemeClr val="accent3">
                    <a:lumMod val="50000"/>
                  </a:schemeClr>
                </a:solidFill>
                <a:latin typeface="+mn-lt"/>
                <a:ea typeface="+mn-ea"/>
                <a:cs typeface="+mn-cs"/>
              </a:rPr>
              <a:t>		-- </a:t>
            </a:r>
            <a:r>
              <a:rPr lang="en-US" sz="2200" dirty="0">
                <a:solidFill>
                  <a:schemeClr val="accent3">
                    <a:lumMod val="50000"/>
                  </a:schemeClr>
                </a:solidFill>
                <a:latin typeface="+mn-lt"/>
                <a:ea typeface="+mn-ea"/>
                <a:cs typeface="+mn-cs"/>
              </a:rPr>
              <a:t>Thermal Conductivity [UIUC]</a:t>
            </a:r>
          </a:p>
          <a:p>
            <a:pPr marL="0" lvl="1" indent="284163" fontAlgn="auto">
              <a:spcBef>
                <a:spcPts val="0"/>
              </a:spcBef>
              <a:spcAft>
                <a:spcPts val="0"/>
              </a:spcAft>
              <a:defRPr/>
            </a:pPr>
            <a:r>
              <a:rPr lang="en-US" sz="2200" dirty="0">
                <a:solidFill>
                  <a:schemeClr val="accent3">
                    <a:lumMod val="50000"/>
                  </a:schemeClr>
                </a:solidFill>
                <a:latin typeface="+mn-lt"/>
                <a:ea typeface="+mn-ea"/>
                <a:cs typeface="+mn-cs"/>
              </a:rPr>
              <a:t>		-- Electrical Conductivity </a:t>
            </a:r>
            <a:r>
              <a:rPr lang="en-US" sz="2200" dirty="0">
                <a:solidFill>
                  <a:schemeClr val="accent3">
                    <a:lumMod val="50000"/>
                  </a:schemeClr>
                </a:solidFill>
                <a:latin typeface="+mn-lt"/>
                <a:ea typeface="+mn-ea"/>
                <a:cs typeface="+mn-cs"/>
              </a:rPr>
              <a:t>[</a:t>
            </a:r>
            <a:r>
              <a:rPr lang="en-US" sz="2200" dirty="0">
                <a:solidFill>
                  <a:schemeClr val="accent3">
                    <a:lumMod val="50000"/>
                  </a:schemeClr>
                </a:solidFill>
                <a:latin typeface="+mn-lt"/>
                <a:ea typeface="+mn-ea"/>
                <a:cs typeface="+mn-cs"/>
              </a:rPr>
              <a:t>CU]</a:t>
            </a:r>
            <a:endParaRPr lang="en-US" sz="2200" dirty="0">
              <a:solidFill>
                <a:schemeClr val="accent3">
                  <a:lumMod val="50000"/>
                </a:schemeClr>
              </a:solidFill>
              <a:latin typeface="+mn-lt"/>
              <a:ea typeface="+mn-ea"/>
              <a:cs typeface="+mn-cs"/>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549275"/>
          </a:xfrm>
        </p:spPr>
        <p:txBody>
          <a:bodyPr/>
          <a:lstStyle/>
          <a:p>
            <a:pPr fontAlgn="auto">
              <a:spcAft>
                <a:spcPts val="0"/>
              </a:spcAft>
              <a:defRPr/>
            </a:pPr>
            <a:r>
              <a:rPr lang="en-US" dirty="0" smtClean="0">
                <a:ea typeface="+mj-ea"/>
                <a:cs typeface="+mj-cs"/>
              </a:rPr>
              <a:t>MURI GBC Facilitation of Communication</a:t>
            </a:r>
            <a:endParaRPr lang="en-US" dirty="0">
              <a:ea typeface="+mj-ea"/>
              <a:cs typeface="+mj-cs"/>
            </a:endParaRPr>
          </a:p>
        </p:txBody>
      </p:sp>
      <p:sp>
        <p:nvSpPr>
          <p:cNvPr id="3" name="Content Placeholder 2"/>
          <p:cNvSpPr>
            <a:spLocks noGrp="1"/>
          </p:cNvSpPr>
          <p:nvPr>
            <p:ph idx="1"/>
          </p:nvPr>
        </p:nvSpPr>
        <p:spPr>
          <a:xfrm>
            <a:off x="-34925" y="915988"/>
            <a:ext cx="8416925" cy="5546725"/>
          </a:xfrm>
        </p:spPr>
        <p:txBody>
          <a:bodyPr rtlCol="0">
            <a:noAutofit/>
          </a:bodyPr>
          <a:lstStyle/>
          <a:p>
            <a:pPr fontAlgn="auto">
              <a:spcAft>
                <a:spcPts val="0"/>
              </a:spcAft>
              <a:buFont typeface="Arial"/>
              <a:buChar char="•"/>
              <a:defRPr/>
            </a:pPr>
            <a:r>
              <a:rPr lang="en-US" sz="1800" b="0" dirty="0" smtClean="0">
                <a:latin typeface="Adobe Fan Heiti Std B" pitchFamily="34" charset="-128"/>
                <a:ea typeface="Adobe Fan Heiti Std B" pitchFamily="34" charset="-128"/>
                <a:cs typeface="Arial"/>
              </a:rPr>
              <a:t>Collective database of review meeting presentations, research updates, Bear Creek interactions, publications, and awards associated with MURI_GBC project, up to date</a:t>
            </a:r>
          </a:p>
          <a:p>
            <a:pPr fontAlgn="auto">
              <a:spcAft>
                <a:spcPts val="0"/>
              </a:spcAft>
              <a:buFont typeface="Arial"/>
              <a:buChar char="•"/>
              <a:defRPr/>
            </a:pPr>
            <a:r>
              <a:rPr lang="en-US" sz="1800" b="0" dirty="0" smtClean="0">
                <a:latin typeface="Adobe Fan Heiti Std B" pitchFamily="34" charset="-128"/>
                <a:ea typeface="Adobe Fan Heiti Std B" pitchFamily="34" charset="-128"/>
                <a:cs typeface="Arial"/>
              </a:rPr>
              <a:t>Cumulative research library of information informing the study of </a:t>
            </a:r>
            <a:r>
              <a:rPr lang="en-US" sz="1800" b="0" dirty="0" err="1" smtClean="0">
                <a:latin typeface="Adobe Fan Heiti Std B" pitchFamily="34" charset="-128"/>
                <a:ea typeface="Adobe Fan Heiti Std B" pitchFamily="34" charset="-128"/>
                <a:cs typeface="Arial"/>
              </a:rPr>
              <a:t>complexions_RefWorks</a:t>
            </a:r>
            <a:r>
              <a:rPr lang="en-US" sz="1800" b="0" dirty="0" smtClean="0">
                <a:latin typeface="Adobe Fan Heiti Std B" pitchFamily="34" charset="-128"/>
                <a:ea typeface="Adobe Fan Heiti Std B" pitchFamily="34" charset="-128"/>
                <a:cs typeface="Arial"/>
              </a:rPr>
              <a:t> </a:t>
            </a:r>
            <a:r>
              <a:rPr lang="en-US" sz="1800" b="0" dirty="0">
                <a:latin typeface="Adobe Fan Heiti Std B" pitchFamily="34" charset="-128"/>
                <a:ea typeface="Adobe Fan Heiti Std B" pitchFamily="34" charset="-128"/>
                <a:cs typeface="Arial"/>
              </a:rPr>
              <a:t> (BC meeting refs to be added </a:t>
            </a:r>
            <a:r>
              <a:rPr lang="en-US" sz="1800" b="0" dirty="0" smtClean="0">
                <a:latin typeface="Adobe Fan Heiti Std B" pitchFamily="34" charset="-128"/>
                <a:ea typeface="Adobe Fan Heiti Std B" pitchFamily="34" charset="-128"/>
                <a:cs typeface="Arial"/>
              </a:rPr>
              <a:t>Sp13</a:t>
            </a:r>
            <a:r>
              <a:rPr lang="en-US" sz="1800" b="0" dirty="0">
                <a:latin typeface="Adobe Fan Heiti Std B" pitchFamily="34" charset="-128"/>
                <a:ea typeface="Adobe Fan Heiti Std B" pitchFamily="34" charset="-128"/>
                <a:cs typeface="Arial"/>
              </a:rPr>
              <a:t> </a:t>
            </a:r>
            <a:r>
              <a:rPr lang="en-US" sz="1800" b="0" dirty="0" smtClean="0">
                <a:latin typeface="Adobe Fan Heiti Std B" pitchFamily="34" charset="-128"/>
                <a:ea typeface="Adobe Fan Heiti Std B" pitchFamily="34" charset="-128"/>
                <a:cs typeface="Arial"/>
              </a:rPr>
              <a:t>by student librarian, K. Muto)</a:t>
            </a:r>
          </a:p>
          <a:p>
            <a:pPr fontAlgn="auto">
              <a:spcAft>
                <a:spcPts val="0"/>
              </a:spcAft>
              <a:buFont typeface="Arial"/>
              <a:buChar char="•"/>
              <a:defRPr/>
            </a:pPr>
            <a:r>
              <a:rPr lang="en-US" sz="1800" b="0" dirty="0" smtClean="0">
                <a:latin typeface="Adobe Fan Heiti Std B" pitchFamily="34" charset="-128"/>
                <a:ea typeface="Adobe Fan Heiti Std B" pitchFamily="34" charset="-128"/>
                <a:cs typeface="Arial"/>
              </a:rPr>
              <a:t>Glossary of research terms added</a:t>
            </a:r>
          </a:p>
          <a:p>
            <a:pPr fontAlgn="auto">
              <a:spcAft>
                <a:spcPts val="0"/>
              </a:spcAft>
              <a:buFont typeface="Arial"/>
              <a:buChar char="•"/>
              <a:defRPr/>
            </a:pPr>
            <a:r>
              <a:rPr lang="en-US" sz="1800" b="0" dirty="0" smtClean="0">
                <a:latin typeface="Adobe Fan Heiti Std B" pitchFamily="34" charset="-128"/>
                <a:ea typeface="Adobe Fan Heiti Std B" pitchFamily="34" charset="-128"/>
                <a:cs typeface="Arial"/>
              </a:rPr>
              <a:t>Image gallery enhanced </a:t>
            </a:r>
          </a:p>
          <a:p>
            <a:pPr fontAlgn="auto">
              <a:spcAft>
                <a:spcPts val="0"/>
              </a:spcAft>
              <a:buFont typeface="Arial"/>
              <a:buChar char="•"/>
              <a:defRPr/>
            </a:pPr>
            <a:r>
              <a:rPr lang="en-US" sz="1800" b="0" dirty="0" smtClean="0">
                <a:latin typeface="Adobe Fan Heiti Std B" pitchFamily="34" charset="-128"/>
                <a:ea typeface="Adobe Fan Heiti Std B" pitchFamily="34" charset="-128"/>
                <a:cs typeface="Arial"/>
              </a:rPr>
              <a:t>Future work: </a:t>
            </a:r>
          </a:p>
          <a:p>
            <a:pPr lvl="2" fontAlgn="auto">
              <a:spcAft>
                <a:spcPts val="0"/>
              </a:spcAft>
              <a:buClr>
                <a:schemeClr val="accent3">
                  <a:lumMod val="60000"/>
                  <a:lumOff val="40000"/>
                </a:schemeClr>
              </a:buClr>
              <a:buFont typeface="Arial"/>
              <a:buChar char="•"/>
              <a:defRPr/>
            </a:pPr>
            <a:r>
              <a:rPr lang="en-US" sz="1800" dirty="0" smtClean="0">
                <a:latin typeface="Adobe Fan Heiti Std B" pitchFamily="34" charset="-128"/>
                <a:ea typeface="Adobe Fan Heiti Std B" pitchFamily="34" charset="-128"/>
                <a:cs typeface="Arial"/>
              </a:rPr>
              <a:t> Student-requested wiki</a:t>
            </a:r>
            <a:br>
              <a:rPr lang="en-US" sz="1800" dirty="0" smtClean="0">
                <a:latin typeface="Adobe Fan Heiti Std B" pitchFamily="34" charset="-128"/>
                <a:ea typeface="Adobe Fan Heiti Std B" pitchFamily="34" charset="-128"/>
                <a:cs typeface="Arial"/>
              </a:rPr>
            </a:br>
            <a:r>
              <a:rPr lang="en-US" sz="1800" dirty="0" smtClean="0">
                <a:latin typeface="Adobe Fan Heiti Std B" pitchFamily="34" charset="-128"/>
                <a:ea typeface="Adobe Fan Heiti Std B" pitchFamily="34" charset="-128"/>
                <a:cs typeface="Arial"/>
              </a:rPr>
              <a:t> for complexions </a:t>
            </a:r>
            <a:br>
              <a:rPr lang="en-US" sz="1800" dirty="0" smtClean="0">
                <a:latin typeface="Adobe Fan Heiti Std B" pitchFamily="34" charset="-128"/>
                <a:ea typeface="Adobe Fan Heiti Std B" pitchFamily="34" charset="-128"/>
                <a:cs typeface="Arial"/>
              </a:rPr>
            </a:br>
            <a:r>
              <a:rPr lang="en-US" sz="1800" dirty="0" smtClean="0">
                <a:latin typeface="Adobe Fan Heiti Std B" pitchFamily="34" charset="-128"/>
                <a:ea typeface="Adobe Fan Heiti Std B" pitchFamily="34" charset="-128"/>
                <a:cs typeface="Arial"/>
              </a:rPr>
              <a:t> education</a:t>
            </a:r>
          </a:p>
          <a:p>
            <a:pPr lvl="2" fontAlgn="auto">
              <a:spcAft>
                <a:spcPts val="0"/>
              </a:spcAft>
              <a:buClr>
                <a:schemeClr val="accent3">
                  <a:lumMod val="60000"/>
                  <a:lumOff val="40000"/>
                </a:schemeClr>
              </a:buClr>
              <a:buFont typeface="Arial"/>
              <a:buChar char="•"/>
              <a:defRPr/>
            </a:pPr>
            <a:r>
              <a:rPr lang="en-US" sz="1800" dirty="0">
                <a:latin typeface="Adobe Fan Heiti Std B" pitchFamily="34" charset="-128"/>
                <a:ea typeface="Adobe Fan Heiti Std B" pitchFamily="34" charset="-128"/>
                <a:cs typeface="Arial"/>
              </a:rPr>
              <a:t> </a:t>
            </a:r>
            <a:r>
              <a:rPr lang="en-US" sz="1800" dirty="0" smtClean="0">
                <a:latin typeface="Adobe Fan Heiti Std B" pitchFamily="34" charset="-128"/>
                <a:ea typeface="Adobe Fan Heiti Std B" pitchFamily="34" charset="-128"/>
                <a:cs typeface="Arial"/>
              </a:rPr>
              <a:t>Public website </a:t>
            </a:r>
            <a:br>
              <a:rPr lang="en-US" sz="1800" dirty="0" smtClean="0">
                <a:latin typeface="Adobe Fan Heiti Std B" pitchFamily="34" charset="-128"/>
                <a:ea typeface="Adobe Fan Heiti Std B" pitchFamily="34" charset="-128"/>
                <a:cs typeface="Arial"/>
              </a:rPr>
            </a:br>
            <a:r>
              <a:rPr lang="en-US" sz="1800" dirty="0" smtClean="0">
                <a:latin typeface="Adobe Fan Heiti Std B" pitchFamily="34" charset="-128"/>
                <a:ea typeface="Adobe Fan Heiti Std B" pitchFamily="34" charset="-128"/>
                <a:cs typeface="Arial"/>
              </a:rPr>
              <a:t> to promote research</a:t>
            </a:r>
            <a:br>
              <a:rPr lang="en-US" sz="1800" dirty="0" smtClean="0">
                <a:latin typeface="Adobe Fan Heiti Std B" pitchFamily="34" charset="-128"/>
                <a:ea typeface="Adobe Fan Heiti Std B" pitchFamily="34" charset="-128"/>
                <a:cs typeface="Arial"/>
              </a:rPr>
            </a:br>
            <a:r>
              <a:rPr lang="en-US" sz="1800" dirty="0" smtClean="0">
                <a:latin typeface="Adobe Fan Heiti Std B" pitchFamily="34" charset="-128"/>
                <a:ea typeface="Adobe Fan Heiti Std B" pitchFamily="34" charset="-128"/>
                <a:cs typeface="Arial"/>
              </a:rPr>
              <a:t> interactions </a:t>
            </a:r>
            <a:br>
              <a:rPr lang="en-US" sz="1800" dirty="0" smtClean="0">
                <a:latin typeface="Adobe Fan Heiti Std B" pitchFamily="34" charset="-128"/>
                <a:ea typeface="Adobe Fan Heiti Std B" pitchFamily="34" charset="-128"/>
                <a:cs typeface="Arial"/>
              </a:rPr>
            </a:br>
            <a:endParaRPr lang="en-US" sz="1800" dirty="0">
              <a:latin typeface="Adobe Fan Heiti Std B" pitchFamily="34" charset="-128"/>
              <a:ea typeface="Adobe Fan Heiti Std B" pitchFamily="34" charset="-128"/>
              <a:cs typeface="Arial"/>
            </a:endParaRPr>
          </a:p>
        </p:txBody>
      </p:sp>
      <p:sp>
        <p:nvSpPr>
          <p:cNvPr id="25603" name="Date Placeholder 4"/>
          <p:cNvSpPr>
            <a:spLocks noGrp="1"/>
          </p:cNvSpPr>
          <p:nvPr>
            <p:ph type="dt" sz="quarter" idx="10"/>
          </p:nvPr>
        </p:nvSpPr>
        <p:spPr bwMode="auto">
          <a:xfrm rot="19129395">
            <a:off x="201613" y="5870575"/>
            <a:ext cx="2176462" cy="201613"/>
          </a:xfrm>
          <a:noFill/>
          <a:ln>
            <a:miter lim="800000"/>
            <a:headEnd/>
            <a:tailEnd/>
          </a:ln>
        </p:spPr>
        <p:txBody>
          <a:bodyPr wrap="square" numCol="1" anchorCtr="0" compatLnSpc="1">
            <a:prstTxWarp prst="textNoShape">
              <a:avLst/>
            </a:prstTxWarp>
          </a:bodyPr>
          <a:lstStyle/>
          <a:p>
            <a:pPr fontAlgn="base">
              <a:spcBef>
                <a:spcPct val="0"/>
              </a:spcBef>
              <a:spcAft>
                <a:spcPct val="0"/>
              </a:spcAft>
            </a:pPr>
            <a:fld id="{C5388E7D-A26B-4972-B7DD-7CD483FC89EF}" type="datetime3">
              <a:rPr lang="en-US">
                <a:latin typeface="Candara" pitchFamily="84" charset="0"/>
                <a:ea typeface="ＭＳ Ｐゴシック" pitchFamily="84" charset="-128"/>
                <a:cs typeface="ＭＳ Ｐゴシック" pitchFamily="84" charset="-128"/>
              </a:rPr>
              <a:pPr fontAlgn="base">
                <a:spcBef>
                  <a:spcPct val="0"/>
                </a:spcBef>
                <a:spcAft>
                  <a:spcPct val="0"/>
                </a:spcAft>
              </a:pPr>
              <a:t>January 7, 13</a:t>
            </a:fld>
            <a:endParaRPr lang="en-US">
              <a:latin typeface="Candara" pitchFamily="84" charset="0"/>
              <a:ea typeface="ＭＳ Ｐゴシック" pitchFamily="84" charset="-128"/>
              <a:cs typeface="ＭＳ Ｐゴシック" pitchFamily="84" charset="-128"/>
            </a:endParaRPr>
          </a:p>
        </p:txBody>
      </p:sp>
      <p:sp>
        <p:nvSpPr>
          <p:cNvPr id="7" name="Slide Number Placeholder 6"/>
          <p:cNvSpPr>
            <a:spLocks noGrp="1"/>
          </p:cNvSpPr>
          <p:nvPr>
            <p:ph type="sldNum" sz="quarter" idx="12"/>
          </p:nvPr>
        </p:nvSpPr>
        <p:spPr/>
        <p:txBody>
          <a:bodyPr/>
          <a:lstStyle/>
          <a:p>
            <a:pPr>
              <a:defRPr/>
            </a:pPr>
            <a:fld id="{923087E4-058D-458C-AE44-94C2F73BAE2A}" type="slidenum">
              <a:rPr lang="en-US"/>
              <a:pPr>
                <a:defRPr/>
              </a:pPr>
              <a:t>8</a:t>
            </a:fld>
            <a:endParaRPr lang="en-US"/>
          </a:p>
        </p:txBody>
      </p:sp>
      <p:pic>
        <p:nvPicPr>
          <p:cNvPr id="25605" name="Picture 8" descr="new screen shot for slide_AJH.png"/>
          <p:cNvPicPr>
            <a:picLocks noChangeAspect="1"/>
          </p:cNvPicPr>
          <p:nvPr/>
        </p:nvPicPr>
        <p:blipFill>
          <a:blip r:embed="rId3"/>
          <a:srcRect/>
          <a:stretch>
            <a:fillRect/>
          </a:stretch>
        </p:blipFill>
        <p:spPr bwMode="auto">
          <a:xfrm>
            <a:off x="4041775" y="2895600"/>
            <a:ext cx="4949825" cy="3200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350" y="-76200"/>
            <a:ext cx="9150350" cy="549275"/>
          </a:xfrm>
        </p:spPr>
        <p:txBody>
          <a:bodyPr/>
          <a:lstStyle/>
          <a:p>
            <a:pPr fontAlgn="auto">
              <a:spcAft>
                <a:spcPts val="0"/>
              </a:spcAft>
              <a:defRPr/>
            </a:pPr>
            <a:r>
              <a:rPr lang="en-US" dirty="0" smtClean="0">
                <a:ea typeface="+mj-ea"/>
                <a:cs typeface="+mj-cs"/>
              </a:rPr>
              <a:t>MURI </a:t>
            </a:r>
            <a:r>
              <a:rPr lang="en-US" dirty="0">
                <a:ea typeface="+mj-ea"/>
                <a:cs typeface="+mj-cs"/>
              </a:rPr>
              <a:t>Publications to Date</a:t>
            </a:r>
          </a:p>
        </p:txBody>
      </p:sp>
      <p:pic>
        <p:nvPicPr>
          <p:cNvPr id="26626" name="Picture 5" descr="publications image2.png"/>
          <p:cNvPicPr>
            <a:picLocks noChangeAspect="1"/>
          </p:cNvPicPr>
          <p:nvPr/>
        </p:nvPicPr>
        <p:blipFill>
          <a:blip r:embed="rId3"/>
          <a:srcRect/>
          <a:stretch>
            <a:fillRect/>
          </a:stretch>
        </p:blipFill>
        <p:spPr bwMode="auto">
          <a:xfrm>
            <a:off x="0" y="622300"/>
            <a:ext cx="9144000" cy="5602288"/>
          </a:xfrm>
          <a:prstGeom prst="rect">
            <a:avLst/>
          </a:prstGeom>
          <a:noFill/>
          <a:ln w="9525">
            <a:noFill/>
            <a:miter lim="800000"/>
            <a:headEnd/>
            <a:tailEnd/>
          </a:ln>
        </p:spPr>
      </p:pic>
      <p:sp>
        <p:nvSpPr>
          <p:cNvPr id="26627" name="Date Placeholder 2"/>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9D760CE-2BCA-43B8-88FA-3FB3608328D1}" type="datetime3">
              <a:rPr lang="en-US">
                <a:latin typeface="Candara" pitchFamily="84" charset="0"/>
                <a:ea typeface="ＭＳ Ｐゴシック" pitchFamily="84" charset="-128"/>
                <a:cs typeface="ＭＳ Ｐゴシック" pitchFamily="84" charset="-128"/>
              </a:rPr>
              <a:pPr fontAlgn="base">
                <a:spcBef>
                  <a:spcPct val="0"/>
                </a:spcBef>
                <a:spcAft>
                  <a:spcPct val="0"/>
                </a:spcAft>
              </a:pPr>
              <a:t>January 7, 13</a:t>
            </a:fld>
            <a:endParaRPr lang="en-US">
              <a:latin typeface="Candara" pitchFamily="84" charset="0"/>
              <a:ea typeface="ＭＳ Ｐゴシック" pitchFamily="84" charset="-128"/>
              <a:cs typeface="ＭＳ Ｐゴシック" pitchFamily="84" charset="-128"/>
            </a:endParaRPr>
          </a:p>
        </p:txBody>
      </p:sp>
      <p:sp>
        <p:nvSpPr>
          <p:cNvPr id="4" name="Slide Number Placeholder 3"/>
          <p:cNvSpPr>
            <a:spLocks noGrp="1"/>
          </p:cNvSpPr>
          <p:nvPr>
            <p:ph type="sldNum" sz="quarter" idx="12"/>
          </p:nvPr>
        </p:nvSpPr>
        <p:spPr/>
        <p:txBody>
          <a:bodyPr/>
          <a:lstStyle/>
          <a:p>
            <a:pPr>
              <a:defRPr/>
            </a:pPr>
            <a:fld id="{1C7416FC-FCA1-4F25-A174-0C213036C106}" type="slidenum">
              <a:rPr lang="en-US"/>
              <a:pPr>
                <a:defRPr/>
              </a:pPr>
              <a:t>9</a:t>
            </a:fld>
            <a:endParaRPr 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MURI Review Meeting">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MURI Review Meeting</Template>
  <TotalTime>5319</TotalTime>
  <Words>3532</Words>
  <Application>Microsoft Macintosh PowerPoint</Application>
  <PresentationFormat>On-screen Show (4:3)</PresentationFormat>
  <Paragraphs>814</Paragraphs>
  <Slides>78</Slides>
  <Notes>78</Notes>
  <HiddenSlides>0</HiddenSlides>
  <MMClips>0</MMClips>
  <ScaleCrop>false</ScaleCrop>
  <HeadingPairs>
    <vt:vector size="8" baseType="variant">
      <vt:variant>
        <vt:lpstr>Fonts Used</vt:lpstr>
      </vt:variant>
      <vt:variant>
        <vt:i4>19</vt:i4>
      </vt:variant>
      <vt:variant>
        <vt:lpstr>Design Template</vt:lpstr>
      </vt:variant>
      <vt:variant>
        <vt:i4>1</vt:i4>
      </vt:variant>
      <vt:variant>
        <vt:lpstr>Embedded OLE Servers</vt:lpstr>
      </vt:variant>
      <vt:variant>
        <vt:i4>2</vt:i4>
      </vt:variant>
      <vt:variant>
        <vt:lpstr>Slide Titles</vt:lpstr>
      </vt:variant>
      <vt:variant>
        <vt:i4>78</vt:i4>
      </vt:variant>
    </vt:vector>
  </HeadingPairs>
  <TitlesOfParts>
    <vt:vector size="100" baseType="lpstr">
      <vt:lpstr>Calibri</vt:lpstr>
      <vt:lpstr>ＭＳ Ｐゴシック</vt:lpstr>
      <vt:lpstr>Arial</vt:lpstr>
      <vt:lpstr>Candara</vt:lpstr>
      <vt:lpstr>Franklin Gothic Book</vt:lpstr>
      <vt:lpstr>Helvetica LT Std UltCompressed</vt:lpstr>
      <vt:lpstr>Segoe UI Semibold</vt:lpstr>
      <vt:lpstr>Adobe Fan Heiti Std B</vt:lpstr>
      <vt:lpstr>Wingdings</vt:lpstr>
      <vt:lpstr>Times New Roman</vt:lpstr>
      <vt:lpstr>Symbol</vt:lpstr>
      <vt:lpstr>宋体</vt:lpstr>
      <vt:lpstr>Apple Symbols</vt:lpstr>
      <vt:lpstr>Minion Pro SmBd Ital</vt:lpstr>
      <vt:lpstr>Adobe 고딕 Std B</vt:lpstr>
      <vt:lpstr>SimSun</vt:lpstr>
      <vt:lpstr>MS PGothic</vt:lpstr>
      <vt:lpstr>Wingdings 3</vt:lpstr>
      <vt:lpstr>Wingdings 2</vt:lpstr>
      <vt:lpstr>MURI Review Meeting</vt:lpstr>
      <vt:lpstr/>
      <vt:lpstr>Microsoft Excel Chart</vt:lpstr>
      <vt:lpstr>Tailoring of Atomic-Scale Interphase Complexions for Mechanism-Informed Material Design </vt:lpstr>
      <vt:lpstr>PowerPoint Presentation</vt:lpstr>
      <vt:lpstr>Meetings</vt:lpstr>
      <vt:lpstr>PowerPoint Presentation</vt:lpstr>
      <vt:lpstr>PowerPoint Presentation</vt:lpstr>
      <vt:lpstr>Complexion Concept is Catching On!</vt:lpstr>
      <vt:lpstr>PowerPoint Presentation</vt:lpstr>
      <vt:lpstr>MURI GBC Facilitation of Communication</vt:lpstr>
      <vt:lpstr>MURI Publications to Date</vt:lpstr>
      <vt:lpstr>Publications: Recently Published, or in Press </vt:lpstr>
      <vt:lpstr>Publications:Submitted, Under Review, or in Preparation </vt:lpstr>
      <vt:lpstr>Awards</vt:lpstr>
      <vt:lpstr>Leveraging the MURI: Additive Manufacturing</vt:lpstr>
      <vt:lpstr>Leveraging the MURI: Additive Manufacturing</vt:lpstr>
      <vt:lpstr>Leveraging the MURI: Partnerships</vt:lpstr>
      <vt:lpstr>Materials Systems and Rationale</vt:lpstr>
      <vt:lpstr>Liquid Metal Embrittlement: Ni-Bi</vt:lpstr>
      <vt:lpstr>First Principles Calculation</vt:lpstr>
      <vt:lpstr>Atomic Level Modelling &amp; Simulations </vt:lpstr>
      <vt:lpstr>Diffusion in Ni-Bi</vt:lpstr>
      <vt:lpstr>Theoretical Prediction</vt:lpstr>
      <vt:lpstr>Summary: Ni-Bi vs. Cu-Bi vs. Fe-Bi</vt:lpstr>
      <vt:lpstr>Comparison of GB populations in Cu and Bi-Cu</vt:lpstr>
      <vt:lpstr>Alumina: Fundamental Studies</vt:lpstr>
      <vt:lpstr>GB Energy and Complexion Transition Nucleation in Alumina</vt:lpstr>
      <vt:lpstr>Results: 500 ppm Y-doped alumina as pressed</vt:lpstr>
      <vt:lpstr>Results: 500 ppm Y-doped alumina, anneal 1500°C, 8h </vt:lpstr>
      <vt:lpstr>Misorientation Dependent Thermal Resistance </vt:lpstr>
      <vt:lpstr>Alumina-ITO</vt:lpstr>
      <vt:lpstr>Alumina - Cu/Ti</vt:lpstr>
      <vt:lpstr>Nanocrystalline Behavior in Metals</vt:lpstr>
      <vt:lpstr>Size Dependent G.B. Diffusivity</vt:lpstr>
      <vt:lpstr>Nanocrystalline Thermal Stability</vt:lpstr>
      <vt:lpstr>Nanocrystalline Thermal Stability</vt:lpstr>
      <vt:lpstr>Evidence of Complexions in Nanocrystalline Ni</vt:lpstr>
      <vt:lpstr>A Possible New Complexion in Ni-W  (Following Wynblatt et al.’s Multilayer GB Segregation Model) </vt:lpstr>
      <vt:lpstr>Nanocrystalline Thermal Stability</vt:lpstr>
      <vt:lpstr>Nanocrystalline Grain Size Tailoring</vt:lpstr>
      <vt:lpstr>Nanocrystalline Grain Size Tailoring</vt:lpstr>
      <vt:lpstr>Experimental Tools: JEM-ARM200F</vt:lpstr>
      <vt:lpstr>Computational Tools: Quantitative Electron Microscopy</vt:lpstr>
      <vt:lpstr>Computational Tools: Quantitative Electron Microscopy Contd. </vt:lpstr>
      <vt:lpstr>Experimental Tools: Nano-Mill</vt:lpstr>
      <vt:lpstr>Experimental Tools: In-situ Hot Stage </vt:lpstr>
      <vt:lpstr>PowerPoint Presentation</vt:lpstr>
      <vt:lpstr>PowerPoint Presentation</vt:lpstr>
      <vt:lpstr>Content</vt:lpstr>
      <vt:lpstr>Experimental Tools: TEM OIM</vt:lpstr>
      <vt:lpstr>Experimental Tools: JEM-ARM200F</vt:lpstr>
      <vt:lpstr>Experimental Tools: Nano-Mill</vt:lpstr>
      <vt:lpstr>Experimental Tools: In-situ Hot Stage </vt:lpstr>
      <vt:lpstr>Computational Tools: Quantitative Electron Microscopy</vt:lpstr>
      <vt:lpstr>Exploratory Systems: WC-M</vt:lpstr>
      <vt:lpstr>Exploratory Systems: B4C Nanofibers  </vt:lpstr>
      <vt:lpstr>PowerPoint Presentation</vt:lpstr>
      <vt:lpstr>PowerPoint Presentation</vt:lpstr>
      <vt:lpstr>PowerPoint Presentation</vt:lpstr>
      <vt:lpstr>Nickel - Bismuth</vt:lpstr>
      <vt:lpstr>Nickel - Bismuth</vt:lpstr>
      <vt:lpstr>Bi-layer Thermodynamic Stability</vt:lpstr>
      <vt:lpstr>Validation Experiments</vt:lpstr>
      <vt:lpstr>Atomistic Modeling </vt:lpstr>
      <vt:lpstr>First Principle Calculations: Ni-Bi</vt:lpstr>
      <vt:lpstr>GB Complexions – MC Simulation</vt:lpstr>
      <vt:lpstr>Measuring G.B. Diffusivity in Metals</vt:lpstr>
      <vt:lpstr>Variation in Nano G.B. Diffusion Results</vt:lpstr>
      <vt:lpstr>Results: Au G.B. Diffusion in Cu</vt:lpstr>
      <vt:lpstr>Cu-Bi vs. Ni-Bi</vt:lpstr>
      <vt:lpstr>Metal-Complexionized Ceramics</vt:lpstr>
      <vt:lpstr>Alumina: Comparison of gb mobility</vt:lpstr>
      <vt:lpstr>Transition in wetting behavior </vt:lpstr>
      <vt:lpstr>The Role of Complexions in Thermal Stability of Nanocrystallinity</vt:lpstr>
      <vt:lpstr>Evidence of Complexions in Nominally Pure Nanocrystalline Ni</vt:lpstr>
      <vt:lpstr>Preliminary Ni-W Results: 5 Phases!</vt:lpstr>
      <vt:lpstr>MURI Website</vt:lpstr>
      <vt:lpstr>MURI Website</vt:lpstr>
      <vt:lpstr>MURI Website</vt:lpstr>
      <vt:lpstr>Research Capabilities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Tailoring of Atomic-Scale Interphase Complexions for Mechanism-Informed Material Design</dc:title>
  <dc:creator>Alpha</dc:creator>
  <cp:lastModifiedBy>MITL AJHarmer</cp:lastModifiedBy>
  <cp:revision>339</cp:revision>
  <cp:lastPrinted>2013-01-07T20:10:57Z</cp:lastPrinted>
  <dcterms:created xsi:type="dcterms:W3CDTF">2012-12-17T15:54:16Z</dcterms:created>
  <dcterms:modified xsi:type="dcterms:W3CDTF">2013-01-07T20:14:10Z</dcterms:modified>
</cp:coreProperties>
</file>