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03" r:id="rId2"/>
    <p:sldMasterId id="2147483805" r:id="rId3"/>
    <p:sldMasterId id="2147483807" r:id="rId4"/>
    <p:sldMasterId id="2147483809" r:id="rId5"/>
    <p:sldMasterId id="2147483811" r:id="rId6"/>
    <p:sldMasterId id="2147483813" r:id="rId7"/>
    <p:sldMasterId id="2147483815" r:id="rId8"/>
  </p:sldMasterIdLst>
  <p:notesMasterIdLst>
    <p:notesMasterId r:id="rId26"/>
  </p:notesMasterIdLst>
  <p:handoutMasterIdLst>
    <p:handoutMasterId r:id="rId27"/>
  </p:handoutMasterIdLst>
  <p:sldIdLst>
    <p:sldId id="1057" r:id="rId9"/>
    <p:sldId id="1051" r:id="rId10"/>
    <p:sldId id="1014" r:id="rId11"/>
    <p:sldId id="1052" r:id="rId12"/>
    <p:sldId id="1053" r:id="rId13"/>
    <p:sldId id="1060" r:id="rId14"/>
    <p:sldId id="1038" r:id="rId15"/>
    <p:sldId id="1063" r:id="rId16"/>
    <p:sldId id="1047" r:id="rId17"/>
    <p:sldId id="1054" r:id="rId18"/>
    <p:sldId id="1055" r:id="rId19"/>
    <p:sldId id="1045" r:id="rId20"/>
    <p:sldId id="1034" r:id="rId21"/>
    <p:sldId id="1035" r:id="rId22"/>
    <p:sldId id="1061" r:id="rId23"/>
    <p:sldId id="1058" r:id="rId24"/>
    <p:sldId id="1062" r:id="rId25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9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9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9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9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  <a:srgbClr val="800000"/>
    <a:srgbClr val="0000FF"/>
    <a:srgbClr val="FFFFCC"/>
    <a:srgbClr val="CC0000"/>
    <a:srgbClr val="FF9900"/>
    <a:srgbClr val="FFCCCC"/>
    <a:srgbClr val="0066FF"/>
    <a:srgbClr val="CCFFFF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16" autoAdjust="0"/>
    <p:restoredTop sz="86906" autoAdjust="0"/>
  </p:normalViewPr>
  <p:slideViewPr>
    <p:cSldViewPr>
      <p:cViewPr varScale="1">
        <p:scale>
          <a:sx n="74" d="100"/>
          <a:sy n="74" d="100"/>
        </p:scale>
        <p:origin x="-15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84"/>
    </p:cViewPr>
  </p:sorterViewPr>
  <p:notesViewPr>
    <p:cSldViewPr>
      <p:cViewPr varScale="1">
        <p:scale>
          <a:sx n="66" d="100"/>
          <a:sy n="66" d="100"/>
        </p:scale>
        <p:origin x="-3258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966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44" tIns="45473" rIns="90944" bIns="45473" numCol="1" anchor="t" anchorCtr="0" compatLnSpc="1">
            <a:prstTxWarp prst="textNoShape">
              <a:avLst/>
            </a:prstTxWarp>
          </a:bodyPr>
          <a:lstStyle>
            <a:lvl1pPr algn="l" defTabSz="910441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5" y="1"/>
            <a:ext cx="303966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44" tIns="45473" rIns="90944" bIns="45473" numCol="1" anchor="t" anchorCtr="0" compatLnSpc="1">
            <a:prstTxWarp prst="textNoShape">
              <a:avLst/>
            </a:prstTxWarp>
          </a:bodyPr>
          <a:lstStyle>
            <a:lvl1pPr algn="r" defTabSz="910441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3039666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44" tIns="45473" rIns="90944" bIns="45473" numCol="1" anchor="b" anchorCtr="0" compatLnSpc="1">
            <a:prstTxWarp prst="textNoShape">
              <a:avLst/>
            </a:prstTxWarp>
          </a:bodyPr>
          <a:lstStyle>
            <a:lvl1pPr algn="l" defTabSz="910441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5" y="8830659"/>
            <a:ext cx="3039666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44" tIns="45473" rIns="90944" bIns="45473" numCol="1" anchor="b" anchorCtr="0" compatLnSpc="1">
            <a:prstTxWarp prst="textNoShape">
              <a:avLst/>
            </a:prstTxWarp>
          </a:bodyPr>
          <a:lstStyle>
            <a:lvl1pPr algn="r" defTabSz="910441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F1DFCFBE-C30F-441B-B54A-13CC46995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0015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966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44" tIns="45473" rIns="90944" bIns="45473" numCol="1" anchor="t" anchorCtr="0" compatLnSpc="1">
            <a:prstTxWarp prst="textNoShape">
              <a:avLst/>
            </a:prstTxWarp>
          </a:bodyPr>
          <a:lstStyle>
            <a:lvl1pPr algn="l" defTabSz="910441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5" y="1"/>
            <a:ext cx="303966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44" tIns="45473" rIns="90944" bIns="45473" numCol="1" anchor="t" anchorCtr="0" compatLnSpc="1">
            <a:prstTxWarp prst="textNoShape">
              <a:avLst/>
            </a:prstTxWarp>
          </a:bodyPr>
          <a:lstStyle>
            <a:lvl1pPr algn="r" defTabSz="910441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2" y="4417636"/>
            <a:ext cx="5142177" cy="418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44" tIns="45473" rIns="90944" bIns="454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3039666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44" tIns="45473" rIns="90944" bIns="45473" numCol="1" anchor="b" anchorCtr="0" compatLnSpc="1">
            <a:prstTxWarp prst="textNoShape">
              <a:avLst/>
            </a:prstTxWarp>
          </a:bodyPr>
          <a:lstStyle>
            <a:lvl1pPr algn="l" defTabSz="910441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5" y="8830659"/>
            <a:ext cx="3039666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44" tIns="45473" rIns="90944" bIns="45473" numCol="1" anchor="b" anchorCtr="0" compatLnSpc="1">
            <a:prstTxWarp prst="textNoShape">
              <a:avLst/>
            </a:prstTxWarp>
          </a:bodyPr>
          <a:lstStyle>
            <a:lvl1pPr algn="r" defTabSz="910441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4CE19E2-E4FE-48E2-A770-EEB93BDBB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464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CE19E2-E4FE-48E2-A770-EEB93BDBB49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6930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0825" cy="155575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74713" y="1973263"/>
            <a:ext cx="7389812" cy="955675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Presentation Title – Arial 32pt Bold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33625" y="3429000"/>
            <a:ext cx="4470400" cy="1981200"/>
          </a:xfrm>
        </p:spPr>
        <p:txBody>
          <a:bodyPr/>
          <a:lstStyle>
            <a:lvl1pPr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defRPr sz="1600" b="1"/>
            </a:lvl1pPr>
          </a:lstStyle>
          <a:p>
            <a:r>
              <a:rPr lang="en-US"/>
              <a:t>Organization</a:t>
            </a:r>
          </a:p>
          <a:p>
            <a:r>
              <a:rPr lang="en-US"/>
              <a:t>Authors</a:t>
            </a:r>
          </a:p>
          <a:p>
            <a:r>
              <a:rPr lang="en-US"/>
              <a:t>Event</a:t>
            </a:r>
          </a:p>
          <a:p>
            <a:r>
              <a:rPr lang="en-US"/>
              <a:t>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38113"/>
            <a:ext cx="2074863" cy="6219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8113"/>
            <a:ext cx="6076950" cy="6219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38113"/>
            <a:ext cx="8304213" cy="790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82675"/>
            <a:ext cx="4075113" cy="2560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4713" y="1082675"/>
            <a:ext cx="4076700" cy="2560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95713"/>
            <a:ext cx="4075113" cy="2562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4713" y="3795713"/>
            <a:ext cx="4076700" cy="2562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13"/>
            <a:ext cx="8304213" cy="790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2675"/>
            <a:ext cx="4075113" cy="527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4713" y="1082675"/>
            <a:ext cx="4076700" cy="2560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4713" y="3795713"/>
            <a:ext cx="4076700" cy="2562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  <a:alpha val="50000"/>
                </a:schemeClr>
              </a:gs>
              <a:gs pos="100000">
                <a:schemeClr val="bg2">
                  <a:lumMod val="50000"/>
                  <a:alpha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95600"/>
            <a:ext cx="9144000" cy="1470025"/>
          </a:xfrm>
        </p:spPr>
        <p:txBody>
          <a:bodyPr/>
          <a:lstStyle>
            <a:lvl1pPr algn="l">
              <a:defRPr b="0">
                <a:solidFill>
                  <a:schemeClr val="accent3">
                    <a:lumMod val="50000"/>
                  </a:schemeClr>
                </a:solidFill>
                <a:latin typeface="Helvetica LT Std UltCompresse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419600"/>
            <a:ext cx="6400800" cy="457200"/>
          </a:xfrm>
        </p:spPr>
        <p:txBody>
          <a:bodyPr>
            <a:noAutofit/>
          </a:bodyPr>
          <a:lstStyle>
            <a:lvl1pPr marL="0" indent="0" algn="r">
              <a:buNone/>
              <a:defRPr sz="3600" b="0">
                <a:solidFill>
                  <a:schemeClr val="accent3">
                    <a:lumMod val="50000"/>
                  </a:schemeClr>
                </a:solidFill>
                <a:effectLst/>
                <a:latin typeface="Helvetica LT Std UltCompress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368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2675"/>
            <a:ext cx="4075113" cy="527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082675"/>
            <a:ext cx="4076700" cy="527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9779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0825" cy="155575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8113"/>
            <a:ext cx="8304213" cy="790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167" tIns="45583" rIns="91167" bIns="4558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355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2675"/>
            <a:ext cx="8304213" cy="527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167" tIns="45583" rIns="91167" bIns="45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  <a:br>
              <a:rPr lang="en-US" smtClean="0"/>
            </a:br>
            <a:r>
              <a:rPr lang="en-US" smtClean="0"/>
              <a:t>(shift return)</a:t>
            </a:r>
          </a:p>
          <a:p>
            <a:pPr lvl="0"/>
            <a:r>
              <a:rPr lang="en-US" smtClean="0"/>
              <a:t>line spacing check</a:t>
            </a:r>
          </a:p>
          <a:p>
            <a:pPr lvl="1"/>
            <a:r>
              <a:rPr lang="en-US" smtClean="0"/>
              <a:t>Second Level</a:t>
            </a:r>
            <a:br>
              <a:rPr lang="en-US" smtClean="0"/>
            </a:br>
            <a:r>
              <a:rPr lang="en-US" smtClean="0"/>
              <a:t>indent</a:t>
            </a:r>
          </a:p>
          <a:p>
            <a:pPr lvl="1"/>
            <a:r>
              <a:rPr lang="en-US" smtClean="0"/>
              <a:t>Second Level</a:t>
            </a:r>
            <a:br>
              <a:rPr lang="en-US" smtClean="0"/>
            </a:br>
            <a:r>
              <a:rPr lang="en-US" smtClean="0"/>
              <a:t>indent</a:t>
            </a:r>
          </a:p>
          <a:p>
            <a:pPr lvl="0"/>
            <a:r>
              <a:rPr lang="en-US" smtClean="0"/>
              <a:t>line spacing check</a:t>
            </a:r>
          </a:p>
          <a:p>
            <a:pPr lvl="1"/>
            <a:r>
              <a:rPr lang="en-US" smtClean="0"/>
              <a:t>line spacing check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3"/>
            <a:r>
              <a:rPr lang="en-US" smtClean="0"/>
              <a:t>Fourth level</a:t>
            </a:r>
          </a:p>
          <a:p>
            <a:pPr lvl="2"/>
            <a:r>
              <a:rPr lang="en-US" smtClean="0"/>
              <a:t>Third Level</a:t>
            </a:r>
          </a:p>
          <a:p>
            <a:pPr lvl="1"/>
            <a:r>
              <a:rPr lang="en-US" smtClean="0"/>
              <a:t>line spacing check</a:t>
            </a:r>
          </a:p>
        </p:txBody>
      </p:sp>
      <p:sp>
        <p:nvSpPr>
          <p:cNvPr id="10" name="Freeform 9"/>
          <p:cNvSpPr/>
          <p:nvPr/>
        </p:nvSpPr>
        <p:spPr>
          <a:xfrm>
            <a:off x="1588" y="6595002"/>
            <a:ext cx="3575050" cy="27432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8795068" y="6550240"/>
            <a:ext cx="274320" cy="274320"/>
          </a:xfrm>
          <a:prstGeom prst="ellipse">
            <a:avLst/>
          </a:prstGeom>
          <a:noFill/>
          <a:ln>
            <a:solidFill>
              <a:srgbClr val="0070C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0" y="6605831"/>
            <a:ext cx="9145588" cy="27432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08A1D9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ONR-MURI Review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03437" y="6473279"/>
            <a:ext cx="47000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9324470-AA87-4A87-A5A7-BFBE0EE4A845}" type="slidenum"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‹#›</a:t>
            </a:fld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timing>
    <p:tnLst>
      <p:par>
        <p:cTn id="1" dur="indefinite" restart="never" nodeType="tmRoot"/>
      </p:par>
    </p:tnLst>
  </p:timing>
  <p:txStyles>
    <p:titleStyle>
      <a:lvl1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defTabSz="903288" rtl="0" eaLnBrk="0" fontAlgn="base" hangingPunct="0">
        <a:lnSpc>
          <a:spcPts val="2000"/>
        </a:lnSpc>
        <a:spcBef>
          <a:spcPts val="1200"/>
        </a:spcBef>
        <a:spcAft>
          <a:spcPts val="600"/>
        </a:spcAft>
        <a:tabLst>
          <a:tab pos="3046413" algn="l"/>
        </a:tabLst>
        <a:defRPr sz="2000">
          <a:solidFill>
            <a:srgbClr val="800000"/>
          </a:solidFill>
          <a:latin typeface="+mn-lt"/>
          <a:ea typeface="+mn-ea"/>
          <a:cs typeface="+mn-cs"/>
        </a:defRPr>
      </a:lvl1pPr>
      <a:lvl2pPr marL="615950" indent="-206375" algn="l" defTabSz="903288" rtl="0" eaLnBrk="0" fontAlgn="base" hangingPunct="0">
        <a:lnSpc>
          <a:spcPts val="1800"/>
        </a:lnSpc>
        <a:spcBef>
          <a:spcPts val="400"/>
        </a:spcBef>
        <a:spcAft>
          <a:spcPts val="400"/>
        </a:spcAft>
        <a:buSzPct val="100000"/>
        <a:buChar char="•"/>
        <a:tabLst>
          <a:tab pos="3046413" algn="l"/>
        </a:tabLst>
        <a:defRPr sz="1900">
          <a:solidFill>
            <a:schemeClr val="tx1"/>
          </a:solidFill>
          <a:latin typeface="+mn-lt"/>
        </a:defRPr>
      </a:lvl2pPr>
      <a:lvl3pPr marL="1028700" indent="-225425" algn="l" defTabSz="903288" rtl="0" eaLnBrk="0" fontAlgn="base" hangingPunct="0">
        <a:lnSpc>
          <a:spcPts val="1800"/>
        </a:lnSpc>
        <a:spcBef>
          <a:spcPts val="400"/>
        </a:spcBef>
        <a:spcAft>
          <a:spcPts val="400"/>
        </a:spcAft>
        <a:buSzPct val="100000"/>
        <a:buChar char="–"/>
        <a:tabLst>
          <a:tab pos="3046413" algn="l"/>
        </a:tabLst>
        <a:defRPr sz="1700">
          <a:solidFill>
            <a:schemeClr val="tx1"/>
          </a:solidFill>
          <a:latin typeface="+mn-lt"/>
        </a:defRPr>
      </a:lvl3pPr>
      <a:lvl4pPr marL="1371600" indent="-166688" algn="l" defTabSz="903288" rtl="0" eaLnBrk="0" fontAlgn="base" hangingPunct="0">
        <a:lnSpc>
          <a:spcPts val="1600"/>
        </a:lnSpc>
        <a:spcBef>
          <a:spcPts val="300"/>
        </a:spcBef>
        <a:spcAft>
          <a:spcPts val="300"/>
        </a:spcAft>
        <a:buChar char="•"/>
        <a:tabLst>
          <a:tab pos="3046413" algn="l"/>
        </a:tabLst>
        <a:defRPr sz="1600">
          <a:solidFill>
            <a:schemeClr val="tx1"/>
          </a:solidFill>
          <a:latin typeface="+mn-lt"/>
        </a:defRPr>
      </a:lvl4pPr>
      <a:lvl5pPr marL="16541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5pPr>
      <a:lvl6pPr marL="21113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6pPr>
      <a:lvl7pPr marL="25685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7pPr>
      <a:lvl8pPr marL="30257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8pPr>
      <a:lvl9pPr marL="34829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0" y="6558513"/>
            <a:ext cx="3575050" cy="27432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096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FFFFFF"/>
                </a:solidFill>
              </a:rPr>
              <a:t>MURI Kickoff Meeting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2079" y="65098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DD3C4FC-F306-4350-A70C-63615A422B25}" type="slidenum">
              <a:rPr lang="en-US" smtClean="0">
                <a:solidFill>
                  <a:srgbClr val="08A1D9">
                    <a:lumMod val="20000"/>
                    <a:lumOff val="80000"/>
                  </a:srgb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8A1D9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8793480" y="6558513"/>
            <a:ext cx="274320" cy="274320"/>
          </a:xfrm>
          <a:prstGeom prst="ellipse">
            <a:avLst/>
          </a:prstGeom>
          <a:noFill/>
          <a:ln>
            <a:solidFill>
              <a:srgbClr val="0070C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588" y="6558513"/>
            <a:ext cx="9145588" cy="27432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08A1D9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76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1440B6C-B696-4661-B1E6-D24372F8A121}" type="datetime3">
              <a:rPr lang="en-US" smtClean="0">
                <a:solidFill>
                  <a:srgbClr val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 December 2012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16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9779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0825" cy="155575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8113"/>
            <a:ext cx="8304213" cy="790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167" tIns="45583" rIns="91167" bIns="4558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355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2675"/>
            <a:ext cx="8304213" cy="527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167" tIns="45583" rIns="91167" bIns="45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  <a:br>
              <a:rPr lang="en-US" smtClean="0"/>
            </a:br>
            <a:r>
              <a:rPr lang="en-US" smtClean="0"/>
              <a:t>(shift return)</a:t>
            </a:r>
          </a:p>
          <a:p>
            <a:pPr lvl="0"/>
            <a:r>
              <a:rPr lang="en-US" smtClean="0"/>
              <a:t>line spacing check</a:t>
            </a:r>
          </a:p>
          <a:p>
            <a:pPr lvl="1"/>
            <a:r>
              <a:rPr lang="en-US" smtClean="0"/>
              <a:t>Second Level</a:t>
            </a:r>
            <a:br>
              <a:rPr lang="en-US" smtClean="0"/>
            </a:br>
            <a:r>
              <a:rPr lang="en-US" smtClean="0"/>
              <a:t>indent</a:t>
            </a:r>
          </a:p>
          <a:p>
            <a:pPr lvl="1"/>
            <a:r>
              <a:rPr lang="en-US" smtClean="0"/>
              <a:t>Second Level</a:t>
            </a:r>
            <a:br>
              <a:rPr lang="en-US" smtClean="0"/>
            </a:br>
            <a:r>
              <a:rPr lang="en-US" smtClean="0"/>
              <a:t>indent</a:t>
            </a:r>
          </a:p>
          <a:p>
            <a:pPr lvl="0"/>
            <a:r>
              <a:rPr lang="en-US" smtClean="0"/>
              <a:t>line spacing check</a:t>
            </a:r>
          </a:p>
          <a:p>
            <a:pPr lvl="1"/>
            <a:r>
              <a:rPr lang="en-US" smtClean="0"/>
              <a:t>line spacing check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3"/>
            <a:r>
              <a:rPr lang="en-US" smtClean="0"/>
              <a:t>Fourth level</a:t>
            </a:r>
          </a:p>
          <a:p>
            <a:pPr lvl="2"/>
            <a:r>
              <a:rPr lang="en-US" smtClean="0"/>
              <a:t>Third Level</a:t>
            </a:r>
          </a:p>
          <a:p>
            <a:pPr lvl="1"/>
            <a:r>
              <a:rPr lang="en-US" smtClean="0"/>
              <a:t>line spacing check</a:t>
            </a:r>
          </a:p>
        </p:txBody>
      </p:sp>
      <p:sp>
        <p:nvSpPr>
          <p:cNvPr id="2059" name="Text Box 11"/>
          <p:cNvSpPr txBox="1">
            <a:spLocks noChangeArrowheads="1"/>
          </p:cNvSpPr>
          <p:nvPr userDrawn="1"/>
        </p:nvSpPr>
        <p:spPr bwMode="auto">
          <a:xfrm>
            <a:off x="4572794" y="-44450"/>
            <a:ext cx="4571206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849313">
              <a:defRPr/>
            </a:pPr>
            <a:r>
              <a:rPr lang="en-US" sz="1000" b="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Clemson Updates</a:t>
            </a:r>
            <a:endParaRPr lang="en-US" sz="1000" b="0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1588" y="6595002"/>
            <a:ext cx="3575050" cy="27432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8795068" y="6550240"/>
            <a:ext cx="274320" cy="274320"/>
          </a:xfrm>
          <a:prstGeom prst="ellipse">
            <a:avLst/>
          </a:prstGeom>
          <a:noFill/>
          <a:ln>
            <a:solidFill>
              <a:srgbClr val="0070C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reeform 13"/>
          <p:cNvSpPr/>
          <p:nvPr userDrawn="1"/>
        </p:nvSpPr>
        <p:spPr>
          <a:xfrm>
            <a:off x="0" y="6605831"/>
            <a:ext cx="9145588" cy="27432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08A1D9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MURI Review: 5/17/2012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703437" y="6473279"/>
            <a:ext cx="47000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9324470-AA87-4A87-A5A7-BFBE0EE4A845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‹#›</a:t>
            </a:fld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iming>
    <p:tnLst>
      <p:par>
        <p:cTn id="1" dur="indefinite" restart="never" nodeType="tmRoot"/>
      </p:par>
    </p:tnLst>
  </p:timing>
  <p:txStyles>
    <p:titleStyle>
      <a:lvl1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defTabSz="903288" rtl="0" eaLnBrk="0" fontAlgn="base" hangingPunct="0">
        <a:lnSpc>
          <a:spcPts val="2000"/>
        </a:lnSpc>
        <a:spcBef>
          <a:spcPts val="1200"/>
        </a:spcBef>
        <a:spcAft>
          <a:spcPts val="600"/>
        </a:spcAft>
        <a:tabLst>
          <a:tab pos="3046413" algn="l"/>
        </a:tabLst>
        <a:defRPr sz="2000">
          <a:solidFill>
            <a:srgbClr val="800000"/>
          </a:solidFill>
          <a:latin typeface="+mn-lt"/>
          <a:ea typeface="+mn-ea"/>
          <a:cs typeface="+mn-cs"/>
        </a:defRPr>
      </a:lvl1pPr>
      <a:lvl2pPr marL="615950" indent="-206375" algn="l" defTabSz="903288" rtl="0" eaLnBrk="0" fontAlgn="base" hangingPunct="0">
        <a:lnSpc>
          <a:spcPts val="1800"/>
        </a:lnSpc>
        <a:spcBef>
          <a:spcPts val="400"/>
        </a:spcBef>
        <a:spcAft>
          <a:spcPts val="400"/>
        </a:spcAft>
        <a:buSzPct val="100000"/>
        <a:buChar char="•"/>
        <a:tabLst>
          <a:tab pos="3046413" algn="l"/>
        </a:tabLst>
        <a:defRPr sz="1900">
          <a:solidFill>
            <a:schemeClr val="tx1"/>
          </a:solidFill>
          <a:latin typeface="+mn-lt"/>
        </a:defRPr>
      </a:lvl2pPr>
      <a:lvl3pPr marL="1028700" indent="-225425" algn="l" defTabSz="903288" rtl="0" eaLnBrk="0" fontAlgn="base" hangingPunct="0">
        <a:lnSpc>
          <a:spcPts val="1800"/>
        </a:lnSpc>
        <a:spcBef>
          <a:spcPts val="400"/>
        </a:spcBef>
        <a:spcAft>
          <a:spcPts val="400"/>
        </a:spcAft>
        <a:buSzPct val="100000"/>
        <a:buChar char="–"/>
        <a:tabLst>
          <a:tab pos="3046413" algn="l"/>
        </a:tabLst>
        <a:defRPr sz="1700">
          <a:solidFill>
            <a:schemeClr val="tx1"/>
          </a:solidFill>
          <a:latin typeface="+mn-lt"/>
        </a:defRPr>
      </a:lvl3pPr>
      <a:lvl4pPr marL="1371600" indent="-166688" algn="l" defTabSz="903288" rtl="0" eaLnBrk="0" fontAlgn="base" hangingPunct="0">
        <a:lnSpc>
          <a:spcPts val="1600"/>
        </a:lnSpc>
        <a:spcBef>
          <a:spcPts val="300"/>
        </a:spcBef>
        <a:spcAft>
          <a:spcPts val="300"/>
        </a:spcAft>
        <a:buChar char="•"/>
        <a:tabLst>
          <a:tab pos="3046413" algn="l"/>
        </a:tabLst>
        <a:defRPr sz="1600">
          <a:solidFill>
            <a:schemeClr val="tx1"/>
          </a:solidFill>
          <a:latin typeface="+mn-lt"/>
        </a:defRPr>
      </a:lvl4pPr>
      <a:lvl5pPr marL="16541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5pPr>
      <a:lvl6pPr marL="21113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6pPr>
      <a:lvl7pPr marL="25685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7pPr>
      <a:lvl8pPr marL="30257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8pPr>
      <a:lvl9pPr marL="34829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9779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0825" cy="155575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8113"/>
            <a:ext cx="8304213" cy="790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167" tIns="45583" rIns="91167" bIns="4558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355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2675"/>
            <a:ext cx="8304213" cy="527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167" tIns="45583" rIns="91167" bIns="45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  <a:br>
              <a:rPr lang="en-US" smtClean="0"/>
            </a:br>
            <a:r>
              <a:rPr lang="en-US" smtClean="0"/>
              <a:t>(shift return)</a:t>
            </a:r>
          </a:p>
          <a:p>
            <a:pPr lvl="0"/>
            <a:r>
              <a:rPr lang="en-US" smtClean="0"/>
              <a:t>line spacing check</a:t>
            </a:r>
          </a:p>
          <a:p>
            <a:pPr lvl="1"/>
            <a:r>
              <a:rPr lang="en-US" smtClean="0"/>
              <a:t>Second Level</a:t>
            </a:r>
            <a:br>
              <a:rPr lang="en-US" smtClean="0"/>
            </a:br>
            <a:r>
              <a:rPr lang="en-US" smtClean="0"/>
              <a:t>indent</a:t>
            </a:r>
          </a:p>
          <a:p>
            <a:pPr lvl="1"/>
            <a:r>
              <a:rPr lang="en-US" smtClean="0"/>
              <a:t>Second Level</a:t>
            </a:r>
            <a:br>
              <a:rPr lang="en-US" smtClean="0"/>
            </a:br>
            <a:r>
              <a:rPr lang="en-US" smtClean="0"/>
              <a:t>indent</a:t>
            </a:r>
          </a:p>
          <a:p>
            <a:pPr lvl="0"/>
            <a:r>
              <a:rPr lang="en-US" smtClean="0"/>
              <a:t>line spacing check</a:t>
            </a:r>
          </a:p>
          <a:p>
            <a:pPr lvl="1"/>
            <a:r>
              <a:rPr lang="en-US" smtClean="0"/>
              <a:t>line spacing check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3"/>
            <a:r>
              <a:rPr lang="en-US" smtClean="0"/>
              <a:t>Fourth level</a:t>
            </a:r>
          </a:p>
          <a:p>
            <a:pPr lvl="2"/>
            <a:r>
              <a:rPr lang="en-US" smtClean="0"/>
              <a:t>Third Level</a:t>
            </a:r>
          </a:p>
          <a:p>
            <a:pPr lvl="1"/>
            <a:r>
              <a:rPr lang="en-US" smtClean="0"/>
              <a:t>line spacing check</a:t>
            </a:r>
          </a:p>
        </p:txBody>
      </p:sp>
      <p:sp>
        <p:nvSpPr>
          <p:cNvPr id="10" name="Freeform 9"/>
          <p:cNvSpPr/>
          <p:nvPr/>
        </p:nvSpPr>
        <p:spPr>
          <a:xfrm>
            <a:off x="1588" y="6595002"/>
            <a:ext cx="3575050" cy="27432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8795068" y="6550240"/>
            <a:ext cx="274320" cy="274320"/>
          </a:xfrm>
          <a:prstGeom prst="ellipse">
            <a:avLst/>
          </a:prstGeom>
          <a:noFill/>
          <a:ln>
            <a:solidFill>
              <a:srgbClr val="0070C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0" y="6605831"/>
            <a:ext cx="9145588" cy="27432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08A1D9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ONR-MURI Review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03437" y="6473279"/>
            <a:ext cx="47000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9324470-AA87-4A87-A5A7-BFBE0EE4A845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‹#›</a:t>
            </a:fld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iming>
    <p:tnLst>
      <p:par>
        <p:cTn id="1" dur="indefinite" restart="never" nodeType="tmRoot"/>
      </p:par>
    </p:tnLst>
  </p:timing>
  <p:txStyles>
    <p:titleStyle>
      <a:lvl1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defTabSz="903288" rtl="0" eaLnBrk="0" fontAlgn="base" hangingPunct="0">
        <a:lnSpc>
          <a:spcPts val="2000"/>
        </a:lnSpc>
        <a:spcBef>
          <a:spcPts val="1200"/>
        </a:spcBef>
        <a:spcAft>
          <a:spcPts val="600"/>
        </a:spcAft>
        <a:tabLst>
          <a:tab pos="3046413" algn="l"/>
        </a:tabLst>
        <a:defRPr sz="2000">
          <a:solidFill>
            <a:srgbClr val="800000"/>
          </a:solidFill>
          <a:latin typeface="+mn-lt"/>
          <a:ea typeface="+mn-ea"/>
          <a:cs typeface="+mn-cs"/>
        </a:defRPr>
      </a:lvl1pPr>
      <a:lvl2pPr marL="615950" indent="-206375" algn="l" defTabSz="903288" rtl="0" eaLnBrk="0" fontAlgn="base" hangingPunct="0">
        <a:lnSpc>
          <a:spcPts val="1800"/>
        </a:lnSpc>
        <a:spcBef>
          <a:spcPts val="400"/>
        </a:spcBef>
        <a:spcAft>
          <a:spcPts val="400"/>
        </a:spcAft>
        <a:buSzPct val="100000"/>
        <a:buChar char="•"/>
        <a:tabLst>
          <a:tab pos="3046413" algn="l"/>
        </a:tabLst>
        <a:defRPr sz="1900">
          <a:solidFill>
            <a:schemeClr val="tx1"/>
          </a:solidFill>
          <a:latin typeface="+mn-lt"/>
        </a:defRPr>
      </a:lvl2pPr>
      <a:lvl3pPr marL="1028700" indent="-225425" algn="l" defTabSz="903288" rtl="0" eaLnBrk="0" fontAlgn="base" hangingPunct="0">
        <a:lnSpc>
          <a:spcPts val="1800"/>
        </a:lnSpc>
        <a:spcBef>
          <a:spcPts val="400"/>
        </a:spcBef>
        <a:spcAft>
          <a:spcPts val="400"/>
        </a:spcAft>
        <a:buSzPct val="100000"/>
        <a:buChar char="–"/>
        <a:tabLst>
          <a:tab pos="3046413" algn="l"/>
        </a:tabLst>
        <a:defRPr sz="1700">
          <a:solidFill>
            <a:schemeClr val="tx1"/>
          </a:solidFill>
          <a:latin typeface="+mn-lt"/>
        </a:defRPr>
      </a:lvl3pPr>
      <a:lvl4pPr marL="1371600" indent="-166688" algn="l" defTabSz="903288" rtl="0" eaLnBrk="0" fontAlgn="base" hangingPunct="0">
        <a:lnSpc>
          <a:spcPts val="1600"/>
        </a:lnSpc>
        <a:spcBef>
          <a:spcPts val="300"/>
        </a:spcBef>
        <a:spcAft>
          <a:spcPts val="300"/>
        </a:spcAft>
        <a:buChar char="•"/>
        <a:tabLst>
          <a:tab pos="3046413" algn="l"/>
        </a:tabLst>
        <a:defRPr sz="1600">
          <a:solidFill>
            <a:schemeClr val="tx1"/>
          </a:solidFill>
          <a:latin typeface="+mn-lt"/>
        </a:defRPr>
      </a:lvl4pPr>
      <a:lvl5pPr marL="16541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5pPr>
      <a:lvl6pPr marL="21113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6pPr>
      <a:lvl7pPr marL="25685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7pPr>
      <a:lvl8pPr marL="30257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8pPr>
      <a:lvl9pPr marL="34829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9779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0825" cy="155575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8113"/>
            <a:ext cx="8304213" cy="790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167" tIns="45583" rIns="91167" bIns="4558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355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2675"/>
            <a:ext cx="8304213" cy="527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167" tIns="45583" rIns="91167" bIns="45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  <a:br>
              <a:rPr lang="en-US" smtClean="0"/>
            </a:br>
            <a:r>
              <a:rPr lang="en-US" smtClean="0"/>
              <a:t>(shift return)</a:t>
            </a:r>
          </a:p>
          <a:p>
            <a:pPr lvl="0"/>
            <a:r>
              <a:rPr lang="en-US" smtClean="0"/>
              <a:t>line spacing check</a:t>
            </a:r>
          </a:p>
          <a:p>
            <a:pPr lvl="1"/>
            <a:r>
              <a:rPr lang="en-US" smtClean="0"/>
              <a:t>Second Level</a:t>
            </a:r>
            <a:br>
              <a:rPr lang="en-US" smtClean="0"/>
            </a:br>
            <a:r>
              <a:rPr lang="en-US" smtClean="0"/>
              <a:t>indent</a:t>
            </a:r>
          </a:p>
          <a:p>
            <a:pPr lvl="1"/>
            <a:r>
              <a:rPr lang="en-US" smtClean="0"/>
              <a:t>Second Level</a:t>
            </a:r>
            <a:br>
              <a:rPr lang="en-US" smtClean="0"/>
            </a:br>
            <a:r>
              <a:rPr lang="en-US" smtClean="0"/>
              <a:t>indent</a:t>
            </a:r>
          </a:p>
          <a:p>
            <a:pPr lvl="0"/>
            <a:r>
              <a:rPr lang="en-US" smtClean="0"/>
              <a:t>line spacing check</a:t>
            </a:r>
          </a:p>
          <a:p>
            <a:pPr lvl="1"/>
            <a:r>
              <a:rPr lang="en-US" smtClean="0"/>
              <a:t>line spacing check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3"/>
            <a:r>
              <a:rPr lang="en-US" smtClean="0"/>
              <a:t>Fourth level</a:t>
            </a:r>
          </a:p>
          <a:p>
            <a:pPr lvl="2"/>
            <a:r>
              <a:rPr lang="en-US" smtClean="0"/>
              <a:t>Third Level</a:t>
            </a:r>
          </a:p>
          <a:p>
            <a:pPr lvl="1"/>
            <a:r>
              <a:rPr lang="en-US" smtClean="0"/>
              <a:t>line spacing check</a:t>
            </a:r>
          </a:p>
        </p:txBody>
      </p:sp>
      <p:sp>
        <p:nvSpPr>
          <p:cNvPr id="10" name="Freeform 9"/>
          <p:cNvSpPr/>
          <p:nvPr/>
        </p:nvSpPr>
        <p:spPr>
          <a:xfrm>
            <a:off x="1588" y="6595002"/>
            <a:ext cx="3575050" cy="27432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8795068" y="6550240"/>
            <a:ext cx="274320" cy="274320"/>
          </a:xfrm>
          <a:prstGeom prst="ellipse">
            <a:avLst/>
          </a:prstGeom>
          <a:noFill/>
          <a:ln>
            <a:solidFill>
              <a:srgbClr val="0070C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0" y="6605831"/>
            <a:ext cx="9145588" cy="27432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08A1D9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ONR-MURI Review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03437" y="6473279"/>
            <a:ext cx="47000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9324470-AA87-4A87-A5A7-BFBE0EE4A845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‹#›</a:t>
            </a:fld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iming>
    <p:tnLst>
      <p:par>
        <p:cTn id="1" dur="indefinite" restart="never" nodeType="tmRoot"/>
      </p:par>
    </p:tnLst>
  </p:timing>
  <p:txStyles>
    <p:titleStyle>
      <a:lvl1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defTabSz="903288" rtl="0" eaLnBrk="0" fontAlgn="base" hangingPunct="0">
        <a:lnSpc>
          <a:spcPts val="2000"/>
        </a:lnSpc>
        <a:spcBef>
          <a:spcPts val="1200"/>
        </a:spcBef>
        <a:spcAft>
          <a:spcPts val="600"/>
        </a:spcAft>
        <a:tabLst>
          <a:tab pos="3046413" algn="l"/>
        </a:tabLst>
        <a:defRPr sz="2000">
          <a:solidFill>
            <a:srgbClr val="800000"/>
          </a:solidFill>
          <a:latin typeface="+mn-lt"/>
          <a:ea typeface="+mn-ea"/>
          <a:cs typeface="+mn-cs"/>
        </a:defRPr>
      </a:lvl1pPr>
      <a:lvl2pPr marL="615950" indent="-206375" algn="l" defTabSz="903288" rtl="0" eaLnBrk="0" fontAlgn="base" hangingPunct="0">
        <a:lnSpc>
          <a:spcPts val="1800"/>
        </a:lnSpc>
        <a:spcBef>
          <a:spcPts val="400"/>
        </a:spcBef>
        <a:spcAft>
          <a:spcPts val="400"/>
        </a:spcAft>
        <a:buSzPct val="100000"/>
        <a:buChar char="•"/>
        <a:tabLst>
          <a:tab pos="3046413" algn="l"/>
        </a:tabLst>
        <a:defRPr sz="1900">
          <a:solidFill>
            <a:schemeClr val="tx1"/>
          </a:solidFill>
          <a:latin typeface="+mn-lt"/>
        </a:defRPr>
      </a:lvl2pPr>
      <a:lvl3pPr marL="1028700" indent="-225425" algn="l" defTabSz="903288" rtl="0" eaLnBrk="0" fontAlgn="base" hangingPunct="0">
        <a:lnSpc>
          <a:spcPts val="1800"/>
        </a:lnSpc>
        <a:spcBef>
          <a:spcPts val="400"/>
        </a:spcBef>
        <a:spcAft>
          <a:spcPts val="400"/>
        </a:spcAft>
        <a:buSzPct val="100000"/>
        <a:buChar char="–"/>
        <a:tabLst>
          <a:tab pos="3046413" algn="l"/>
        </a:tabLst>
        <a:defRPr sz="1700">
          <a:solidFill>
            <a:schemeClr val="tx1"/>
          </a:solidFill>
          <a:latin typeface="+mn-lt"/>
        </a:defRPr>
      </a:lvl3pPr>
      <a:lvl4pPr marL="1371600" indent="-166688" algn="l" defTabSz="903288" rtl="0" eaLnBrk="0" fontAlgn="base" hangingPunct="0">
        <a:lnSpc>
          <a:spcPts val="1600"/>
        </a:lnSpc>
        <a:spcBef>
          <a:spcPts val="300"/>
        </a:spcBef>
        <a:spcAft>
          <a:spcPts val="300"/>
        </a:spcAft>
        <a:buChar char="•"/>
        <a:tabLst>
          <a:tab pos="3046413" algn="l"/>
        </a:tabLst>
        <a:defRPr sz="1600">
          <a:solidFill>
            <a:schemeClr val="tx1"/>
          </a:solidFill>
          <a:latin typeface="+mn-lt"/>
        </a:defRPr>
      </a:lvl4pPr>
      <a:lvl5pPr marL="16541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5pPr>
      <a:lvl6pPr marL="21113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6pPr>
      <a:lvl7pPr marL="25685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7pPr>
      <a:lvl8pPr marL="30257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8pPr>
      <a:lvl9pPr marL="34829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9779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0825" cy="155575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8113"/>
            <a:ext cx="8304213" cy="790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167" tIns="45583" rIns="91167" bIns="4558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355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2675"/>
            <a:ext cx="8304213" cy="527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167" tIns="45583" rIns="91167" bIns="45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  <a:br>
              <a:rPr lang="en-US" smtClean="0"/>
            </a:br>
            <a:r>
              <a:rPr lang="en-US" smtClean="0"/>
              <a:t>(shift return)</a:t>
            </a:r>
          </a:p>
          <a:p>
            <a:pPr lvl="0"/>
            <a:r>
              <a:rPr lang="en-US" smtClean="0"/>
              <a:t>line spacing check</a:t>
            </a:r>
          </a:p>
          <a:p>
            <a:pPr lvl="1"/>
            <a:r>
              <a:rPr lang="en-US" smtClean="0"/>
              <a:t>Second Level</a:t>
            </a:r>
            <a:br>
              <a:rPr lang="en-US" smtClean="0"/>
            </a:br>
            <a:r>
              <a:rPr lang="en-US" smtClean="0"/>
              <a:t>indent</a:t>
            </a:r>
          </a:p>
          <a:p>
            <a:pPr lvl="1"/>
            <a:r>
              <a:rPr lang="en-US" smtClean="0"/>
              <a:t>Second Level</a:t>
            </a:r>
            <a:br>
              <a:rPr lang="en-US" smtClean="0"/>
            </a:br>
            <a:r>
              <a:rPr lang="en-US" smtClean="0"/>
              <a:t>indent</a:t>
            </a:r>
          </a:p>
          <a:p>
            <a:pPr lvl="0"/>
            <a:r>
              <a:rPr lang="en-US" smtClean="0"/>
              <a:t>line spacing check</a:t>
            </a:r>
          </a:p>
          <a:p>
            <a:pPr lvl="1"/>
            <a:r>
              <a:rPr lang="en-US" smtClean="0"/>
              <a:t>line spacing check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3"/>
            <a:r>
              <a:rPr lang="en-US" smtClean="0"/>
              <a:t>Fourth level</a:t>
            </a:r>
          </a:p>
          <a:p>
            <a:pPr lvl="2"/>
            <a:r>
              <a:rPr lang="en-US" smtClean="0"/>
              <a:t>Third Level</a:t>
            </a:r>
          </a:p>
          <a:p>
            <a:pPr lvl="1"/>
            <a:r>
              <a:rPr lang="en-US" smtClean="0"/>
              <a:t>line spacing check</a:t>
            </a:r>
          </a:p>
        </p:txBody>
      </p:sp>
      <p:sp>
        <p:nvSpPr>
          <p:cNvPr id="10" name="Freeform 9"/>
          <p:cNvSpPr/>
          <p:nvPr/>
        </p:nvSpPr>
        <p:spPr>
          <a:xfrm>
            <a:off x="1588" y="6595002"/>
            <a:ext cx="3575050" cy="27432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8795068" y="6550240"/>
            <a:ext cx="274320" cy="274320"/>
          </a:xfrm>
          <a:prstGeom prst="ellipse">
            <a:avLst/>
          </a:prstGeom>
          <a:noFill/>
          <a:ln>
            <a:solidFill>
              <a:srgbClr val="0070C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0" y="6605831"/>
            <a:ext cx="9145588" cy="27432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08A1D9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ONR-MURI Review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03437" y="6473279"/>
            <a:ext cx="47000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9324470-AA87-4A87-A5A7-BFBE0EE4A845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‹#›</a:t>
            </a:fld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timing>
    <p:tnLst>
      <p:par>
        <p:cTn id="1" dur="indefinite" restart="never" nodeType="tmRoot"/>
      </p:par>
    </p:tnLst>
  </p:timing>
  <p:txStyles>
    <p:titleStyle>
      <a:lvl1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defTabSz="903288" rtl="0" eaLnBrk="0" fontAlgn="base" hangingPunct="0">
        <a:lnSpc>
          <a:spcPts val="2000"/>
        </a:lnSpc>
        <a:spcBef>
          <a:spcPts val="1200"/>
        </a:spcBef>
        <a:spcAft>
          <a:spcPts val="600"/>
        </a:spcAft>
        <a:tabLst>
          <a:tab pos="3046413" algn="l"/>
        </a:tabLst>
        <a:defRPr sz="2000">
          <a:solidFill>
            <a:srgbClr val="800000"/>
          </a:solidFill>
          <a:latin typeface="+mn-lt"/>
          <a:ea typeface="+mn-ea"/>
          <a:cs typeface="+mn-cs"/>
        </a:defRPr>
      </a:lvl1pPr>
      <a:lvl2pPr marL="615950" indent="-206375" algn="l" defTabSz="903288" rtl="0" eaLnBrk="0" fontAlgn="base" hangingPunct="0">
        <a:lnSpc>
          <a:spcPts val="1800"/>
        </a:lnSpc>
        <a:spcBef>
          <a:spcPts val="400"/>
        </a:spcBef>
        <a:spcAft>
          <a:spcPts val="400"/>
        </a:spcAft>
        <a:buSzPct val="100000"/>
        <a:buChar char="•"/>
        <a:tabLst>
          <a:tab pos="3046413" algn="l"/>
        </a:tabLst>
        <a:defRPr sz="1900">
          <a:solidFill>
            <a:schemeClr val="tx1"/>
          </a:solidFill>
          <a:latin typeface="+mn-lt"/>
        </a:defRPr>
      </a:lvl2pPr>
      <a:lvl3pPr marL="1028700" indent="-225425" algn="l" defTabSz="903288" rtl="0" eaLnBrk="0" fontAlgn="base" hangingPunct="0">
        <a:lnSpc>
          <a:spcPts val="1800"/>
        </a:lnSpc>
        <a:spcBef>
          <a:spcPts val="400"/>
        </a:spcBef>
        <a:spcAft>
          <a:spcPts val="400"/>
        </a:spcAft>
        <a:buSzPct val="100000"/>
        <a:buChar char="–"/>
        <a:tabLst>
          <a:tab pos="3046413" algn="l"/>
        </a:tabLst>
        <a:defRPr sz="1700">
          <a:solidFill>
            <a:schemeClr val="tx1"/>
          </a:solidFill>
          <a:latin typeface="+mn-lt"/>
        </a:defRPr>
      </a:lvl3pPr>
      <a:lvl4pPr marL="1371600" indent="-166688" algn="l" defTabSz="903288" rtl="0" eaLnBrk="0" fontAlgn="base" hangingPunct="0">
        <a:lnSpc>
          <a:spcPts val="1600"/>
        </a:lnSpc>
        <a:spcBef>
          <a:spcPts val="300"/>
        </a:spcBef>
        <a:spcAft>
          <a:spcPts val="300"/>
        </a:spcAft>
        <a:buChar char="•"/>
        <a:tabLst>
          <a:tab pos="3046413" algn="l"/>
        </a:tabLst>
        <a:defRPr sz="1600">
          <a:solidFill>
            <a:schemeClr val="tx1"/>
          </a:solidFill>
          <a:latin typeface="+mn-lt"/>
        </a:defRPr>
      </a:lvl4pPr>
      <a:lvl5pPr marL="16541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5pPr>
      <a:lvl6pPr marL="21113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6pPr>
      <a:lvl7pPr marL="25685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7pPr>
      <a:lvl8pPr marL="30257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8pPr>
      <a:lvl9pPr marL="34829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9779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0825" cy="155575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8113"/>
            <a:ext cx="8304213" cy="790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167" tIns="45583" rIns="91167" bIns="4558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355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2675"/>
            <a:ext cx="8304213" cy="527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167" tIns="45583" rIns="91167" bIns="45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  <a:br>
              <a:rPr lang="en-US" smtClean="0"/>
            </a:br>
            <a:r>
              <a:rPr lang="en-US" smtClean="0"/>
              <a:t>(shift return)</a:t>
            </a:r>
          </a:p>
          <a:p>
            <a:pPr lvl="0"/>
            <a:r>
              <a:rPr lang="en-US" smtClean="0"/>
              <a:t>line spacing check</a:t>
            </a:r>
          </a:p>
          <a:p>
            <a:pPr lvl="1"/>
            <a:r>
              <a:rPr lang="en-US" smtClean="0"/>
              <a:t>Second Level</a:t>
            </a:r>
            <a:br>
              <a:rPr lang="en-US" smtClean="0"/>
            </a:br>
            <a:r>
              <a:rPr lang="en-US" smtClean="0"/>
              <a:t>indent</a:t>
            </a:r>
          </a:p>
          <a:p>
            <a:pPr lvl="1"/>
            <a:r>
              <a:rPr lang="en-US" smtClean="0"/>
              <a:t>Second Level</a:t>
            </a:r>
            <a:br>
              <a:rPr lang="en-US" smtClean="0"/>
            </a:br>
            <a:r>
              <a:rPr lang="en-US" smtClean="0"/>
              <a:t>indent</a:t>
            </a:r>
          </a:p>
          <a:p>
            <a:pPr lvl="0"/>
            <a:r>
              <a:rPr lang="en-US" smtClean="0"/>
              <a:t>line spacing check</a:t>
            </a:r>
          </a:p>
          <a:p>
            <a:pPr lvl="1"/>
            <a:r>
              <a:rPr lang="en-US" smtClean="0"/>
              <a:t>line spacing check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3"/>
            <a:r>
              <a:rPr lang="en-US" smtClean="0"/>
              <a:t>Fourth level</a:t>
            </a:r>
          </a:p>
          <a:p>
            <a:pPr lvl="2"/>
            <a:r>
              <a:rPr lang="en-US" smtClean="0"/>
              <a:t>Third Level</a:t>
            </a:r>
          </a:p>
          <a:p>
            <a:pPr lvl="1"/>
            <a:r>
              <a:rPr lang="en-US" smtClean="0"/>
              <a:t>line spacing check</a:t>
            </a:r>
          </a:p>
        </p:txBody>
      </p:sp>
      <p:sp>
        <p:nvSpPr>
          <p:cNvPr id="10" name="Freeform 9"/>
          <p:cNvSpPr/>
          <p:nvPr/>
        </p:nvSpPr>
        <p:spPr>
          <a:xfrm>
            <a:off x="1588" y="6595002"/>
            <a:ext cx="3575050" cy="27432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8795068" y="6550240"/>
            <a:ext cx="274320" cy="274320"/>
          </a:xfrm>
          <a:prstGeom prst="ellipse">
            <a:avLst/>
          </a:prstGeom>
          <a:noFill/>
          <a:ln>
            <a:solidFill>
              <a:srgbClr val="0070C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0" y="6605831"/>
            <a:ext cx="9145588" cy="27432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08A1D9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ONR-MURI Review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03437" y="6473279"/>
            <a:ext cx="47000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9324470-AA87-4A87-A5A7-BFBE0EE4A845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‹#›</a:t>
            </a:fld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timing>
    <p:tnLst>
      <p:par>
        <p:cTn id="1" dur="indefinite" restart="never" nodeType="tmRoot"/>
      </p:par>
    </p:tnLst>
  </p:timing>
  <p:txStyles>
    <p:titleStyle>
      <a:lvl1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defTabSz="903288" rtl="0" eaLnBrk="0" fontAlgn="base" hangingPunct="0">
        <a:lnSpc>
          <a:spcPts val="2000"/>
        </a:lnSpc>
        <a:spcBef>
          <a:spcPts val="1200"/>
        </a:spcBef>
        <a:spcAft>
          <a:spcPts val="600"/>
        </a:spcAft>
        <a:tabLst>
          <a:tab pos="3046413" algn="l"/>
        </a:tabLst>
        <a:defRPr sz="2000">
          <a:solidFill>
            <a:srgbClr val="800000"/>
          </a:solidFill>
          <a:latin typeface="+mn-lt"/>
          <a:ea typeface="+mn-ea"/>
          <a:cs typeface="+mn-cs"/>
        </a:defRPr>
      </a:lvl1pPr>
      <a:lvl2pPr marL="615950" indent="-206375" algn="l" defTabSz="903288" rtl="0" eaLnBrk="0" fontAlgn="base" hangingPunct="0">
        <a:lnSpc>
          <a:spcPts val="1800"/>
        </a:lnSpc>
        <a:spcBef>
          <a:spcPts val="400"/>
        </a:spcBef>
        <a:spcAft>
          <a:spcPts val="400"/>
        </a:spcAft>
        <a:buSzPct val="100000"/>
        <a:buChar char="•"/>
        <a:tabLst>
          <a:tab pos="3046413" algn="l"/>
        </a:tabLst>
        <a:defRPr sz="1900">
          <a:solidFill>
            <a:schemeClr val="tx1"/>
          </a:solidFill>
          <a:latin typeface="+mn-lt"/>
        </a:defRPr>
      </a:lvl2pPr>
      <a:lvl3pPr marL="1028700" indent="-225425" algn="l" defTabSz="903288" rtl="0" eaLnBrk="0" fontAlgn="base" hangingPunct="0">
        <a:lnSpc>
          <a:spcPts val="1800"/>
        </a:lnSpc>
        <a:spcBef>
          <a:spcPts val="400"/>
        </a:spcBef>
        <a:spcAft>
          <a:spcPts val="400"/>
        </a:spcAft>
        <a:buSzPct val="100000"/>
        <a:buChar char="–"/>
        <a:tabLst>
          <a:tab pos="3046413" algn="l"/>
        </a:tabLst>
        <a:defRPr sz="1700">
          <a:solidFill>
            <a:schemeClr val="tx1"/>
          </a:solidFill>
          <a:latin typeface="+mn-lt"/>
        </a:defRPr>
      </a:lvl3pPr>
      <a:lvl4pPr marL="1371600" indent="-166688" algn="l" defTabSz="903288" rtl="0" eaLnBrk="0" fontAlgn="base" hangingPunct="0">
        <a:lnSpc>
          <a:spcPts val="1600"/>
        </a:lnSpc>
        <a:spcBef>
          <a:spcPts val="300"/>
        </a:spcBef>
        <a:spcAft>
          <a:spcPts val="300"/>
        </a:spcAft>
        <a:buChar char="•"/>
        <a:tabLst>
          <a:tab pos="3046413" algn="l"/>
        </a:tabLst>
        <a:defRPr sz="1600">
          <a:solidFill>
            <a:schemeClr val="tx1"/>
          </a:solidFill>
          <a:latin typeface="+mn-lt"/>
        </a:defRPr>
      </a:lvl4pPr>
      <a:lvl5pPr marL="16541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5pPr>
      <a:lvl6pPr marL="21113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6pPr>
      <a:lvl7pPr marL="25685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7pPr>
      <a:lvl8pPr marL="30257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8pPr>
      <a:lvl9pPr marL="34829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9779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0825" cy="155575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8113"/>
            <a:ext cx="8304213" cy="790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167" tIns="45583" rIns="91167" bIns="4558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355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2675"/>
            <a:ext cx="8304213" cy="527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167" tIns="45583" rIns="91167" bIns="45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  <a:br>
              <a:rPr lang="en-US" smtClean="0"/>
            </a:br>
            <a:r>
              <a:rPr lang="en-US" smtClean="0"/>
              <a:t>(shift return)</a:t>
            </a:r>
          </a:p>
          <a:p>
            <a:pPr lvl="0"/>
            <a:r>
              <a:rPr lang="en-US" smtClean="0"/>
              <a:t>line spacing check</a:t>
            </a:r>
          </a:p>
          <a:p>
            <a:pPr lvl="1"/>
            <a:r>
              <a:rPr lang="en-US" smtClean="0"/>
              <a:t>Second Level</a:t>
            </a:r>
            <a:br>
              <a:rPr lang="en-US" smtClean="0"/>
            </a:br>
            <a:r>
              <a:rPr lang="en-US" smtClean="0"/>
              <a:t>indent</a:t>
            </a:r>
          </a:p>
          <a:p>
            <a:pPr lvl="1"/>
            <a:r>
              <a:rPr lang="en-US" smtClean="0"/>
              <a:t>Second Level</a:t>
            </a:r>
            <a:br>
              <a:rPr lang="en-US" smtClean="0"/>
            </a:br>
            <a:r>
              <a:rPr lang="en-US" smtClean="0"/>
              <a:t>indent</a:t>
            </a:r>
          </a:p>
          <a:p>
            <a:pPr lvl="0"/>
            <a:r>
              <a:rPr lang="en-US" smtClean="0"/>
              <a:t>line spacing check</a:t>
            </a:r>
          </a:p>
          <a:p>
            <a:pPr lvl="1"/>
            <a:r>
              <a:rPr lang="en-US" smtClean="0"/>
              <a:t>line spacing check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3"/>
            <a:r>
              <a:rPr lang="en-US" smtClean="0"/>
              <a:t>Fourth level</a:t>
            </a:r>
          </a:p>
          <a:p>
            <a:pPr lvl="2"/>
            <a:r>
              <a:rPr lang="en-US" smtClean="0"/>
              <a:t>Third Level</a:t>
            </a:r>
          </a:p>
          <a:p>
            <a:pPr lvl="1"/>
            <a:r>
              <a:rPr lang="en-US" smtClean="0"/>
              <a:t>line spacing check</a:t>
            </a:r>
          </a:p>
        </p:txBody>
      </p:sp>
      <p:sp>
        <p:nvSpPr>
          <p:cNvPr id="10" name="Freeform 9"/>
          <p:cNvSpPr/>
          <p:nvPr/>
        </p:nvSpPr>
        <p:spPr>
          <a:xfrm>
            <a:off x="1588" y="6595002"/>
            <a:ext cx="3575050" cy="27432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8795068" y="6550240"/>
            <a:ext cx="274320" cy="274320"/>
          </a:xfrm>
          <a:prstGeom prst="ellipse">
            <a:avLst/>
          </a:prstGeom>
          <a:noFill/>
          <a:ln>
            <a:solidFill>
              <a:srgbClr val="0070C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0" y="6605831"/>
            <a:ext cx="9145588" cy="27432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08A1D9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ONR-MURI Review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03437" y="6473279"/>
            <a:ext cx="47000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9324470-AA87-4A87-A5A7-BFBE0EE4A845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‹#›</a:t>
            </a:fld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iming>
    <p:tnLst>
      <p:par>
        <p:cTn id="1" dur="indefinite" restart="never" nodeType="tmRoot"/>
      </p:par>
    </p:tnLst>
  </p:timing>
  <p:txStyles>
    <p:titleStyle>
      <a:lvl1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defTabSz="903288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defTabSz="903288" rtl="0" eaLnBrk="0" fontAlgn="base" hangingPunct="0">
        <a:lnSpc>
          <a:spcPts val="2000"/>
        </a:lnSpc>
        <a:spcBef>
          <a:spcPts val="1200"/>
        </a:spcBef>
        <a:spcAft>
          <a:spcPts val="600"/>
        </a:spcAft>
        <a:tabLst>
          <a:tab pos="3046413" algn="l"/>
        </a:tabLst>
        <a:defRPr sz="2000">
          <a:solidFill>
            <a:srgbClr val="800000"/>
          </a:solidFill>
          <a:latin typeface="+mn-lt"/>
          <a:ea typeface="+mn-ea"/>
          <a:cs typeface="+mn-cs"/>
        </a:defRPr>
      </a:lvl1pPr>
      <a:lvl2pPr marL="615950" indent="-206375" algn="l" defTabSz="903288" rtl="0" eaLnBrk="0" fontAlgn="base" hangingPunct="0">
        <a:lnSpc>
          <a:spcPts val="1800"/>
        </a:lnSpc>
        <a:spcBef>
          <a:spcPts val="400"/>
        </a:spcBef>
        <a:spcAft>
          <a:spcPts val="400"/>
        </a:spcAft>
        <a:buSzPct val="100000"/>
        <a:buChar char="•"/>
        <a:tabLst>
          <a:tab pos="3046413" algn="l"/>
        </a:tabLst>
        <a:defRPr sz="1900">
          <a:solidFill>
            <a:schemeClr val="tx1"/>
          </a:solidFill>
          <a:latin typeface="+mn-lt"/>
        </a:defRPr>
      </a:lvl2pPr>
      <a:lvl3pPr marL="1028700" indent="-225425" algn="l" defTabSz="903288" rtl="0" eaLnBrk="0" fontAlgn="base" hangingPunct="0">
        <a:lnSpc>
          <a:spcPts val="1800"/>
        </a:lnSpc>
        <a:spcBef>
          <a:spcPts val="400"/>
        </a:spcBef>
        <a:spcAft>
          <a:spcPts val="400"/>
        </a:spcAft>
        <a:buSzPct val="100000"/>
        <a:buChar char="–"/>
        <a:tabLst>
          <a:tab pos="3046413" algn="l"/>
        </a:tabLst>
        <a:defRPr sz="1700">
          <a:solidFill>
            <a:schemeClr val="tx1"/>
          </a:solidFill>
          <a:latin typeface="+mn-lt"/>
        </a:defRPr>
      </a:lvl3pPr>
      <a:lvl4pPr marL="1371600" indent="-166688" algn="l" defTabSz="903288" rtl="0" eaLnBrk="0" fontAlgn="base" hangingPunct="0">
        <a:lnSpc>
          <a:spcPts val="1600"/>
        </a:lnSpc>
        <a:spcBef>
          <a:spcPts val="300"/>
        </a:spcBef>
        <a:spcAft>
          <a:spcPts val="300"/>
        </a:spcAft>
        <a:buChar char="•"/>
        <a:tabLst>
          <a:tab pos="3046413" algn="l"/>
        </a:tabLst>
        <a:defRPr sz="1600">
          <a:solidFill>
            <a:schemeClr val="tx1"/>
          </a:solidFill>
          <a:latin typeface="+mn-lt"/>
        </a:defRPr>
      </a:lvl4pPr>
      <a:lvl5pPr marL="16541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5pPr>
      <a:lvl6pPr marL="21113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6pPr>
      <a:lvl7pPr marL="25685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7pPr>
      <a:lvl8pPr marL="30257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8pPr>
      <a:lvl9pPr marL="3482975" indent="-166688" algn="l" defTabSz="903288" rtl="0" eaLnBrk="0" fontAlgn="base" hangingPunct="0">
        <a:spcBef>
          <a:spcPct val="20000"/>
        </a:spcBef>
        <a:spcAft>
          <a:spcPct val="0"/>
        </a:spcAft>
        <a:buChar char="»"/>
        <a:tabLst>
          <a:tab pos="3046413" algn="l"/>
        </a:tabLst>
        <a:defRPr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iff"/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tiff"/><Relationship Id="rId4" Type="http://schemas.openxmlformats.org/officeDocument/2006/relationships/image" Target="../media/image53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9.emf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ct.polymtl.ca/FACT/phase_diagram.php?xlabel=&amp;ylabel=&amp;maxx=&amp;minx=&amp;maxy=&amp;miny=&amp;calc=1&amp;file=Bi-Cu.jpg&amp;y=&amp;cat=&amp;dir=SGTE&amp;lang=&amp;type=&amp;coords=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jpeg"/><Relationship Id="rId5" Type="http://schemas.openxmlformats.org/officeDocument/2006/relationships/image" Target="../media/image28.jpeg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285034" y="1676401"/>
            <a:ext cx="8706566" cy="14477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Tailoring of Atomic-Scale Interphase Complexions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Mechanism-Informed Material Design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143000" y="3200400"/>
            <a:ext cx="7772400" cy="1905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Developing Predictive Thermodynamic Models …and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V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alidation Experiments</a:t>
            </a:r>
          </a:p>
          <a:p>
            <a:pPr>
              <a:lnSpc>
                <a:spcPct val="120000"/>
              </a:lnSpc>
            </a:pPr>
            <a:r>
              <a:rPr lang="en-US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Presented by Jian Luo 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</a:t>
            </a:r>
            <a:r>
              <a:rPr lang="en-US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 Behalf of the MURI Team</a:t>
            </a:r>
            <a:endParaRPr lang="en-US" sz="19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2343" y="228599"/>
            <a:ext cx="9169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Office of Naval Research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Multidisciplinary 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University </a:t>
            </a: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Research Initiative Project Review Meeting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December 18, 2012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ONR Topic Chief</a:t>
            </a: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 David Shifler</a:t>
            </a:r>
            <a:endParaRPr lang="en-US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85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646" y="152400"/>
            <a:ext cx="9144000" cy="83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Candara" pitchFamily="34" charset="0"/>
              </a:rPr>
              <a:t>Developing A New “Materials Genome” Tool for Designing Nanocrystalline Alloys?</a:t>
            </a: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dirty="0" smtClean="0"/>
              <a:t>“CalPhaD for Nanocrystalline Alloy” Diagram</a:t>
            </a:r>
            <a:endParaRPr lang="en-US" dirty="0"/>
          </a:p>
        </p:txBody>
      </p:sp>
      <p:pic>
        <p:nvPicPr>
          <p:cNvPr id="7587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76" b="7052"/>
          <a:stretch/>
        </p:blipFill>
        <p:spPr bwMode="auto">
          <a:xfrm>
            <a:off x="1852148" y="1099719"/>
            <a:ext cx="5984214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002" y="1219200"/>
            <a:ext cx="1763146" cy="1015663"/>
          </a:xfrm>
          <a:prstGeom prst="rect">
            <a:avLst/>
          </a:prstGeom>
          <a:solidFill>
            <a:srgbClr val="FFFFCC"/>
          </a:solidFill>
          <a:ln w="28575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GB Complexion Model</a:t>
            </a:r>
          </a:p>
          <a:p>
            <a:r>
              <a:rPr 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(Wynblatt model for this case)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660" y="2758083"/>
            <a:ext cx="1763146" cy="738664"/>
          </a:xfrm>
          <a:prstGeom prst="rect">
            <a:avLst/>
          </a:prstGeom>
          <a:solidFill>
            <a:srgbClr val="FFFFCC"/>
          </a:solidFill>
          <a:ln w="28575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Bulk CalPhaD</a:t>
            </a:r>
          </a:p>
          <a:p>
            <a:r>
              <a:rPr 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(Computational Thermodynamics)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188" y="223486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/>
              </a:rPr>
              <a:t>+</a:t>
            </a:r>
            <a:endParaRPr lang="en-US" sz="2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Bent Arrow 7"/>
          <p:cNvSpPr/>
          <p:nvPr/>
        </p:nvSpPr>
        <p:spPr bwMode="auto">
          <a:xfrm flipV="1">
            <a:off x="838200" y="3657600"/>
            <a:ext cx="762000" cy="685800"/>
          </a:xfrm>
          <a:prstGeom prst="bentArrow">
            <a:avLst/>
          </a:prstGeom>
          <a:solidFill>
            <a:schemeClr val="bg1"/>
          </a:solidFill>
          <a:ln w="38100" cap="flat" cmpd="sng" algn="ctr">
            <a:solidFill>
              <a:srgbClr val="FF99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49313"/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00800" y="1308789"/>
            <a:ext cx="2716987" cy="2865652"/>
            <a:chOff x="6400800" y="1308789"/>
            <a:chExt cx="2716987" cy="2865652"/>
          </a:xfrm>
        </p:grpSpPr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6362" y="2336764"/>
              <a:ext cx="1186164" cy="1186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845624" y="1308789"/>
              <a:ext cx="2272163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 smtClean="0">
                  <a:solidFill>
                    <a:srgbClr val="FF0000"/>
                  </a:solidFill>
                  <a:latin typeface="Candara" pitchFamily="34" charset="0"/>
                </a:rPr>
                <a:t>Metastable</a:t>
              </a:r>
              <a:r>
                <a:rPr lang="en-US" sz="1600" dirty="0" smtClean="0">
                  <a:solidFill>
                    <a:srgbClr val="0000FF"/>
                  </a:solidFill>
                  <a:latin typeface="Candara" pitchFamily="34" charset="0"/>
                </a:rPr>
                <a:t> nanocrystalline </a:t>
              </a:r>
              <a:r>
                <a:rPr lang="en-US" sz="1600" dirty="0">
                  <a:solidFill>
                    <a:srgbClr val="0000FF"/>
                  </a:solidFill>
                  <a:latin typeface="Candara" pitchFamily="34" charset="0"/>
                </a:rPr>
                <a:t>a</a:t>
              </a:r>
              <a:r>
                <a:rPr lang="en-US" sz="1600" dirty="0" smtClean="0">
                  <a:solidFill>
                    <a:srgbClr val="0000FF"/>
                  </a:solidFill>
                  <a:latin typeface="Candara" pitchFamily="34" charset="0"/>
                </a:rPr>
                <a:t>lloys </a:t>
              </a:r>
              <a:r>
                <a:rPr lang="en-US" sz="1600" dirty="0">
                  <a:solidFill>
                    <a:srgbClr val="0000FF"/>
                  </a:solidFill>
                  <a:latin typeface="Candara" pitchFamily="34" charset="0"/>
                </a:rPr>
                <a:t>p</a:t>
              </a:r>
              <a:r>
                <a:rPr lang="en-US" sz="1600" dirty="0" smtClean="0">
                  <a:solidFill>
                    <a:srgbClr val="0000FF"/>
                  </a:solidFill>
                  <a:latin typeface="Candara" pitchFamily="34" charset="0"/>
                </a:rPr>
                <a:t>ossible, but probably </a:t>
              </a:r>
              <a:r>
                <a:rPr lang="en-US" sz="1600" dirty="0" smtClean="0">
                  <a:solidFill>
                    <a:srgbClr val="FF0000"/>
                  </a:solidFill>
                  <a:latin typeface="Candara" pitchFamily="34" charset="0"/>
                </a:rPr>
                <a:t>impractical</a:t>
              </a:r>
              <a:r>
                <a:rPr lang="en-US" sz="1600" dirty="0" smtClean="0">
                  <a:solidFill>
                    <a:srgbClr val="0000FF"/>
                  </a:solidFill>
                  <a:latin typeface="Candara" pitchFamily="34" charset="0"/>
                </a:rPr>
                <a:t> for Ni-Bi… </a:t>
              </a:r>
              <a:endParaRPr lang="en-US" sz="1600" dirty="0">
                <a:solidFill>
                  <a:srgbClr val="0000FF"/>
                </a:solidFill>
                <a:latin typeface="Candara" pitchFamily="34" charset="0"/>
              </a:endParaRPr>
            </a:p>
          </p:txBody>
        </p:sp>
        <p:sp>
          <p:nvSpPr>
            <p:cNvPr id="10" name="Right Arrow 9"/>
            <p:cNvSpPr/>
            <p:nvPr/>
          </p:nvSpPr>
          <p:spPr bwMode="auto">
            <a:xfrm>
              <a:off x="6400800" y="1649482"/>
              <a:ext cx="533400" cy="297345"/>
            </a:xfrm>
            <a:prstGeom prst="rightArrow">
              <a:avLst/>
            </a:prstGeom>
            <a:solidFill>
              <a:schemeClr val="bg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49313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73210" y="3528110"/>
              <a:ext cx="13088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Candara" pitchFamily="34" charset="0"/>
                </a:rPr>
                <a:t>Cu-Bi</a:t>
              </a:r>
            </a:p>
            <a:p>
              <a:r>
                <a:rPr lang="en-US" sz="1200" dirty="0" err="1" smtClean="0">
                  <a:solidFill>
                    <a:srgbClr val="000000"/>
                  </a:solidFill>
                  <a:latin typeface="Candara" pitchFamily="34" charset="0"/>
                </a:rPr>
                <a:t>Mayr</a:t>
              </a:r>
              <a:r>
                <a:rPr lang="en-US" sz="1200" dirty="0" smtClean="0">
                  <a:solidFill>
                    <a:srgbClr val="000000"/>
                  </a:solidFill>
                  <a:latin typeface="Candara" pitchFamily="34" charset="0"/>
                </a:rPr>
                <a:t> &amp; </a:t>
              </a:r>
              <a:r>
                <a:rPr lang="en-US" sz="1200" dirty="0" err="1" smtClean="0">
                  <a:solidFill>
                    <a:srgbClr val="000000"/>
                  </a:solidFill>
                  <a:latin typeface="Candara" pitchFamily="34" charset="0"/>
                </a:rPr>
                <a:t>Bedorf</a:t>
              </a:r>
              <a:r>
                <a:rPr lang="en-US" sz="1200" dirty="0" smtClean="0">
                  <a:solidFill>
                    <a:srgbClr val="000000"/>
                  </a:solidFill>
                  <a:latin typeface="Candara" pitchFamily="34" charset="0"/>
                </a:rPr>
                <a:t> </a:t>
              </a:r>
            </a:p>
            <a:p>
              <a:r>
                <a:rPr lang="en-US" sz="1200" i="1" dirty="0" smtClean="0">
                  <a:solidFill>
                    <a:srgbClr val="000000"/>
                  </a:solidFill>
                  <a:latin typeface="Candara" pitchFamily="34" charset="0"/>
                </a:rPr>
                <a:t>Phys. Rev. B</a:t>
              </a:r>
              <a:r>
                <a:rPr lang="en-US" sz="1200" dirty="0" smtClean="0">
                  <a:solidFill>
                    <a:srgbClr val="000000"/>
                  </a:solidFill>
                  <a:latin typeface="Candara" pitchFamily="34" charset="0"/>
                </a:rPr>
                <a:t> 2007</a:t>
              </a:r>
              <a:endParaRPr lang="en-US" sz="1200" dirty="0">
                <a:solidFill>
                  <a:srgbClr val="000000"/>
                </a:solidFill>
                <a:latin typeface="Candara" pitchFamily="34" charset="0"/>
              </a:endParaRPr>
            </a:p>
          </p:txBody>
        </p:sp>
      </p:grpSp>
      <p:sp>
        <p:nvSpPr>
          <p:cNvPr id="12" name="Multiply 11"/>
          <p:cNvSpPr/>
          <p:nvPr/>
        </p:nvSpPr>
        <p:spPr bwMode="auto">
          <a:xfrm>
            <a:off x="4114800" y="2485500"/>
            <a:ext cx="256032" cy="256032"/>
          </a:xfrm>
          <a:prstGeom prst="mathMultiply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1654503"/>
            <a:ext cx="1652016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Consistent </a:t>
            </a:r>
          </a:p>
          <a:p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with </a:t>
            </a:r>
          </a:p>
          <a:p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xperiment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-7080000">
            <a:off x="3976866" y="2257320"/>
            <a:ext cx="301841" cy="18677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4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54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1800" dirty="0" smtClean="0"/>
              <a:t>A More Practical Case</a:t>
            </a:r>
            <a:br>
              <a:rPr lang="en-US" sz="1800" dirty="0" smtClean="0"/>
            </a:br>
            <a:r>
              <a:rPr lang="en-US" sz="2600" dirty="0" smtClean="0"/>
              <a:t>“CalPhaD for Nanocrystalline Alloy” Diagram for </a:t>
            </a:r>
            <a:r>
              <a:rPr lang="en-US" sz="2600" u="sng" dirty="0" smtClean="0"/>
              <a:t>Fe</a:t>
            </a:r>
            <a:r>
              <a:rPr lang="en-US" sz="2600" dirty="0" smtClean="0"/>
              <a:t>-</a:t>
            </a:r>
            <a:r>
              <a:rPr lang="en-US" sz="2600" dirty="0" err="1" smtClean="0"/>
              <a:t>Zr</a:t>
            </a:r>
            <a:r>
              <a:rPr lang="en-US" sz="2600" dirty="0"/>
              <a:t> </a:t>
            </a:r>
            <a:r>
              <a:rPr lang="en-US" sz="1800" dirty="0" smtClean="0"/>
              <a:t>Consistent with Prior Experiments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294078"/>
            <a:ext cx="6908204" cy="5196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52400" y="958853"/>
            <a:ext cx="861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  <a:latin typeface="Candara" pitchFamily="34" charset="0"/>
              </a:rPr>
              <a:t>No fitting/free parameters used other than the CalPhaD data obtained in literature!</a:t>
            </a:r>
            <a:endParaRPr lang="en-US" sz="1600" dirty="0">
              <a:solidFill>
                <a:srgbClr val="7030A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95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22386914"/>
              </p:ext>
            </p:extLst>
          </p:nvPr>
        </p:nvGraphicFramePr>
        <p:xfrm>
          <a:off x="0" y="1858672"/>
          <a:ext cx="5962650" cy="4192587"/>
        </p:xfrm>
        <a:graphic>
          <a:graphicData uri="http://schemas.openxmlformats.org/presentationml/2006/ole">
            <p:oleObj spid="_x0000_s755800" name="Graph" r:id="rId3" imgW="4160880" imgH="292608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113"/>
            <a:ext cx="9144000" cy="790575"/>
          </a:xfrm>
        </p:spPr>
        <p:txBody>
          <a:bodyPr/>
          <a:lstStyle/>
          <a:p>
            <a:r>
              <a:rPr lang="en-US" dirty="0" smtClean="0"/>
              <a:t>Grain Growth (GG): Intriguing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599" y="1097280"/>
            <a:ext cx="3276959" cy="400110"/>
          </a:xfrm>
          <a:prstGeom prst="rect">
            <a:avLst/>
          </a:prstGeom>
          <a:solidFill>
            <a:srgbClr val="FFFFCC"/>
          </a:solidFill>
          <a:ln w="222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ndara" pitchFamily="34" charset="0"/>
              </a:rPr>
              <a:t>Bi inhibits GG at low </a:t>
            </a:r>
            <a:r>
              <a:rPr lang="en-US" sz="2000" i="1" dirty="0" smtClean="0">
                <a:solidFill>
                  <a:srgbClr val="FF0000"/>
                </a:solidFill>
                <a:latin typeface="Candara" pitchFamily="34" charset="0"/>
              </a:rPr>
              <a:t>T</a:t>
            </a:r>
            <a:r>
              <a:rPr lang="en-US" sz="2000" dirty="0" smtClean="0">
                <a:solidFill>
                  <a:srgbClr val="FF0000"/>
                </a:solidFill>
                <a:latin typeface="Candara" pitchFamily="34" charset="0"/>
              </a:rPr>
              <a:t>’s?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6970" y="2057399"/>
            <a:ext cx="329887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047560" y="1658306"/>
            <a:ext cx="287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CMU</a:t>
            </a:r>
            <a:r>
              <a:rPr lang="en-US" sz="1800" dirty="0" smtClean="0">
                <a:solidFill>
                  <a:srgbClr val="0000FF"/>
                </a:solidFill>
                <a:latin typeface="Candara" pitchFamily="34" charset="0"/>
              </a:rPr>
              <a:t> </a:t>
            </a:r>
            <a:r>
              <a:rPr lang="en-US" sz="1800" dirty="0" smtClean="0">
                <a:latin typeface="Candara" pitchFamily="34" charset="0"/>
              </a:rPr>
              <a:t>High-Purity</a:t>
            </a:r>
            <a:r>
              <a:rPr lang="en-US" sz="1800" dirty="0" smtClean="0">
                <a:solidFill>
                  <a:srgbClr val="0000FF"/>
                </a:solidFill>
                <a:latin typeface="Candara" pitchFamily="34" charset="0"/>
              </a:rPr>
              <a:t> Ni </a:t>
            </a:r>
            <a:r>
              <a:rPr lang="en-US" sz="1800" dirty="0" smtClean="0">
                <a:latin typeface="Candara" pitchFamily="34" charset="0"/>
              </a:rPr>
              <a:t>(930</a:t>
            </a:r>
            <a:r>
              <a:rPr lang="en-US" sz="1800" dirty="0" smtClean="0">
                <a:latin typeface="Candara" pitchFamily="34" charset="0"/>
                <a:sym typeface="Symbol"/>
              </a:rPr>
              <a:t></a:t>
            </a:r>
            <a:r>
              <a:rPr lang="en-US" sz="1800" dirty="0" smtClean="0">
                <a:latin typeface="Candara" pitchFamily="34" charset="0"/>
              </a:rPr>
              <a:t>C)</a:t>
            </a:r>
            <a:endParaRPr lang="en-US" sz="1800" dirty="0"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0476" y="1097280"/>
            <a:ext cx="4398741" cy="400110"/>
          </a:xfrm>
          <a:prstGeom prst="rect">
            <a:avLst/>
          </a:prstGeom>
          <a:solidFill>
            <a:srgbClr val="FFFFCC"/>
          </a:solidFill>
          <a:ln w="222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ndara" pitchFamily="34" charset="0"/>
              </a:rPr>
              <a:t>Bi promote GG (no AGG) at high </a:t>
            </a:r>
            <a:r>
              <a:rPr lang="en-US" sz="2000" i="1" dirty="0" smtClean="0">
                <a:solidFill>
                  <a:srgbClr val="FF0000"/>
                </a:solidFill>
                <a:latin typeface="Candara" pitchFamily="34" charset="0"/>
              </a:rPr>
              <a:t>T</a:t>
            </a:r>
            <a:r>
              <a:rPr lang="en-US" sz="2000" dirty="0" smtClean="0">
                <a:solidFill>
                  <a:srgbClr val="FF0000"/>
                </a:solidFill>
                <a:latin typeface="Candara" pitchFamily="34" charset="0"/>
              </a:rPr>
              <a:t>’s</a:t>
            </a:r>
            <a:endParaRPr lang="en-US" sz="2000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4542" y="4275462"/>
            <a:ext cx="3294492" cy="317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Clemson</a:t>
            </a:r>
            <a:r>
              <a:rPr lang="en-US" sz="1800" dirty="0" smtClean="0">
                <a:solidFill>
                  <a:srgbClr val="0000FF"/>
                </a:solidFill>
                <a:latin typeface="Candara" pitchFamily="34" charset="0"/>
              </a:rPr>
              <a:t> </a:t>
            </a:r>
            <a:r>
              <a:rPr lang="en-US" sz="1800" dirty="0" smtClean="0">
                <a:latin typeface="Candara" pitchFamily="34" charset="0"/>
              </a:rPr>
              <a:t>High-Purity </a:t>
            </a:r>
            <a:r>
              <a:rPr lang="en-US" sz="1800" dirty="0" smtClean="0">
                <a:solidFill>
                  <a:srgbClr val="0000FF"/>
                </a:solidFill>
                <a:latin typeface="Candara" pitchFamily="34" charset="0"/>
              </a:rPr>
              <a:t>Ni</a:t>
            </a:r>
            <a:r>
              <a:rPr lang="en-US" sz="1800" dirty="0">
                <a:solidFill>
                  <a:srgbClr val="0000FF"/>
                </a:solidFill>
                <a:latin typeface="Candara" pitchFamily="34" charset="0"/>
              </a:rPr>
              <a:t> </a:t>
            </a:r>
            <a:r>
              <a:rPr lang="en-US" sz="1800" dirty="0" smtClean="0">
                <a:latin typeface="Candara" pitchFamily="34" charset="0"/>
              </a:rPr>
              <a:t>(1100</a:t>
            </a:r>
            <a:r>
              <a:rPr lang="en-US" sz="1800" dirty="0" smtClean="0">
                <a:latin typeface="Candara" pitchFamily="34" charset="0"/>
                <a:sym typeface="Symbol"/>
              </a:rPr>
              <a:t></a:t>
            </a:r>
            <a:r>
              <a:rPr lang="en-US" sz="1800" dirty="0" smtClean="0">
                <a:latin typeface="Candara" pitchFamily="34" charset="0"/>
              </a:rPr>
              <a:t>C)</a:t>
            </a:r>
            <a:endParaRPr lang="en-US" sz="1800" dirty="0">
              <a:latin typeface="Candara" pitchFamily="34" charset="0"/>
            </a:endParaRPr>
          </a:p>
        </p:txBody>
      </p:sp>
      <p:sp>
        <p:nvSpPr>
          <p:cNvPr id="16" name="矩形 11"/>
          <p:cNvSpPr/>
          <p:nvPr/>
        </p:nvSpPr>
        <p:spPr bwMode="auto">
          <a:xfrm>
            <a:off x="4632823" y="2612715"/>
            <a:ext cx="893118" cy="300842"/>
          </a:xfrm>
          <a:prstGeom prst="rect">
            <a:avLst/>
          </a:prstGeom>
          <a:noFill/>
          <a:ln>
            <a:noFill/>
            <a:headEnd type="triangl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rPr>
              <a:t>~20 </a:t>
            </a:r>
            <a:r>
              <a:rPr kumimoji="0" lang="en-US" altLang="zh-CN" sz="1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sym typeface="Symbol"/>
              </a:rPr>
              <a:t></a:t>
            </a:r>
            <a:r>
              <a:rPr kumimoji="0" lang="en-US" altLang="zh-CN" sz="1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rPr>
              <a:t>m</a:t>
            </a:r>
            <a:endParaRPr kumimoji="0" lang="zh-CN" altLang="en-US" sz="12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17" name="矩形 8"/>
          <p:cNvSpPr/>
          <p:nvPr/>
        </p:nvSpPr>
        <p:spPr bwMode="auto">
          <a:xfrm>
            <a:off x="4600293" y="2368390"/>
            <a:ext cx="925648" cy="304800"/>
          </a:xfrm>
          <a:prstGeom prst="rect">
            <a:avLst/>
          </a:prstGeom>
          <a:noFill/>
          <a:ln>
            <a:noFill/>
            <a:headEnd type="triangl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dirty="0" smtClean="0">
                <a:solidFill>
                  <a:srgbClr val="FF0000"/>
                </a:solidFill>
                <a:latin typeface="+mj-lt"/>
              </a:rPr>
              <a:t>~40 </a:t>
            </a:r>
            <a:r>
              <a:rPr lang="en-US" altLang="zh-CN" sz="1200" dirty="0" smtClean="0">
                <a:solidFill>
                  <a:srgbClr val="FF0000"/>
                </a:solidFill>
                <a:latin typeface="+mj-lt"/>
                <a:sym typeface="Symbol"/>
              </a:rPr>
              <a:t></a:t>
            </a:r>
            <a:r>
              <a:rPr lang="en-US" altLang="zh-CN" sz="1200" dirty="0" smtClean="0">
                <a:solidFill>
                  <a:srgbClr val="FF0000"/>
                </a:solidFill>
                <a:latin typeface="+mj-lt"/>
              </a:rPr>
              <a:t>m</a:t>
            </a:r>
            <a:endParaRPr kumimoji="0" lang="zh-CN" altLang="en-US" sz="1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1587861"/>
            <a:ext cx="43115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Clemson</a:t>
            </a:r>
            <a:r>
              <a:rPr lang="en-US" sz="1800" dirty="0" smtClean="0">
                <a:solidFill>
                  <a:srgbClr val="0000FF"/>
                </a:solidFill>
                <a:latin typeface="Candara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</a:rPr>
              <a:t>Electrodeposited </a:t>
            </a:r>
            <a:r>
              <a:rPr lang="en-US" sz="1800" dirty="0" smtClean="0">
                <a:solidFill>
                  <a:srgbClr val="0000FF"/>
                </a:solidFill>
                <a:latin typeface="Candara" pitchFamily="34" charset="0"/>
              </a:rPr>
              <a:t>Ni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</a:rPr>
              <a:t> &amp; </a:t>
            </a:r>
            <a:r>
              <a:rPr lang="en-US" sz="1800" dirty="0" smtClean="0">
                <a:solidFill>
                  <a:srgbClr val="0000FF"/>
                </a:solidFill>
                <a:latin typeface="Candara" pitchFamily="34" charset="0"/>
              </a:rPr>
              <a:t>Ni-W</a:t>
            </a: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</a:rPr>
              <a:t>Isothermally annealed w/ or w/o </a:t>
            </a:r>
            <a:r>
              <a:rPr lang="en-US" sz="1600" dirty="0" smtClean="0">
                <a:solidFill>
                  <a:srgbClr val="FF0000"/>
                </a:solidFill>
                <a:latin typeface="Candara" pitchFamily="34" charset="0"/>
              </a:rPr>
              <a:t>Bi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</a:rPr>
              <a:t>vapor, 4 hrs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Candar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9532" y="4548648"/>
            <a:ext cx="2459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ndara" pitchFamily="34" charset="0"/>
              </a:rPr>
              <a:t>Pure </a:t>
            </a:r>
            <a:r>
              <a:rPr lang="en-US" sz="1800" dirty="0" smtClean="0">
                <a:solidFill>
                  <a:srgbClr val="0000FF"/>
                </a:solidFill>
                <a:latin typeface="Candara" pitchFamily="34" charset="0"/>
              </a:rPr>
              <a:t>Ni</a:t>
            </a:r>
            <a:r>
              <a:rPr lang="en-US" sz="1800" dirty="0" smtClean="0">
                <a:latin typeface="Candara" pitchFamily="34" charset="0"/>
              </a:rPr>
              <a:t>: 137 </a:t>
            </a:r>
            <a:r>
              <a:rPr lang="en-US" sz="1800" dirty="0" smtClean="0">
                <a:latin typeface="Candara" pitchFamily="34" charset="0"/>
                <a:sym typeface="Symbol"/>
              </a:rPr>
              <a:t>m</a:t>
            </a:r>
          </a:p>
          <a:p>
            <a:r>
              <a:rPr lang="en-US" sz="1800" dirty="0" smtClean="0">
                <a:solidFill>
                  <a:srgbClr val="0000FF"/>
                </a:solidFill>
                <a:latin typeface="Candara" pitchFamily="34" charset="0"/>
                <a:sym typeface="Symbol"/>
              </a:rPr>
              <a:t>Ni</a:t>
            </a:r>
            <a:r>
              <a:rPr lang="en-US" sz="1800" dirty="0">
                <a:latin typeface="Candara" pitchFamily="34" charset="0"/>
                <a:sym typeface="Symbol"/>
              </a:rPr>
              <a:t> </a:t>
            </a:r>
            <a:r>
              <a:rPr lang="en-US" sz="1800" dirty="0" smtClean="0">
                <a:latin typeface="Candara" pitchFamily="34" charset="0"/>
                <a:sym typeface="Symbol"/>
              </a:rPr>
              <a:t>(+ </a:t>
            </a:r>
            <a:r>
              <a:rPr lang="en-US" sz="1800" dirty="0" smtClean="0">
                <a:solidFill>
                  <a:srgbClr val="FF0000"/>
                </a:solidFill>
                <a:latin typeface="Candara" pitchFamily="34" charset="0"/>
                <a:sym typeface="Symbol"/>
              </a:rPr>
              <a:t>Bi</a:t>
            </a:r>
            <a:r>
              <a:rPr lang="en-US" sz="1800" dirty="0" smtClean="0">
                <a:latin typeface="Candara" pitchFamily="34" charset="0"/>
                <a:sym typeface="Symbol"/>
              </a:rPr>
              <a:t> liquid): 159 m</a:t>
            </a:r>
            <a:r>
              <a:rPr lang="en-US" sz="1800" dirty="0" smtClean="0">
                <a:latin typeface="Candara" pitchFamily="34" charset="0"/>
              </a:rPr>
              <a:t> </a:t>
            </a:r>
            <a:endParaRPr lang="en-US" sz="1800" dirty="0">
              <a:latin typeface="Candar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28705" y="5471531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UIUC</a:t>
            </a:r>
            <a:r>
              <a:rPr lang="en-US" sz="1800" dirty="0" smtClean="0">
                <a:solidFill>
                  <a:srgbClr val="0000FF"/>
                </a:solidFill>
                <a:latin typeface="Candara" pitchFamily="34" charset="0"/>
              </a:rPr>
              <a:t> </a:t>
            </a:r>
            <a:r>
              <a:rPr lang="en-US" sz="1800" dirty="0" smtClean="0">
                <a:latin typeface="Candara" pitchFamily="34" charset="0"/>
              </a:rPr>
              <a:t>GB diffusion measurements</a:t>
            </a:r>
            <a:r>
              <a:rPr lang="en-US" sz="1800" dirty="0">
                <a:latin typeface="Candara" pitchFamily="34" charset="0"/>
              </a:rPr>
              <a:t> </a:t>
            </a:r>
            <a:r>
              <a:rPr lang="en-US" sz="1800" dirty="0" smtClean="0">
                <a:latin typeface="Candara" pitchFamily="34" charset="0"/>
              </a:rPr>
              <a:t>showed the consistent trends earlier…</a:t>
            </a:r>
          </a:p>
        </p:txBody>
      </p:sp>
      <p:sp>
        <p:nvSpPr>
          <p:cNvPr id="20" name="Freeform 19"/>
          <p:cNvSpPr/>
          <p:nvPr/>
        </p:nvSpPr>
        <p:spPr bwMode="auto">
          <a:xfrm>
            <a:off x="3464312" y="2772937"/>
            <a:ext cx="1248937" cy="906965"/>
          </a:xfrm>
          <a:custGeom>
            <a:avLst/>
            <a:gdLst>
              <a:gd name="connsiteX0" fmla="*/ 0 w 1248937"/>
              <a:gd name="connsiteY0" fmla="*/ 906965 h 906965"/>
              <a:gd name="connsiteX1" fmla="*/ 304800 w 1248937"/>
              <a:gd name="connsiteY1" fmla="*/ 728546 h 906965"/>
              <a:gd name="connsiteX2" fmla="*/ 1248937 w 1248937"/>
              <a:gd name="connsiteY2" fmla="*/ 0 h 906965"/>
              <a:gd name="connsiteX0" fmla="*/ 0 w 1248937"/>
              <a:gd name="connsiteY0" fmla="*/ 906965 h 906965"/>
              <a:gd name="connsiteX1" fmla="*/ 438614 w 1248937"/>
              <a:gd name="connsiteY1" fmla="*/ 609600 h 906965"/>
              <a:gd name="connsiteX2" fmla="*/ 1248937 w 1248937"/>
              <a:gd name="connsiteY2" fmla="*/ 0 h 90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8937" h="906965">
                <a:moveTo>
                  <a:pt x="0" y="906965"/>
                </a:moveTo>
                <a:cubicBezTo>
                  <a:pt x="48322" y="893336"/>
                  <a:pt x="230458" y="760761"/>
                  <a:pt x="438614" y="609600"/>
                </a:cubicBezTo>
                <a:cubicBezTo>
                  <a:pt x="646770" y="458439"/>
                  <a:pt x="880946" y="288692"/>
                  <a:pt x="1248937" y="0"/>
                </a:cubicBezTo>
              </a:path>
            </a:pathLst>
          </a:custGeom>
          <a:noFill/>
          <a:ln w="15875" cap="rnd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489656" y="2597846"/>
            <a:ext cx="1216159" cy="1357120"/>
          </a:xfrm>
          <a:custGeom>
            <a:avLst/>
            <a:gdLst>
              <a:gd name="connsiteX0" fmla="*/ 0 w 1248937"/>
              <a:gd name="connsiteY0" fmla="*/ 906965 h 906965"/>
              <a:gd name="connsiteX1" fmla="*/ 304800 w 1248937"/>
              <a:gd name="connsiteY1" fmla="*/ 728546 h 906965"/>
              <a:gd name="connsiteX2" fmla="*/ 1248937 w 1248937"/>
              <a:gd name="connsiteY2" fmla="*/ 0 h 906965"/>
              <a:gd name="connsiteX0" fmla="*/ 0 w 1248937"/>
              <a:gd name="connsiteY0" fmla="*/ 906965 h 906965"/>
              <a:gd name="connsiteX1" fmla="*/ 327564 w 1248937"/>
              <a:gd name="connsiteY1" fmla="*/ 673290 h 906965"/>
              <a:gd name="connsiteX2" fmla="*/ 1248937 w 1248937"/>
              <a:gd name="connsiteY2" fmla="*/ 0 h 906965"/>
              <a:gd name="connsiteX0" fmla="*/ 0 w 1248937"/>
              <a:gd name="connsiteY0" fmla="*/ 906965 h 906965"/>
              <a:gd name="connsiteX1" fmla="*/ 327564 w 1248937"/>
              <a:gd name="connsiteY1" fmla="*/ 673290 h 906965"/>
              <a:gd name="connsiteX2" fmla="*/ 824002 w 1248937"/>
              <a:gd name="connsiteY2" fmla="*/ 258961 h 906965"/>
              <a:gd name="connsiteX3" fmla="*/ 1248937 w 1248937"/>
              <a:gd name="connsiteY3" fmla="*/ 0 h 906965"/>
              <a:gd name="connsiteX0" fmla="*/ 0 w 1241349"/>
              <a:gd name="connsiteY0" fmla="*/ 937105 h 937105"/>
              <a:gd name="connsiteX1" fmla="*/ 327564 w 1241349"/>
              <a:gd name="connsiteY1" fmla="*/ 703430 h 937105"/>
              <a:gd name="connsiteX2" fmla="*/ 824002 w 1241349"/>
              <a:gd name="connsiteY2" fmla="*/ 289101 h 937105"/>
              <a:gd name="connsiteX3" fmla="*/ 1241349 w 1241349"/>
              <a:gd name="connsiteY3" fmla="*/ 0 h 937105"/>
              <a:gd name="connsiteX0" fmla="*/ 0 w 1241349"/>
              <a:gd name="connsiteY0" fmla="*/ 917012 h 917012"/>
              <a:gd name="connsiteX1" fmla="*/ 327564 w 1241349"/>
              <a:gd name="connsiteY1" fmla="*/ 683337 h 917012"/>
              <a:gd name="connsiteX2" fmla="*/ 824002 w 1241349"/>
              <a:gd name="connsiteY2" fmla="*/ 269008 h 917012"/>
              <a:gd name="connsiteX3" fmla="*/ 1241349 w 1241349"/>
              <a:gd name="connsiteY3" fmla="*/ 0 h 917012"/>
              <a:gd name="connsiteX0" fmla="*/ 0 w 1241349"/>
              <a:gd name="connsiteY0" fmla="*/ 917012 h 917012"/>
              <a:gd name="connsiteX1" fmla="*/ 380681 w 1241349"/>
              <a:gd name="connsiteY1" fmla="*/ 693384 h 917012"/>
              <a:gd name="connsiteX2" fmla="*/ 824002 w 1241349"/>
              <a:gd name="connsiteY2" fmla="*/ 269008 h 917012"/>
              <a:gd name="connsiteX3" fmla="*/ 1241349 w 1241349"/>
              <a:gd name="connsiteY3" fmla="*/ 0 h 91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349" h="917012">
                <a:moveTo>
                  <a:pt x="0" y="917012"/>
                </a:moveTo>
                <a:cubicBezTo>
                  <a:pt x="48322" y="903383"/>
                  <a:pt x="243347" y="801385"/>
                  <a:pt x="380681" y="693384"/>
                </a:cubicBezTo>
                <a:cubicBezTo>
                  <a:pt x="518015" y="585383"/>
                  <a:pt x="670440" y="381223"/>
                  <a:pt x="824002" y="269008"/>
                </a:cubicBezTo>
                <a:cubicBezTo>
                  <a:pt x="977564" y="156793"/>
                  <a:pt x="1178115" y="47346"/>
                  <a:pt x="1241349" y="0"/>
                </a:cubicBezTo>
              </a:path>
            </a:pathLst>
          </a:custGeom>
          <a:noFill/>
          <a:ln w="15875" cap="rnd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886558" y="4038599"/>
            <a:ext cx="826691" cy="510049"/>
          </a:xfrm>
          <a:custGeom>
            <a:avLst/>
            <a:gdLst>
              <a:gd name="connsiteX0" fmla="*/ 0 w 1248937"/>
              <a:gd name="connsiteY0" fmla="*/ 906965 h 906965"/>
              <a:gd name="connsiteX1" fmla="*/ 304800 w 1248937"/>
              <a:gd name="connsiteY1" fmla="*/ 728546 h 906965"/>
              <a:gd name="connsiteX2" fmla="*/ 1248937 w 1248937"/>
              <a:gd name="connsiteY2" fmla="*/ 0 h 906965"/>
              <a:gd name="connsiteX0" fmla="*/ 0 w 1248937"/>
              <a:gd name="connsiteY0" fmla="*/ 906965 h 906965"/>
              <a:gd name="connsiteX1" fmla="*/ 327564 w 1248937"/>
              <a:gd name="connsiteY1" fmla="*/ 673290 h 906965"/>
              <a:gd name="connsiteX2" fmla="*/ 1248937 w 1248937"/>
              <a:gd name="connsiteY2" fmla="*/ 0 h 906965"/>
              <a:gd name="connsiteX0" fmla="*/ 0 w 1248937"/>
              <a:gd name="connsiteY0" fmla="*/ 906965 h 906965"/>
              <a:gd name="connsiteX1" fmla="*/ 327564 w 1248937"/>
              <a:gd name="connsiteY1" fmla="*/ 673290 h 906965"/>
              <a:gd name="connsiteX2" fmla="*/ 824002 w 1248937"/>
              <a:gd name="connsiteY2" fmla="*/ 258961 h 906965"/>
              <a:gd name="connsiteX3" fmla="*/ 1248937 w 1248937"/>
              <a:gd name="connsiteY3" fmla="*/ 0 h 906965"/>
              <a:gd name="connsiteX0" fmla="*/ 0 w 1241349"/>
              <a:gd name="connsiteY0" fmla="*/ 937105 h 937105"/>
              <a:gd name="connsiteX1" fmla="*/ 327564 w 1241349"/>
              <a:gd name="connsiteY1" fmla="*/ 703430 h 937105"/>
              <a:gd name="connsiteX2" fmla="*/ 824002 w 1241349"/>
              <a:gd name="connsiteY2" fmla="*/ 289101 h 937105"/>
              <a:gd name="connsiteX3" fmla="*/ 1241349 w 1241349"/>
              <a:gd name="connsiteY3" fmla="*/ 0 h 937105"/>
              <a:gd name="connsiteX0" fmla="*/ 0 w 1241349"/>
              <a:gd name="connsiteY0" fmla="*/ 917012 h 917012"/>
              <a:gd name="connsiteX1" fmla="*/ 327564 w 1241349"/>
              <a:gd name="connsiteY1" fmla="*/ 683337 h 917012"/>
              <a:gd name="connsiteX2" fmla="*/ 824002 w 1241349"/>
              <a:gd name="connsiteY2" fmla="*/ 269008 h 917012"/>
              <a:gd name="connsiteX3" fmla="*/ 1241349 w 1241349"/>
              <a:gd name="connsiteY3" fmla="*/ 0 h 917012"/>
              <a:gd name="connsiteX0" fmla="*/ 0 w 1241349"/>
              <a:gd name="connsiteY0" fmla="*/ 917012 h 917012"/>
              <a:gd name="connsiteX1" fmla="*/ 380681 w 1241349"/>
              <a:gd name="connsiteY1" fmla="*/ 693384 h 917012"/>
              <a:gd name="connsiteX2" fmla="*/ 824002 w 1241349"/>
              <a:gd name="connsiteY2" fmla="*/ 269008 h 917012"/>
              <a:gd name="connsiteX3" fmla="*/ 1241349 w 1241349"/>
              <a:gd name="connsiteY3" fmla="*/ 0 h 91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349" h="917012">
                <a:moveTo>
                  <a:pt x="0" y="917012"/>
                </a:moveTo>
                <a:cubicBezTo>
                  <a:pt x="48322" y="903383"/>
                  <a:pt x="243347" y="801385"/>
                  <a:pt x="380681" y="693384"/>
                </a:cubicBezTo>
                <a:cubicBezTo>
                  <a:pt x="518015" y="585383"/>
                  <a:pt x="670440" y="381223"/>
                  <a:pt x="824002" y="269008"/>
                </a:cubicBezTo>
                <a:cubicBezTo>
                  <a:pt x="977564" y="156793"/>
                  <a:pt x="1178115" y="47346"/>
                  <a:pt x="1241349" y="0"/>
                </a:cubicBezTo>
              </a:path>
            </a:pathLst>
          </a:custGeom>
          <a:noFill/>
          <a:ln w="15875" cap="rnd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3901346" y="4120368"/>
            <a:ext cx="804469" cy="301927"/>
          </a:xfrm>
          <a:custGeom>
            <a:avLst/>
            <a:gdLst>
              <a:gd name="connsiteX0" fmla="*/ 0 w 1248937"/>
              <a:gd name="connsiteY0" fmla="*/ 906965 h 906965"/>
              <a:gd name="connsiteX1" fmla="*/ 304800 w 1248937"/>
              <a:gd name="connsiteY1" fmla="*/ 728546 h 906965"/>
              <a:gd name="connsiteX2" fmla="*/ 1248937 w 1248937"/>
              <a:gd name="connsiteY2" fmla="*/ 0 h 906965"/>
              <a:gd name="connsiteX0" fmla="*/ 0 w 1248937"/>
              <a:gd name="connsiteY0" fmla="*/ 906965 h 906965"/>
              <a:gd name="connsiteX1" fmla="*/ 438614 w 1248937"/>
              <a:gd name="connsiteY1" fmla="*/ 609600 h 906965"/>
              <a:gd name="connsiteX2" fmla="*/ 1248937 w 1248937"/>
              <a:gd name="connsiteY2" fmla="*/ 0 h 90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8937" h="906965">
                <a:moveTo>
                  <a:pt x="0" y="906965"/>
                </a:moveTo>
                <a:cubicBezTo>
                  <a:pt x="48322" y="893336"/>
                  <a:pt x="230458" y="760761"/>
                  <a:pt x="438614" y="609600"/>
                </a:cubicBezTo>
                <a:cubicBezTo>
                  <a:pt x="646770" y="458439"/>
                  <a:pt x="880946" y="288692"/>
                  <a:pt x="1248937" y="0"/>
                </a:cubicBezTo>
              </a:path>
            </a:pathLst>
          </a:custGeom>
          <a:noFill/>
          <a:ln w="15875" cap="rnd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38532" y="2488274"/>
            <a:ext cx="4633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?</a:t>
            </a:r>
            <a:endParaRPr lang="en-US" sz="8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4757773" y="3211549"/>
            <a:ext cx="1018409" cy="453484"/>
          </a:xfrm>
          <a:prstGeom prst="rightArrow">
            <a:avLst/>
          </a:prstGeom>
          <a:solidFill>
            <a:srgbClr val="FFC000">
              <a:alpha val="48000"/>
            </a:srgbClr>
          </a:solidFill>
          <a:ln w="22225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onfirmed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0845" y="2859086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ndara" pitchFamily="34" charset="0"/>
              </a:rPr>
              <a:t>SEM</a:t>
            </a:r>
            <a:endParaRPr lang="en-US" sz="1600" dirty="0">
              <a:latin typeface="Candar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44039" y="2740128"/>
            <a:ext cx="173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ndara" pitchFamily="34" charset="0"/>
              </a:rPr>
              <a:t>XRD, </a:t>
            </a:r>
          </a:p>
          <a:p>
            <a:r>
              <a:rPr lang="en-US" sz="1600" dirty="0" smtClean="0">
                <a:latin typeface="Candara" pitchFamily="34" charset="0"/>
              </a:rPr>
              <a:t>confirmed by SEM</a:t>
            </a:r>
            <a:endParaRPr lang="en-US" sz="1600" dirty="0"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916" y="5850094"/>
            <a:ext cx="2284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ndara" pitchFamily="34" charset="0"/>
              </a:rPr>
              <a:t>STEM in progress at </a:t>
            </a:r>
            <a:r>
              <a:rPr lang="en-US" sz="1800" dirty="0" smtClean="0">
                <a:solidFill>
                  <a:srgbClr val="CC0000"/>
                </a:solidFill>
                <a:latin typeface="Candara" pitchFamily="34" charset="0"/>
              </a:rPr>
              <a:t>UIUC</a:t>
            </a:r>
            <a:r>
              <a:rPr lang="en-US" sz="1800" dirty="0" smtClean="0">
                <a:latin typeface="Candara" pitchFamily="34" charset="0"/>
              </a:rPr>
              <a:t> &amp; </a:t>
            </a:r>
            <a:r>
              <a:rPr lang="en-US" sz="1800" dirty="0" smtClean="0">
                <a:solidFill>
                  <a:srgbClr val="FF0000"/>
                </a:solidFill>
                <a:latin typeface="Candara" pitchFamily="34" charset="0"/>
              </a:rPr>
              <a:t>Lehigh</a:t>
            </a:r>
            <a:endParaRPr lang="en-US" sz="1800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8861" y="4806196"/>
            <a:ext cx="8772872" cy="1690229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rgbClr val="FFC000"/>
            </a:solidFill>
            <a:prstDash val="solid"/>
            <a:round/>
            <a:headEnd type="triangl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Current Explanation:</a:t>
            </a:r>
          </a:p>
          <a:p>
            <a:pPr marL="576263" indent="-457200" algn="l" defTabSz="849313">
              <a:spcAft>
                <a:spcPts val="600"/>
              </a:spcAft>
            </a:pP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At </a:t>
            </a: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low 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T’s: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Bi inhibits grain growth due to the reduction of driving force (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Symbol"/>
              </a:rPr>
              <a:t></a:t>
            </a:r>
            <a:r>
              <a:rPr lang="en-US" sz="1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Symbol"/>
              </a:rPr>
              <a:t>GB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Symbol"/>
              </a:rPr>
              <a:t>/</a:t>
            </a:r>
            <a:r>
              <a:rPr lang="en-US" sz="1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Symbol"/>
              </a:rPr>
              <a:t>GB</a:t>
            </a:r>
            <a:r>
              <a:rPr lang="en-US" sz="1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Symbol"/>
              </a:rPr>
              <a:t>(0)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Symbol"/>
              </a:rPr>
              <a:t>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Symbol"/>
              </a:rPr>
              <a:t>= ¼) and solute drag (given the large adsorption amount)</a:t>
            </a:r>
          </a:p>
          <a:p>
            <a:pPr marL="576263" indent="-457200" algn="l" defTabSz="849313">
              <a:spcAft>
                <a:spcPts val="600"/>
              </a:spcAft>
            </a:pP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At 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high </a:t>
            </a: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T’s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: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ilayers become more “liquid-like”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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Symbol"/>
              </a:rPr>
              <a:t> the kinetic effect due to disorder overwhelms the thermodynamic stabilization and solute drag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4200"/>
            <a:ext cx="2229394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7746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2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niw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38600"/>
            <a:ext cx="2743200" cy="221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49803" y="246448"/>
            <a:ext cx="2180405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Bi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doped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Ni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43536" y="246448"/>
            <a:ext cx="2159566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W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doped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Ni</a:t>
            </a:r>
          </a:p>
        </p:txBody>
      </p:sp>
      <p:pic>
        <p:nvPicPr>
          <p:cNvPr id="727046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0154" y="900386"/>
            <a:ext cx="2560320" cy="190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08" y="687873"/>
            <a:ext cx="145463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tabLst>
                <a:tab pos="1601788" algn="l"/>
              </a:tabLst>
            </a:pPr>
            <a:r>
              <a:rPr lang="en-US" sz="1200" dirty="0" err="1" smtClean="0">
                <a:latin typeface="Candara" pitchFamily="34" charset="0"/>
                <a:sym typeface="Symbol"/>
              </a:rPr>
              <a:t>R</a:t>
            </a:r>
            <a:r>
              <a:rPr lang="en-US" sz="1200" baseline="-25000" dirty="0" err="1" smtClean="0">
                <a:solidFill>
                  <a:srgbClr val="FF0000"/>
                </a:solidFill>
                <a:latin typeface="Candara" pitchFamily="34" charset="0"/>
                <a:sym typeface="Symbol"/>
              </a:rPr>
              <a:t>Bi</a:t>
            </a:r>
            <a:r>
              <a:rPr lang="en-US" sz="1200" baseline="-25000" dirty="0" smtClean="0">
                <a:solidFill>
                  <a:srgbClr val="FF0000"/>
                </a:solidFill>
                <a:latin typeface="Candara" pitchFamily="34" charset="0"/>
                <a:sym typeface="Symbol"/>
              </a:rPr>
              <a:t> </a:t>
            </a:r>
            <a:r>
              <a:rPr lang="en-US" sz="1200" dirty="0" smtClean="0">
                <a:latin typeface="Candara" pitchFamily="34" charset="0"/>
                <a:sym typeface="Symbol"/>
              </a:rPr>
              <a:t>= 1.78Å</a:t>
            </a:r>
            <a:endParaRPr lang="en-US" sz="1200" dirty="0">
              <a:latin typeface="Candara" pitchFamily="34" charset="0"/>
            </a:endParaRPr>
          </a:p>
        </p:txBody>
      </p:sp>
      <p:sp>
        <p:nvSpPr>
          <p:cNvPr id="6" name="TextBox 30"/>
          <p:cNvSpPr txBox="1"/>
          <p:nvPr/>
        </p:nvSpPr>
        <p:spPr>
          <a:xfrm>
            <a:off x="2018234" y="687873"/>
            <a:ext cx="86700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tabLst>
                <a:tab pos="1601788" algn="l"/>
              </a:tabLst>
            </a:pPr>
            <a:r>
              <a:rPr lang="en-US" sz="1200" dirty="0" err="1" smtClean="0">
                <a:latin typeface="Candara" pitchFamily="34" charset="0"/>
                <a:sym typeface="Symbol"/>
              </a:rPr>
              <a:t>R</a:t>
            </a:r>
            <a:r>
              <a:rPr lang="en-US" sz="1200" baseline="-25000" dirty="0" err="1" smtClean="0">
                <a:solidFill>
                  <a:srgbClr val="0000FF"/>
                </a:solidFill>
                <a:latin typeface="Candara" pitchFamily="34" charset="0"/>
                <a:sym typeface="Symbol"/>
              </a:rPr>
              <a:t>Ni</a:t>
            </a:r>
            <a:r>
              <a:rPr lang="en-US" sz="1200" dirty="0" smtClean="0">
                <a:latin typeface="Candara" pitchFamily="34" charset="0"/>
                <a:sym typeface="Symbol"/>
              </a:rPr>
              <a:t> = 1.25Å </a:t>
            </a:r>
            <a:endParaRPr lang="en-US" sz="1200" dirty="0">
              <a:latin typeface="Candara" pitchFamily="34" charset="0"/>
            </a:endParaRPr>
          </a:p>
        </p:txBody>
      </p:sp>
      <p:pic>
        <p:nvPicPr>
          <p:cNvPr id="7" name="Picture 4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64" b="5213"/>
          <a:stretch/>
        </p:blipFill>
        <p:spPr bwMode="auto">
          <a:xfrm>
            <a:off x="75949" y="938344"/>
            <a:ext cx="2560320" cy="190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8899" y="279258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Bi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2549" y="279258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N</a:t>
            </a:r>
            <a:r>
              <a:rPr lang="en-US" sz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47059" y="676127"/>
            <a:ext cx="145463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tabLst>
                <a:tab pos="1601788" algn="l"/>
              </a:tabLst>
            </a:pPr>
            <a:r>
              <a:rPr lang="en-US" sz="1200" dirty="0" smtClean="0">
                <a:latin typeface="Candara" pitchFamily="34" charset="0"/>
                <a:sym typeface="Symbol"/>
              </a:rPr>
              <a:t>R</a:t>
            </a:r>
            <a:r>
              <a:rPr lang="en-US" sz="1200" baseline="-25000" dirty="0">
                <a:solidFill>
                  <a:srgbClr val="FF0000"/>
                </a:solidFill>
                <a:latin typeface="Candara" pitchFamily="34" charset="0"/>
                <a:sym typeface="Symbol"/>
              </a:rPr>
              <a:t>W</a:t>
            </a:r>
            <a:r>
              <a:rPr lang="en-US" sz="1200" baseline="-25000" dirty="0" smtClean="0">
                <a:solidFill>
                  <a:srgbClr val="FF0000"/>
                </a:solidFill>
                <a:latin typeface="Candara" pitchFamily="34" charset="0"/>
                <a:sym typeface="Symbol"/>
              </a:rPr>
              <a:t> </a:t>
            </a:r>
            <a:r>
              <a:rPr lang="en-US" sz="1200" dirty="0" smtClean="0">
                <a:latin typeface="Candara" pitchFamily="34" charset="0"/>
                <a:sym typeface="Symbol"/>
              </a:rPr>
              <a:t>= 1.39Å</a:t>
            </a:r>
            <a:endParaRPr lang="en-US" sz="1200" dirty="0">
              <a:latin typeface="Candara" pitchFamily="34" charset="0"/>
            </a:endParaRPr>
          </a:p>
        </p:txBody>
      </p:sp>
      <p:sp>
        <p:nvSpPr>
          <p:cNvPr id="13" name="TextBox 30"/>
          <p:cNvSpPr txBox="1"/>
          <p:nvPr/>
        </p:nvSpPr>
        <p:spPr>
          <a:xfrm>
            <a:off x="6561185" y="676127"/>
            <a:ext cx="86700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tabLst>
                <a:tab pos="1601788" algn="l"/>
              </a:tabLst>
            </a:pPr>
            <a:r>
              <a:rPr lang="en-US" sz="1200" dirty="0" err="1" smtClean="0">
                <a:latin typeface="Candara" pitchFamily="34" charset="0"/>
                <a:sym typeface="Symbol"/>
              </a:rPr>
              <a:t>R</a:t>
            </a:r>
            <a:r>
              <a:rPr lang="en-US" sz="1200" baseline="-25000" dirty="0" err="1" smtClean="0">
                <a:solidFill>
                  <a:srgbClr val="0000FF"/>
                </a:solidFill>
                <a:latin typeface="Candara" pitchFamily="34" charset="0"/>
                <a:sym typeface="Symbol"/>
              </a:rPr>
              <a:t>Ni</a:t>
            </a:r>
            <a:r>
              <a:rPr lang="en-US" sz="1200" dirty="0" smtClean="0">
                <a:latin typeface="Candara" pitchFamily="34" charset="0"/>
                <a:sym typeface="Symbol"/>
              </a:rPr>
              <a:t> = 1.25Å </a:t>
            </a:r>
            <a:endParaRPr lang="en-US" sz="1200" dirty="0">
              <a:latin typeface="Candar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1850" y="2780838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68374" y="278051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N</a:t>
            </a:r>
            <a:r>
              <a:rPr lang="en-US" sz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60186" y="1727776"/>
            <a:ext cx="2029945" cy="923330"/>
          </a:xfrm>
          <a:prstGeom prst="rect">
            <a:avLst/>
          </a:prstGeom>
          <a:solidFill>
            <a:srgbClr val="FFFFCC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tabLst>
                <a:tab pos="1601788" algn="l"/>
              </a:tabLst>
            </a:pPr>
            <a:r>
              <a:rPr lang="en-US" sz="1200" dirty="0" smtClean="0">
                <a:latin typeface="+mn-lt"/>
                <a:sym typeface="Symbol"/>
              </a:rPr>
              <a:t>H</a:t>
            </a:r>
            <a:r>
              <a:rPr lang="en-US" sz="1200" baseline="-25000" dirty="0" smtClean="0">
                <a:latin typeface="+mn-lt"/>
                <a:sym typeface="Symbol"/>
              </a:rPr>
              <a:t></a:t>
            </a:r>
            <a:r>
              <a:rPr lang="en-US" sz="1200" dirty="0" smtClean="0">
                <a:latin typeface="+mn-lt"/>
                <a:sym typeface="Symbol"/>
              </a:rPr>
              <a:t> </a:t>
            </a:r>
            <a:r>
              <a:rPr lang="en-US" sz="1200" dirty="0" smtClean="0">
                <a:latin typeface="+mn-lt"/>
              </a:rPr>
              <a:t> |</a:t>
            </a:r>
            <a:r>
              <a:rPr lang="en-US" sz="1200" dirty="0" err="1" smtClean="0">
                <a:latin typeface="+mn-lt"/>
              </a:rPr>
              <a:t>E</a:t>
            </a:r>
            <a:r>
              <a:rPr lang="en-US" sz="1200" baseline="-25000" dirty="0" err="1" smtClean="0">
                <a:solidFill>
                  <a:srgbClr val="FF0000"/>
                </a:solidFill>
                <a:latin typeface="+mn-lt"/>
              </a:rPr>
              <a:t>Bi</a:t>
            </a:r>
            <a:r>
              <a:rPr lang="en-US" sz="1200" baseline="-25000" dirty="0" smtClean="0">
                <a:latin typeface="+mn-lt"/>
              </a:rPr>
              <a:t>-</a:t>
            </a:r>
            <a:r>
              <a:rPr lang="en-US" sz="1200" baseline="-25000" dirty="0" smtClean="0">
                <a:solidFill>
                  <a:srgbClr val="FF0000"/>
                </a:solidFill>
                <a:latin typeface="+mn-lt"/>
              </a:rPr>
              <a:t>Bi</a:t>
            </a:r>
            <a:r>
              <a:rPr lang="en-US" sz="1200" dirty="0" smtClean="0">
                <a:latin typeface="+mn-lt"/>
              </a:rPr>
              <a:t>| </a:t>
            </a:r>
            <a:r>
              <a:rPr lang="en-US" sz="1200" dirty="0">
                <a:latin typeface="+mn-lt"/>
              </a:rPr>
              <a:t>-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|</a:t>
            </a:r>
            <a:r>
              <a:rPr lang="en-US" sz="1200" dirty="0" err="1" smtClean="0">
                <a:latin typeface="+mn-lt"/>
              </a:rPr>
              <a:t>E</a:t>
            </a:r>
            <a:r>
              <a:rPr lang="en-US" sz="1200" baseline="-25000" dirty="0" err="1" smtClean="0">
                <a:solidFill>
                  <a:srgbClr val="0000FF"/>
                </a:solidFill>
                <a:latin typeface="+mn-lt"/>
              </a:rPr>
              <a:t>Ni</a:t>
            </a:r>
            <a:r>
              <a:rPr lang="en-US" sz="1200" baseline="-25000" dirty="0" smtClean="0">
                <a:latin typeface="+mn-lt"/>
              </a:rPr>
              <a:t>-</a:t>
            </a:r>
            <a:r>
              <a:rPr lang="en-US" sz="1200" baseline="-25000" dirty="0" smtClean="0">
                <a:solidFill>
                  <a:srgbClr val="0000FF"/>
                </a:solidFill>
                <a:latin typeface="+mn-lt"/>
              </a:rPr>
              <a:t>Ni</a:t>
            </a:r>
            <a:r>
              <a:rPr lang="en-US" sz="1200" dirty="0" smtClean="0">
                <a:latin typeface="+mn-lt"/>
              </a:rPr>
              <a:t>| &lt; 0</a:t>
            </a:r>
          </a:p>
          <a:p>
            <a:pPr algn="l">
              <a:lnSpc>
                <a:spcPct val="150000"/>
              </a:lnSpc>
              <a:tabLst>
                <a:tab pos="1601788" algn="l"/>
              </a:tabLst>
            </a:pPr>
            <a:r>
              <a:rPr lang="en-US" sz="1200" dirty="0" smtClean="0">
                <a:latin typeface="+mn-lt"/>
                <a:sym typeface="Symbol"/>
              </a:rPr>
              <a:t>: small negative</a:t>
            </a:r>
          </a:p>
          <a:p>
            <a:pPr algn="l">
              <a:lnSpc>
                <a:spcPct val="150000"/>
              </a:lnSpc>
              <a:tabLst>
                <a:tab pos="1601788" algn="l"/>
              </a:tabLst>
            </a:pPr>
            <a:r>
              <a:rPr lang="en-US" sz="1200" dirty="0" smtClean="0">
                <a:latin typeface="+mn-lt"/>
                <a:sym typeface="Symbol"/>
              </a:rPr>
              <a:t></a:t>
            </a:r>
            <a:r>
              <a:rPr lang="en-US" sz="1200" i="1" dirty="0" smtClean="0">
                <a:latin typeface="+mn-lt"/>
              </a:rPr>
              <a:t>E</a:t>
            </a:r>
            <a:r>
              <a:rPr lang="en-US" sz="1200" baseline="-25000" dirty="0" smtClean="0">
                <a:latin typeface="+mn-lt"/>
              </a:rPr>
              <a:t>el</a:t>
            </a:r>
            <a:r>
              <a:rPr lang="en-US" sz="1200" dirty="0" smtClean="0">
                <a:latin typeface="+mn-lt"/>
              </a:rPr>
              <a:t> big R</a:t>
            </a:r>
            <a:r>
              <a:rPr lang="en-US" sz="1200" baseline="-25000" dirty="0" smtClean="0">
                <a:solidFill>
                  <a:srgbClr val="FF0000"/>
                </a:solidFill>
                <a:latin typeface="+mn-lt"/>
              </a:rPr>
              <a:t>B</a:t>
            </a:r>
            <a:r>
              <a:rPr lang="en-US" sz="1200" dirty="0" smtClean="0">
                <a:latin typeface="+mn-lt"/>
              </a:rPr>
              <a:t>/R</a:t>
            </a:r>
            <a:r>
              <a:rPr lang="en-US" sz="1200" baseline="-25000" dirty="0" smtClean="0">
                <a:solidFill>
                  <a:srgbClr val="0000FF"/>
                </a:solidFill>
                <a:latin typeface="+mn-lt"/>
              </a:rPr>
              <a:t>A</a:t>
            </a:r>
            <a:r>
              <a:rPr lang="en-US" sz="1200" dirty="0" smtClean="0">
                <a:latin typeface="+mn-lt"/>
              </a:rPr>
              <a:t> = 1.42</a:t>
            </a:r>
            <a:r>
              <a:rPr lang="en-US" sz="1200" dirty="0" smtClean="0">
                <a:latin typeface="+mn-lt"/>
                <a:sym typeface="Symbol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37652" y="1727776"/>
            <a:ext cx="2106348" cy="923330"/>
          </a:xfrm>
          <a:prstGeom prst="rect">
            <a:avLst/>
          </a:prstGeom>
          <a:solidFill>
            <a:srgbClr val="FFFFCC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tabLst>
                <a:tab pos="1601788" algn="l"/>
              </a:tabLst>
            </a:pPr>
            <a:r>
              <a:rPr lang="en-US" sz="1200" dirty="0">
                <a:sym typeface="Symbol"/>
              </a:rPr>
              <a:t>H</a:t>
            </a:r>
            <a:r>
              <a:rPr lang="en-US" sz="1200" baseline="-25000" dirty="0">
                <a:sym typeface="Symbol"/>
              </a:rPr>
              <a:t></a:t>
            </a:r>
            <a:r>
              <a:rPr lang="en-US" sz="1200" dirty="0">
                <a:sym typeface="Symbol"/>
              </a:rPr>
              <a:t> </a:t>
            </a:r>
            <a:r>
              <a:rPr lang="en-US" sz="1200" dirty="0" smtClean="0">
                <a:latin typeface="+mn-lt"/>
                <a:sym typeface="Symbol"/>
              </a:rPr>
              <a:t></a:t>
            </a:r>
            <a:r>
              <a:rPr lang="en-US" sz="1200" dirty="0" smtClean="0">
                <a:latin typeface="+mn-lt"/>
              </a:rPr>
              <a:t> |E</a:t>
            </a:r>
            <a:r>
              <a:rPr lang="en-US" sz="1200" baseline="-25000" dirty="0" smtClean="0">
                <a:solidFill>
                  <a:srgbClr val="FF0000"/>
                </a:solidFill>
                <a:latin typeface="+mn-lt"/>
              </a:rPr>
              <a:t>W</a:t>
            </a:r>
            <a:r>
              <a:rPr lang="en-US" sz="1200" baseline="-25000" dirty="0" smtClean="0">
                <a:latin typeface="+mn-lt"/>
              </a:rPr>
              <a:t>-</a:t>
            </a:r>
            <a:r>
              <a:rPr lang="en-US" sz="1200" baseline="-25000" dirty="0">
                <a:solidFill>
                  <a:srgbClr val="FF0000"/>
                </a:solidFill>
                <a:latin typeface="+mn-lt"/>
              </a:rPr>
              <a:t>W</a:t>
            </a:r>
            <a:r>
              <a:rPr lang="en-US" sz="1200" dirty="0" smtClean="0">
                <a:latin typeface="+mn-lt"/>
              </a:rPr>
              <a:t>| </a:t>
            </a:r>
            <a:r>
              <a:rPr lang="en-US" sz="1200" dirty="0">
                <a:latin typeface="+mn-lt"/>
              </a:rPr>
              <a:t>-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|</a:t>
            </a:r>
            <a:r>
              <a:rPr lang="en-US" sz="1200" dirty="0" err="1" smtClean="0">
                <a:latin typeface="+mn-lt"/>
              </a:rPr>
              <a:t>E</a:t>
            </a:r>
            <a:r>
              <a:rPr lang="en-US" sz="1200" baseline="-25000" dirty="0" err="1" smtClean="0">
                <a:solidFill>
                  <a:srgbClr val="0000FF"/>
                </a:solidFill>
                <a:latin typeface="+mn-lt"/>
              </a:rPr>
              <a:t>Ni</a:t>
            </a:r>
            <a:r>
              <a:rPr lang="en-US" sz="1200" baseline="-25000" dirty="0" smtClean="0">
                <a:latin typeface="+mn-lt"/>
              </a:rPr>
              <a:t>-</a:t>
            </a:r>
            <a:r>
              <a:rPr lang="en-US" sz="1200" baseline="-25000" dirty="0" smtClean="0">
                <a:solidFill>
                  <a:srgbClr val="0000FF"/>
                </a:solidFill>
                <a:latin typeface="+mn-lt"/>
              </a:rPr>
              <a:t>Ni</a:t>
            </a:r>
            <a:r>
              <a:rPr lang="en-US" sz="1200" dirty="0" smtClean="0">
                <a:latin typeface="+mn-lt"/>
              </a:rPr>
              <a:t>| &gt; 0</a:t>
            </a:r>
          </a:p>
          <a:p>
            <a:pPr algn="l">
              <a:lnSpc>
                <a:spcPct val="150000"/>
              </a:lnSpc>
              <a:tabLst>
                <a:tab pos="1601788" algn="l"/>
              </a:tabLst>
            </a:pPr>
            <a:r>
              <a:rPr lang="en-US" sz="1200" dirty="0" smtClean="0">
                <a:latin typeface="+mn-lt"/>
                <a:sym typeface="Symbol"/>
              </a:rPr>
              <a:t>: small negative</a:t>
            </a:r>
          </a:p>
          <a:p>
            <a:pPr algn="l">
              <a:lnSpc>
                <a:spcPct val="150000"/>
              </a:lnSpc>
              <a:tabLst>
                <a:tab pos="1601788" algn="l"/>
              </a:tabLst>
            </a:pPr>
            <a:r>
              <a:rPr lang="en-US" sz="1200" dirty="0" smtClean="0">
                <a:latin typeface="+mn-lt"/>
                <a:sym typeface="Symbol"/>
              </a:rPr>
              <a:t></a:t>
            </a:r>
            <a:r>
              <a:rPr lang="en-US" sz="1200" i="1" dirty="0" smtClean="0">
                <a:latin typeface="+mn-lt"/>
              </a:rPr>
              <a:t>E</a:t>
            </a:r>
            <a:r>
              <a:rPr lang="en-US" sz="1200" baseline="-25000" dirty="0" smtClean="0">
                <a:latin typeface="+mn-lt"/>
              </a:rPr>
              <a:t>el</a:t>
            </a:r>
            <a:r>
              <a:rPr lang="en-US" sz="1200" dirty="0" smtClean="0">
                <a:latin typeface="+mn-lt"/>
              </a:rPr>
              <a:t> moderate R</a:t>
            </a:r>
            <a:r>
              <a:rPr lang="en-US" sz="1200" baseline="-25000" dirty="0" smtClean="0">
                <a:solidFill>
                  <a:srgbClr val="FF0000"/>
                </a:solidFill>
                <a:latin typeface="+mn-lt"/>
              </a:rPr>
              <a:t>B</a:t>
            </a:r>
            <a:r>
              <a:rPr lang="en-US" sz="1200" dirty="0" smtClean="0">
                <a:latin typeface="+mn-lt"/>
              </a:rPr>
              <a:t>/R</a:t>
            </a:r>
            <a:r>
              <a:rPr lang="en-US" sz="1200" baseline="-25000" dirty="0" smtClean="0">
                <a:solidFill>
                  <a:srgbClr val="0000FF"/>
                </a:solidFill>
                <a:latin typeface="+mn-lt"/>
              </a:rPr>
              <a:t>A</a:t>
            </a:r>
            <a:r>
              <a:rPr lang="en-US" sz="1200" dirty="0" smtClean="0">
                <a:latin typeface="+mn-lt"/>
              </a:rPr>
              <a:t> = 1.11</a:t>
            </a:r>
            <a:r>
              <a:rPr lang="en-US" sz="1200" dirty="0" smtClean="0">
                <a:latin typeface="+mn-lt"/>
                <a:sym typeface="Symbol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57388" y="3045158"/>
            <a:ext cx="2956259" cy="784830"/>
          </a:xfrm>
          <a:prstGeom prst="rect">
            <a:avLst/>
          </a:prstGeom>
          <a:solidFill>
            <a:srgbClr val="CCFFFF"/>
          </a:solidFill>
          <a:ln w="19050">
            <a:solidFill>
              <a:srgbClr val="FF9900"/>
            </a:solidFill>
          </a:ln>
        </p:spPr>
        <p:txBody>
          <a:bodyPr wrap="none" rtlCol="0">
            <a:spAutoFit/>
          </a:bodyPr>
          <a:lstStyle/>
          <a:p>
            <a:pPr marL="174625" indent="-174625" algn="l">
              <a:buFont typeface="Arial" pitchFamily="34" charset="0"/>
              <a:buChar char="•"/>
            </a:pPr>
            <a:r>
              <a:rPr lang="en-US" sz="1500" dirty="0" smtClean="0">
                <a:latin typeface="+mn-lt"/>
              </a:rPr>
              <a:t>Reduce </a:t>
            </a:r>
            <a:r>
              <a:rPr lang="en-US" sz="1500" dirty="0" smtClean="0">
                <a:latin typeface="+mn-lt"/>
                <a:sym typeface="Symbol"/>
              </a:rPr>
              <a:t></a:t>
            </a:r>
            <a:r>
              <a:rPr lang="en-US" sz="1500" baseline="-25000" dirty="0" smtClean="0">
                <a:latin typeface="+mn-lt"/>
                <a:sym typeface="Symbol"/>
              </a:rPr>
              <a:t>GB</a:t>
            </a:r>
            <a:r>
              <a:rPr lang="en-US" sz="1500" dirty="0" smtClean="0">
                <a:latin typeface="+mn-lt"/>
                <a:sym typeface="Symbol"/>
              </a:rPr>
              <a:t> moderately</a:t>
            </a:r>
            <a:endParaRPr lang="en-US" sz="1500" baseline="-25000" dirty="0" smtClean="0">
              <a:latin typeface="+mn-lt"/>
            </a:endParaRPr>
          </a:p>
          <a:p>
            <a:pPr marL="174625" indent="-174625" algn="l">
              <a:buFont typeface="Arial" pitchFamily="34" charset="0"/>
              <a:buChar char="•"/>
            </a:pPr>
            <a:r>
              <a:rPr lang="en-US" sz="1500" dirty="0" smtClean="0">
                <a:latin typeface="+mn-lt"/>
              </a:rPr>
              <a:t>Stabilize </a:t>
            </a:r>
            <a:r>
              <a:rPr lang="en-US" sz="1500" dirty="0" err="1" smtClean="0">
                <a:latin typeface="+mn-lt"/>
              </a:rPr>
              <a:t>nano</a:t>
            </a:r>
            <a:r>
              <a:rPr lang="en-US" sz="1500" dirty="0" smtClean="0">
                <a:latin typeface="+mn-lt"/>
              </a:rPr>
              <a:t> grain size  </a:t>
            </a:r>
          </a:p>
          <a:p>
            <a:pPr marL="174625" indent="-174625" algn="l">
              <a:buFont typeface="Arial" pitchFamily="34" charset="0"/>
              <a:buChar char="•"/>
            </a:pPr>
            <a:r>
              <a:rPr lang="en-US" sz="1500" dirty="0" smtClean="0">
                <a:latin typeface="+mn-lt"/>
              </a:rPr>
              <a:t>Good mechanical properties</a:t>
            </a:r>
            <a:endParaRPr lang="en-US" sz="15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0409" y="1143000"/>
            <a:ext cx="190949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  <a:latin typeface="Candara" pitchFamily="34" charset="0"/>
              </a:rPr>
              <a:t>Strong </a:t>
            </a:r>
            <a:r>
              <a:rPr lang="en-US" sz="1600" dirty="0">
                <a:solidFill>
                  <a:srgbClr val="7030A0"/>
                </a:solidFill>
                <a:latin typeface="Candara" pitchFamily="34" charset="0"/>
              </a:rPr>
              <a:t>S</a:t>
            </a:r>
            <a:r>
              <a:rPr lang="en-US" sz="1600" dirty="0" smtClean="0">
                <a:solidFill>
                  <a:srgbClr val="7030A0"/>
                </a:solidFill>
                <a:latin typeface="Candara" pitchFamily="34" charset="0"/>
              </a:rPr>
              <a:t>egregation</a:t>
            </a:r>
          </a:p>
          <a:p>
            <a:r>
              <a:rPr lang="en-US" sz="1600" dirty="0" smtClean="0">
                <a:solidFill>
                  <a:srgbClr val="7030A0"/>
                </a:solidFill>
                <a:latin typeface="Candara" pitchFamily="34" charset="0"/>
              </a:rPr>
              <a:t>Limited </a:t>
            </a:r>
            <a:r>
              <a:rPr lang="en-US" sz="1600" dirty="0">
                <a:solidFill>
                  <a:srgbClr val="7030A0"/>
                </a:solidFill>
                <a:latin typeface="Candara" pitchFamily="34" charset="0"/>
              </a:rPr>
              <a:t>S</a:t>
            </a:r>
            <a:r>
              <a:rPr lang="en-US" sz="1600" dirty="0" smtClean="0">
                <a:solidFill>
                  <a:srgbClr val="7030A0"/>
                </a:solidFill>
                <a:latin typeface="Candara" pitchFamily="34" charset="0"/>
              </a:rPr>
              <a:t>olubility</a:t>
            </a:r>
            <a:endParaRPr lang="en-US" sz="1600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90324" y="1142999"/>
            <a:ext cx="180100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Candara" pitchFamily="34" charset="0"/>
              </a:rPr>
              <a:t>W</a:t>
            </a:r>
            <a:r>
              <a:rPr lang="en-US" sz="1600" dirty="0" smtClean="0">
                <a:solidFill>
                  <a:srgbClr val="7030A0"/>
                </a:solidFill>
                <a:latin typeface="Candara" pitchFamily="34" charset="0"/>
              </a:rPr>
              <a:t>eak </a:t>
            </a:r>
            <a:r>
              <a:rPr lang="en-US" sz="1600" dirty="0">
                <a:solidFill>
                  <a:srgbClr val="7030A0"/>
                </a:solidFill>
                <a:latin typeface="Candara" pitchFamily="34" charset="0"/>
              </a:rPr>
              <a:t>S</a:t>
            </a:r>
            <a:r>
              <a:rPr lang="en-US" sz="1600" dirty="0" smtClean="0">
                <a:solidFill>
                  <a:srgbClr val="7030A0"/>
                </a:solidFill>
                <a:latin typeface="Candara" pitchFamily="34" charset="0"/>
              </a:rPr>
              <a:t>egregation</a:t>
            </a:r>
          </a:p>
          <a:p>
            <a:r>
              <a:rPr lang="en-US" sz="1600" dirty="0">
                <a:solidFill>
                  <a:srgbClr val="7030A0"/>
                </a:solidFill>
                <a:latin typeface="Candara" pitchFamily="34" charset="0"/>
              </a:rPr>
              <a:t>L</a:t>
            </a:r>
            <a:r>
              <a:rPr lang="en-US" sz="1600" dirty="0" smtClean="0">
                <a:solidFill>
                  <a:srgbClr val="7030A0"/>
                </a:solidFill>
                <a:latin typeface="Candara" pitchFamily="34" charset="0"/>
              </a:rPr>
              <a:t>arge </a:t>
            </a:r>
            <a:r>
              <a:rPr lang="en-US" sz="1600" dirty="0">
                <a:solidFill>
                  <a:srgbClr val="7030A0"/>
                </a:solidFill>
                <a:latin typeface="Candara" pitchFamily="34" charset="0"/>
              </a:rPr>
              <a:t>S</a:t>
            </a:r>
            <a:r>
              <a:rPr lang="en-US" sz="1600" dirty="0" smtClean="0">
                <a:solidFill>
                  <a:srgbClr val="7030A0"/>
                </a:solidFill>
                <a:latin typeface="Candara" pitchFamily="34" charset="0"/>
              </a:rPr>
              <a:t>olubility</a:t>
            </a:r>
            <a:endParaRPr lang="en-US" sz="1600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0200" y="6211669"/>
            <a:ext cx="37338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latin typeface="Candara" pitchFamily="34" charset="0"/>
              </a:rPr>
              <a:t>N</a:t>
            </a:r>
            <a:r>
              <a:rPr kumimoji="0" lang="en-US" sz="1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ndara" pitchFamily="34" charset="0"/>
              </a:rPr>
              <a:t>anocrystalline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ndara" pitchFamily="34" charset="0"/>
              </a:rPr>
              <a:t> 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ndara" pitchFamily="34" charset="0"/>
              </a:rPr>
              <a:t>W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ndara" pitchFamily="34" charset="0"/>
              </a:rPr>
              <a:t>-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</a:rPr>
              <a:t>Ni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ndara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ndara" pitchFamily="34" charset="0"/>
              </a:rPr>
              <a:t>(Schuh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ndara" pitchFamily="34" charset="0"/>
              </a:rPr>
              <a:t> </a:t>
            </a:r>
            <a:r>
              <a:rPr kumimoji="0" lang="en-US" sz="180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ndara" pitchFamily="34" charset="0"/>
              </a:rPr>
              <a:t>et al.</a:t>
            </a:r>
            <a:r>
              <a:rPr lang="en-US" sz="1800" kern="0" dirty="0">
                <a:latin typeface="Candara" pitchFamily="34" charset="0"/>
              </a:rPr>
              <a:t> </a:t>
            </a:r>
            <a:r>
              <a:rPr lang="en-US" sz="1800" kern="0" dirty="0" smtClean="0">
                <a:latin typeface="Candara" pitchFamily="34" charset="0"/>
              </a:rPr>
              <a:t>&amp; others)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ndara" pitchFamily="34" charset="0"/>
              </a:rPr>
              <a:t> 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ndara" pitchFamily="34" charset="0"/>
            </a:endParaRPr>
          </a:p>
        </p:txBody>
      </p:sp>
      <p:pic>
        <p:nvPicPr>
          <p:cNvPr id="7526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3740" y="4038600"/>
            <a:ext cx="9121598" cy="288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7988" y="3022937"/>
            <a:ext cx="4261007" cy="784830"/>
          </a:xfrm>
          <a:prstGeom prst="rect">
            <a:avLst/>
          </a:prstGeom>
          <a:solidFill>
            <a:srgbClr val="CCFFFF"/>
          </a:solidFill>
          <a:ln w="1905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marL="174625" indent="-174625" algn="l">
              <a:buFont typeface="Arial" pitchFamily="34" charset="0"/>
              <a:buChar char="•"/>
            </a:pPr>
            <a:r>
              <a:rPr lang="en-US" sz="1500" dirty="0" smtClean="0">
                <a:latin typeface="+mn-lt"/>
              </a:rPr>
              <a:t>Reduce </a:t>
            </a:r>
            <a:r>
              <a:rPr lang="en-US" sz="1500" dirty="0" smtClean="0">
                <a:latin typeface="+mn-lt"/>
                <a:sym typeface="Symbol"/>
              </a:rPr>
              <a:t></a:t>
            </a:r>
            <a:r>
              <a:rPr lang="en-US" sz="1500" baseline="-25000" dirty="0" smtClean="0">
                <a:latin typeface="+mn-lt"/>
                <a:sym typeface="Symbol"/>
              </a:rPr>
              <a:t>GB</a:t>
            </a:r>
            <a:r>
              <a:rPr lang="en-US" sz="1500" dirty="0" smtClean="0">
                <a:latin typeface="+mn-lt"/>
                <a:sym typeface="Symbol"/>
              </a:rPr>
              <a:t> significantly</a:t>
            </a:r>
            <a:endParaRPr lang="en-US" sz="1500" baseline="-25000" dirty="0" smtClean="0">
              <a:latin typeface="+mn-lt"/>
            </a:endParaRPr>
          </a:p>
          <a:p>
            <a:pPr marL="174625" indent="-174625" algn="l">
              <a:buFont typeface="Arial" pitchFamily="34" charset="0"/>
              <a:buChar char="•"/>
            </a:pPr>
            <a:r>
              <a:rPr lang="en-US" sz="1500" dirty="0" smtClean="0">
                <a:latin typeface="+mn-lt"/>
              </a:rPr>
              <a:t>Promote GG at high </a:t>
            </a:r>
            <a:r>
              <a:rPr lang="en-US" sz="1500" i="1" dirty="0" smtClean="0">
                <a:latin typeface="+mn-lt"/>
              </a:rPr>
              <a:t>T</a:t>
            </a:r>
            <a:r>
              <a:rPr lang="en-US" sz="1500" dirty="0" smtClean="0">
                <a:latin typeface="+mn-lt"/>
              </a:rPr>
              <a:t>; inhibit GG at low </a:t>
            </a:r>
            <a:r>
              <a:rPr lang="en-US" sz="1500" i="1" dirty="0" smtClean="0">
                <a:latin typeface="+mn-lt"/>
              </a:rPr>
              <a:t>T</a:t>
            </a:r>
            <a:endParaRPr lang="en-US" sz="1500" dirty="0" smtClean="0">
              <a:latin typeface="+mn-lt"/>
            </a:endParaRPr>
          </a:p>
          <a:p>
            <a:pPr marL="174625" indent="-174625" algn="l">
              <a:buFont typeface="Arial" pitchFamily="34" charset="0"/>
              <a:buChar char="•"/>
            </a:pPr>
            <a:r>
              <a:rPr lang="en-US" sz="1500" dirty="0">
                <a:latin typeface="+mn-lt"/>
              </a:rPr>
              <a:t>S</a:t>
            </a:r>
            <a:r>
              <a:rPr lang="en-US" sz="1500" dirty="0" smtClean="0">
                <a:latin typeface="+mn-lt"/>
              </a:rPr>
              <a:t>evere embrittlement</a:t>
            </a:r>
            <a:endParaRPr lang="en-US" sz="1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97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5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332901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 bwMode="auto">
          <a:xfrm>
            <a:off x="5312289" y="1003294"/>
            <a:ext cx="3751320" cy="438115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C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49313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7523" y="5314430"/>
            <a:ext cx="33457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rgbClr val="0000FF"/>
                </a:solidFill>
                <a:latin typeface="Candara" pitchFamily="34" charset="0"/>
              </a:rPr>
              <a:t>Dangling bonds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rgbClr val="0000FF"/>
                </a:solidFill>
                <a:latin typeface="Candara" pitchFamily="34" charset="0"/>
              </a:rPr>
              <a:t>(incoherent interface)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rgbClr val="0000FF"/>
                </a:solidFill>
                <a:latin typeface="Candara" pitchFamily="34" charset="0"/>
              </a:rPr>
              <a:t>High-energy W broken bonds</a:t>
            </a:r>
            <a:endParaRPr lang="en-US" sz="1800" kern="0" dirty="0" smtClean="0">
              <a:solidFill>
                <a:srgbClr val="0000FF"/>
              </a:solidFill>
              <a:latin typeface="Candara" pitchFamily="34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rgbClr val="0000FF"/>
                </a:solidFill>
                <a:latin typeface="Candara" pitchFamily="34" charset="0"/>
                <a:sym typeface="Wingdings" pitchFamily="2" charset="2"/>
              </a:rPr>
              <a:t> W depletion at the very core?</a:t>
            </a:r>
            <a:endParaRPr lang="en-US" sz="1800" kern="0" dirty="0">
              <a:solidFill>
                <a:srgbClr val="0000FF"/>
              </a:solidFill>
              <a:latin typeface="Candara" pitchFamily="34" charset="0"/>
            </a:endParaRPr>
          </a:p>
        </p:txBody>
      </p:sp>
      <p:pic>
        <p:nvPicPr>
          <p:cNvPr id="72806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321"/>
          <a:stretch/>
        </p:blipFill>
        <p:spPr bwMode="auto">
          <a:xfrm>
            <a:off x="304800" y="1371600"/>
            <a:ext cx="4652486" cy="376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4213" cy="7905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Possible Complexion Structure in </a:t>
            </a:r>
            <a:r>
              <a:rPr lang="en-US" dirty="0" smtClean="0"/>
              <a:t>Ni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1800" dirty="0" smtClean="0"/>
              <a:t>(Following Wynblatt </a:t>
            </a:r>
            <a:r>
              <a:rPr lang="en-US" sz="1800" i="1" dirty="0" smtClean="0"/>
              <a:t>et al.</a:t>
            </a:r>
            <a:r>
              <a:rPr lang="en-US" sz="1800" dirty="0" smtClean="0"/>
              <a:t>’s Multilayer GB Segregation Model) </a:t>
            </a:r>
            <a:endParaRPr lang="en-US" sz="1800" dirty="0"/>
          </a:p>
        </p:txBody>
      </p:sp>
      <p:sp>
        <p:nvSpPr>
          <p:cNvPr id="5" name="Down Arrow 4"/>
          <p:cNvSpPr/>
          <p:nvPr/>
        </p:nvSpPr>
        <p:spPr>
          <a:xfrm flipV="1">
            <a:off x="2964394" y="4209571"/>
            <a:ext cx="432048" cy="1104858"/>
          </a:xfrm>
          <a:prstGeom prst="downArrow">
            <a:avLst/>
          </a:prstGeom>
          <a:solidFill>
            <a:srgbClr val="FF0000">
              <a:alpha val="40000"/>
            </a:srgbClr>
          </a:solidFill>
          <a:ln w="19050" cap="rnd" cmpd="sng" algn="ctr">
            <a:solidFill>
              <a:srgbClr val="0000FF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06052" y="3037614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en-US" sz="1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2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 </a:t>
            </a:r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= +0.3 </a:t>
            </a:r>
            <a:endParaRPr lang="en-U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en-US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2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el </a:t>
            </a:r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-0.2 </a:t>
            </a:r>
          </a:p>
          <a:p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en-US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/atom)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70785" y="1735999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en-US" sz="1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2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 </a:t>
            </a:r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 0</a:t>
            </a:r>
            <a:endParaRPr lang="en-US" sz="12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en-US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2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el </a:t>
            </a:r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-0.05 </a:t>
            </a:r>
          </a:p>
          <a:p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en-US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/atom)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2644895" y="2382330"/>
            <a:ext cx="293976" cy="294673"/>
          </a:xfrm>
          <a:prstGeom prst="straightConnector1">
            <a:avLst/>
          </a:prstGeom>
          <a:solidFill>
            <a:sysClr val="window" lastClr="FF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396780" y="2387582"/>
            <a:ext cx="269791" cy="264413"/>
          </a:xfrm>
          <a:prstGeom prst="straightConnector1">
            <a:avLst/>
          </a:prstGeom>
          <a:solidFill>
            <a:sysClr val="window" lastClr="FF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279381" y="1079212"/>
            <a:ext cx="2757486" cy="584775"/>
          </a:xfrm>
          <a:prstGeom prst="rect">
            <a:avLst/>
          </a:prstGeom>
          <a:solidFill>
            <a:srgbClr val="CCFFFF"/>
          </a:solidFill>
          <a:ln w="19050">
            <a:solidFill>
              <a:srgbClr val="FF9900"/>
            </a:solidFill>
          </a:ln>
        </p:spPr>
        <p:txBody>
          <a:bodyPr wrap="none" rtlCol="0">
            <a:spAutoFit/>
          </a:bodyPr>
          <a:lstStyle/>
          <a:p>
            <a:pPr marL="174625" indent="-174625" algn="l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Inhibit grain growth</a:t>
            </a:r>
          </a:p>
          <a:p>
            <a:pPr marL="174625" indent="-174625" algn="l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No severe embrittlement</a:t>
            </a:r>
            <a:endParaRPr lang="en-US" sz="1600" dirty="0">
              <a:latin typeface="+mn-lt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3186311" y="3639584"/>
            <a:ext cx="233465" cy="312430"/>
          </a:xfrm>
          <a:prstGeom prst="straightConnector1">
            <a:avLst/>
          </a:prstGeom>
          <a:solidFill>
            <a:sysClr val="window" lastClr="FF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H="1">
            <a:off x="2889730" y="3637583"/>
            <a:ext cx="227316" cy="314431"/>
          </a:xfrm>
          <a:prstGeom prst="straightConnector1">
            <a:avLst/>
          </a:prstGeom>
          <a:solidFill>
            <a:sysClr val="window" lastClr="FF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397" t="37645" r="1033" b="35567"/>
          <a:stretch/>
        </p:blipFill>
        <p:spPr bwMode="auto">
          <a:xfrm>
            <a:off x="4021080" y="1300424"/>
            <a:ext cx="1219200" cy="100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0781" y="838200"/>
            <a:ext cx="13795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549649" y="5499096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Non-equilibrium W segregation possible during </a:t>
            </a:r>
            <a:r>
              <a:rPr lang="en-US" sz="1800" dirty="0" err="1" smtClean="0">
                <a:solidFill>
                  <a:srgbClr val="0000FF"/>
                </a:solidFill>
                <a:latin typeface="+mn-lt"/>
              </a:rPr>
              <a:t>electrodeposition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 </a:t>
            </a:r>
            <a:endParaRPr lang="en-US" sz="18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603" y="2307757"/>
            <a:ext cx="3295650" cy="189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548280" y="4307235"/>
            <a:ext cx="32031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ndara" pitchFamily="34" charset="0"/>
              </a:rPr>
              <a:t>Ni-W (made by </a:t>
            </a:r>
            <a:r>
              <a:rPr lang="en-US" sz="1600" dirty="0" err="1" smtClean="0">
                <a:solidFill>
                  <a:srgbClr val="000000"/>
                </a:solidFill>
                <a:latin typeface="Candara" pitchFamily="34" charset="0"/>
              </a:rPr>
              <a:t>electrodeposition</a:t>
            </a:r>
            <a:r>
              <a:rPr lang="en-US" sz="1600" dirty="0" smtClean="0">
                <a:solidFill>
                  <a:srgbClr val="000000"/>
                </a:solidFill>
                <a:latin typeface="Candara" pitchFamily="34" charset="0"/>
              </a:rPr>
              <a:t>) </a:t>
            </a:r>
          </a:p>
          <a:p>
            <a:r>
              <a:rPr lang="en-US" sz="1600" dirty="0">
                <a:solidFill>
                  <a:srgbClr val="000000"/>
                </a:solidFill>
                <a:latin typeface="Candara" pitchFamily="34" charset="0"/>
              </a:rPr>
              <a:t>S</a:t>
            </a:r>
            <a:r>
              <a:rPr lang="en-US" sz="1600" dirty="0" smtClean="0">
                <a:solidFill>
                  <a:srgbClr val="000000"/>
                </a:solidFill>
                <a:latin typeface="Candara" pitchFamily="34" charset="0"/>
              </a:rPr>
              <a:t>upersaturated with W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ndara" pitchFamily="34" charset="0"/>
              </a:rPr>
              <a:t>Heat Treatment: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ndara" pitchFamily="34" charset="0"/>
              </a:rPr>
              <a:t>700</a:t>
            </a:r>
            <a:r>
              <a:rPr lang="en-US" sz="1600" dirty="0" smtClean="0">
                <a:solidFill>
                  <a:srgbClr val="000000"/>
                </a:solidFill>
                <a:latin typeface="Candara" pitchFamily="34" charset="0"/>
                <a:sym typeface="Symbol"/>
              </a:rPr>
              <a:t></a:t>
            </a:r>
            <a:r>
              <a:rPr lang="en-US" sz="1600" dirty="0" smtClean="0">
                <a:solidFill>
                  <a:srgbClr val="000000"/>
                </a:solidFill>
                <a:latin typeface="Candara" pitchFamily="34" charset="0"/>
              </a:rPr>
              <a:t>C </a:t>
            </a:r>
            <a:r>
              <a:rPr lang="en-US" sz="1600" dirty="0">
                <a:solidFill>
                  <a:srgbClr val="000000"/>
                </a:solidFill>
                <a:latin typeface="Candara" pitchFamily="34" charset="0"/>
              </a:rPr>
              <a:t>for </a:t>
            </a:r>
            <a:r>
              <a:rPr lang="en-US" sz="1600" dirty="0" smtClean="0">
                <a:solidFill>
                  <a:srgbClr val="000000"/>
                </a:solidFill>
                <a:latin typeface="Candara" pitchFamily="34" charset="0"/>
              </a:rPr>
              <a:t>4 </a:t>
            </a:r>
            <a:r>
              <a:rPr lang="en-US" sz="1600" dirty="0" err="1" smtClean="0">
                <a:solidFill>
                  <a:srgbClr val="000000"/>
                </a:solidFill>
                <a:latin typeface="Candara" pitchFamily="34" charset="0"/>
              </a:rPr>
              <a:t>hrs</a:t>
            </a:r>
            <a:r>
              <a:rPr lang="en-US" sz="1600" dirty="0" smtClean="0">
                <a:solidFill>
                  <a:srgbClr val="000000"/>
                </a:solidFill>
                <a:latin typeface="Candara" pitchFamily="34" charset="0"/>
              </a:rPr>
              <a:t> + 400</a:t>
            </a:r>
            <a:r>
              <a:rPr lang="en-US" sz="1600" dirty="0" smtClean="0">
                <a:solidFill>
                  <a:srgbClr val="000000"/>
                </a:solidFill>
                <a:latin typeface="Candara" pitchFamily="34" charset="0"/>
                <a:sym typeface="Symbol"/>
              </a:rPr>
              <a:t></a:t>
            </a:r>
            <a:r>
              <a:rPr lang="en-US" sz="1600" dirty="0" smtClean="0">
                <a:solidFill>
                  <a:srgbClr val="000000"/>
                </a:solidFill>
                <a:latin typeface="Candara" pitchFamily="34" charset="0"/>
              </a:rPr>
              <a:t>C </a:t>
            </a:r>
            <a:r>
              <a:rPr lang="en-US" sz="1600" dirty="0">
                <a:solidFill>
                  <a:srgbClr val="000000"/>
                </a:solidFill>
                <a:latin typeface="Candara" pitchFamily="34" charset="0"/>
              </a:rPr>
              <a:t>for </a:t>
            </a:r>
            <a:r>
              <a:rPr lang="en-US" sz="1600" dirty="0" smtClean="0">
                <a:solidFill>
                  <a:srgbClr val="000000"/>
                </a:solidFill>
                <a:latin typeface="Candara" pitchFamily="34" charset="0"/>
              </a:rPr>
              <a:t>24 </a:t>
            </a:r>
            <a:r>
              <a:rPr lang="en-US" sz="1600" dirty="0" err="1" smtClean="0">
                <a:solidFill>
                  <a:srgbClr val="000000"/>
                </a:solidFill>
                <a:latin typeface="Candara" pitchFamily="34" charset="0"/>
              </a:rPr>
              <a:t>hrs</a:t>
            </a:r>
            <a:endParaRPr lang="en-US" sz="1600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2327" y="1003294"/>
            <a:ext cx="3751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ndara" pitchFamily="34" charset="0"/>
              </a:rPr>
              <a:t>To </a:t>
            </a:r>
            <a:r>
              <a:rPr lang="en-US" sz="1800" dirty="0" smtClean="0">
                <a:solidFill>
                  <a:srgbClr val="FF0000"/>
                </a:solidFill>
                <a:latin typeface="Candara" pitchFamily="34" charset="0"/>
              </a:rPr>
              <a:t>verify/disapprove this prediction:</a:t>
            </a:r>
          </a:p>
          <a:p>
            <a:r>
              <a:rPr lang="en-US" sz="1800" dirty="0" smtClean="0">
                <a:solidFill>
                  <a:srgbClr val="0000FF"/>
                </a:solidFill>
                <a:latin typeface="Candara" pitchFamily="34" charset="0"/>
              </a:rPr>
              <a:t>Specimens made at Clemson</a:t>
            </a:r>
          </a:p>
          <a:p>
            <a:r>
              <a:rPr lang="en-US" sz="1800" dirty="0" smtClean="0">
                <a:solidFill>
                  <a:srgbClr val="0000FF"/>
                </a:solidFill>
                <a:latin typeface="Candara" pitchFamily="34" charset="0"/>
              </a:rPr>
              <a:t>STEM Characterization current in progress at Lehigh…</a:t>
            </a:r>
          </a:p>
        </p:txBody>
      </p:sp>
    </p:spTree>
    <p:extLst>
      <p:ext uri="{BB962C8B-B14F-4D97-AF65-F5344CB8AC3E}">
        <p14:creationId xmlns:p14="http://schemas.microsoft.com/office/powerpoint/2010/main" xmlns="" val="423425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181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“Simple” thermodynamic models can predict useful trends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/>
              <a:t>Predicted decreasing bilayer stability in </a:t>
            </a:r>
            <a:r>
              <a:rPr lang="en-US" sz="2000" b="1" dirty="0" smtClean="0">
                <a:solidFill>
                  <a:srgbClr val="0000FF"/>
                </a:solidFill>
              </a:rPr>
              <a:t>Ni</a:t>
            </a:r>
            <a:r>
              <a:rPr lang="en-US" sz="2000" b="1" dirty="0" smtClean="0"/>
              <a:t>-</a:t>
            </a:r>
            <a:r>
              <a:rPr lang="en-US" sz="2000" b="1" dirty="0" smtClean="0">
                <a:solidFill>
                  <a:srgbClr val="FF0000"/>
                </a:solidFill>
              </a:rPr>
              <a:t>Bi</a:t>
            </a:r>
            <a:r>
              <a:rPr lang="en-US" sz="2000" b="1" dirty="0" smtClean="0"/>
              <a:t>, </a:t>
            </a:r>
            <a:r>
              <a:rPr lang="en-US" sz="2000" b="1" dirty="0" smtClean="0">
                <a:solidFill>
                  <a:srgbClr val="0000FF"/>
                </a:solidFill>
              </a:rPr>
              <a:t>Cu</a:t>
            </a:r>
            <a:r>
              <a:rPr lang="en-US" sz="2000" b="1" dirty="0" smtClean="0"/>
              <a:t>-</a:t>
            </a:r>
            <a:r>
              <a:rPr lang="en-US" sz="2000" b="1" dirty="0" smtClean="0">
                <a:solidFill>
                  <a:srgbClr val="FF0000"/>
                </a:solidFill>
              </a:rPr>
              <a:t>Bi</a:t>
            </a:r>
            <a:r>
              <a:rPr lang="en-US" sz="2000" b="1" dirty="0" smtClean="0"/>
              <a:t> and </a:t>
            </a:r>
            <a:r>
              <a:rPr lang="en-US" sz="2000" b="1" dirty="0" smtClean="0">
                <a:solidFill>
                  <a:srgbClr val="0000FF"/>
                </a:solidFill>
              </a:rPr>
              <a:t>Fe</a:t>
            </a:r>
            <a:r>
              <a:rPr lang="en-US" sz="2000" b="1" dirty="0" smtClean="0"/>
              <a:t>-</a:t>
            </a:r>
            <a:r>
              <a:rPr lang="en-US" sz="2000" b="1" dirty="0" smtClean="0">
                <a:solidFill>
                  <a:srgbClr val="FF0000"/>
                </a:solidFill>
              </a:rPr>
              <a:t>Bi</a:t>
            </a:r>
            <a:r>
              <a:rPr lang="en-US" sz="2000" b="1" dirty="0" smtClean="0"/>
              <a:t> verified by experiments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/>
              <a:t>DFT (and atomistic) calculations are useful for providing thermodynamic parameters (particularly in cases where experimental data are not available)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A new “CalPhaD for Nanocrystalline Alloys” method has been developed </a:t>
            </a:r>
            <a:r>
              <a:rPr lang="en-US" b="1" dirty="0" smtClean="0">
                <a:solidFill>
                  <a:srgbClr val="7030A0"/>
                </a:solidFill>
              </a:rPr>
              <a:t>– in the spirit of the “Materials Genome” initiative?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/>
              <a:t>Combining complexion models &amp; bulk CalPhaD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/>
              <a:t>Initial validation with literature data &amp; our experiments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An Intriguing New Discovery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Bi</a:t>
            </a:r>
            <a:r>
              <a:rPr lang="en-US" b="1" dirty="0" smtClean="0"/>
              <a:t> </a:t>
            </a:r>
            <a:r>
              <a:rPr lang="en-US" b="1" i="1" dirty="0" smtClean="0"/>
              <a:t>inhibits</a:t>
            </a:r>
            <a:r>
              <a:rPr lang="en-US" b="1" dirty="0" smtClean="0"/>
              <a:t> the grain growth of </a:t>
            </a:r>
            <a:r>
              <a:rPr lang="en-US" b="1" dirty="0" smtClean="0">
                <a:solidFill>
                  <a:srgbClr val="0000FF"/>
                </a:solidFill>
              </a:rPr>
              <a:t>Ni</a:t>
            </a:r>
            <a:r>
              <a:rPr lang="en-US" b="1" dirty="0" smtClean="0"/>
              <a:t> at low </a:t>
            </a:r>
            <a:r>
              <a:rPr lang="en-US" b="1" i="1" dirty="0" smtClean="0"/>
              <a:t>T</a:t>
            </a:r>
            <a:r>
              <a:rPr lang="en-US" b="1" dirty="0" smtClean="0"/>
              <a:t>, but </a:t>
            </a:r>
            <a:r>
              <a:rPr lang="en-US" b="1" i="1" dirty="0" smtClean="0"/>
              <a:t>promotes</a:t>
            </a:r>
            <a:r>
              <a:rPr lang="en-US" b="1" dirty="0" smtClean="0"/>
              <a:t> </a:t>
            </a:r>
            <a:r>
              <a:rPr lang="en-US" b="1" dirty="0"/>
              <a:t>grain growth at high </a:t>
            </a:r>
            <a:r>
              <a:rPr lang="en-US" b="1" i="1" dirty="0" smtClean="0"/>
              <a:t>T</a:t>
            </a:r>
            <a:r>
              <a:rPr lang="en-US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5114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08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Electrodeposited Ni specimens, annealed at 900 </a:t>
            </a:r>
            <a:r>
              <a:rPr lang="en-US" altLang="zh-C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Symbol"/>
              </a:rPr>
              <a:t></a:t>
            </a:r>
            <a:r>
              <a:rPr lang="en-US" altLang="zh-C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C, 4 hrs</a:t>
            </a:r>
            <a:endParaRPr lang="zh-CN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026" name="Picture 2" descr="C:\Users\Yuanyao\Dropbox\Research\experiments\sem\Yuanyao\zhangyy121212\S-4800\Ni_900C_00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3006080" cy="22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uanyao\Dropbox\Research\experiments\sem\Yuanyao\zhangyy121212\S-4800\Ni_900C_003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7723" y="836712"/>
            <a:ext cx="3004800" cy="22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467544" y="1723908"/>
            <a:ext cx="896640" cy="4792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endParaRPr lang="zh-CN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Users\Yuanyao\Dropbox\Research\experiments\sem\Yuanyao\zhangyy121212\S-4800\Ni(Bi)_900C_006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2761" y="3933056"/>
            <a:ext cx="3004800" cy="22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圆角矩形 9"/>
          <p:cNvSpPr/>
          <p:nvPr/>
        </p:nvSpPr>
        <p:spPr>
          <a:xfrm>
            <a:off x="438356" y="4786534"/>
            <a:ext cx="1085643" cy="5474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</a:p>
          <a:p>
            <a:pPr algn="ctr"/>
            <a:r>
              <a:rPr lang="en-US" altLang="zh-CN" sz="1200" dirty="0"/>
              <a:t>i</a:t>
            </a:r>
            <a:r>
              <a:rPr lang="en-US" altLang="zh-CN" sz="1200" dirty="0" smtClean="0"/>
              <a:t>n </a:t>
            </a:r>
            <a:r>
              <a:rPr lang="en-US" altLang="zh-CN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</a:t>
            </a:r>
            <a:r>
              <a:rPr lang="en-US" altLang="zh-CN" sz="1200" dirty="0"/>
              <a:t> </a:t>
            </a:r>
            <a:r>
              <a:rPr lang="en-US" altLang="zh-CN" sz="1200" dirty="0" smtClean="0"/>
              <a:t>vapor</a:t>
            </a:r>
            <a:endParaRPr lang="zh-CN" altLang="en-US" sz="1200" dirty="0"/>
          </a:p>
        </p:txBody>
      </p:sp>
      <p:sp>
        <p:nvSpPr>
          <p:cNvPr id="6" name="下箭头 5"/>
          <p:cNvSpPr/>
          <p:nvPr/>
        </p:nvSpPr>
        <p:spPr>
          <a:xfrm>
            <a:off x="3131840" y="3356992"/>
            <a:ext cx="792088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211960" y="317290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Candara" pitchFamily="34" charset="0"/>
              </a:rPr>
              <a:t>Grain Size Increases</a:t>
            </a:r>
            <a:endParaRPr lang="zh-CN" altLang="en-US" sz="2000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4" name="下箭头 13"/>
          <p:cNvSpPr/>
          <p:nvPr/>
        </p:nvSpPr>
        <p:spPr>
          <a:xfrm>
            <a:off x="6684079" y="3356992"/>
            <a:ext cx="792088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2" descr="C:\Users\Yuanyao\Dropbox\Research\experiments\sem\Yuanyao\zhangyy121212\S-4800\Ni(Bi)_900C_004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7723" y="3932813"/>
            <a:ext cx="3004800" cy="22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51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74" y="1474151"/>
            <a:ext cx="1701591" cy="135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6" name="Rectangle 185"/>
          <p:cNvSpPr/>
          <p:nvPr/>
        </p:nvSpPr>
        <p:spPr bwMode="auto">
          <a:xfrm>
            <a:off x="4038600" y="4799505"/>
            <a:ext cx="5029200" cy="2010598"/>
          </a:xfrm>
          <a:prstGeom prst="rect">
            <a:avLst/>
          </a:prstGeom>
          <a:solidFill>
            <a:srgbClr val="CCFFFF"/>
          </a:solidFill>
          <a:ln w="38100" cap="flat" cmpd="sng" algn="ctr">
            <a:solidFill>
              <a:srgbClr val="FFC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49313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114800" y="914401"/>
            <a:ext cx="4953000" cy="3810000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FFC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49313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242593" y="1355152"/>
            <a:ext cx="1323278" cy="1471626"/>
          </a:xfrm>
          <a:prstGeom prst="rect">
            <a:avLst/>
          </a:prstGeom>
          <a:solidFill>
            <a:schemeClr val="accent5">
              <a:lumMod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49313"/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26058" name="Picture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3695" y="2963909"/>
            <a:ext cx="2875624" cy="1703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90575"/>
          </a:xfrm>
        </p:spPr>
        <p:txBody>
          <a:bodyPr/>
          <a:lstStyle/>
          <a:p>
            <a:r>
              <a:rPr lang="en-US" sz="1800" dirty="0" smtClean="0"/>
              <a:t>Based on the Feedbacks from DFT Calculations and STEM…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Revised Thermodynamic Description of Bilayers?</a:t>
            </a:r>
            <a:endParaRPr lang="en-US" dirty="0"/>
          </a:p>
        </p:txBody>
      </p:sp>
      <p:pic>
        <p:nvPicPr>
          <p:cNvPr id="72602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09" b="8977"/>
          <a:stretch/>
        </p:blipFill>
        <p:spPr bwMode="auto">
          <a:xfrm>
            <a:off x="5763342" y="1355152"/>
            <a:ext cx="3200400" cy="1471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602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874786"/>
            <a:ext cx="2679849" cy="81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128042" y="4860375"/>
            <a:ext cx="2693924" cy="867336"/>
            <a:chOff x="3733800" y="4608121"/>
            <a:chExt cx="2693924" cy="867336"/>
          </a:xfrm>
        </p:grpSpPr>
        <p:sp>
          <p:nvSpPr>
            <p:cNvPr id="8" name="Oval 7"/>
            <p:cNvSpPr/>
            <p:nvPr/>
          </p:nvSpPr>
          <p:spPr bwMode="auto">
            <a:xfrm>
              <a:off x="5943600" y="4608121"/>
              <a:ext cx="182880" cy="505247"/>
            </a:xfrm>
            <a:prstGeom prst="ellipse">
              <a:avLst/>
            </a:prstGeom>
            <a:solidFill>
              <a:srgbClr val="FFFFCC"/>
            </a:solidFill>
            <a:ln w="28575" cap="rnd" cmpd="sng" algn="ctr">
              <a:solidFill>
                <a:srgbClr val="FFC000"/>
              </a:solidFill>
              <a:prstDash val="sysDash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49313"/>
              <a:endParaRPr lang="en-US" dirty="0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752621876"/>
                </p:ext>
              </p:extLst>
            </p:nvPr>
          </p:nvGraphicFramePr>
          <p:xfrm>
            <a:off x="3733800" y="4657206"/>
            <a:ext cx="2406836" cy="415978"/>
          </p:xfrm>
          <a:graphic>
            <a:graphicData uri="http://schemas.openxmlformats.org/presentationml/2006/ole">
              <p:oleObj spid="_x0000_s756809" name="Equation" r:id="rId7" imgW="1459866" imgH="253890" progId="Equation.3">
                <p:embed/>
              </p:oleObj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4707917" y="5013792"/>
              <a:ext cx="1719807" cy="461665"/>
            </a:xfrm>
            <a:prstGeom prst="rect">
              <a:avLst/>
            </a:prstGeom>
            <a:solidFill>
              <a:srgbClr val="FFFFCC"/>
            </a:solidFill>
            <a:ln w="28575"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2 adsorbed Bi layers are weakly bonded  </a:t>
              </a:r>
              <a:endParaRPr lang="en-US" sz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</p:grpSp>
      <p:pic>
        <p:nvPicPr>
          <p:cNvPr id="30" name="Picture 3" descr="IncaTemp8"/>
          <p:cNvPicPr>
            <a:picLocks noChangeAspect="1" noChangeArrowheads="1"/>
          </p:cNvPicPr>
          <p:nvPr/>
        </p:nvPicPr>
        <p:blipFill rotWithShape="1">
          <a:blip r:embed="rId8" cstate="print"/>
          <a:srcRect t="2711" r="8686" b="6889"/>
          <a:stretch/>
        </p:blipFill>
        <p:spPr bwMode="auto">
          <a:xfrm>
            <a:off x="6858000" y="4921682"/>
            <a:ext cx="2135926" cy="1710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6938958" y="6170219"/>
            <a:ext cx="1888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CMU: </a:t>
            </a:r>
          </a:p>
          <a:p>
            <a:r>
              <a:rPr lang="en-US" sz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Ni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annealed in </a:t>
            </a:r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Bi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vapor</a:t>
            </a:r>
            <a:endParaRPr lang="en-US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68389" y="4904008"/>
            <a:ext cx="953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Deep </a:t>
            </a: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</a:t>
            </a:r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roove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80190" y="4338361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Atomic Steps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3234" y="1347012"/>
            <a:ext cx="143981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Reconstruction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(NOT 1 on 1)</a:t>
            </a:r>
            <a:endParaRPr lang="en-US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2593" y="2963909"/>
            <a:ext cx="1798926" cy="17260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5028705" y="2900189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Coherent?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23" t="22167" r="9620" b="33637"/>
          <a:stretch/>
        </p:blipFill>
        <p:spPr bwMode="auto">
          <a:xfrm>
            <a:off x="4379833" y="2070694"/>
            <a:ext cx="1119226" cy="71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242591" y="1355152"/>
            <a:ext cx="1323279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DFT (CMU)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Bi on Ni (111)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“4 on 9” 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reconstruction</a:t>
            </a:r>
            <a:endParaRPr lang="en-US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14800" y="960164"/>
            <a:ext cx="4953000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Specific Bilayer Structure ~ Orientation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8605" y="1035706"/>
            <a:ext cx="1718255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Original</a:t>
            </a:r>
            <a:endParaRPr lang="en-US" sz="1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74134" y="3250998"/>
            <a:ext cx="356653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 “Coarse-Grained” Description</a:t>
            </a:r>
            <a:endParaRPr lang="en-US" sz="1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56" name="矩形 112"/>
          <p:cNvSpPr/>
          <p:nvPr/>
        </p:nvSpPr>
        <p:spPr>
          <a:xfrm>
            <a:off x="1274067" y="4330434"/>
            <a:ext cx="1261872" cy="209006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Bi Layer</a:t>
            </a:r>
            <a:endParaRPr lang="zh-CN" alt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64" name="矩形 112"/>
          <p:cNvSpPr/>
          <p:nvPr/>
        </p:nvSpPr>
        <p:spPr>
          <a:xfrm>
            <a:off x="1274067" y="4525071"/>
            <a:ext cx="1261872" cy="209006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Bi Layer</a:t>
            </a:r>
            <a:endParaRPr lang="zh-CN" alt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65" name="矩形 112"/>
          <p:cNvSpPr/>
          <p:nvPr/>
        </p:nvSpPr>
        <p:spPr>
          <a:xfrm>
            <a:off x="1274067" y="4122925"/>
            <a:ext cx="1261872" cy="209006"/>
          </a:xfrm>
          <a:prstGeom prst="rect">
            <a:avLst/>
          </a:prstGeom>
          <a:solidFill>
            <a:srgbClr val="0000FF"/>
          </a:solidFill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</a:t>
            </a:r>
            <a:r>
              <a:rPr lang="en-US" altLang="zh-CN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 Layer</a:t>
            </a:r>
            <a:endParaRPr lang="zh-CN" alt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66" name="矩形 112"/>
          <p:cNvSpPr/>
          <p:nvPr/>
        </p:nvSpPr>
        <p:spPr>
          <a:xfrm>
            <a:off x="1274067" y="3913935"/>
            <a:ext cx="1261872" cy="209006"/>
          </a:xfrm>
          <a:prstGeom prst="rect">
            <a:avLst/>
          </a:prstGeom>
          <a:solidFill>
            <a:srgbClr val="0000FF"/>
          </a:solidFill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</a:t>
            </a:r>
            <a:r>
              <a:rPr lang="en-US" altLang="zh-CN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 Layer</a:t>
            </a:r>
            <a:endParaRPr lang="zh-CN" alt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67" name="矩形 112"/>
          <p:cNvSpPr/>
          <p:nvPr/>
        </p:nvSpPr>
        <p:spPr>
          <a:xfrm>
            <a:off x="1274067" y="3704929"/>
            <a:ext cx="1261872" cy="209006"/>
          </a:xfrm>
          <a:prstGeom prst="rect">
            <a:avLst/>
          </a:prstGeom>
          <a:solidFill>
            <a:srgbClr val="0000FF"/>
          </a:solidFill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</a:t>
            </a:r>
            <a:r>
              <a:rPr lang="en-US" altLang="zh-CN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 Layer</a:t>
            </a:r>
            <a:endParaRPr lang="zh-CN" alt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68" name="矩形 112"/>
          <p:cNvSpPr/>
          <p:nvPr/>
        </p:nvSpPr>
        <p:spPr>
          <a:xfrm>
            <a:off x="1274067" y="5152837"/>
            <a:ext cx="1261872" cy="209006"/>
          </a:xfrm>
          <a:prstGeom prst="rect">
            <a:avLst/>
          </a:prstGeom>
          <a:solidFill>
            <a:srgbClr val="0000FF"/>
          </a:solidFill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</a:t>
            </a:r>
            <a:r>
              <a:rPr lang="en-US" altLang="zh-CN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 Layer</a:t>
            </a:r>
            <a:endParaRPr lang="zh-CN" alt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69" name="矩形 112"/>
          <p:cNvSpPr/>
          <p:nvPr/>
        </p:nvSpPr>
        <p:spPr>
          <a:xfrm>
            <a:off x="1274067" y="4943847"/>
            <a:ext cx="1261872" cy="209006"/>
          </a:xfrm>
          <a:prstGeom prst="rect">
            <a:avLst/>
          </a:prstGeom>
          <a:solidFill>
            <a:srgbClr val="0000FF"/>
          </a:solidFill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</a:t>
            </a:r>
            <a:r>
              <a:rPr lang="en-US" altLang="zh-CN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 Layer</a:t>
            </a:r>
            <a:endParaRPr lang="zh-CN" alt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70" name="矩形 112"/>
          <p:cNvSpPr/>
          <p:nvPr/>
        </p:nvSpPr>
        <p:spPr>
          <a:xfrm>
            <a:off x="1274067" y="4734841"/>
            <a:ext cx="1261872" cy="209006"/>
          </a:xfrm>
          <a:prstGeom prst="rect">
            <a:avLst/>
          </a:prstGeom>
          <a:solidFill>
            <a:srgbClr val="0000FF"/>
          </a:solidFill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</a:t>
            </a:r>
            <a:r>
              <a:rPr lang="en-US" altLang="zh-CN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 Layer</a:t>
            </a:r>
            <a:endParaRPr lang="zh-CN" alt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274067" y="3913935"/>
            <a:ext cx="1261872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CC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>
            <a:off x="1274067" y="4122941"/>
            <a:ext cx="1261872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CC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>
            <a:off x="1274067" y="4943847"/>
            <a:ext cx="1261872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CC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>
            <a:off x="1273385" y="5152853"/>
            <a:ext cx="1261872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CC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1273385" y="3704929"/>
            <a:ext cx="1261872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CC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>
            <a:off x="1273385" y="5373769"/>
            <a:ext cx="1261872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CC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>
            <a:off x="1273385" y="4539440"/>
            <a:ext cx="1261872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Straight Connector 176"/>
          <p:cNvCxnSpPr/>
          <p:nvPr/>
        </p:nvCxnSpPr>
        <p:spPr bwMode="auto">
          <a:xfrm>
            <a:off x="1271548" y="4331931"/>
            <a:ext cx="1261872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/>
          <p:nvPr/>
        </p:nvCxnSpPr>
        <p:spPr bwMode="auto">
          <a:xfrm>
            <a:off x="1271548" y="4736912"/>
            <a:ext cx="1261872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Arrow Connector 178"/>
          <p:cNvCxnSpPr/>
          <p:nvPr/>
        </p:nvCxnSpPr>
        <p:spPr>
          <a:xfrm rot="16200000">
            <a:off x="1058409" y="4619671"/>
            <a:ext cx="0" cy="228811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 rot="16200000">
            <a:off x="-38605" y="4289416"/>
            <a:ext cx="1532791" cy="432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300" dirty="0" smtClean="0">
                <a:solidFill>
                  <a:srgbClr val="000000"/>
                </a:solidFill>
                <a:latin typeface="Candara" pitchFamily="34" charset="0"/>
              </a:rPr>
              <a:t>Coherent Interface</a:t>
            </a:r>
          </a:p>
          <a:p>
            <a:pPr>
              <a:lnSpc>
                <a:spcPct val="85000"/>
              </a:lnSpc>
            </a:pPr>
            <a:r>
              <a:rPr lang="en-US" sz="1300" dirty="0" smtClean="0">
                <a:solidFill>
                  <a:srgbClr val="000000"/>
                </a:solidFill>
                <a:latin typeface="Candara" pitchFamily="34" charset="0"/>
              </a:rPr>
              <a:t>Strong </a:t>
            </a:r>
            <a:r>
              <a:rPr lang="en-US" sz="1300" dirty="0" smtClean="0">
                <a:solidFill>
                  <a:srgbClr val="FF3300"/>
                </a:solidFill>
                <a:latin typeface="Candara" pitchFamily="34" charset="0"/>
              </a:rPr>
              <a:t>Bi</a:t>
            </a:r>
            <a:r>
              <a:rPr lang="en-US" sz="1300" dirty="0" smtClean="0">
                <a:solidFill>
                  <a:srgbClr val="00B050"/>
                </a:solidFill>
                <a:latin typeface="Candara" pitchFamily="34" charset="0"/>
              </a:rPr>
              <a:t>-</a:t>
            </a:r>
            <a:r>
              <a:rPr lang="en-US" sz="1300" dirty="0" smtClean="0">
                <a:solidFill>
                  <a:srgbClr val="0000FF"/>
                </a:solidFill>
                <a:latin typeface="Candara" pitchFamily="34" charset="0"/>
              </a:rPr>
              <a:t>Ni </a:t>
            </a:r>
            <a:r>
              <a:rPr lang="en-US" sz="1300" dirty="0" smtClean="0">
                <a:solidFill>
                  <a:srgbClr val="000000"/>
                </a:solidFill>
                <a:latin typeface="Candara" pitchFamily="34" charset="0"/>
              </a:rPr>
              <a:t>Bonds</a:t>
            </a:r>
          </a:p>
        </p:txBody>
      </p:sp>
      <p:cxnSp>
        <p:nvCxnSpPr>
          <p:cNvPr id="181" name="Straight Arrow Connector 180"/>
          <p:cNvCxnSpPr/>
          <p:nvPr/>
        </p:nvCxnSpPr>
        <p:spPr>
          <a:xfrm rot="16200000">
            <a:off x="1060940" y="4230138"/>
            <a:ext cx="0" cy="228811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 rot="16200000" flipV="1">
            <a:off x="2701563" y="4421665"/>
            <a:ext cx="0" cy="256032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 rot="16200000">
            <a:off x="2269732" y="4331892"/>
            <a:ext cx="1653017" cy="432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300" dirty="0" smtClean="0">
                <a:solidFill>
                  <a:srgbClr val="000000"/>
                </a:solidFill>
                <a:latin typeface="Candara" pitchFamily="34" charset="0"/>
              </a:rPr>
              <a:t>Incoherent Interface</a:t>
            </a:r>
          </a:p>
          <a:p>
            <a:pPr>
              <a:lnSpc>
                <a:spcPct val="85000"/>
              </a:lnSpc>
            </a:pPr>
            <a:r>
              <a:rPr lang="en-US" sz="1300" dirty="0" smtClean="0">
                <a:solidFill>
                  <a:srgbClr val="000000"/>
                </a:solidFill>
                <a:latin typeface="Candara" pitchFamily="34" charset="0"/>
              </a:rPr>
              <a:t>Weak </a:t>
            </a:r>
            <a:r>
              <a:rPr lang="en-US" sz="1300" dirty="0" smtClean="0">
                <a:solidFill>
                  <a:srgbClr val="FF3300"/>
                </a:solidFill>
                <a:latin typeface="Candara" pitchFamily="34" charset="0"/>
              </a:rPr>
              <a:t>Bi</a:t>
            </a:r>
            <a:r>
              <a:rPr lang="en-US" sz="1300" dirty="0" smtClean="0">
                <a:solidFill>
                  <a:srgbClr val="FF0000"/>
                </a:solidFill>
                <a:latin typeface="Candara" pitchFamily="34" charset="0"/>
              </a:rPr>
              <a:t>-</a:t>
            </a:r>
            <a:r>
              <a:rPr lang="en-US" sz="1300" dirty="0" smtClean="0">
                <a:solidFill>
                  <a:srgbClr val="FF3300"/>
                </a:solidFill>
                <a:latin typeface="Candara" pitchFamily="34" charset="0"/>
              </a:rPr>
              <a:t>Bi </a:t>
            </a:r>
            <a:r>
              <a:rPr lang="en-US" sz="1300" dirty="0" smtClean="0">
                <a:solidFill>
                  <a:srgbClr val="000000"/>
                </a:solidFill>
                <a:latin typeface="Candara" pitchFamily="34" charset="0"/>
              </a:rPr>
              <a:t>Bonds</a:t>
            </a:r>
          </a:p>
        </p:txBody>
      </p:sp>
      <p:sp>
        <p:nvSpPr>
          <p:cNvPr id="16" name="Down Arrow 15"/>
          <p:cNvSpPr/>
          <p:nvPr/>
        </p:nvSpPr>
        <p:spPr bwMode="auto">
          <a:xfrm>
            <a:off x="1779865" y="2584795"/>
            <a:ext cx="373341" cy="631331"/>
          </a:xfrm>
          <a:prstGeom prst="downArrow">
            <a:avLst/>
          </a:prstGeom>
          <a:solidFill>
            <a:schemeClr val="bg1"/>
          </a:solidFill>
          <a:ln w="31750" cap="flat" cmpd="sng" algn="ctr">
            <a:solidFill>
              <a:srgbClr val="7030A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49313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351002" y="5488783"/>
            <a:ext cx="3231066" cy="1175706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  <a:ln w="47625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Bilayer Stability </a:t>
            </a:r>
            <a:r>
              <a:rPr lang="en-US" sz="1600" dirty="0" smtClean="0">
                <a:latin typeface="Candara" pitchFamily="34" charset="0"/>
              </a:rPr>
              <a:t>(The Key Idea unchanged):</a:t>
            </a:r>
          </a:p>
          <a:p>
            <a:pPr>
              <a:lnSpc>
                <a:spcPct val="120000"/>
              </a:lnSpc>
              <a:tabLst>
                <a:tab pos="1601788" algn="l"/>
              </a:tabLst>
            </a:pPr>
            <a:r>
              <a:rPr lang="en-US" sz="1600" dirty="0">
                <a:latin typeface="Candara" pitchFamily="34" charset="0"/>
              </a:rPr>
              <a:t>Strong 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Ni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-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Bi</a:t>
            </a:r>
            <a:r>
              <a:rPr lang="en-US" sz="1600" dirty="0" smtClean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en-US" sz="1600" dirty="0" smtClean="0">
                <a:latin typeface="Candara" pitchFamily="34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andara" pitchFamily="34" charset="0"/>
              </a:rPr>
              <a:t>Measured by </a:t>
            </a: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Symbol"/>
              </a:rPr>
              <a:t></a:t>
            </a:r>
            <a:r>
              <a:rPr lang="en-US" sz="1600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Symbol"/>
              </a:rPr>
              <a:t>Ni</a:t>
            </a:r>
            <a:r>
              <a:rPr lang="en-US" sz="1600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Symbol"/>
              </a:rPr>
              <a:t>-</a:t>
            </a:r>
            <a:r>
              <a:rPr lang="en-US" sz="16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Symbol"/>
              </a:rPr>
              <a:t>Bi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lnSpc>
                <a:spcPct val="120000"/>
              </a:lnSpc>
              <a:tabLst>
                <a:tab pos="1601788" algn="l"/>
              </a:tabLst>
            </a:pPr>
            <a:r>
              <a:rPr lang="en-US" sz="1600" dirty="0">
                <a:latin typeface="Candara" pitchFamily="34" charset="0"/>
              </a:rPr>
              <a:t>Weak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Bi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-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Bi </a:t>
            </a:r>
          </a:p>
        </p:txBody>
      </p:sp>
      <p:sp>
        <p:nvSpPr>
          <p:cNvPr id="24" name="Right Arrow 23"/>
          <p:cNvSpPr/>
          <p:nvPr/>
        </p:nvSpPr>
        <p:spPr bwMode="auto">
          <a:xfrm>
            <a:off x="3259146" y="5239363"/>
            <a:ext cx="1371601" cy="737508"/>
          </a:xfrm>
          <a:prstGeom prst="rightArrow">
            <a:avLst/>
          </a:prstGeom>
          <a:solidFill>
            <a:srgbClr val="FFCC99"/>
          </a:solidFill>
          <a:ln w="1905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49313">
              <a:lnSpc>
                <a:spcPct val="85000"/>
              </a:lnSpc>
            </a:pPr>
            <a:r>
              <a:rPr lang="en-US" sz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Experimental Evidence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871" y="1514162"/>
            <a:ext cx="1685613" cy="135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2057400" y="960164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Suggested by DFT </a:t>
            </a:r>
          </a:p>
          <a:p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(@CMU)</a:t>
            </a:r>
            <a:endParaRPr lang="en-US" sz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3" name="Down Arrow 52"/>
          <p:cNvSpPr/>
          <p:nvPr/>
        </p:nvSpPr>
        <p:spPr bwMode="auto">
          <a:xfrm rot="5400000" flipV="1">
            <a:off x="1740628" y="1053916"/>
            <a:ext cx="373341" cy="681148"/>
          </a:xfrm>
          <a:prstGeom prst="downArrow">
            <a:avLst/>
          </a:prstGeom>
          <a:solidFill>
            <a:schemeClr val="bg1"/>
          </a:solidFill>
          <a:ln w="31750" cap="flat" cmpd="sng" algn="ctr">
            <a:solidFill>
              <a:srgbClr val="7030A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49313"/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43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1" grpId="0" animBg="1"/>
      <p:bldP spid="31" grpId="0"/>
      <p:bldP spid="29" grpId="0"/>
      <p:bldP spid="17" grpId="0"/>
      <p:bldP spid="18" grpId="0"/>
      <p:bldP spid="23" grpId="0"/>
      <p:bldP spid="154" grpId="0"/>
      <p:bldP spid="156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80" grpId="0"/>
      <p:bldP spid="183" grpId="0"/>
      <p:bldP spid="16" grpId="0" animBg="1"/>
      <p:bldP spid="24" grpId="0" animBg="1"/>
      <p:bldP spid="52" grpId="0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8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005" y="3581397"/>
            <a:ext cx="2244870" cy="180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5423" y="1066800"/>
            <a:ext cx="4722853" cy="2446824"/>
          </a:xfrm>
          <a:prstGeom prst="rect">
            <a:avLst/>
          </a:prstGeom>
          <a:solidFill>
            <a:srgbClr val="FFFFCC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tabLst>
                <a:tab pos="1601788" algn="l"/>
              </a:tabLst>
            </a:pPr>
            <a:r>
              <a:rPr lang="en-US" sz="2200" dirty="0" smtClean="0">
                <a:latin typeface="Candara" pitchFamily="34" charset="0"/>
                <a:sym typeface="Symbol"/>
              </a:rPr>
              <a:t>Segregation driving forces in metals:</a:t>
            </a:r>
          </a:p>
          <a:p>
            <a:pPr marL="285750" indent="-285750" algn="l">
              <a:lnSpc>
                <a:spcPct val="110000"/>
              </a:lnSpc>
              <a:buFont typeface="Arial" pitchFamily="34" charset="0"/>
              <a:buChar char="•"/>
              <a:tabLst>
                <a:tab pos="1601788" algn="l"/>
              </a:tabLst>
            </a:pPr>
            <a:r>
              <a:rPr lang="en-US" sz="2200" dirty="0" smtClean="0">
                <a:latin typeface="Candara" pitchFamily="34" charset="0"/>
                <a:sym typeface="Symbol"/>
              </a:rPr>
              <a:t></a:t>
            </a:r>
            <a:r>
              <a:rPr lang="en-US" sz="2200" i="1" dirty="0" err="1" smtClean="0">
                <a:latin typeface="Candara" pitchFamily="34" charset="0"/>
              </a:rPr>
              <a:t>E</a:t>
            </a:r>
            <a:r>
              <a:rPr lang="en-US" sz="2200" baseline="-25000" dirty="0" err="1" smtClean="0">
                <a:latin typeface="Candara" pitchFamily="34" charset="0"/>
              </a:rPr>
              <a:t>elastic</a:t>
            </a:r>
            <a:r>
              <a:rPr lang="en-US" sz="2200" dirty="0" smtClean="0">
                <a:latin typeface="Candara" pitchFamily="34" charset="0"/>
              </a:rPr>
              <a:t> = </a:t>
            </a:r>
            <a:r>
              <a:rPr lang="en-US" sz="2200" i="1" dirty="0" smtClean="0">
                <a:latin typeface="Candara" pitchFamily="34" charset="0"/>
              </a:rPr>
              <a:t>f</a:t>
            </a:r>
            <a:r>
              <a:rPr lang="en-US" sz="2200" dirty="0" smtClean="0">
                <a:latin typeface="Candara" pitchFamily="34" charset="0"/>
              </a:rPr>
              <a:t>(</a:t>
            </a:r>
            <a:r>
              <a:rPr lang="en-US" sz="2200" dirty="0" smtClean="0">
                <a:latin typeface="Candara" pitchFamily="34" charset="0"/>
                <a:sym typeface="Symbol"/>
              </a:rPr>
              <a:t>R</a:t>
            </a:r>
            <a:r>
              <a:rPr lang="en-US" sz="2200" baseline="-25000" dirty="0" smtClean="0">
                <a:solidFill>
                  <a:srgbClr val="FF0000"/>
                </a:solidFill>
                <a:latin typeface="Candara" pitchFamily="34" charset="0"/>
                <a:sym typeface="Symbol"/>
              </a:rPr>
              <a:t>B</a:t>
            </a:r>
            <a:r>
              <a:rPr lang="en-US" sz="2200" dirty="0">
                <a:latin typeface="Candara" pitchFamily="34" charset="0"/>
                <a:sym typeface="Symbol"/>
              </a:rPr>
              <a:t>/</a:t>
            </a:r>
            <a:r>
              <a:rPr lang="en-US" sz="2200" dirty="0" smtClean="0">
                <a:latin typeface="Candara" pitchFamily="34" charset="0"/>
                <a:sym typeface="Symbol"/>
              </a:rPr>
              <a:t>R</a:t>
            </a:r>
            <a:r>
              <a:rPr lang="en-US" sz="2200" baseline="-25000" dirty="0" smtClean="0">
                <a:solidFill>
                  <a:srgbClr val="0000FF"/>
                </a:solidFill>
                <a:latin typeface="Candara" pitchFamily="34" charset="0"/>
                <a:sym typeface="Symbol"/>
              </a:rPr>
              <a:t>A</a:t>
            </a:r>
            <a:r>
              <a:rPr lang="en-US" sz="2200" dirty="0" smtClean="0">
                <a:latin typeface="Candara" pitchFamily="34" charset="0"/>
                <a:sym typeface="Symbol"/>
              </a:rPr>
              <a:t>) </a:t>
            </a:r>
          </a:p>
          <a:p>
            <a:pPr marL="285750" indent="-285750" algn="l">
              <a:lnSpc>
                <a:spcPct val="110000"/>
              </a:lnSpc>
              <a:buFont typeface="Arial" pitchFamily="34" charset="0"/>
              <a:buChar char="•"/>
              <a:tabLst>
                <a:tab pos="1601788" algn="l"/>
              </a:tabLst>
            </a:pPr>
            <a:r>
              <a:rPr lang="en-US" sz="2200" dirty="0" smtClean="0">
                <a:latin typeface="Candara" pitchFamily="34" charset="0"/>
                <a:sym typeface="Symbol"/>
              </a:rPr>
              <a:t></a:t>
            </a:r>
            <a:r>
              <a:rPr lang="en-US" sz="2200" i="1" dirty="0" smtClean="0">
                <a:latin typeface="Candara" pitchFamily="34" charset="0"/>
                <a:sym typeface="Symbol"/>
              </a:rPr>
              <a:t>H</a:t>
            </a:r>
            <a:r>
              <a:rPr lang="en-US" sz="2200" baseline="-25000" dirty="0" smtClean="0">
                <a:latin typeface="Candara" pitchFamily="34" charset="0"/>
                <a:sym typeface="Symbol"/>
              </a:rPr>
              <a:t></a:t>
            </a:r>
            <a:r>
              <a:rPr lang="en-US" sz="2200" dirty="0" smtClean="0">
                <a:latin typeface="Candara" pitchFamily="34" charset="0"/>
                <a:sym typeface="Symbol"/>
              </a:rPr>
              <a:t> </a:t>
            </a:r>
            <a:r>
              <a:rPr lang="en-US" sz="2200" dirty="0" smtClean="0">
                <a:latin typeface="Candara" pitchFamily="34" charset="0"/>
              </a:rPr>
              <a:t> |E</a:t>
            </a:r>
            <a:r>
              <a:rPr lang="en-US" sz="2200" baseline="-25000" dirty="0" smtClean="0">
                <a:solidFill>
                  <a:srgbClr val="FF0000"/>
                </a:solidFill>
                <a:latin typeface="Candara" pitchFamily="34" charset="0"/>
              </a:rPr>
              <a:t>B</a:t>
            </a:r>
            <a:r>
              <a:rPr lang="en-US" sz="2200" baseline="-25000" dirty="0" smtClean="0">
                <a:latin typeface="Candara" pitchFamily="34" charset="0"/>
              </a:rPr>
              <a:t>-</a:t>
            </a:r>
            <a:r>
              <a:rPr lang="en-US" sz="2200" baseline="-25000" dirty="0" smtClean="0">
                <a:solidFill>
                  <a:srgbClr val="FF0000"/>
                </a:solidFill>
                <a:latin typeface="Candara" pitchFamily="34" charset="0"/>
              </a:rPr>
              <a:t>B</a:t>
            </a:r>
            <a:r>
              <a:rPr lang="en-US" sz="2200" dirty="0" smtClean="0">
                <a:latin typeface="Candara" pitchFamily="34" charset="0"/>
              </a:rPr>
              <a:t>| - |E</a:t>
            </a:r>
            <a:r>
              <a:rPr lang="en-US" sz="2200" baseline="-25000" dirty="0" smtClean="0">
                <a:solidFill>
                  <a:srgbClr val="0000FF"/>
                </a:solidFill>
                <a:latin typeface="Candara" pitchFamily="34" charset="0"/>
              </a:rPr>
              <a:t>A</a:t>
            </a:r>
            <a:r>
              <a:rPr lang="en-US" sz="2200" baseline="-25000" dirty="0" smtClean="0">
                <a:latin typeface="Candara" pitchFamily="34" charset="0"/>
              </a:rPr>
              <a:t>-</a:t>
            </a:r>
            <a:r>
              <a:rPr lang="en-US" sz="2200" baseline="-25000" dirty="0" smtClean="0">
                <a:solidFill>
                  <a:srgbClr val="0000FF"/>
                </a:solidFill>
                <a:latin typeface="Candara" pitchFamily="34" charset="0"/>
              </a:rPr>
              <a:t>A</a:t>
            </a:r>
            <a:r>
              <a:rPr lang="en-US" sz="2200" dirty="0" smtClean="0">
                <a:latin typeface="Candara" pitchFamily="34" charset="0"/>
              </a:rPr>
              <a:t>|</a:t>
            </a:r>
          </a:p>
          <a:p>
            <a:pPr marL="285750" indent="-285750" algn="l">
              <a:lnSpc>
                <a:spcPct val="110000"/>
              </a:lnSpc>
              <a:buFont typeface="Arial" pitchFamily="34" charset="0"/>
              <a:buChar char="•"/>
              <a:tabLst>
                <a:tab pos="1601788" algn="l"/>
              </a:tabLst>
            </a:pPr>
            <a:r>
              <a:rPr lang="en-US" sz="2200" i="1" dirty="0" smtClean="0">
                <a:latin typeface="Candara" pitchFamily="34" charset="0"/>
                <a:sym typeface="Symbol"/>
              </a:rPr>
              <a:t> </a:t>
            </a:r>
            <a:r>
              <a:rPr lang="en-US" sz="2200" dirty="0" smtClean="0">
                <a:latin typeface="Candara" pitchFamily="34" charset="0"/>
                <a:sym typeface="Symbol"/>
              </a:rPr>
              <a:t>  </a:t>
            </a:r>
            <a:r>
              <a:rPr lang="en-US" sz="2200" dirty="0" smtClean="0">
                <a:latin typeface="Candara" pitchFamily="34" charset="0"/>
              </a:rPr>
              <a:t>E</a:t>
            </a:r>
            <a:r>
              <a:rPr lang="en-US" sz="2200" baseline="-25000" dirty="0" smtClean="0">
                <a:solidFill>
                  <a:srgbClr val="0000FF"/>
                </a:solidFill>
                <a:latin typeface="Candara" pitchFamily="34" charset="0"/>
              </a:rPr>
              <a:t>A</a:t>
            </a:r>
            <a:r>
              <a:rPr lang="en-US" sz="2200" baseline="-25000" dirty="0" smtClean="0">
                <a:latin typeface="Candara" pitchFamily="34" charset="0"/>
              </a:rPr>
              <a:t>-</a:t>
            </a:r>
            <a:r>
              <a:rPr lang="en-US" sz="2200" baseline="-25000" dirty="0" smtClean="0">
                <a:solidFill>
                  <a:srgbClr val="FF0000"/>
                </a:solidFill>
                <a:latin typeface="Candara" pitchFamily="34" charset="0"/>
              </a:rPr>
              <a:t>B </a:t>
            </a:r>
            <a:r>
              <a:rPr lang="en-US" sz="2200" dirty="0" smtClean="0">
                <a:latin typeface="Candara" pitchFamily="34" charset="0"/>
              </a:rPr>
              <a:t>- ½(E</a:t>
            </a:r>
            <a:r>
              <a:rPr lang="en-US" sz="2200" baseline="-25000" dirty="0" smtClean="0">
                <a:solidFill>
                  <a:srgbClr val="0000FF"/>
                </a:solidFill>
                <a:latin typeface="Candara" pitchFamily="34" charset="0"/>
              </a:rPr>
              <a:t>A</a:t>
            </a:r>
            <a:r>
              <a:rPr lang="en-US" sz="2200" baseline="-25000" dirty="0" smtClean="0">
                <a:latin typeface="Candara" pitchFamily="34" charset="0"/>
              </a:rPr>
              <a:t>-</a:t>
            </a:r>
            <a:r>
              <a:rPr lang="en-US" sz="2200" baseline="-25000" dirty="0" smtClean="0">
                <a:solidFill>
                  <a:srgbClr val="0000FF"/>
                </a:solidFill>
                <a:latin typeface="Candara" pitchFamily="34" charset="0"/>
              </a:rPr>
              <a:t>A</a:t>
            </a:r>
            <a:r>
              <a:rPr lang="en-US" sz="2200" dirty="0" smtClean="0">
                <a:latin typeface="Candara" pitchFamily="34" charset="0"/>
              </a:rPr>
              <a:t> + E</a:t>
            </a:r>
            <a:r>
              <a:rPr lang="en-US" sz="2200" baseline="-25000" dirty="0" smtClean="0">
                <a:solidFill>
                  <a:srgbClr val="FF0000"/>
                </a:solidFill>
                <a:latin typeface="Candara" pitchFamily="34" charset="0"/>
              </a:rPr>
              <a:t>B</a:t>
            </a:r>
            <a:r>
              <a:rPr lang="en-US" sz="2200" baseline="-25000" dirty="0" smtClean="0">
                <a:latin typeface="Candara" pitchFamily="34" charset="0"/>
              </a:rPr>
              <a:t>-</a:t>
            </a:r>
            <a:r>
              <a:rPr lang="en-US" sz="2200" baseline="-25000" dirty="0" smtClean="0">
                <a:solidFill>
                  <a:srgbClr val="FF0000"/>
                </a:solidFill>
                <a:latin typeface="Candara" pitchFamily="34" charset="0"/>
              </a:rPr>
              <a:t>B</a:t>
            </a:r>
            <a:r>
              <a:rPr lang="en-US" sz="2200" dirty="0" smtClean="0">
                <a:latin typeface="Candara" pitchFamily="34" charset="0"/>
              </a:rPr>
              <a:t>); </a:t>
            </a:r>
            <a:r>
              <a:rPr lang="en-US" sz="2200" dirty="0" smtClean="0">
                <a:latin typeface="Candara" pitchFamily="34" charset="0"/>
                <a:sym typeface="Symbol"/>
              </a:rPr>
              <a:t>  </a:t>
            </a:r>
            <a:r>
              <a:rPr lang="en-US" sz="2200" i="1" dirty="0" smtClean="0">
                <a:latin typeface="Candara" pitchFamily="34" charset="0"/>
                <a:sym typeface="Symbol"/>
              </a:rPr>
              <a:t>zN</a:t>
            </a:r>
            <a:endParaRPr lang="en-US" sz="2200" dirty="0" smtClean="0">
              <a:latin typeface="Candara" pitchFamily="34" charset="0"/>
            </a:endParaRPr>
          </a:p>
          <a:p>
            <a:pPr marL="285750" indent="-285750" algn="l">
              <a:lnSpc>
                <a:spcPct val="110000"/>
              </a:lnSpc>
              <a:buFont typeface="Arial" pitchFamily="34" charset="0"/>
              <a:buChar char="•"/>
              <a:tabLst>
                <a:tab pos="1601788" algn="l"/>
              </a:tabLst>
            </a:pPr>
            <a:endParaRPr lang="en-US" sz="2200" dirty="0">
              <a:latin typeface="Candara" pitchFamily="34" charset="0"/>
              <a:sym typeface="Symbol"/>
            </a:endParaRPr>
          </a:p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Wynblatt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&amp;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Chatain </a:t>
            </a:r>
          </a:p>
          <a:p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Metall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Mater. Trans. 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2006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67" y="152400"/>
            <a:ext cx="8918933" cy="790575"/>
          </a:xfrm>
        </p:spPr>
        <p:txBody>
          <a:bodyPr/>
          <a:lstStyle/>
          <a:p>
            <a:r>
              <a:rPr lang="en-US" dirty="0" smtClean="0"/>
              <a:t>Key Parameters for Prediction?</a:t>
            </a:r>
            <a:endParaRPr lang="en-US" dirty="0"/>
          </a:p>
        </p:txBody>
      </p:sp>
      <p:pic>
        <p:nvPicPr>
          <p:cNvPr id="7280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4995" y="1066800"/>
            <a:ext cx="4069005" cy="54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05475" y="3863912"/>
            <a:ext cx="1591002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tabLst>
                <a:tab pos="1601788" algn="l"/>
              </a:tabLst>
            </a:pPr>
            <a:r>
              <a:rPr lang="en-US" sz="1800" dirty="0" smtClean="0">
                <a:latin typeface="+mn-lt"/>
              </a:rPr>
              <a:t>Strong 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Ni</a:t>
            </a:r>
            <a:r>
              <a:rPr lang="en-US" sz="1800" dirty="0" smtClean="0">
                <a:latin typeface="+mn-lt"/>
              </a:rPr>
              <a:t>-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Bi</a:t>
            </a:r>
            <a:endParaRPr lang="en-US" sz="1800" dirty="0" smtClean="0">
              <a:latin typeface="+mn-lt"/>
            </a:endParaRPr>
          </a:p>
          <a:p>
            <a:pPr>
              <a:lnSpc>
                <a:spcPct val="120000"/>
              </a:lnSpc>
              <a:tabLst>
                <a:tab pos="1601788" algn="l"/>
              </a:tabLst>
            </a:pPr>
            <a:r>
              <a:rPr lang="en-US" sz="1800" dirty="0" smtClean="0">
                <a:latin typeface="+mn-lt"/>
              </a:rPr>
              <a:t>Weak 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Bi</a:t>
            </a:r>
            <a:r>
              <a:rPr lang="en-US" sz="1800" dirty="0" smtClean="0">
                <a:latin typeface="+mn-lt"/>
              </a:rPr>
              <a:t>-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Bi</a:t>
            </a:r>
            <a:endParaRPr lang="en-US" sz="1800" dirty="0">
              <a:latin typeface="+mn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07" t="32572" r="4674" b="23470"/>
          <a:stretch/>
        </p:blipFill>
        <p:spPr bwMode="auto">
          <a:xfrm>
            <a:off x="228600" y="5433364"/>
            <a:ext cx="4489739" cy="113415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2343677" y="5128564"/>
            <a:ext cx="2514599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167" tIns="45583" rIns="91167" bIns="45583" numCol="1" anchor="ctr" anchorCtr="0" compatLnSpc="1">
            <a:prstTxWarp prst="textNoShape">
              <a:avLst/>
            </a:prstTxWarp>
          </a:bodyPr>
          <a:lstStyle>
            <a:lvl1pPr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i="1" dirty="0" smtClean="0">
                <a:solidFill>
                  <a:srgbClr val="0000CC"/>
                </a:solidFill>
                <a:latin typeface="Candara" pitchFamily="34" charset="0"/>
              </a:rPr>
              <a:t>Science</a:t>
            </a:r>
            <a:r>
              <a:rPr lang="en-US" sz="1800" dirty="0">
                <a:solidFill>
                  <a:srgbClr val="0000CC"/>
                </a:solidFill>
                <a:latin typeface="Candara" pitchFamily="34" charset="0"/>
              </a:rPr>
              <a:t>, 333: 1730 (2011</a:t>
            </a:r>
            <a:r>
              <a:rPr lang="en-US" sz="1800" dirty="0" smtClean="0">
                <a:solidFill>
                  <a:srgbClr val="0000CC"/>
                </a:solidFill>
                <a:latin typeface="Candara" pitchFamily="34" charset="0"/>
              </a:rPr>
              <a:t>) </a:t>
            </a:r>
            <a:endParaRPr lang="en-US" sz="1800" dirty="0">
              <a:solidFill>
                <a:srgbClr val="0000CC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38113"/>
            <a:ext cx="7315200" cy="790575"/>
          </a:xfrm>
        </p:spPr>
        <p:txBody>
          <a:bodyPr/>
          <a:lstStyle/>
          <a:p>
            <a:r>
              <a:rPr lang="en-US" dirty="0" smtClean="0"/>
              <a:t>To Predict Bilayer Stability…</a:t>
            </a:r>
            <a:endParaRPr lang="en-US" dirty="0"/>
          </a:p>
        </p:txBody>
      </p:sp>
      <p:pic>
        <p:nvPicPr>
          <p:cNvPr id="520196" name="Picture 4"/>
          <p:cNvPicPr>
            <a:picLocks noChangeArrowheads="1"/>
          </p:cNvPicPr>
          <p:nvPr/>
        </p:nvPicPr>
        <p:blipFill rotWithShape="1">
          <a:blip r:embed="rId2" cstate="print"/>
          <a:srcRect t="6749" b="8669"/>
          <a:stretch/>
        </p:blipFill>
        <p:spPr bwMode="auto">
          <a:xfrm>
            <a:off x="6509837" y="1441220"/>
            <a:ext cx="2560320" cy="190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0194" name="Picture 2" descr="Click on the figure for the Equilibrium Point Calculation">
            <a:hlinkClick r:id="rId3"/>
          </p:cNvPr>
          <p:cNvPicPr>
            <a:picLocks noChangeArrowheads="1"/>
          </p:cNvPicPr>
          <p:nvPr/>
        </p:nvPicPr>
        <p:blipFill rotWithShape="1">
          <a:blip r:embed="rId4" cstate="print"/>
          <a:srcRect t="13612" b="4923"/>
          <a:stretch/>
        </p:blipFill>
        <p:spPr bwMode="auto">
          <a:xfrm>
            <a:off x="3944377" y="1436482"/>
            <a:ext cx="2560320" cy="19019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0117" y="1005840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Symbol"/>
              </a:rPr>
              <a:t>Bi 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Symbol"/>
              </a:rPr>
              <a:t>doped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Symbol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Symbol"/>
              </a:rPr>
              <a:t>Ni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2168033" y="4582753"/>
            <a:ext cx="6864015" cy="554466"/>
          </a:xfrm>
          <a:prstGeom prst="rightArrow">
            <a:avLst/>
          </a:prstGeom>
          <a:solidFill>
            <a:srgbClr val="CCFFFF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49313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37086" y="6065966"/>
            <a:ext cx="1431803" cy="3847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0160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ubiquitous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6836" y="5201690"/>
            <a:ext cx="732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 experiment </a:t>
            </a:r>
            <a:r>
              <a:rPr lang="en-US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</a:t>
            </a:r>
            <a:r>
              <a:rPr lang="en-US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esigned in Feb. 2012 (@ a MURI meeting at TMS)</a:t>
            </a:r>
            <a:endParaRPr lang="en-US" sz="1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61257" y="5913566"/>
            <a:ext cx="2438400" cy="6771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01600"/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observed, but in a narrow window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67017" y="6065966"/>
            <a:ext cx="1981200" cy="3847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01600"/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NOT observed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8586" y="3658008"/>
            <a:ext cx="9152586" cy="445532"/>
            <a:chOff x="0" y="3682285"/>
            <a:chExt cx="9059943" cy="445532"/>
          </a:xfrm>
        </p:grpSpPr>
        <p:sp>
          <p:nvSpPr>
            <p:cNvPr id="3" name="Rectangle 2"/>
            <p:cNvSpPr/>
            <p:nvPr/>
          </p:nvSpPr>
          <p:spPr bwMode="auto">
            <a:xfrm>
              <a:off x="0" y="3682285"/>
              <a:ext cx="9059943" cy="44553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>
              <a:softEdge rad="635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49313"/>
              <a:endParaRPr lang="en-US" dirty="0" smtClean="0">
                <a:solidFill>
                  <a:srgbClr val="0000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34897" y="3725032"/>
              <a:ext cx="20281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sym typeface="Symbol"/>
                </a:rPr>
                <a:t></a:t>
              </a:r>
              <a:r>
                <a:rPr lang="en-US" sz="1800" baseline="-25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sym typeface="Symbol"/>
                </a:rPr>
                <a:t>Ni-Bi</a:t>
              </a:r>
              <a:r>
                <a:rPr lang="en-US" sz="18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sym typeface="Symbol"/>
                </a:rPr>
                <a:t> </a:t>
              </a:r>
              <a:r>
                <a:rPr lang="en-US" sz="18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= -14.8 kJ/mol</a:t>
              </a:r>
              <a:endPara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87348" y="3717338"/>
              <a:ext cx="2101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sym typeface="Symbol"/>
                </a:rPr>
                <a:t></a:t>
              </a:r>
              <a:r>
                <a:rPr lang="en-US" sz="1800" baseline="-25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sym typeface="Symbol"/>
                </a:rPr>
                <a:t>Cu-Bi</a:t>
              </a:r>
              <a:r>
                <a:rPr lang="en-US" sz="18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sym typeface="Symbol"/>
                </a:rPr>
                <a:t> </a:t>
              </a:r>
              <a:r>
                <a:rPr lang="en-US" sz="18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= +14.2 kJ/mol</a:t>
              </a:r>
              <a:endPara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47053" y="3725032"/>
              <a:ext cx="2082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sym typeface="Symbol"/>
                </a:rPr>
                <a:t></a:t>
              </a:r>
              <a:r>
                <a:rPr lang="en-US" sz="1800" baseline="-25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sym typeface="Symbol"/>
                </a:rPr>
                <a:t>Fe-Bi</a:t>
              </a:r>
              <a:r>
                <a:rPr lang="en-US" sz="18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sym typeface="Symbol"/>
                </a:rPr>
                <a:t> </a:t>
              </a:r>
              <a:r>
                <a:rPr lang="en-US" sz="18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= +72.3 kJ/mol</a:t>
              </a:r>
              <a:endPara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2962" y="3717338"/>
              <a:ext cx="129830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Miedema:</a:t>
              </a:r>
              <a:endPara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13" y="4137221"/>
            <a:ext cx="9152586" cy="445532"/>
            <a:chOff x="0" y="3682285"/>
            <a:chExt cx="9059943" cy="445532"/>
          </a:xfrm>
        </p:grpSpPr>
        <p:sp>
          <p:nvSpPr>
            <p:cNvPr id="25" name="Rectangle 24"/>
            <p:cNvSpPr/>
            <p:nvPr/>
          </p:nvSpPr>
          <p:spPr bwMode="auto">
            <a:xfrm>
              <a:off x="0" y="3682285"/>
              <a:ext cx="9059943" cy="44553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>
              <a:softEdge rad="635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49313"/>
              <a:endParaRPr lang="en-US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45955" y="3725032"/>
              <a:ext cx="200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sym typeface="Symbol"/>
                </a:rPr>
                <a:t></a:t>
              </a:r>
              <a:r>
                <a:rPr lang="en-US" sz="1800" baseline="-25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sym typeface="Symbol"/>
                </a:rPr>
                <a:t>Ni-Bi</a:t>
              </a:r>
              <a:r>
                <a:rPr lang="en-US" sz="18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sym typeface="Symbol"/>
                </a:rPr>
                <a:t> </a:t>
              </a:r>
              <a:r>
                <a:rPr lang="en-US" sz="18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= -16.4 kJ/mol</a:t>
              </a:r>
              <a:endPara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75770" y="3717338"/>
              <a:ext cx="2125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sym typeface="Symbol"/>
                </a:rPr>
                <a:t></a:t>
              </a:r>
              <a:r>
                <a:rPr lang="en-US" sz="1800" baseline="-25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sym typeface="Symbol"/>
                </a:rPr>
                <a:t>Cu-Bi</a:t>
              </a:r>
              <a:r>
                <a:rPr lang="en-US" sz="18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sym typeface="Symbol"/>
                </a:rPr>
                <a:t> </a:t>
              </a:r>
              <a:r>
                <a:rPr lang="en-US" sz="18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= +34.8 kJ/mol</a:t>
              </a:r>
              <a:endPara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50226" y="3725032"/>
              <a:ext cx="2075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sym typeface="Symbol"/>
                </a:rPr>
                <a:t></a:t>
              </a:r>
              <a:r>
                <a:rPr lang="en-US" sz="1800" baseline="-25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sym typeface="Symbol"/>
                </a:rPr>
                <a:t>Fe-Bi</a:t>
              </a:r>
              <a:r>
                <a:rPr lang="en-US" sz="18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sym typeface="Symbol"/>
                </a:rPr>
                <a:t> </a:t>
              </a:r>
              <a:r>
                <a:rPr lang="en-US" sz="18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= +91.6 kJ/mol</a:t>
              </a:r>
              <a:endPara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5859" y="3717338"/>
              <a:ext cx="1512516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DFT (CMU):</a:t>
              </a:r>
              <a:endPara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12265" y="6059759"/>
            <a:ext cx="1981200" cy="3847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01600"/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Bilayers are…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05" y="4686165"/>
            <a:ext cx="1766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Gao &amp; </a:t>
            </a:r>
            <a:r>
              <a:rPr lang="en-US" sz="2000" dirty="0" err="1" smtClean="0">
                <a:solidFill>
                  <a:srgbClr val="000000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Widom</a:t>
            </a:r>
            <a:endParaRPr lang="en-US" sz="2000" dirty="0" smtClean="0">
              <a:solidFill>
                <a:srgbClr val="000000"/>
              </a:solidFill>
              <a:latin typeface="Candar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andara" pitchFamily="34" charset="0"/>
                <a:sym typeface="Symbol"/>
              </a:rPr>
              <a:t>  4</a:t>
            </a:r>
            <a:r>
              <a:rPr lang="en-US" sz="2000" dirty="0" smtClean="0">
                <a:solidFill>
                  <a:srgbClr val="000000"/>
                </a:solidFill>
                <a:latin typeface="Candara" pitchFamily="34" charset="0"/>
                <a:sym typeface="Symbol"/>
              </a:rPr>
              <a:t>H</a:t>
            </a:r>
            <a:r>
              <a:rPr lang="en-US" sz="2000" baseline="30000" dirty="0" smtClean="0">
                <a:solidFill>
                  <a:srgbClr val="000000"/>
                </a:solidFill>
                <a:latin typeface="Candara" pitchFamily="34" charset="0"/>
                <a:sym typeface="Symbol"/>
              </a:rPr>
              <a:t>mix</a:t>
            </a:r>
            <a:r>
              <a:rPr lang="en-US" sz="2000" baseline="-25000" dirty="0" smtClean="0">
                <a:solidFill>
                  <a:srgbClr val="000000"/>
                </a:solidFill>
                <a:latin typeface="Candara" pitchFamily="34" charset="0"/>
                <a:sym typeface="Symbol"/>
              </a:rPr>
              <a:t>0.5</a:t>
            </a:r>
            <a:r>
              <a:rPr lang="en-US" sz="2000" dirty="0" smtClean="0">
                <a:solidFill>
                  <a:srgbClr val="000000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2000" dirty="0">
              <a:solidFill>
                <a:srgbClr val="000000"/>
              </a:solidFill>
              <a:latin typeface="Candar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 flipV="1">
            <a:off x="699838" y="4527349"/>
            <a:ext cx="595562" cy="192360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49313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0503" y="5636567"/>
            <a:ext cx="8642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Subsequently, 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specimens </a:t>
            </a: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were made at Clemson and characterized 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at Lehigh; we observed that:</a:t>
            </a: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36" name="Picture 4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64" b="5213"/>
          <a:stretch/>
        </p:blipFill>
        <p:spPr bwMode="auto">
          <a:xfrm>
            <a:off x="1404722" y="1440140"/>
            <a:ext cx="2560320" cy="190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502549" y="3306959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Symbol"/>
              </a:rPr>
              <a:t>Bi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85071" y="3306959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Symbol"/>
              </a:rPr>
              <a:t>Bi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59186" y="3306959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Symbol"/>
              </a:rPr>
              <a:t>Bi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66199" y="3306959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Symbol"/>
              </a:rPr>
              <a:t>N</a:t>
            </a:r>
            <a:r>
              <a:rPr lang="en-US" sz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Symbol"/>
              </a:rPr>
              <a:t>i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10568" y="3306959"/>
            <a:ext cx="389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Symbol"/>
              </a:rPr>
              <a:t>Cu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680670" y="330695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Symbol"/>
              </a:rPr>
              <a:t>Fe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35858" y="1005840"/>
            <a:ext cx="169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Symbol"/>
              </a:rPr>
              <a:t>Bi 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Symbol"/>
              </a:rPr>
              <a:t>doped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Symbol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Symbol"/>
              </a:rPr>
              <a:t>Cu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38366" y="1005840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Symbol"/>
              </a:rPr>
              <a:t>Bi 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Symbol"/>
              </a:rPr>
              <a:t>doped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Symbol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Symbol"/>
              </a:rPr>
              <a:t>Fe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3497" y="4686165"/>
            <a:ext cx="394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Reducing Bilayer Stability Predicted…</a:t>
            </a:r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152400"/>
            <a:ext cx="1828800" cy="1175706"/>
          </a:xfrm>
          <a:prstGeom prst="rect">
            <a:avLst/>
          </a:prstGeom>
          <a:solidFill>
            <a:srgbClr val="FFFFCC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10000"/>
              </a:lnSpc>
              <a:tabLst>
                <a:tab pos="1601788" algn="l"/>
              </a:tabLst>
            </a:pPr>
            <a:r>
              <a:rPr lang="en-US" sz="1600" dirty="0" smtClean="0">
                <a:latin typeface="Candara" pitchFamily="34" charset="0"/>
                <a:sym typeface="Symbol"/>
              </a:rPr>
              <a:t>Large </a:t>
            </a:r>
            <a:r>
              <a:rPr lang="en-US" sz="1600" i="1" dirty="0" err="1" smtClean="0">
                <a:latin typeface="Candara" pitchFamily="34" charset="0"/>
              </a:rPr>
              <a:t>E</a:t>
            </a:r>
            <a:r>
              <a:rPr lang="en-US" sz="1600" baseline="-25000" dirty="0" err="1" smtClean="0">
                <a:latin typeface="Candara" pitchFamily="34" charset="0"/>
              </a:rPr>
              <a:t>elastic</a:t>
            </a:r>
            <a:r>
              <a:rPr lang="en-US" sz="1600" dirty="0" smtClean="0">
                <a:latin typeface="Candara" pitchFamily="34" charset="0"/>
              </a:rPr>
              <a:t> </a:t>
            </a:r>
            <a:endParaRPr lang="en-US" sz="1600" dirty="0" smtClean="0">
              <a:latin typeface="Candara" pitchFamily="34" charset="0"/>
              <a:sym typeface="Symbol"/>
            </a:endParaRPr>
          </a:p>
          <a:p>
            <a:pPr marL="285750" indent="-285750" algn="l">
              <a:lnSpc>
                <a:spcPct val="110000"/>
              </a:lnSpc>
              <a:tabLst>
                <a:tab pos="1601788" algn="l"/>
              </a:tabLst>
            </a:pPr>
            <a:r>
              <a:rPr lang="en-US" sz="1600" dirty="0" smtClean="0">
                <a:latin typeface="Candara" pitchFamily="34" charset="0"/>
                <a:sym typeface="Symbol"/>
              </a:rPr>
              <a:t>Large </a:t>
            </a:r>
            <a:r>
              <a:rPr lang="en-US" sz="1600" dirty="0" smtClean="0">
                <a:latin typeface="Candara" pitchFamily="34" charset="0"/>
              </a:rPr>
              <a:t> |E</a:t>
            </a:r>
            <a:r>
              <a:rPr lang="en-US" sz="1600" baseline="-25000" dirty="0" smtClean="0">
                <a:solidFill>
                  <a:srgbClr val="FF0000"/>
                </a:solidFill>
                <a:latin typeface="Candara" pitchFamily="34" charset="0"/>
              </a:rPr>
              <a:t>B</a:t>
            </a:r>
            <a:r>
              <a:rPr lang="en-US" sz="1600" baseline="-25000" dirty="0" smtClean="0">
                <a:latin typeface="Candara" pitchFamily="34" charset="0"/>
              </a:rPr>
              <a:t>-</a:t>
            </a:r>
            <a:r>
              <a:rPr lang="en-US" sz="1600" baseline="-25000" dirty="0" smtClean="0">
                <a:solidFill>
                  <a:srgbClr val="FF0000"/>
                </a:solidFill>
                <a:latin typeface="Candara" pitchFamily="34" charset="0"/>
              </a:rPr>
              <a:t>B</a:t>
            </a:r>
            <a:r>
              <a:rPr lang="en-US" sz="1600" dirty="0" smtClean="0">
                <a:latin typeface="Candara" pitchFamily="34" charset="0"/>
              </a:rPr>
              <a:t>| - |E</a:t>
            </a:r>
            <a:r>
              <a:rPr lang="en-US" sz="1600" baseline="-25000" dirty="0" smtClean="0">
                <a:solidFill>
                  <a:srgbClr val="0000FF"/>
                </a:solidFill>
                <a:latin typeface="Candara" pitchFamily="34" charset="0"/>
              </a:rPr>
              <a:t>A</a:t>
            </a:r>
            <a:r>
              <a:rPr lang="en-US" sz="1600" baseline="-25000" dirty="0" smtClean="0">
                <a:latin typeface="Candara" pitchFamily="34" charset="0"/>
              </a:rPr>
              <a:t>-</a:t>
            </a:r>
            <a:r>
              <a:rPr lang="en-US" sz="1600" baseline="-25000" dirty="0" smtClean="0">
                <a:solidFill>
                  <a:srgbClr val="0000FF"/>
                </a:solidFill>
                <a:latin typeface="Candara" pitchFamily="34" charset="0"/>
              </a:rPr>
              <a:t>A</a:t>
            </a:r>
            <a:r>
              <a:rPr lang="en-US" sz="1600" dirty="0" smtClean="0">
                <a:latin typeface="Candara" pitchFamily="34" charset="0"/>
              </a:rPr>
              <a:t>|</a:t>
            </a:r>
          </a:p>
          <a:p>
            <a:pPr marL="285750" indent="-285750" algn="l">
              <a:lnSpc>
                <a:spcPct val="110000"/>
              </a:lnSpc>
              <a:tabLst>
                <a:tab pos="1601788" algn="l"/>
              </a:tabLst>
            </a:pPr>
            <a:r>
              <a:rPr lang="en-US" sz="1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Symbol"/>
              </a:rPr>
              <a:t>Varying</a:t>
            </a:r>
            <a:r>
              <a:rPr lang="en-US" sz="1600" i="1" dirty="0" smtClean="0">
                <a:latin typeface="Candara" pitchFamily="34" charset="0"/>
                <a:sym typeface="Symbol"/>
              </a:rPr>
              <a:t> </a:t>
            </a:r>
            <a:r>
              <a:rPr lang="en-US" sz="1600" dirty="0" smtClean="0">
                <a:latin typeface="Candara" pitchFamily="34" charset="0"/>
                <a:sym typeface="Symbol"/>
              </a:rPr>
              <a:t></a:t>
            </a:r>
            <a:r>
              <a:rPr lang="en-US" sz="1600" baseline="-25000" dirty="0" smtClean="0">
                <a:solidFill>
                  <a:srgbClr val="0000FF"/>
                </a:solidFill>
                <a:latin typeface="Candara" pitchFamily="34" charset="0"/>
              </a:rPr>
              <a:t>A</a:t>
            </a:r>
            <a:r>
              <a:rPr lang="en-US" sz="1600" baseline="-25000" dirty="0" smtClean="0">
                <a:latin typeface="Candara" pitchFamily="34" charset="0"/>
              </a:rPr>
              <a:t>-</a:t>
            </a:r>
            <a:r>
              <a:rPr lang="en-US" sz="1600" baseline="-25000" dirty="0" smtClean="0">
                <a:solidFill>
                  <a:srgbClr val="FF0000"/>
                </a:solidFill>
                <a:latin typeface="Candara" pitchFamily="34" charset="0"/>
              </a:rPr>
              <a:t>B</a:t>
            </a:r>
            <a:r>
              <a:rPr lang="en-US" sz="1600" dirty="0" smtClean="0">
                <a:latin typeface="Candara" pitchFamily="34" charset="0"/>
                <a:sym typeface="Symbol"/>
              </a:rPr>
              <a:t>  </a:t>
            </a:r>
          </a:p>
          <a:p>
            <a:pPr marL="285750" indent="-285750" algn="l">
              <a:lnSpc>
                <a:spcPct val="110000"/>
              </a:lnSpc>
              <a:tabLst>
                <a:tab pos="1601788" algn="l"/>
              </a:tabLst>
            </a:pPr>
            <a:r>
              <a:rPr lang="en-US" sz="1600" dirty="0" smtClean="0">
                <a:latin typeface="Candara" pitchFamily="34" charset="0"/>
              </a:rPr>
              <a:t>E</a:t>
            </a:r>
            <a:r>
              <a:rPr lang="en-US" sz="1600" baseline="-25000" dirty="0" smtClean="0">
                <a:solidFill>
                  <a:srgbClr val="0000FF"/>
                </a:solidFill>
                <a:latin typeface="Candara" pitchFamily="34" charset="0"/>
              </a:rPr>
              <a:t>A</a:t>
            </a:r>
            <a:r>
              <a:rPr lang="en-US" sz="1600" baseline="-25000" dirty="0" smtClean="0">
                <a:latin typeface="Candara" pitchFamily="34" charset="0"/>
              </a:rPr>
              <a:t>-</a:t>
            </a:r>
            <a:r>
              <a:rPr lang="en-US" sz="1600" baseline="-25000" dirty="0" smtClean="0">
                <a:solidFill>
                  <a:srgbClr val="FF0000"/>
                </a:solidFill>
                <a:latin typeface="Candara" pitchFamily="34" charset="0"/>
              </a:rPr>
              <a:t>B </a:t>
            </a:r>
            <a:r>
              <a:rPr lang="en-US" sz="1600" dirty="0" smtClean="0">
                <a:latin typeface="Candara" pitchFamily="34" charset="0"/>
              </a:rPr>
              <a:t>- ½(E</a:t>
            </a:r>
            <a:r>
              <a:rPr lang="en-US" sz="1600" baseline="-25000" dirty="0" smtClean="0">
                <a:solidFill>
                  <a:srgbClr val="0000FF"/>
                </a:solidFill>
                <a:latin typeface="Candara" pitchFamily="34" charset="0"/>
              </a:rPr>
              <a:t>A</a:t>
            </a:r>
            <a:r>
              <a:rPr lang="en-US" sz="1600" baseline="-25000" dirty="0" smtClean="0">
                <a:latin typeface="Candara" pitchFamily="34" charset="0"/>
              </a:rPr>
              <a:t>-</a:t>
            </a:r>
            <a:r>
              <a:rPr lang="en-US" sz="1600" baseline="-25000" dirty="0" smtClean="0">
                <a:solidFill>
                  <a:srgbClr val="0000FF"/>
                </a:solidFill>
                <a:latin typeface="Candara" pitchFamily="34" charset="0"/>
              </a:rPr>
              <a:t>A</a:t>
            </a:r>
            <a:r>
              <a:rPr lang="en-US" sz="1600" dirty="0" smtClean="0">
                <a:latin typeface="Candara" pitchFamily="34" charset="0"/>
              </a:rPr>
              <a:t> + E</a:t>
            </a:r>
            <a:r>
              <a:rPr lang="en-US" sz="1600" baseline="-25000" dirty="0" smtClean="0">
                <a:solidFill>
                  <a:srgbClr val="FF0000"/>
                </a:solidFill>
                <a:latin typeface="Candara" pitchFamily="34" charset="0"/>
              </a:rPr>
              <a:t>B</a:t>
            </a:r>
            <a:r>
              <a:rPr lang="en-US" sz="1600" baseline="-25000" dirty="0" smtClean="0">
                <a:latin typeface="Candara" pitchFamily="34" charset="0"/>
              </a:rPr>
              <a:t>-</a:t>
            </a:r>
            <a:r>
              <a:rPr lang="en-US" sz="1600" baseline="-25000" dirty="0" smtClean="0">
                <a:solidFill>
                  <a:srgbClr val="FF0000"/>
                </a:solidFill>
                <a:latin typeface="Candara" pitchFamily="34" charset="0"/>
              </a:rPr>
              <a:t>B</a:t>
            </a:r>
            <a:r>
              <a:rPr lang="en-US" sz="1600" dirty="0" smtClean="0">
                <a:latin typeface="Candara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4678" y="120862"/>
            <a:ext cx="9158678" cy="6705600"/>
            <a:chOff x="-14678" y="120862"/>
            <a:chExt cx="9158678" cy="6705600"/>
          </a:xfrm>
        </p:grpSpPr>
        <p:sp>
          <p:nvSpPr>
            <p:cNvPr id="2" name="Rectangle 1"/>
            <p:cNvSpPr/>
            <p:nvPr/>
          </p:nvSpPr>
          <p:spPr bwMode="auto">
            <a:xfrm>
              <a:off x="0" y="120862"/>
              <a:ext cx="9144000" cy="6705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49313"/>
              <a:endParaRPr lang="en-US" smtClean="0">
                <a:solidFill>
                  <a:srgbClr val="000000"/>
                </a:solidFill>
              </a:endParaRPr>
            </a:p>
          </p:txBody>
        </p:sp>
        <p:pic>
          <p:nvPicPr>
            <p:cNvPr id="72909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3503" b="2262"/>
            <a:stretch/>
          </p:blipFill>
          <p:spPr bwMode="auto">
            <a:xfrm>
              <a:off x="1143261" y="2359122"/>
              <a:ext cx="7995417" cy="281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10400" y="201596"/>
              <a:ext cx="1954483" cy="17368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-1" y="152400"/>
              <a:ext cx="10230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sym typeface="Symbol"/>
                </a:rPr>
                <a:t>Ni</a:t>
              </a:r>
              <a:r>
                <a:rPr lang="en-US" sz="28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sym typeface="Symbol"/>
                </a:rPr>
                <a:t>-</a:t>
              </a:r>
              <a:r>
                <a:rPr lang="en-US" sz="28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sym typeface="Symbol"/>
                </a:rPr>
                <a:t>Bi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" y="2257122"/>
              <a:ext cx="11432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sym typeface="Symbol"/>
                </a:rPr>
                <a:t>Cu</a:t>
              </a:r>
              <a:r>
                <a:rPr lang="en-US" sz="28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sym typeface="Symbol"/>
                </a:rPr>
                <a:t>-</a:t>
              </a:r>
              <a:r>
                <a:rPr lang="en-US" sz="28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sym typeface="Symbol"/>
                </a:rPr>
                <a:t>Bi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5186064"/>
              <a:ext cx="1083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sym typeface="Symbol"/>
                </a:rPr>
                <a:t>Fe</a:t>
              </a:r>
              <a:r>
                <a:rPr lang="en-US" sz="28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sym typeface="Symbol"/>
                </a:rPr>
                <a:t>-</a:t>
              </a:r>
              <a:r>
                <a:rPr lang="en-US" sz="28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sym typeface="Symbol"/>
                </a:rPr>
                <a:t>Bi</a:t>
              </a: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-14678" y="5176274"/>
              <a:ext cx="9144000" cy="0"/>
            </a:xfrm>
            <a:prstGeom prst="line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3" name="Picture 3" descr="E:\THU emlabwork\reserach\Lehigh\experiment\2200FS\3 Ni-Bi samples\1 实验数据\1 Lehigh\0328-Fe-Bi\TIFF\tx5.2ty6.3\tx5.2ty6.3-_0061.tif"/>
            <p:cNvPicPr>
              <a:picLocks noChangeAspect="1" noChangeArrowheads="1"/>
            </p:cNvPicPr>
            <p:nvPr/>
          </p:nvPicPr>
          <p:blipFill>
            <a:blip r:embed="rId4" cstate="print"/>
            <a:srcRect l="35968" r="25317"/>
            <a:stretch>
              <a:fillRect/>
            </a:stretch>
          </p:blipFill>
          <p:spPr bwMode="auto">
            <a:xfrm rot="5400000">
              <a:off x="5579215" y="4388203"/>
              <a:ext cx="1338591" cy="3457534"/>
            </a:xfrm>
            <a:prstGeom prst="rect">
              <a:avLst/>
            </a:prstGeom>
            <a:noFill/>
          </p:spPr>
        </p:pic>
        <p:pic>
          <p:nvPicPr>
            <p:cNvPr id="72909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171" y="187757"/>
              <a:ext cx="5907607" cy="1896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 bwMode="auto">
            <a:xfrm>
              <a:off x="-1" y="2209800"/>
              <a:ext cx="9144000" cy="0"/>
            </a:xfrm>
            <a:prstGeom prst="line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-14678" y="6324601"/>
              <a:ext cx="1666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sym typeface="Symbol"/>
                </a:rPr>
                <a:t></a:t>
              </a:r>
              <a:r>
                <a:rPr lang="en-US" sz="1200" baseline="-25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sym typeface="Symbol"/>
                </a:rPr>
                <a:t>Fe</a:t>
              </a:r>
              <a:r>
                <a:rPr lang="en-US" sz="1200" baseline="-250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sym typeface="Symbol"/>
                </a:rPr>
                <a:t>-</a:t>
              </a:r>
              <a:r>
                <a:rPr lang="en-US" sz="1200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sym typeface="Symbol"/>
                </a:rPr>
                <a:t>Bi</a:t>
              </a:r>
              <a:r>
                <a:rPr lang="en-US" sz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sym typeface="Symbol"/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= 91.6 kJ/</a:t>
              </a:r>
              <a:r>
                <a:rPr lang="en-US" sz="12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mol</a:t>
              </a:r>
              <a:endParaRPr 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  <a:p>
              <a:r>
                <a:rPr lang="en-US" sz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(DFT, Gao &amp; </a:t>
              </a:r>
              <a:r>
                <a:rPr lang="en-US" sz="12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Widom</a:t>
              </a:r>
              <a:r>
                <a:rPr lang="en-US" sz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)</a:t>
              </a:r>
              <a:endParaRPr 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 flipH="1">
              <a:off x="6712273" y="463297"/>
              <a:ext cx="1178998" cy="303373"/>
            </a:xfrm>
            <a:custGeom>
              <a:avLst/>
              <a:gdLst>
                <a:gd name="connsiteX0" fmla="*/ 0 w 760781"/>
                <a:gd name="connsiteY0" fmla="*/ 0 h 409651"/>
                <a:gd name="connsiteX1" fmla="*/ 256032 w 760781"/>
                <a:gd name="connsiteY1" fmla="*/ 168250 h 409651"/>
                <a:gd name="connsiteX2" fmla="*/ 73152 w 760781"/>
                <a:gd name="connsiteY2" fmla="*/ 263347 h 409651"/>
                <a:gd name="connsiteX3" fmla="*/ 760781 w 760781"/>
                <a:gd name="connsiteY3" fmla="*/ 409651 h 409651"/>
                <a:gd name="connsiteX0" fmla="*/ 0 w 1507978"/>
                <a:gd name="connsiteY0" fmla="*/ 0 h 606283"/>
                <a:gd name="connsiteX1" fmla="*/ 1003229 w 1507978"/>
                <a:gd name="connsiteY1" fmla="*/ 364882 h 606283"/>
                <a:gd name="connsiteX2" fmla="*/ 820349 w 1507978"/>
                <a:gd name="connsiteY2" fmla="*/ 459979 h 606283"/>
                <a:gd name="connsiteX3" fmla="*/ 1507978 w 1507978"/>
                <a:gd name="connsiteY3" fmla="*/ 606283 h 606283"/>
                <a:gd name="connsiteX0" fmla="*/ 0 w 1507978"/>
                <a:gd name="connsiteY0" fmla="*/ 0 h 606283"/>
                <a:gd name="connsiteX1" fmla="*/ 643215 w 1507978"/>
                <a:gd name="connsiteY1" fmla="*/ 227239 h 606283"/>
                <a:gd name="connsiteX2" fmla="*/ 820349 w 1507978"/>
                <a:gd name="connsiteY2" fmla="*/ 459979 h 606283"/>
                <a:gd name="connsiteX3" fmla="*/ 1507978 w 1507978"/>
                <a:gd name="connsiteY3" fmla="*/ 606283 h 606283"/>
                <a:gd name="connsiteX0" fmla="*/ 0 w 1507978"/>
                <a:gd name="connsiteY0" fmla="*/ 0 h 606283"/>
                <a:gd name="connsiteX1" fmla="*/ 643215 w 1507978"/>
                <a:gd name="connsiteY1" fmla="*/ 227239 h 606283"/>
                <a:gd name="connsiteX2" fmla="*/ 670778 w 1507978"/>
                <a:gd name="connsiteY2" fmla="*/ 448976 h 606283"/>
                <a:gd name="connsiteX3" fmla="*/ 820349 w 1507978"/>
                <a:gd name="connsiteY3" fmla="*/ 459979 h 606283"/>
                <a:gd name="connsiteX4" fmla="*/ 1507978 w 1507978"/>
                <a:gd name="connsiteY4" fmla="*/ 606283 h 606283"/>
                <a:gd name="connsiteX0" fmla="*/ 0 w 1406088"/>
                <a:gd name="connsiteY0" fmla="*/ 0 h 586620"/>
                <a:gd name="connsiteX1" fmla="*/ 643215 w 1406088"/>
                <a:gd name="connsiteY1" fmla="*/ 227239 h 586620"/>
                <a:gd name="connsiteX2" fmla="*/ 670778 w 1406088"/>
                <a:gd name="connsiteY2" fmla="*/ 448976 h 586620"/>
                <a:gd name="connsiteX3" fmla="*/ 820349 w 1406088"/>
                <a:gd name="connsiteY3" fmla="*/ 459979 h 586620"/>
                <a:gd name="connsiteX4" fmla="*/ 1406088 w 1406088"/>
                <a:gd name="connsiteY4" fmla="*/ 586620 h 586620"/>
                <a:gd name="connsiteX0" fmla="*/ 0 w 1406088"/>
                <a:gd name="connsiteY0" fmla="*/ 0 h 586620"/>
                <a:gd name="connsiteX1" fmla="*/ 643215 w 1406088"/>
                <a:gd name="connsiteY1" fmla="*/ 227239 h 586620"/>
                <a:gd name="connsiteX2" fmla="*/ 670778 w 1406088"/>
                <a:gd name="connsiteY2" fmla="*/ 448976 h 586620"/>
                <a:gd name="connsiteX3" fmla="*/ 813556 w 1406088"/>
                <a:gd name="connsiteY3" fmla="*/ 577958 h 586620"/>
                <a:gd name="connsiteX4" fmla="*/ 1406088 w 1406088"/>
                <a:gd name="connsiteY4" fmla="*/ 586620 h 586620"/>
                <a:gd name="connsiteX0" fmla="*/ 0 w 1039282"/>
                <a:gd name="connsiteY0" fmla="*/ 0 h 812748"/>
                <a:gd name="connsiteX1" fmla="*/ 643215 w 1039282"/>
                <a:gd name="connsiteY1" fmla="*/ 227239 h 812748"/>
                <a:gd name="connsiteX2" fmla="*/ 670778 w 1039282"/>
                <a:gd name="connsiteY2" fmla="*/ 448976 h 812748"/>
                <a:gd name="connsiteX3" fmla="*/ 813556 w 1039282"/>
                <a:gd name="connsiteY3" fmla="*/ 577958 h 812748"/>
                <a:gd name="connsiteX4" fmla="*/ 1039282 w 1039282"/>
                <a:gd name="connsiteY4" fmla="*/ 812748 h 812748"/>
                <a:gd name="connsiteX0" fmla="*/ 0 w 1039282"/>
                <a:gd name="connsiteY0" fmla="*/ 0 h 812748"/>
                <a:gd name="connsiteX1" fmla="*/ 643215 w 1039282"/>
                <a:gd name="connsiteY1" fmla="*/ 227239 h 812748"/>
                <a:gd name="connsiteX2" fmla="*/ 670778 w 1039282"/>
                <a:gd name="connsiteY2" fmla="*/ 448976 h 812748"/>
                <a:gd name="connsiteX3" fmla="*/ 1039282 w 1039282"/>
                <a:gd name="connsiteY3" fmla="*/ 812748 h 812748"/>
                <a:gd name="connsiteX0" fmla="*/ 0 w 1039282"/>
                <a:gd name="connsiteY0" fmla="*/ 0 h 812748"/>
                <a:gd name="connsiteX1" fmla="*/ 643215 w 1039282"/>
                <a:gd name="connsiteY1" fmla="*/ 227239 h 812748"/>
                <a:gd name="connsiteX2" fmla="*/ 602852 w 1039282"/>
                <a:gd name="connsiteY2" fmla="*/ 498134 h 812748"/>
                <a:gd name="connsiteX3" fmla="*/ 670778 w 1039282"/>
                <a:gd name="connsiteY3" fmla="*/ 448976 h 812748"/>
                <a:gd name="connsiteX4" fmla="*/ 1039282 w 1039282"/>
                <a:gd name="connsiteY4" fmla="*/ 812748 h 812748"/>
                <a:gd name="connsiteX0" fmla="*/ 0 w 1039282"/>
                <a:gd name="connsiteY0" fmla="*/ 0 h 812748"/>
                <a:gd name="connsiteX1" fmla="*/ 643215 w 1039282"/>
                <a:gd name="connsiteY1" fmla="*/ 227239 h 812748"/>
                <a:gd name="connsiteX2" fmla="*/ 670778 w 1039282"/>
                <a:gd name="connsiteY2" fmla="*/ 448976 h 812748"/>
                <a:gd name="connsiteX3" fmla="*/ 1039282 w 1039282"/>
                <a:gd name="connsiteY3" fmla="*/ 812748 h 812748"/>
                <a:gd name="connsiteX0" fmla="*/ 0 w 1039282"/>
                <a:gd name="connsiteY0" fmla="*/ 0 h 812748"/>
                <a:gd name="connsiteX1" fmla="*/ 643215 w 1039282"/>
                <a:gd name="connsiteY1" fmla="*/ 227239 h 812748"/>
                <a:gd name="connsiteX2" fmla="*/ 636814 w 1039282"/>
                <a:gd name="connsiteY2" fmla="*/ 586619 h 812748"/>
                <a:gd name="connsiteX3" fmla="*/ 1039282 w 1039282"/>
                <a:gd name="connsiteY3" fmla="*/ 812748 h 812748"/>
                <a:gd name="connsiteX0" fmla="*/ 0 w 1039282"/>
                <a:gd name="connsiteY0" fmla="*/ 0 h 812748"/>
                <a:gd name="connsiteX1" fmla="*/ 697557 w 1039282"/>
                <a:gd name="connsiteY1" fmla="*/ 325555 h 812748"/>
                <a:gd name="connsiteX2" fmla="*/ 636814 w 1039282"/>
                <a:gd name="connsiteY2" fmla="*/ 586619 h 812748"/>
                <a:gd name="connsiteX3" fmla="*/ 1039282 w 1039282"/>
                <a:gd name="connsiteY3" fmla="*/ 812748 h 81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9282" h="812748">
                  <a:moveTo>
                    <a:pt x="0" y="0"/>
                  </a:moveTo>
                  <a:cubicBezTo>
                    <a:pt x="121920" y="62179"/>
                    <a:pt x="591421" y="227785"/>
                    <a:pt x="697557" y="325555"/>
                  </a:cubicBezTo>
                  <a:cubicBezTo>
                    <a:pt x="803693" y="423325"/>
                    <a:pt x="570803" y="489034"/>
                    <a:pt x="636814" y="586619"/>
                  </a:cubicBezTo>
                  <a:cubicBezTo>
                    <a:pt x="702825" y="684204"/>
                    <a:pt x="962510" y="736962"/>
                    <a:pt x="1039282" y="812748"/>
                  </a:cubicBezTo>
                </a:path>
              </a:pathLst>
            </a:custGeom>
            <a:noFill/>
            <a:ln w="38100" cap="flat" cmpd="sng" algn="ctr">
              <a:solidFill>
                <a:srgbClr val="FFCC99"/>
              </a:solidFill>
              <a:prstDash val="solid"/>
              <a:round/>
              <a:headEnd type="triangl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49313"/>
              <a:endParaRPr lang="en-US" smtClean="0">
                <a:solidFill>
                  <a:srgbClr val="000000"/>
                </a:solidFill>
              </a:endParaRPr>
            </a:p>
          </p:txBody>
        </p:sp>
        <p:pic>
          <p:nvPicPr>
            <p:cNvPr id="729094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8056"/>
            <a:stretch/>
          </p:blipFill>
          <p:spPr bwMode="auto">
            <a:xfrm>
              <a:off x="1835445" y="5331562"/>
              <a:ext cx="1992312" cy="1353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Freeform 17"/>
            <p:cNvSpPr/>
            <p:nvPr/>
          </p:nvSpPr>
          <p:spPr bwMode="auto">
            <a:xfrm flipH="1" flipV="1">
              <a:off x="2838915" y="5793176"/>
              <a:ext cx="1711092" cy="300383"/>
            </a:xfrm>
            <a:custGeom>
              <a:avLst/>
              <a:gdLst>
                <a:gd name="connsiteX0" fmla="*/ 0 w 760781"/>
                <a:gd name="connsiteY0" fmla="*/ 0 h 409651"/>
                <a:gd name="connsiteX1" fmla="*/ 256032 w 760781"/>
                <a:gd name="connsiteY1" fmla="*/ 168250 h 409651"/>
                <a:gd name="connsiteX2" fmla="*/ 73152 w 760781"/>
                <a:gd name="connsiteY2" fmla="*/ 263347 h 409651"/>
                <a:gd name="connsiteX3" fmla="*/ 760781 w 760781"/>
                <a:gd name="connsiteY3" fmla="*/ 409651 h 409651"/>
                <a:gd name="connsiteX0" fmla="*/ 0 w 1507978"/>
                <a:gd name="connsiteY0" fmla="*/ 0 h 606283"/>
                <a:gd name="connsiteX1" fmla="*/ 1003229 w 1507978"/>
                <a:gd name="connsiteY1" fmla="*/ 364882 h 606283"/>
                <a:gd name="connsiteX2" fmla="*/ 820349 w 1507978"/>
                <a:gd name="connsiteY2" fmla="*/ 459979 h 606283"/>
                <a:gd name="connsiteX3" fmla="*/ 1507978 w 1507978"/>
                <a:gd name="connsiteY3" fmla="*/ 606283 h 606283"/>
                <a:gd name="connsiteX0" fmla="*/ 0 w 1507978"/>
                <a:gd name="connsiteY0" fmla="*/ 0 h 606283"/>
                <a:gd name="connsiteX1" fmla="*/ 643215 w 1507978"/>
                <a:gd name="connsiteY1" fmla="*/ 227239 h 606283"/>
                <a:gd name="connsiteX2" fmla="*/ 820349 w 1507978"/>
                <a:gd name="connsiteY2" fmla="*/ 459979 h 606283"/>
                <a:gd name="connsiteX3" fmla="*/ 1507978 w 1507978"/>
                <a:gd name="connsiteY3" fmla="*/ 606283 h 606283"/>
                <a:gd name="connsiteX0" fmla="*/ 0 w 1507978"/>
                <a:gd name="connsiteY0" fmla="*/ 0 h 606283"/>
                <a:gd name="connsiteX1" fmla="*/ 643215 w 1507978"/>
                <a:gd name="connsiteY1" fmla="*/ 227239 h 606283"/>
                <a:gd name="connsiteX2" fmla="*/ 670778 w 1507978"/>
                <a:gd name="connsiteY2" fmla="*/ 448976 h 606283"/>
                <a:gd name="connsiteX3" fmla="*/ 820349 w 1507978"/>
                <a:gd name="connsiteY3" fmla="*/ 459979 h 606283"/>
                <a:gd name="connsiteX4" fmla="*/ 1507978 w 1507978"/>
                <a:gd name="connsiteY4" fmla="*/ 606283 h 606283"/>
                <a:gd name="connsiteX0" fmla="*/ 0 w 1406088"/>
                <a:gd name="connsiteY0" fmla="*/ 0 h 586620"/>
                <a:gd name="connsiteX1" fmla="*/ 643215 w 1406088"/>
                <a:gd name="connsiteY1" fmla="*/ 227239 h 586620"/>
                <a:gd name="connsiteX2" fmla="*/ 670778 w 1406088"/>
                <a:gd name="connsiteY2" fmla="*/ 448976 h 586620"/>
                <a:gd name="connsiteX3" fmla="*/ 820349 w 1406088"/>
                <a:gd name="connsiteY3" fmla="*/ 459979 h 586620"/>
                <a:gd name="connsiteX4" fmla="*/ 1406088 w 1406088"/>
                <a:gd name="connsiteY4" fmla="*/ 586620 h 586620"/>
                <a:gd name="connsiteX0" fmla="*/ 0 w 1406088"/>
                <a:gd name="connsiteY0" fmla="*/ 0 h 586620"/>
                <a:gd name="connsiteX1" fmla="*/ 643215 w 1406088"/>
                <a:gd name="connsiteY1" fmla="*/ 227239 h 586620"/>
                <a:gd name="connsiteX2" fmla="*/ 670778 w 1406088"/>
                <a:gd name="connsiteY2" fmla="*/ 448976 h 586620"/>
                <a:gd name="connsiteX3" fmla="*/ 813556 w 1406088"/>
                <a:gd name="connsiteY3" fmla="*/ 577958 h 586620"/>
                <a:gd name="connsiteX4" fmla="*/ 1406088 w 1406088"/>
                <a:gd name="connsiteY4" fmla="*/ 586620 h 586620"/>
                <a:gd name="connsiteX0" fmla="*/ 0 w 1039282"/>
                <a:gd name="connsiteY0" fmla="*/ 0 h 812748"/>
                <a:gd name="connsiteX1" fmla="*/ 643215 w 1039282"/>
                <a:gd name="connsiteY1" fmla="*/ 227239 h 812748"/>
                <a:gd name="connsiteX2" fmla="*/ 670778 w 1039282"/>
                <a:gd name="connsiteY2" fmla="*/ 448976 h 812748"/>
                <a:gd name="connsiteX3" fmla="*/ 813556 w 1039282"/>
                <a:gd name="connsiteY3" fmla="*/ 577958 h 812748"/>
                <a:gd name="connsiteX4" fmla="*/ 1039282 w 1039282"/>
                <a:gd name="connsiteY4" fmla="*/ 812748 h 812748"/>
                <a:gd name="connsiteX0" fmla="*/ 0 w 1039282"/>
                <a:gd name="connsiteY0" fmla="*/ 0 h 812748"/>
                <a:gd name="connsiteX1" fmla="*/ 643215 w 1039282"/>
                <a:gd name="connsiteY1" fmla="*/ 227239 h 812748"/>
                <a:gd name="connsiteX2" fmla="*/ 670778 w 1039282"/>
                <a:gd name="connsiteY2" fmla="*/ 448976 h 812748"/>
                <a:gd name="connsiteX3" fmla="*/ 1039282 w 1039282"/>
                <a:gd name="connsiteY3" fmla="*/ 812748 h 812748"/>
                <a:gd name="connsiteX0" fmla="*/ 0 w 1039282"/>
                <a:gd name="connsiteY0" fmla="*/ 0 h 812748"/>
                <a:gd name="connsiteX1" fmla="*/ 643215 w 1039282"/>
                <a:gd name="connsiteY1" fmla="*/ 227239 h 812748"/>
                <a:gd name="connsiteX2" fmla="*/ 602852 w 1039282"/>
                <a:gd name="connsiteY2" fmla="*/ 498134 h 812748"/>
                <a:gd name="connsiteX3" fmla="*/ 670778 w 1039282"/>
                <a:gd name="connsiteY3" fmla="*/ 448976 h 812748"/>
                <a:gd name="connsiteX4" fmla="*/ 1039282 w 1039282"/>
                <a:gd name="connsiteY4" fmla="*/ 812748 h 812748"/>
                <a:gd name="connsiteX0" fmla="*/ 0 w 1039282"/>
                <a:gd name="connsiteY0" fmla="*/ 0 h 812748"/>
                <a:gd name="connsiteX1" fmla="*/ 643215 w 1039282"/>
                <a:gd name="connsiteY1" fmla="*/ 227239 h 812748"/>
                <a:gd name="connsiteX2" fmla="*/ 670778 w 1039282"/>
                <a:gd name="connsiteY2" fmla="*/ 448976 h 812748"/>
                <a:gd name="connsiteX3" fmla="*/ 1039282 w 1039282"/>
                <a:gd name="connsiteY3" fmla="*/ 812748 h 812748"/>
                <a:gd name="connsiteX0" fmla="*/ 0 w 1039282"/>
                <a:gd name="connsiteY0" fmla="*/ 0 h 812748"/>
                <a:gd name="connsiteX1" fmla="*/ 643215 w 1039282"/>
                <a:gd name="connsiteY1" fmla="*/ 227239 h 812748"/>
                <a:gd name="connsiteX2" fmla="*/ 636814 w 1039282"/>
                <a:gd name="connsiteY2" fmla="*/ 586619 h 812748"/>
                <a:gd name="connsiteX3" fmla="*/ 1039282 w 1039282"/>
                <a:gd name="connsiteY3" fmla="*/ 812748 h 812748"/>
                <a:gd name="connsiteX0" fmla="*/ 0 w 1039282"/>
                <a:gd name="connsiteY0" fmla="*/ 0 h 812748"/>
                <a:gd name="connsiteX1" fmla="*/ 697557 w 1039282"/>
                <a:gd name="connsiteY1" fmla="*/ 325555 h 812748"/>
                <a:gd name="connsiteX2" fmla="*/ 636814 w 1039282"/>
                <a:gd name="connsiteY2" fmla="*/ 586619 h 812748"/>
                <a:gd name="connsiteX3" fmla="*/ 1039282 w 1039282"/>
                <a:gd name="connsiteY3" fmla="*/ 812748 h 812748"/>
                <a:gd name="connsiteX0" fmla="*/ 0 w 1034877"/>
                <a:gd name="connsiteY0" fmla="*/ 220729 h 487310"/>
                <a:gd name="connsiteX1" fmla="*/ 693152 w 1034877"/>
                <a:gd name="connsiteY1" fmla="*/ 117 h 487310"/>
                <a:gd name="connsiteX2" fmla="*/ 632409 w 1034877"/>
                <a:gd name="connsiteY2" fmla="*/ 261181 h 487310"/>
                <a:gd name="connsiteX3" fmla="*/ 1034877 w 1034877"/>
                <a:gd name="connsiteY3" fmla="*/ 487310 h 487310"/>
                <a:gd name="connsiteX0" fmla="*/ 0 w 1034877"/>
                <a:gd name="connsiteY0" fmla="*/ 232302 h 730692"/>
                <a:gd name="connsiteX1" fmla="*/ 693152 w 1034877"/>
                <a:gd name="connsiteY1" fmla="*/ 11690 h 730692"/>
                <a:gd name="connsiteX2" fmla="*/ 592760 w 1034877"/>
                <a:gd name="connsiteY2" fmla="*/ 714891 h 730692"/>
                <a:gd name="connsiteX3" fmla="*/ 1034877 w 1034877"/>
                <a:gd name="connsiteY3" fmla="*/ 498883 h 730692"/>
                <a:gd name="connsiteX0" fmla="*/ 0 w 1034877"/>
                <a:gd name="connsiteY0" fmla="*/ 0 h 498390"/>
                <a:gd name="connsiteX1" fmla="*/ 605043 w 1034877"/>
                <a:gd name="connsiteY1" fmla="*/ 169507 h 498390"/>
                <a:gd name="connsiteX2" fmla="*/ 592760 w 1034877"/>
                <a:gd name="connsiteY2" fmla="*/ 482589 h 498390"/>
                <a:gd name="connsiteX3" fmla="*/ 1034877 w 1034877"/>
                <a:gd name="connsiteY3" fmla="*/ 266581 h 498390"/>
                <a:gd name="connsiteX0" fmla="*/ 0 w 1034877"/>
                <a:gd name="connsiteY0" fmla="*/ 0 h 498390"/>
                <a:gd name="connsiteX1" fmla="*/ 605043 w 1034877"/>
                <a:gd name="connsiteY1" fmla="*/ 169507 h 498390"/>
                <a:gd name="connsiteX2" fmla="*/ 592760 w 1034877"/>
                <a:gd name="connsiteY2" fmla="*/ 482589 h 498390"/>
                <a:gd name="connsiteX3" fmla="*/ 1034877 w 1034877"/>
                <a:gd name="connsiteY3" fmla="*/ 266581 h 498390"/>
                <a:gd name="connsiteX0" fmla="*/ 0 w 1048094"/>
                <a:gd name="connsiteY0" fmla="*/ 0 h 498390"/>
                <a:gd name="connsiteX1" fmla="*/ 605043 w 1048094"/>
                <a:gd name="connsiteY1" fmla="*/ 169507 h 498390"/>
                <a:gd name="connsiteX2" fmla="*/ 592760 w 1048094"/>
                <a:gd name="connsiteY2" fmla="*/ 482589 h 498390"/>
                <a:gd name="connsiteX3" fmla="*/ 1048094 w 1048094"/>
                <a:gd name="connsiteY3" fmla="*/ 266581 h 498390"/>
                <a:gd name="connsiteX0" fmla="*/ 0 w 1048094"/>
                <a:gd name="connsiteY0" fmla="*/ 0 h 551386"/>
                <a:gd name="connsiteX1" fmla="*/ 605043 w 1048094"/>
                <a:gd name="connsiteY1" fmla="*/ 169507 h 551386"/>
                <a:gd name="connsiteX2" fmla="*/ 590299 w 1048094"/>
                <a:gd name="connsiteY2" fmla="*/ 533159 h 551386"/>
                <a:gd name="connsiteX3" fmla="*/ 592760 w 1048094"/>
                <a:gd name="connsiteY3" fmla="*/ 482589 h 551386"/>
                <a:gd name="connsiteX4" fmla="*/ 1048094 w 1048094"/>
                <a:gd name="connsiteY4" fmla="*/ 266581 h 551386"/>
                <a:gd name="connsiteX0" fmla="*/ 0 w 1048094"/>
                <a:gd name="connsiteY0" fmla="*/ 0 h 533981"/>
                <a:gd name="connsiteX1" fmla="*/ 605043 w 1048094"/>
                <a:gd name="connsiteY1" fmla="*/ 169507 h 533981"/>
                <a:gd name="connsiteX2" fmla="*/ 590299 w 1048094"/>
                <a:gd name="connsiteY2" fmla="*/ 533159 h 533981"/>
                <a:gd name="connsiteX3" fmla="*/ 1048094 w 1048094"/>
                <a:gd name="connsiteY3" fmla="*/ 266581 h 533981"/>
                <a:gd name="connsiteX0" fmla="*/ 0 w 1030472"/>
                <a:gd name="connsiteY0" fmla="*/ 0 h 533981"/>
                <a:gd name="connsiteX1" fmla="*/ 605043 w 1030472"/>
                <a:gd name="connsiteY1" fmla="*/ 169507 h 533981"/>
                <a:gd name="connsiteX2" fmla="*/ 590299 w 1030472"/>
                <a:gd name="connsiteY2" fmla="*/ 533159 h 533981"/>
                <a:gd name="connsiteX3" fmla="*/ 1030472 w 1030472"/>
                <a:gd name="connsiteY3" fmla="*/ 266581 h 53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0472" h="533981">
                  <a:moveTo>
                    <a:pt x="0" y="0"/>
                  </a:moveTo>
                  <a:cubicBezTo>
                    <a:pt x="121920" y="62179"/>
                    <a:pt x="506660" y="80647"/>
                    <a:pt x="605043" y="169507"/>
                  </a:cubicBezTo>
                  <a:cubicBezTo>
                    <a:pt x="703426" y="258367"/>
                    <a:pt x="516457" y="516980"/>
                    <a:pt x="590299" y="533159"/>
                  </a:cubicBezTo>
                  <a:cubicBezTo>
                    <a:pt x="664141" y="549338"/>
                    <a:pt x="935098" y="322118"/>
                    <a:pt x="1030472" y="266581"/>
                  </a:cubicBezTo>
                </a:path>
              </a:pathLst>
            </a:custGeom>
            <a:noFill/>
            <a:ln w="38100" cap="flat" cmpd="sng" algn="ctr">
              <a:solidFill>
                <a:srgbClr val="FFCC99"/>
              </a:solidFill>
              <a:prstDash val="solid"/>
              <a:round/>
              <a:headEnd type="triangl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49313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04514" y="5447674"/>
              <a:ext cx="4844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33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sym typeface="Symbol"/>
                </a:rPr>
                <a:t>Fe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03677" y="6386156"/>
              <a:ext cx="4844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33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sym typeface="Symbol"/>
                </a:rPr>
                <a:t>Fe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53200" y="5724227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sym typeface="Symbol"/>
                </a:rPr>
                <a:t>“Clean”</a:t>
              </a:r>
            </a:p>
          </p:txBody>
        </p:sp>
        <p:sp>
          <p:nvSpPr>
            <p:cNvPr id="11" name="Down Arrow 10"/>
            <p:cNvSpPr/>
            <p:nvPr/>
          </p:nvSpPr>
          <p:spPr bwMode="auto">
            <a:xfrm rot="3480000">
              <a:off x="6392202" y="5936955"/>
              <a:ext cx="218847" cy="360030"/>
            </a:xfrm>
            <a:prstGeom prst="downArrow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49313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1" y="4648200"/>
              <a:ext cx="1670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sym typeface="Symbol"/>
                </a:rPr>
                <a:t></a:t>
              </a:r>
              <a:r>
                <a:rPr lang="en-US" sz="1200" baseline="-25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sym typeface="Symbol"/>
                </a:rPr>
                <a:t>Cu</a:t>
              </a:r>
              <a:r>
                <a:rPr lang="en-US" sz="1200" baseline="-250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sym typeface="Symbol"/>
                </a:rPr>
                <a:t>-</a:t>
              </a:r>
              <a:r>
                <a:rPr lang="en-US" sz="1200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sym typeface="Symbol"/>
                </a:rPr>
                <a:t>Bi</a:t>
              </a:r>
              <a:r>
                <a:rPr lang="en-US" sz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sym typeface="Symbol"/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= 34.8 kJ/</a:t>
              </a:r>
              <a:r>
                <a:rPr lang="en-US" sz="12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mol</a:t>
              </a:r>
              <a:endParaRPr 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  <a:p>
              <a:r>
                <a:rPr lang="en-US" sz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(DFT, Gao &amp; </a:t>
              </a:r>
              <a:r>
                <a:rPr lang="en-US" sz="12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Widom</a:t>
              </a:r>
              <a:r>
                <a:rPr lang="en-US" sz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)</a:t>
              </a:r>
              <a:endParaRPr 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14677" y="1710872"/>
              <a:ext cx="16666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sym typeface="Symbol"/>
                </a:rPr>
                <a:t></a:t>
              </a:r>
              <a:r>
                <a:rPr lang="en-US" sz="1200" baseline="-25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sym typeface="Symbol"/>
                </a:rPr>
                <a:t>Ni</a:t>
              </a:r>
              <a:r>
                <a:rPr lang="en-US" sz="1200" baseline="-250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sym typeface="Symbol"/>
                </a:rPr>
                <a:t>-</a:t>
              </a:r>
              <a:r>
                <a:rPr lang="en-US" sz="1200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sym typeface="Symbol"/>
                </a:rPr>
                <a:t>Bi</a:t>
              </a:r>
              <a:r>
                <a:rPr lang="en-US" sz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sym typeface="Symbol"/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= -16.4 kJ/</a:t>
              </a:r>
              <a:r>
                <a:rPr lang="en-US" sz="12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mol</a:t>
              </a:r>
              <a:endParaRPr 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  <a:p>
              <a:r>
                <a:rPr lang="en-US" sz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(DFT, Gao &amp; </a:t>
              </a:r>
              <a:r>
                <a:rPr lang="en-US" sz="12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Widom</a:t>
              </a:r>
              <a:r>
                <a:rPr lang="en-US" sz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)</a:t>
              </a:r>
              <a:endParaRPr 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47279" y="4843977"/>
              <a:ext cx="22967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i="1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sym typeface="Symbol"/>
                </a:rPr>
                <a:t>Scripta</a:t>
              </a:r>
              <a:r>
                <a:rPr lang="en-US" sz="1600" i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sym typeface="Symbol"/>
                </a:rPr>
                <a:t> Mater. </a:t>
              </a:r>
              <a:r>
                <a:rPr lang="en-US" sz="16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sym typeface="Symbol"/>
                </a:rPr>
                <a:t>2013</a:t>
              </a:r>
              <a:endParaRPr 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832601" y="1914788"/>
            <a:ext cx="2296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Symbol"/>
              </a:rPr>
              <a:t>Science </a:t>
            </a:r>
            <a:r>
              <a:rPr 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Symbol"/>
              </a:rPr>
              <a:t>2011</a:t>
            </a:r>
            <a:endParaRPr lang="en-US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22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3962400" y="4790237"/>
            <a:ext cx="4994640" cy="206776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49313"/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33506" name="Picture 2"/>
          <p:cNvPicPr>
            <a:picLocks noChangeAspect="1" noChangeArrowheads="1"/>
          </p:cNvPicPr>
          <p:nvPr/>
        </p:nvPicPr>
        <p:blipFill>
          <a:blip r:embed="rId2" cstate="print"/>
          <a:srcRect l="50625" t="41000" r="11875" b="17000"/>
          <a:stretch>
            <a:fillRect/>
          </a:stretch>
        </p:blipFill>
        <p:spPr bwMode="auto">
          <a:xfrm>
            <a:off x="-1" y="1295400"/>
            <a:ext cx="370114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113"/>
            <a:ext cx="9144000" cy="852487"/>
          </a:xfrm>
        </p:spPr>
        <p:txBody>
          <a:bodyPr/>
          <a:lstStyle/>
          <a:p>
            <a:r>
              <a:rPr lang="en-US" dirty="0" smtClean="0"/>
              <a:t>Wynblatt </a:t>
            </a:r>
            <a:r>
              <a:rPr lang="en-US" i="1" dirty="0" smtClean="0"/>
              <a:t>et al.</a:t>
            </a:r>
            <a:r>
              <a:rPr lang="en-US" dirty="0" smtClean="0"/>
              <a:t>’s Multilayer GB Segregation Model </a:t>
            </a:r>
            <a:br>
              <a:rPr lang="en-US" dirty="0" smtClean="0"/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Wynblatt, Chatain et al. [JMS 2005; 2006, MMA 2006]</a:t>
            </a:r>
            <a:endParaRPr lang="en-US" sz="20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286000"/>
            <a:ext cx="3211444" cy="246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67980" y="22860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</a:rPr>
              <a:t>GB  Core: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80" y="3810000"/>
            <a:ext cx="10967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Arial"/>
              </a:rPr>
              <a:t>Inside:</a:t>
            </a:r>
            <a:endParaRPr lang="en-US" sz="2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1916668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Segregation Enthalpy</a:t>
            </a:r>
            <a:endParaRPr lang="en-US" sz="18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533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953688"/>
            <a:ext cx="3207904" cy="90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ight Arrow 16"/>
          <p:cNvSpPr/>
          <p:nvPr/>
        </p:nvSpPr>
        <p:spPr bwMode="auto">
          <a:xfrm>
            <a:off x="381000" y="1219200"/>
            <a:ext cx="1143000" cy="228600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49313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8" name="Right Arrow 17"/>
          <p:cNvSpPr/>
          <p:nvPr/>
        </p:nvSpPr>
        <p:spPr bwMode="auto">
          <a:xfrm flipH="1">
            <a:off x="1600200" y="1219200"/>
            <a:ext cx="914400" cy="228600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49313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914400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Same Crystal Structure</a:t>
            </a:r>
            <a:endParaRPr lang="en-US" sz="18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3810000"/>
            <a:ext cx="333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Weak Segregation Systems?</a:t>
            </a:r>
            <a:endParaRPr lang="en-US" sz="18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5" cstate="print"/>
          <a:srcRect l="52750" t="5725" b="4347"/>
          <a:stretch/>
        </p:blipFill>
        <p:spPr bwMode="auto">
          <a:xfrm>
            <a:off x="6858000" y="5170542"/>
            <a:ext cx="1754589" cy="156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 rotWithShape="1">
          <a:blip r:embed="rId5" cstate="print"/>
          <a:srcRect l="2080" t="5725" r="48960" b="4347"/>
          <a:stretch/>
        </p:blipFill>
        <p:spPr bwMode="auto">
          <a:xfrm>
            <a:off x="4479095" y="5125063"/>
            <a:ext cx="1923546" cy="165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3848243" y="4801210"/>
            <a:ext cx="51087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“Solid-State” Complexion Transition</a:t>
            </a:r>
            <a:endParaRPr lang="en-US" sz="1800" dirty="0">
              <a:solidFill>
                <a:srgbClr val="0000FF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1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113"/>
            <a:ext cx="9144000" cy="852487"/>
          </a:xfrm>
        </p:spPr>
        <p:txBody>
          <a:bodyPr/>
          <a:lstStyle/>
          <a:p>
            <a:r>
              <a:rPr lang="en-US" sz="2000" dirty="0" smtClean="0"/>
              <a:t>The Most Recent Modeling Results using the Wynblatt Model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latin typeface="Candara" pitchFamily="34" charset="0"/>
              </a:rPr>
              <a:t>[See the description of the Model: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Wynblatt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&amp; Chatain, </a:t>
            </a: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Metall. Mater. Trans. A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2006]</a:t>
            </a:r>
            <a:endParaRPr lang="en-US" sz="1800" dirty="0">
              <a:latin typeface="Candara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49257528"/>
              </p:ext>
            </p:extLst>
          </p:nvPr>
        </p:nvGraphicFramePr>
        <p:xfrm>
          <a:off x="605603" y="838200"/>
          <a:ext cx="4167050" cy="2926080"/>
        </p:xfrm>
        <a:graphic>
          <a:graphicData uri="http://schemas.openxmlformats.org/presentationml/2006/ole">
            <p:oleObj spid="_x0000_s759954" name="Graph" r:id="rId3" imgW="4130040" imgH="2903220" progId="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2096963" y="1293018"/>
            <a:ext cx="457200" cy="609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>
            <a:off x="2096963" y="1242306"/>
            <a:ext cx="137160" cy="407823"/>
          </a:xfrm>
          <a:prstGeom prst="rightBrac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71363" y="1072896"/>
            <a:ext cx="457200" cy="38343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5543" y="1198434"/>
            <a:ext cx="540533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000" dirty="0" smtClean="0">
                <a:latin typeface="Candara" pitchFamily="34" charset="0"/>
              </a:rPr>
              <a:t> DFT </a:t>
            </a:r>
          </a:p>
          <a:p>
            <a:pPr>
              <a:lnSpc>
                <a:spcPct val="85000"/>
              </a:lnSpc>
            </a:pPr>
            <a:r>
              <a:rPr lang="en-US" sz="1000" dirty="0" err="1">
                <a:latin typeface="Candara" pitchFamily="34" charset="0"/>
              </a:rPr>
              <a:t>p</a:t>
            </a:r>
            <a:r>
              <a:rPr lang="en-US" sz="1000" dirty="0" err="1" smtClean="0">
                <a:latin typeface="Candara" pitchFamily="34" charset="0"/>
              </a:rPr>
              <a:t>ara</a:t>
            </a:r>
            <a:r>
              <a:rPr lang="en-US" sz="1000" dirty="0" smtClean="0">
                <a:latin typeface="Candara" pitchFamily="34" charset="0"/>
              </a:rPr>
              <a:t>.</a:t>
            </a:r>
          </a:p>
          <a:p>
            <a:pPr>
              <a:lnSpc>
                <a:spcPct val="85000"/>
              </a:lnSpc>
            </a:pPr>
            <a:r>
              <a:rPr lang="en-US" sz="1000" dirty="0" smtClean="0">
                <a:latin typeface="Candara" pitchFamily="34" charset="0"/>
              </a:rPr>
              <a:t>(CMU)</a:t>
            </a:r>
            <a:endParaRPr lang="en-US" sz="1000" dirty="0"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5435" y="1952047"/>
            <a:ext cx="665567" cy="22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000" dirty="0" smtClean="0">
                <a:latin typeface="Candara" pitchFamily="34" charset="0"/>
              </a:rPr>
              <a:t> CalPhaD</a:t>
            </a:r>
            <a:endParaRPr lang="en-US" sz="1000" dirty="0">
              <a:latin typeface="Candara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1949159" y="1773491"/>
            <a:ext cx="99060" cy="16331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45816282"/>
              </p:ext>
            </p:extLst>
          </p:nvPr>
        </p:nvGraphicFramePr>
        <p:xfrm>
          <a:off x="573415" y="3665458"/>
          <a:ext cx="4166118" cy="2926080"/>
        </p:xfrm>
        <a:graphic>
          <a:graphicData uri="http://schemas.openxmlformats.org/presentationml/2006/ole">
            <p:oleObj spid="_x0000_s759955" name="Graph" r:id="rId4" imgW="4130040" imgH="2903220" progId="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 bwMode="auto">
          <a:xfrm>
            <a:off x="3621415" y="4351258"/>
            <a:ext cx="5334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34665" y="3817858"/>
            <a:ext cx="629349" cy="762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715435" y="3336281"/>
            <a:ext cx="2591780" cy="48157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 flipV="1">
            <a:off x="2433437" y="3336281"/>
            <a:ext cx="152400" cy="329176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4123" y="3606953"/>
            <a:ext cx="6142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FF0000"/>
                </a:solidFill>
                <a:latin typeface="+mn-lt"/>
              </a:rPr>
              <a:t>X</a:t>
            </a:r>
            <a:r>
              <a:rPr lang="en-US" sz="1200" baseline="-25000" dirty="0" err="1" smtClean="0">
                <a:solidFill>
                  <a:srgbClr val="FF0000"/>
                </a:solidFill>
                <a:latin typeface="+mn-lt"/>
              </a:rPr>
              <a:t>Bi</a:t>
            </a:r>
            <a:r>
              <a:rPr lang="en-US" sz="1200" baseline="30000" dirty="0" smtClean="0">
                <a:solidFill>
                  <a:srgbClr val="FF0000"/>
                </a:solidFill>
                <a:latin typeface="+mn-lt"/>
              </a:rPr>
              <a:t>(0)</a:t>
            </a:r>
          </a:p>
          <a:p>
            <a:r>
              <a:rPr lang="en-US" sz="1000" dirty="0" smtClean="0">
                <a:solidFill>
                  <a:srgbClr val="FF0000"/>
                </a:solidFill>
                <a:latin typeface="+mn-lt"/>
              </a:rPr>
              <a:t>(Cu-Bi)</a:t>
            </a:r>
            <a:endParaRPr lang="en-US" sz="1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07215" y="3231207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+mn-lt"/>
              </a:rPr>
              <a:t>X</a:t>
            </a:r>
            <a:r>
              <a:rPr lang="en-US" sz="1600" baseline="-25000" dirty="0" err="1" smtClean="0">
                <a:latin typeface="+mn-lt"/>
              </a:rPr>
              <a:t>Bi</a:t>
            </a:r>
            <a:endParaRPr lang="en-US" sz="1600" baseline="30000" dirty="0" smtClean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67033" y="3274887"/>
            <a:ext cx="3292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dirty="0" smtClean="0">
                <a:latin typeface="+mn-lt"/>
              </a:rPr>
              <a:t>10</a:t>
            </a:r>
            <a:r>
              <a:rPr lang="en-US" sz="1100" baseline="30000" dirty="0" smtClean="0">
                <a:latin typeface="+mn-lt"/>
              </a:rPr>
              <a:t>-6</a:t>
            </a:r>
            <a:r>
              <a:rPr lang="en-US" sz="1100" dirty="0" smtClean="0">
                <a:latin typeface="+mn-lt"/>
              </a:rPr>
              <a:t>           10</a:t>
            </a:r>
            <a:r>
              <a:rPr lang="en-US" sz="1100" baseline="30000" dirty="0" smtClean="0">
                <a:latin typeface="+mn-lt"/>
              </a:rPr>
              <a:t>-5                    </a:t>
            </a:r>
            <a:r>
              <a:rPr lang="en-US" sz="1100" dirty="0" smtClean="0">
                <a:latin typeface="+mn-lt"/>
              </a:rPr>
              <a:t>10</a:t>
            </a:r>
            <a:r>
              <a:rPr lang="en-US" sz="1100" baseline="30000" dirty="0" smtClean="0">
                <a:latin typeface="+mn-lt"/>
              </a:rPr>
              <a:t>-4</a:t>
            </a:r>
            <a:r>
              <a:rPr lang="en-US" sz="1100" dirty="0" smtClean="0">
                <a:latin typeface="+mn-lt"/>
              </a:rPr>
              <a:t>            10</a:t>
            </a:r>
            <a:r>
              <a:rPr lang="en-US" sz="1100" baseline="30000" dirty="0" smtClean="0">
                <a:latin typeface="+mn-lt"/>
              </a:rPr>
              <a:t>-3</a:t>
            </a:r>
            <a:r>
              <a:rPr lang="en-US" sz="1100" dirty="0" smtClean="0">
                <a:latin typeface="+mn-lt"/>
              </a:rPr>
              <a:t>             10</a:t>
            </a:r>
            <a:r>
              <a:rPr lang="en-US" sz="1100" baseline="30000" dirty="0" smtClean="0">
                <a:latin typeface="+mn-lt"/>
              </a:rPr>
              <a:t>-2</a:t>
            </a:r>
            <a:endParaRPr lang="en-US" sz="1100" baseline="300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150693" y="6134338"/>
            <a:ext cx="3156522" cy="381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1745" y="6134338"/>
            <a:ext cx="3254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dirty="0" smtClean="0">
                <a:latin typeface="+mn-lt"/>
              </a:rPr>
              <a:t>10</a:t>
            </a:r>
            <a:r>
              <a:rPr lang="en-US" sz="1100" baseline="30000" dirty="0" smtClean="0">
                <a:latin typeface="+mn-lt"/>
              </a:rPr>
              <a:t>-6</a:t>
            </a:r>
            <a:r>
              <a:rPr lang="en-US" sz="1100" dirty="0" smtClean="0">
                <a:latin typeface="+mn-lt"/>
              </a:rPr>
              <a:t>           10</a:t>
            </a:r>
            <a:r>
              <a:rPr lang="en-US" sz="1100" baseline="30000" dirty="0" smtClean="0">
                <a:latin typeface="+mn-lt"/>
              </a:rPr>
              <a:t>-5                    </a:t>
            </a:r>
            <a:r>
              <a:rPr lang="en-US" sz="1100" dirty="0" smtClean="0">
                <a:latin typeface="+mn-lt"/>
              </a:rPr>
              <a:t>10</a:t>
            </a:r>
            <a:r>
              <a:rPr lang="en-US" sz="1100" baseline="30000" dirty="0" smtClean="0">
                <a:latin typeface="+mn-lt"/>
              </a:rPr>
              <a:t>-4</a:t>
            </a:r>
            <a:r>
              <a:rPr lang="en-US" sz="1100" dirty="0" smtClean="0">
                <a:latin typeface="+mn-lt"/>
              </a:rPr>
              <a:t>            10</a:t>
            </a:r>
            <a:r>
              <a:rPr lang="en-US" sz="1100" baseline="30000" dirty="0" smtClean="0">
                <a:latin typeface="+mn-lt"/>
              </a:rPr>
              <a:t>-3</a:t>
            </a:r>
            <a:r>
              <a:rPr lang="en-US" sz="1100" dirty="0" smtClean="0">
                <a:latin typeface="+mn-lt"/>
              </a:rPr>
              <a:t>            10</a:t>
            </a:r>
            <a:r>
              <a:rPr lang="en-US" sz="1100" baseline="30000" dirty="0" smtClean="0">
                <a:latin typeface="+mn-lt"/>
              </a:rPr>
              <a:t>-2</a:t>
            </a:r>
            <a:endParaRPr lang="en-US" sz="1100" baseline="3000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13516" y="6095866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+mn-lt"/>
              </a:rPr>
              <a:t>X</a:t>
            </a:r>
            <a:r>
              <a:rPr lang="en-US" sz="1600" baseline="-25000" dirty="0" err="1" smtClean="0">
                <a:latin typeface="+mn-lt"/>
              </a:rPr>
              <a:t>Bi</a:t>
            </a:r>
            <a:endParaRPr lang="en-US" sz="1600" baseline="30000" dirty="0" smtClean="0">
              <a:latin typeface="+mn-lt"/>
            </a:endParaRPr>
          </a:p>
        </p:txBody>
      </p:sp>
      <p:sp>
        <p:nvSpPr>
          <p:cNvPr id="23" name="Down Arrow 22"/>
          <p:cNvSpPr/>
          <p:nvPr/>
        </p:nvSpPr>
        <p:spPr bwMode="auto">
          <a:xfrm flipV="1">
            <a:off x="3832197" y="3305443"/>
            <a:ext cx="152400" cy="329176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9102" y="3606953"/>
            <a:ext cx="570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latin typeface="+mn-lt"/>
              </a:rPr>
              <a:t>X</a:t>
            </a:r>
            <a:r>
              <a:rPr lang="en-US" sz="1200" baseline="-25000" dirty="0" err="1" smtClean="0">
                <a:latin typeface="+mn-lt"/>
              </a:rPr>
              <a:t>Bi</a:t>
            </a:r>
            <a:r>
              <a:rPr lang="en-US" sz="1200" baseline="30000" dirty="0" smtClean="0">
                <a:latin typeface="+mn-lt"/>
              </a:rPr>
              <a:t>(0)</a:t>
            </a:r>
          </a:p>
          <a:p>
            <a:r>
              <a:rPr lang="en-US" sz="1000" dirty="0" smtClean="0">
                <a:latin typeface="+mn-lt"/>
              </a:rPr>
              <a:t>(Ni-Bi)</a:t>
            </a:r>
            <a:endParaRPr lang="en-US" sz="1000" dirty="0">
              <a:latin typeface="+mn-lt"/>
            </a:endParaRPr>
          </a:p>
        </p:txBody>
      </p:sp>
      <p:sp>
        <p:nvSpPr>
          <p:cNvPr id="25" name="Down Arrow 24"/>
          <p:cNvSpPr/>
          <p:nvPr/>
        </p:nvSpPr>
        <p:spPr bwMode="auto">
          <a:xfrm flipV="1">
            <a:off x="749938" y="3324093"/>
            <a:ext cx="152400" cy="329176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1844" y="3594765"/>
            <a:ext cx="5918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0000FF"/>
                </a:solidFill>
                <a:latin typeface="+mn-lt"/>
              </a:rPr>
              <a:t>X</a:t>
            </a:r>
            <a:r>
              <a:rPr lang="en-US" sz="1200" baseline="-25000" dirty="0" err="1" smtClean="0">
                <a:solidFill>
                  <a:srgbClr val="0000FF"/>
                </a:solidFill>
                <a:latin typeface="+mn-lt"/>
              </a:rPr>
              <a:t>Bi</a:t>
            </a:r>
            <a:r>
              <a:rPr lang="en-US" sz="1200" baseline="30000" dirty="0" smtClean="0">
                <a:solidFill>
                  <a:srgbClr val="0000FF"/>
                </a:solidFill>
                <a:latin typeface="+mn-lt"/>
              </a:rPr>
              <a:t>(0)</a:t>
            </a:r>
          </a:p>
          <a:p>
            <a:r>
              <a:rPr lang="en-US" sz="1000" dirty="0" smtClean="0">
                <a:solidFill>
                  <a:srgbClr val="0000FF"/>
                </a:solidFill>
                <a:latin typeface="+mn-lt"/>
              </a:rPr>
              <a:t>(Fe-Bi)</a:t>
            </a:r>
            <a:endParaRPr lang="en-US" sz="1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76200" y="3283300"/>
            <a:ext cx="760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n-lt"/>
              </a:rPr>
              <a:t>Approx.</a:t>
            </a:r>
          </a:p>
          <a:p>
            <a:r>
              <a:rPr lang="en-US" sz="1000" dirty="0" smtClean="0">
                <a:latin typeface="+mn-lt"/>
              </a:rPr>
              <a:t>Solid </a:t>
            </a:r>
          </a:p>
          <a:p>
            <a:r>
              <a:rPr lang="en-US" sz="1000" dirty="0" smtClean="0">
                <a:latin typeface="+mn-lt"/>
              </a:rPr>
              <a:t>Solubility</a:t>
            </a:r>
          </a:p>
          <a:p>
            <a:r>
              <a:rPr lang="en-US" sz="1000" dirty="0" smtClean="0">
                <a:latin typeface="+mn-lt"/>
              </a:rPr>
              <a:t>Limit</a:t>
            </a:r>
            <a:endParaRPr lang="en-US" sz="1000" dirty="0">
              <a:latin typeface="+mn-lt"/>
            </a:endParaRPr>
          </a:p>
        </p:txBody>
      </p:sp>
      <p:sp>
        <p:nvSpPr>
          <p:cNvPr id="16" name="Multiply 15"/>
          <p:cNvSpPr/>
          <p:nvPr/>
        </p:nvSpPr>
        <p:spPr bwMode="auto">
          <a:xfrm>
            <a:off x="3831336" y="1005840"/>
            <a:ext cx="182880" cy="182880"/>
          </a:xfrm>
          <a:prstGeom prst="mathMultiply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Multiply 29"/>
          <p:cNvSpPr/>
          <p:nvPr/>
        </p:nvSpPr>
        <p:spPr bwMode="auto">
          <a:xfrm>
            <a:off x="3831336" y="5742432"/>
            <a:ext cx="182880" cy="182880"/>
          </a:xfrm>
          <a:prstGeom prst="mathMultiply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3984597" y="5486400"/>
            <a:ext cx="170218" cy="256032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097609" y="5183529"/>
            <a:ext cx="570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latin typeface="+mn-lt"/>
              </a:rPr>
              <a:t>X</a:t>
            </a:r>
            <a:r>
              <a:rPr lang="en-US" sz="1200" baseline="-25000" dirty="0" err="1" smtClean="0">
                <a:latin typeface="+mn-lt"/>
              </a:rPr>
              <a:t>Bi</a:t>
            </a:r>
            <a:r>
              <a:rPr lang="en-US" sz="1200" baseline="30000" dirty="0" smtClean="0">
                <a:latin typeface="+mn-lt"/>
              </a:rPr>
              <a:t>(0)</a:t>
            </a:r>
          </a:p>
          <a:p>
            <a:r>
              <a:rPr lang="en-US" sz="1000" dirty="0" smtClean="0">
                <a:latin typeface="+mn-lt"/>
              </a:rPr>
              <a:t>(Ni-Bi)</a:t>
            </a:r>
            <a:endParaRPr lang="en-US" sz="1000" dirty="0">
              <a:latin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536604" y="1005840"/>
            <a:ext cx="4226395" cy="1938729"/>
            <a:chOff x="4536604" y="1005840"/>
            <a:chExt cx="4226395" cy="1938729"/>
          </a:xfrm>
        </p:grpSpPr>
        <p:sp>
          <p:nvSpPr>
            <p:cNvPr id="34" name="Rectangle 33"/>
            <p:cNvSpPr/>
            <p:nvPr/>
          </p:nvSpPr>
          <p:spPr bwMode="auto">
            <a:xfrm>
              <a:off x="4536604" y="1005840"/>
              <a:ext cx="4226395" cy="1938729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49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75981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207" y="1113217"/>
              <a:ext cx="2172043" cy="1760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4627745" y="1044138"/>
              <a:ext cx="19769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The Wynblatt Model</a:t>
              </a:r>
              <a:endParaRPr lang="en-US" sz="1600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63721" y="1382692"/>
              <a:ext cx="1905000" cy="534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1" name="TextBox 40"/>
            <p:cNvSpPr txBox="1"/>
            <p:nvPr/>
          </p:nvSpPr>
          <p:spPr>
            <a:xfrm>
              <a:off x="4668599" y="1977548"/>
              <a:ext cx="206135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(111)</a:t>
              </a:r>
              <a:r>
                <a:rPr lang="en-US" sz="12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FCC</a:t>
              </a:r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 or (110)</a:t>
              </a:r>
              <a:r>
                <a:rPr lang="en-US" sz="12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BCC</a:t>
              </a:r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 high-angle (low-symmetry) twist GBs</a:t>
              </a:r>
            </a:p>
            <a:p>
              <a:endPara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  <a:p>
              <a:r>
                <a:rPr lang="en-US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T</a:t>
              </a: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/</a:t>
              </a:r>
              <a:r>
                <a:rPr lang="en-US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T</a:t>
              </a:r>
              <a:r>
                <a:rPr lang="en-US" sz="16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m</a:t>
              </a: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 =0.563</a:t>
              </a:r>
            </a:p>
          </p:txBody>
        </p:sp>
      </p:grpSp>
      <p:cxnSp>
        <p:nvCxnSpPr>
          <p:cNvPr id="45" name="Straight Connector 44"/>
          <p:cNvCxnSpPr/>
          <p:nvPr/>
        </p:nvCxnSpPr>
        <p:spPr bwMode="auto">
          <a:xfrm flipH="1">
            <a:off x="75751" y="3184996"/>
            <a:ext cx="1676850" cy="7702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2205644" y="2454601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  <a:latin typeface="+mn-lt"/>
              </a:rPr>
              <a:t>Fe-Bi</a:t>
            </a:r>
            <a:endParaRPr lang="en-US" sz="1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92987" y="2600443"/>
            <a:ext cx="5277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+mn-lt"/>
              </a:rPr>
              <a:t>Cu-Bi</a:t>
            </a:r>
            <a:endParaRPr lang="en-US" sz="1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52646" y="2628556"/>
            <a:ext cx="4844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n-lt"/>
              </a:rPr>
              <a:t>Ni-Bi</a:t>
            </a:r>
            <a:endParaRPr lang="en-US" sz="1000" dirty="0">
              <a:latin typeface="+mn-lt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978518" y="942478"/>
            <a:ext cx="4936882" cy="2029321"/>
            <a:chOff x="3978518" y="942478"/>
            <a:chExt cx="4936882" cy="2029321"/>
          </a:xfrm>
        </p:grpSpPr>
        <p:pic>
          <p:nvPicPr>
            <p:cNvPr id="759829" name="Picture 21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678"/>
            <a:stretch/>
          </p:blipFill>
          <p:spPr bwMode="auto">
            <a:xfrm>
              <a:off x="4459922" y="942478"/>
              <a:ext cx="4455478" cy="20293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Right Arrow 54"/>
            <p:cNvSpPr/>
            <p:nvPr/>
          </p:nvSpPr>
          <p:spPr bwMode="auto">
            <a:xfrm rot="1740000">
              <a:off x="3978518" y="1254771"/>
              <a:ext cx="846998" cy="19397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49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186694" y="3071098"/>
            <a:ext cx="4819110" cy="2560320"/>
            <a:chOff x="4186694" y="3071098"/>
            <a:chExt cx="4819110" cy="2560320"/>
          </a:xfrm>
        </p:grpSpPr>
        <p:pic>
          <p:nvPicPr>
            <p:cNvPr id="759831" name="Picture 2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6439" y="3071098"/>
              <a:ext cx="3669365" cy="25603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Left-Right Arrow 35"/>
            <p:cNvSpPr/>
            <p:nvPr/>
          </p:nvSpPr>
          <p:spPr bwMode="auto">
            <a:xfrm>
              <a:off x="4632306" y="5139028"/>
              <a:ext cx="854093" cy="304800"/>
            </a:xfrm>
            <a:prstGeom prst="left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49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186694" y="4475560"/>
              <a:ext cx="1521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Consistent </a:t>
              </a:r>
            </a:p>
            <a:p>
              <a:r>
                <a:rPr lang="en-US" sz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with </a:t>
              </a:r>
            </a:p>
            <a:p>
              <a:r>
                <a:rPr lang="en-US" sz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Experiment</a:t>
              </a:r>
            </a:p>
          </p:txBody>
        </p:sp>
      </p:grpSp>
      <p:sp>
        <p:nvSpPr>
          <p:cNvPr id="59" name="Donut 58"/>
          <p:cNvSpPr/>
          <p:nvPr/>
        </p:nvSpPr>
        <p:spPr bwMode="auto">
          <a:xfrm>
            <a:off x="3931920" y="5998464"/>
            <a:ext cx="182880" cy="182880"/>
          </a:xfrm>
          <a:prstGeom prst="donut">
            <a:avLst/>
          </a:prstGeom>
          <a:solidFill>
            <a:srgbClr val="FF9900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137835" y="5736584"/>
            <a:ext cx="4819638" cy="1015663"/>
            <a:chOff x="4137835" y="5736584"/>
            <a:chExt cx="4819638" cy="1015663"/>
          </a:xfrm>
        </p:grpSpPr>
        <p:sp>
          <p:nvSpPr>
            <p:cNvPr id="68" name="TextBox 67"/>
            <p:cNvSpPr txBox="1"/>
            <p:nvPr/>
          </p:nvSpPr>
          <p:spPr>
            <a:xfrm>
              <a:off x="4854160" y="5736584"/>
              <a:ext cx="4103313" cy="1015663"/>
            </a:xfrm>
            <a:prstGeom prst="rect">
              <a:avLst/>
            </a:prstGeom>
            <a:solidFill>
              <a:schemeClr val="bg1"/>
            </a:solidFill>
            <a:ln w="15875" cap="rnd">
              <a:solidFill>
                <a:srgbClr val="FFC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500" dirty="0" smtClean="0">
                  <a:latin typeface="Candara" pitchFamily="34" charset="0"/>
                </a:rPr>
                <a:t>In the </a:t>
              </a:r>
              <a:r>
                <a:rPr lang="en-US" sz="1500" dirty="0" smtClean="0">
                  <a:solidFill>
                    <a:srgbClr val="FF0000"/>
                  </a:solidFill>
                  <a:latin typeface="Candara" pitchFamily="34" charset="0"/>
                </a:rPr>
                <a:t>Meta-Stable</a:t>
              </a:r>
              <a:r>
                <a:rPr lang="en-US" sz="1500" dirty="0" smtClean="0">
                  <a:latin typeface="Candara" pitchFamily="34" charset="0"/>
                </a:rPr>
                <a:t> Supersaturated Region: </a:t>
              </a:r>
            </a:p>
            <a:p>
              <a:r>
                <a:rPr lang="en-US" sz="1500" dirty="0" smtClean="0">
                  <a:latin typeface="Candara" pitchFamily="34" charset="0"/>
                </a:rPr>
                <a:t>Effective </a:t>
              </a:r>
              <a:r>
                <a:rPr lang="en-US" sz="1500" dirty="0" smtClean="0">
                  <a:latin typeface="Candara" pitchFamily="34" charset="0"/>
                  <a:sym typeface="Symbol"/>
                </a:rPr>
                <a:t></a:t>
              </a:r>
              <a:r>
                <a:rPr lang="en-US" sz="1500" baseline="-25000" dirty="0" smtClean="0">
                  <a:latin typeface="Candara" pitchFamily="34" charset="0"/>
                  <a:sym typeface="Symbol"/>
                </a:rPr>
                <a:t>GB</a:t>
              </a:r>
              <a:r>
                <a:rPr lang="en-US" sz="1500" dirty="0" smtClean="0">
                  <a:latin typeface="Candara" pitchFamily="34" charset="0"/>
                  <a:sym typeface="Symbol"/>
                </a:rPr>
                <a:t> </a:t>
              </a:r>
              <a:r>
                <a:rPr lang="en-US" sz="1500" dirty="0" smtClean="0">
                  <a:latin typeface="Candara" pitchFamily="34" charset="0"/>
                  <a:sym typeface="Wingdings" pitchFamily="2" charset="2"/>
                </a:rPr>
                <a:t> 0</a:t>
              </a:r>
            </a:p>
            <a:p>
              <a:r>
                <a:rPr lang="en-US" sz="1500" dirty="0" smtClean="0">
                  <a:latin typeface="Candara" pitchFamily="34" charset="0"/>
                  <a:sym typeface="Symbol"/>
                </a:rPr>
                <a:t> </a:t>
              </a:r>
              <a:r>
                <a:rPr lang="en-US" sz="1500" dirty="0" smtClean="0">
                  <a:latin typeface="Candara" pitchFamily="34" charset="0"/>
                  <a:sym typeface="Wingdings" pitchFamily="2" charset="2"/>
                </a:rPr>
                <a:t>“Equilibrium” Grain Size </a:t>
              </a:r>
            </a:p>
            <a:p>
              <a:r>
                <a:rPr lang="en-US" sz="1500" dirty="0" smtClean="0">
                  <a:latin typeface="Candara" pitchFamily="34" charset="0"/>
                  <a:sym typeface="Wingdings" pitchFamily="2" charset="2"/>
                </a:rPr>
                <a:t>(Weissmuller, Johnson,  Kirchheim, Schuh </a:t>
              </a:r>
              <a:r>
                <a:rPr lang="en-US" sz="1500" i="1" dirty="0" smtClean="0">
                  <a:latin typeface="Candara" pitchFamily="34" charset="0"/>
                  <a:sym typeface="Wingdings" pitchFamily="2" charset="2"/>
                </a:rPr>
                <a:t>et al.</a:t>
              </a:r>
              <a:r>
                <a:rPr lang="en-US" sz="1500" dirty="0" smtClean="0">
                  <a:latin typeface="Candara" pitchFamily="34" charset="0"/>
                  <a:sym typeface="Wingdings" pitchFamily="2" charset="2"/>
                </a:rPr>
                <a:t>)  </a:t>
              </a:r>
              <a:endParaRPr lang="en-US" sz="1500" dirty="0">
                <a:latin typeface="Candara" pitchFamily="34" charset="0"/>
              </a:endParaRPr>
            </a:p>
          </p:txBody>
        </p:sp>
        <p:sp>
          <p:nvSpPr>
            <p:cNvPr id="61" name="Right Arrow 60"/>
            <p:cNvSpPr/>
            <p:nvPr/>
          </p:nvSpPr>
          <p:spPr bwMode="auto">
            <a:xfrm>
              <a:off x="4137835" y="5981261"/>
              <a:ext cx="1119965" cy="182880"/>
            </a:xfrm>
            <a:prstGeom prst="rightArrow">
              <a:avLst/>
            </a:prstGeom>
            <a:solidFill>
              <a:srgbClr val="FF99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49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38352"/>
            <a:ext cx="4332288" cy="329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 bwMode="auto">
          <a:xfrm>
            <a:off x="3907354" y="5105400"/>
            <a:ext cx="207446" cy="457200"/>
          </a:xfrm>
          <a:prstGeom prst="line">
            <a:avLst/>
          </a:prstGeom>
          <a:solidFill>
            <a:schemeClr val="bg1"/>
          </a:solidFill>
          <a:ln w="127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 w="sm" len="lg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90575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Stabilization of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Nanocrystralline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Alloys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via GB Segregation (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a.k.a.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Complexion)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611" y="963057"/>
            <a:ext cx="38452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Kinetic Stabilization</a:t>
            </a:r>
          </a:p>
          <a:p>
            <a:pPr marL="342900" indent="-225425" algn="l">
              <a:buFont typeface="Arial" pitchFamily="34" charset="0"/>
              <a:buChar char="•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Solute drag</a:t>
            </a:r>
          </a:p>
          <a:p>
            <a:pPr marL="342900" indent="-225425" algn="l">
              <a:buFont typeface="Arial" pitchFamily="34" charset="0"/>
              <a:buChar char="•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Second phase pinning</a:t>
            </a:r>
          </a:p>
          <a:p>
            <a:pPr marL="342900" indent="-225425" algn="l">
              <a:buFont typeface="Arial" pitchFamily="34" charset="0"/>
              <a:buChar char="•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Chemical ordering</a:t>
            </a:r>
          </a:p>
          <a:p>
            <a:pPr marL="342900" indent="-225425" algn="l">
              <a:buFont typeface="Arial" pitchFamily="34" charset="0"/>
              <a:buChar char="•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610" y="2630466"/>
            <a:ext cx="4427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Thermodynamic Stabilization </a:t>
            </a:r>
          </a:p>
          <a:p>
            <a:pPr algn="l"/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(reducing </a:t>
            </a: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</a:t>
            </a:r>
            <a:r>
              <a:rPr lang="en-US" sz="2000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GB</a:t>
            </a: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, ideally to ~ 0?)</a:t>
            </a:r>
            <a:endParaRPr lang="en-US" sz="2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Left-Right Arrow 4"/>
          <p:cNvSpPr/>
          <p:nvPr/>
        </p:nvSpPr>
        <p:spPr bwMode="auto">
          <a:xfrm>
            <a:off x="3200400" y="1605409"/>
            <a:ext cx="1219200" cy="424446"/>
          </a:xfrm>
          <a:prstGeom prst="leftRightArrow">
            <a:avLst/>
          </a:prstGeom>
          <a:solidFill>
            <a:schemeClr val="bg1"/>
          </a:solidFill>
          <a:ln w="12700" cap="flat" cmpd="sng" algn="ctr">
            <a:solidFill>
              <a:srgbClr val="7030A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ndara" pitchFamily="34" charset="0"/>
              </a:rPr>
              <a:t>competing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3400" y="1066800"/>
            <a:ext cx="45493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/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New Insight: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complexion theory argued that segregation induced interfacial disordering can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increase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GB mobiles (demonstrated in Al</a:t>
            </a:r>
            <a:r>
              <a:rPr lang="en-US" sz="1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</a:t>
            </a:r>
            <a:r>
              <a:rPr lang="en-US" sz="1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etc.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7" y="6190943"/>
            <a:ext cx="1586789" cy="563231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</a:t>
            </a:r>
            <a:r>
              <a:rPr lang="en-US" sz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rom the late </a:t>
            </a:r>
          </a:p>
          <a:p>
            <a:pPr>
              <a:lnSpc>
                <a:spcPct val="85000"/>
              </a:lnSpc>
            </a:pPr>
            <a:r>
              <a:rPr lang="en-US" sz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Dr. Rowland Cannon (2004 GRC)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3934877" y="5181600"/>
            <a:ext cx="179923" cy="3810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657600" y="4643735"/>
            <a:ext cx="1131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GB </a:t>
            </a:r>
          </a:p>
          <a:p>
            <a:pPr marL="117475"/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transition?</a:t>
            </a:r>
          </a:p>
        </p:txBody>
      </p:sp>
      <p:sp>
        <p:nvSpPr>
          <p:cNvPr id="19" name="Freeform 18"/>
          <p:cNvSpPr/>
          <p:nvPr/>
        </p:nvSpPr>
        <p:spPr bwMode="auto">
          <a:xfrm flipH="1" flipV="1">
            <a:off x="4060904" y="5100978"/>
            <a:ext cx="206295" cy="249690"/>
          </a:xfrm>
          <a:custGeom>
            <a:avLst/>
            <a:gdLst>
              <a:gd name="connsiteX0" fmla="*/ 128588 w 147695"/>
              <a:gd name="connsiteY0" fmla="*/ 0 h 342900"/>
              <a:gd name="connsiteX1" fmla="*/ 19050 w 147695"/>
              <a:gd name="connsiteY1" fmla="*/ 152400 h 342900"/>
              <a:gd name="connsiteX2" fmla="*/ 147638 w 147695"/>
              <a:gd name="connsiteY2" fmla="*/ 152400 h 342900"/>
              <a:gd name="connsiteX3" fmla="*/ 0 w 147695"/>
              <a:gd name="connsiteY3" fmla="*/ 342900 h 342900"/>
              <a:gd name="connsiteX0" fmla="*/ 128588 w 128588"/>
              <a:gd name="connsiteY0" fmla="*/ 0 h 342900"/>
              <a:gd name="connsiteX1" fmla="*/ 19050 w 128588"/>
              <a:gd name="connsiteY1" fmla="*/ 152400 h 342900"/>
              <a:gd name="connsiteX2" fmla="*/ 81774 w 128588"/>
              <a:gd name="connsiteY2" fmla="*/ 152401 h 342900"/>
              <a:gd name="connsiteX3" fmla="*/ 0 w 128588"/>
              <a:gd name="connsiteY3" fmla="*/ 342900 h 342900"/>
              <a:gd name="connsiteX0" fmla="*/ 132580 w 132580"/>
              <a:gd name="connsiteY0" fmla="*/ 0 h 473205"/>
              <a:gd name="connsiteX1" fmla="*/ 19050 w 132580"/>
              <a:gd name="connsiteY1" fmla="*/ 282705 h 473205"/>
              <a:gd name="connsiteX2" fmla="*/ 81774 w 132580"/>
              <a:gd name="connsiteY2" fmla="*/ 282706 h 473205"/>
              <a:gd name="connsiteX3" fmla="*/ 0 w 132580"/>
              <a:gd name="connsiteY3" fmla="*/ 473205 h 47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580" h="473205">
                <a:moveTo>
                  <a:pt x="132580" y="0"/>
                </a:moveTo>
                <a:cubicBezTo>
                  <a:pt x="76223" y="63500"/>
                  <a:pt x="27518" y="235587"/>
                  <a:pt x="19050" y="282705"/>
                </a:cubicBezTo>
                <a:cubicBezTo>
                  <a:pt x="10582" y="329823"/>
                  <a:pt x="84949" y="250956"/>
                  <a:pt x="81774" y="282706"/>
                </a:cubicBezTo>
                <a:cubicBezTo>
                  <a:pt x="78599" y="314456"/>
                  <a:pt x="8731" y="442249"/>
                  <a:pt x="0" y="473205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ysDot"/>
            <a:round/>
            <a:headEnd type="triangle" w="sm" len="sm"/>
            <a:tailEnd type="none" w="sm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39" t="17588" r="35325" b="68140"/>
          <a:stretch/>
        </p:blipFill>
        <p:spPr bwMode="auto">
          <a:xfrm>
            <a:off x="4871121" y="3680290"/>
            <a:ext cx="3338605" cy="52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759147" y="3352691"/>
            <a:ext cx="4464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Schuh &amp; co-workers’ recent work (</a:t>
            </a:r>
            <a:r>
              <a:rPr lang="en-US" sz="1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Science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2012)</a:t>
            </a:r>
            <a:endParaRPr lang="en-US" sz="1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59147" y="5943600"/>
            <a:ext cx="435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Can we pursue a more quantitative</a:t>
            </a:r>
          </a:p>
          <a:p>
            <a:r>
              <a:rPr 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“CalPhaD for </a:t>
            </a:r>
            <a:r>
              <a:rPr lang="en-US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Nanocrystalline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Alloys”   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5921" y="4180146"/>
            <a:ext cx="2464491" cy="1614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325302" y="4167068"/>
            <a:ext cx="1768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Show the importance of simultaneously evaluating bulk and GB thermodynamics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1077" y="2346960"/>
            <a:ext cx="4876800" cy="830997"/>
          </a:xfrm>
          <a:prstGeom prst="rect">
            <a:avLst/>
          </a:prstGeom>
          <a:solidFill>
            <a:srgbClr val="FFFFCC"/>
          </a:solidFill>
          <a:ln w="19050">
            <a:solidFill>
              <a:srgbClr val="FF99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ndara" pitchFamily="34" charset="0"/>
              </a:rPr>
              <a:t>This MURI revealed (for 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Ni</a:t>
            </a:r>
            <a:r>
              <a:rPr lang="en-US" sz="1600" dirty="0" smtClean="0">
                <a:latin typeface="Candara" pitchFamily="34" charset="0"/>
              </a:rPr>
              <a:t>-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Bi</a:t>
            </a:r>
            <a:r>
              <a:rPr lang="en-US" sz="1600" dirty="0" smtClean="0">
                <a:latin typeface="Candara" pitchFamily="34" charset="0"/>
              </a:rPr>
              <a:t>)…</a:t>
            </a:r>
            <a:endParaRPr lang="en-US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Bi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1600" dirty="0" smtClean="0">
                <a:latin typeface="Candara" pitchFamily="34" charset="0"/>
              </a:rPr>
              <a:t>adsorption </a:t>
            </a:r>
            <a:r>
              <a:rPr lang="en-US" sz="1600" dirty="0">
                <a:latin typeface="Candara" pitchFamily="34" charset="0"/>
              </a:rPr>
              <a:t>r</a:t>
            </a:r>
            <a:r>
              <a:rPr lang="en-US" sz="1600" dirty="0" smtClean="0">
                <a:latin typeface="Candara" pitchFamily="34" charset="0"/>
              </a:rPr>
              <a:t>educe </a:t>
            </a:r>
            <a:r>
              <a:rPr lang="en-US" sz="1600" dirty="0" smtClean="0">
                <a:latin typeface="Candara" pitchFamily="34" charset="0"/>
                <a:sym typeface="Symbol"/>
              </a:rPr>
              <a:t></a:t>
            </a:r>
            <a:r>
              <a:rPr lang="en-US" sz="1600" baseline="-25000" dirty="0" smtClean="0">
                <a:latin typeface="Candara" pitchFamily="34" charset="0"/>
                <a:sym typeface="Symbol"/>
              </a:rPr>
              <a:t>GB</a:t>
            </a:r>
            <a:r>
              <a:rPr lang="en-US" sz="1600" dirty="0" smtClean="0">
                <a:latin typeface="Candara" pitchFamily="34" charset="0"/>
                <a:sym typeface="Symbol"/>
              </a:rPr>
              <a:t> of 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Symbol"/>
              </a:rPr>
              <a:t>Ni</a:t>
            </a:r>
            <a:r>
              <a:rPr lang="en-US" sz="1600" dirty="0" smtClean="0">
                <a:latin typeface="Candara" pitchFamily="34" charset="0"/>
                <a:sym typeface="Symbol"/>
              </a:rPr>
              <a:t> significantly (not </a:t>
            </a:r>
            <a:r>
              <a:rPr lang="en-US" sz="1600" dirty="0" smtClean="0">
                <a:latin typeface="Candara" pitchFamily="34" charset="0"/>
                <a:sym typeface="Wingdings" pitchFamily="2" charset="2"/>
              </a:rPr>
              <a:t>yet </a:t>
            </a:r>
            <a:r>
              <a:rPr lang="en-US" sz="1600" dirty="0" smtClean="0">
                <a:latin typeface="Candara" pitchFamily="34" charset="0"/>
                <a:sym typeface="Symbol"/>
              </a:rPr>
              <a:t>0)</a:t>
            </a:r>
            <a:endParaRPr lang="en-US" sz="1600" baseline="-25000" dirty="0" smtClean="0">
              <a:latin typeface="Candara" pitchFamily="34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Bi</a:t>
            </a:r>
            <a:r>
              <a:rPr lang="en-US" sz="1600" dirty="0" smtClean="0">
                <a:latin typeface="Candara" pitchFamily="34" charset="0"/>
              </a:rPr>
              <a:t> inhibits 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Ni</a:t>
            </a:r>
            <a:r>
              <a:rPr lang="en-US" sz="1600" dirty="0" smtClean="0">
                <a:latin typeface="Candara" pitchFamily="34" charset="0"/>
              </a:rPr>
              <a:t> GG at low </a:t>
            </a:r>
            <a:r>
              <a:rPr lang="en-US" sz="1600" i="1" dirty="0" smtClean="0">
                <a:latin typeface="Candara" pitchFamily="34" charset="0"/>
              </a:rPr>
              <a:t>T, b</a:t>
            </a:r>
            <a:r>
              <a:rPr lang="en-US" sz="1600" dirty="0" smtClean="0">
                <a:latin typeface="Candara" pitchFamily="34" charset="0"/>
              </a:rPr>
              <a:t>ut Promote </a:t>
            </a:r>
            <a:r>
              <a:rPr lang="en-US" sz="1600" dirty="0">
                <a:latin typeface="Candara" pitchFamily="34" charset="0"/>
              </a:rPr>
              <a:t>GG at high </a:t>
            </a:r>
            <a:r>
              <a:rPr lang="en-US" sz="1600" i="1" dirty="0" smtClean="0">
                <a:latin typeface="Candara" pitchFamily="34" charset="0"/>
              </a:rPr>
              <a:t>T!</a:t>
            </a:r>
            <a:endParaRPr lang="en-US" sz="1600" dirty="0" smtClean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31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6" grpId="0"/>
      <p:bldP spid="18" grpId="0"/>
      <p:bldP spid="20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03688" y="3801456"/>
            <a:ext cx="8635512" cy="3048001"/>
          </a:xfrm>
          <a:prstGeom prst="rect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58" y="132600"/>
            <a:ext cx="9127209" cy="928687"/>
          </a:xfrm>
          <a:prstGeom prst="rect">
            <a:avLst/>
          </a:prstGeom>
        </p:spPr>
        <p:txBody>
          <a:bodyPr/>
          <a:lstStyle>
            <a:lvl1pPr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u="sng" dirty="0" smtClean="0">
                <a:solidFill>
                  <a:schemeClr val="tx1"/>
                </a:solidFill>
                <a:latin typeface="Candara" pitchFamily="34" charset="0"/>
              </a:rPr>
              <a:t>Background:</a:t>
            </a:r>
            <a:r>
              <a:rPr lang="en-US" sz="2000" dirty="0" smtClean="0">
                <a:solidFill>
                  <a:srgbClr val="FF0000"/>
                </a:solidFill>
                <a:latin typeface="Candara" pitchFamily="34" charset="0"/>
              </a:rPr>
              <a:t> Developing Design Tools for the Materials Genome Initiative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CalPhaD for “Complexions</a:t>
            </a:r>
            <a:r>
              <a:rPr lang="en-US" dirty="0"/>
              <a:t>” &amp; “Nano-Phases</a:t>
            </a:r>
            <a:r>
              <a:rPr lang="en-US" dirty="0" smtClean="0"/>
              <a:t>”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4499986" y="916202"/>
            <a:ext cx="304800" cy="1524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6858000" y="943736"/>
            <a:ext cx="304800" cy="1524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563937" y="1019936"/>
            <a:ext cx="2629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  <a:latin typeface="Candara" pitchFamily="34" charset="0"/>
              </a:rPr>
              <a:t>2 related but different tasks</a:t>
            </a:r>
            <a:endParaRPr lang="en-US" sz="1600" dirty="0">
              <a:solidFill>
                <a:srgbClr val="7030A0"/>
              </a:solidFill>
              <a:latin typeface="Candara" pitchFamily="34" charset="0"/>
            </a:endParaRPr>
          </a:p>
        </p:txBody>
      </p:sp>
      <p:pic>
        <p:nvPicPr>
          <p:cNvPr id="756741" name="Picture 5" descr="http://www.intechopen.com/source/html/20159/media/image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58490"/>
            <a:ext cx="2996018" cy="2242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942763" y="2567670"/>
            <a:ext cx="20970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ndara" pitchFamily="34" charset="0"/>
              </a:rPr>
              <a:t>Melting T for </a:t>
            </a:r>
          </a:p>
          <a:p>
            <a:r>
              <a:rPr lang="en-US" dirty="0" smtClean="0">
                <a:solidFill>
                  <a:srgbClr val="7030A0"/>
                </a:solidFill>
                <a:latin typeface="Candara" pitchFamily="34" charset="0"/>
              </a:rPr>
              <a:t>Au Nanoparticles</a:t>
            </a:r>
            <a:endParaRPr lang="en-US" dirty="0">
              <a:solidFill>
                <a:srgbClr val="7030A0"/>
              </a:solidFill>
              <a:latin typeface="Candara" pitchFamily="34" charset="0"/>
            </a:endParaRPr>
          </a:p>
        </p:txBody>
      </p:sp>
      <p:pic>
        <p:nvPicPr>
          <p:cNvPr id="756745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828" r="33086" b="7482"/>
          <a:stretch/>
        </p:blipFill>
        <p:spPr bwMode="auto">
          <a:xfrm>
            <a:off x="5669476" y="1273747"/>
            <a:ext cx="3062847" cy="2350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/>
          <p:cNvSpPr/>
          <p:nvPr/>
        </p:nvSpPr>
        <p:spPr bwMode="auto">
          <a:xfrm>
            <a:off x="4652386" y="2048857"/>
            <a:ext cx="1106863" cy="666633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Binary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17033" y="1515456"/>
            <a:ext cx="1493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T. Tanaka </a:t>
            </a:r>
            <a:r>
              <a:rPr lang="en-US" sz="1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et al.  </a:t>
            </a:r>
            <a:r>
              <a:rPr lang="en-US" sz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2001</a:t>
            </a:r>
            <a:endParaRPr lang="en-US" sz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25" name="Picture 24" descr="Ice-Premelting"/>
          <p:cNvPicPr>
            <a:picLocks noChangeAspect="1" noChangeArrowheads="1"/>
          </p:cNvPicPr>
          <p:nvPr/>
        </p:nvPicPr>
        <p:blipFill rotWithShape="1">
          <a:blip r:embed="rId4" cstate="print"/>
          <a:srcRect l="4713" t="6802" r="59555" b="6802"/>
          <a:stretch/>
        </p:blipFill>
        <p:spPr bwMode="auto">
          <a:xfrm>
            <a:off x="203688" y="1535958"/>
            <a:ext cx="1214941" cy="1251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08835" y="2952390"/>
            <a:ext cx="1495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Premelting</a:t>
            </a:r>
          </a:p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(Complexion)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0" name="Up-Down Arrow 29"/>
          <p:cNvSpPr/>
          <p:nvPr/>
        </p:nvSpPr>
        <p:spPr bwMode="auto">
          <a:xfrm rot="5400000">
            <a:off x="1631622" y="1443839"/>
            <a:ext cx="304800" cy="791170"/>
          </a:xfrm>
          <a:prstGeom prst="up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9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1157" y="983015"/>
            <a:ext cx="1105731" cy="646331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ndara" pitchFamily="34" charset="0"/>
              </a:rPr>
              <a:t>Related, but different phenomena </a:t>
            </a:r>
            <a:endParaRPr lang="en-US" sz="1200" dirty="0">
              <a:latin typeface="Candara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1225" y="4363808"/>
            <a:ext cx="6875176" cy="2390348"/>
          </a:xfrm>
          <a:prstGeom prst="rect">
            <a:avLst/>
          </a:prstGeom>
          <a:ln w="190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34" t="3727" r="10197" b="9159"/>
          <a:stretch/>
        </p:blipFill>
        <p:spPr bwMode="auto">
          <a:xfrm>
            <a:off x="304800" y="4363807"/>
            <a:ext cx="1371600" cy="2097355"/>
          </a:xfrm>
          <a:prstGeom prst="roundRect">
            <a:avLst>
              <a:gd name="adj" fmla="val 16667"/>
            </a:avLst>
          </a:prstGeom>
          <a:ln w="15875">
            <a:solidFill>
              <a:srgbClr val="FFC000"/>
            </a:solidFill>
          </a:ln>
          <a:effectLst>
            <a:outerShdw dist="35560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03688" y="3801456"/>
            <a:ext cx="8635512" cy="682817"/>
          </a:xfrm>
          <a:prstGeom prst="rect">
            <a:avLst/>
          </a:prstGeom>
        </p:spPr>
        <p:txBody>
          <a:bodyPr/>
          <a:lstStyle>
            <a:lvl1pPr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defTabSz="903288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300" dirty="0" smtClean="0">
                <a:solidFill>
                  <a:srgbClr val="FF0000"/>
                </a:solidFill>
              </a:rPr>
              <a:t>A Successful Example of Predictive Modeling (AFOSR Project)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800" dirty="0" smtClean="0">
                <a:latin typeface="Candara" pitchFamily="34" charset="0"/>
              </a:rPr>
              <a:t>To predict the stabilization of nanoscale quasi-liquid intergranular films (complexions)</a:t>
            </a:r>
            <a:endParaRPr lang="en-US" sz="18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63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/>
      <p:bldP spid="22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49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49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URI Review Meeting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49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49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49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49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49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49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49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49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49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49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49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49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34311</TotalTime>
  <Words>1324</Words>
  <Application>Microsoft Office PowerPoint</Application>
  <PresentationFormat>On-screen Show (4:3)</PresentationFormat>
  <Paragraphs>273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Default Design</vt:lpstr>
      <vt:lpstr>MURI Review Meeting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Equation</vt:lpstr>
      <vt:lpstr>Graph</vt:lpstr>
      <vt:lpstr>Tailoring of Atomic-Scale Interphase Complexions for Mechanism-Informed Material Design </vt:lpstr>
      <vt:lpstr>Based on the Feedbacks from DFT Calculations and STEM… A Revised Thermodynamic Description of Bilayers?</vt:lpstr>
      <vt:lpstr>Key Parameters for Prediction?</vt:lpstr>
      <vt:lpstr>To Predict Bilayer Stability…</vt:lpstr>
      <vt:lpstr>Slide 5</vt:lpstr>
      <vt:lpstr>Wynblatt et al.’s Multilayer GB Segregation Model  Wynblatt, Chatain et al. [JMS 2005; 2006, MMA 2006]</vt:lpstr>
      <vt:lpstr>The Most Recent Modeling Results using the Wynblatt Model  [See the description of the Model: Wynblatt &amp; Chatain, Metall. Mater. Trans. A 2006]</vt:lpstr>
      <vt:lpstr>Stabilization of Nanocrystralline Alloys  via GB Segregation (a.k.a. Complexion)</vt:lpstr>
      <vt:lpstr>Slide 9</vt:lpstr>
      <vt:lpstr>Developing A New “Materials Genome” Tool for Designing Nanocrystalline Alloys? “CalPhaD for Nanocrystalline Alloy” Diagram</vt:lpstr>
      <vt:lpstr>A More Practical Case “CalPhaD for Nanocrystalline Alloy” Diagram for Fe-Zr Consistent with Prior Experiments</vt:lpstr>
      <vt:lpstr>Grain Growth (GG): Intriguing Results</vt:lpstr>
      <vt:lpstr>Slide 13</vt:lpstr>
      <vt:lpstr>Possible Complexion Structure in Ni-W  (Following Wynblatt et al.’s Multilayer GB Segregation Model) </vt:lpstr>
      <vt:lpstr>Concluding Remarks</vt:lpstr>
      <vt:lpstr>Backup Slides</vt:lpstr>
      <vt:lpstr>Slide 17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emlab</dc:creator>
  <cp:lastModifiedBy>Windows User</cp:lastModifiedBy>
  <cp:revision>2839</cp:revision>
  <cp:lastPrinted>2012-12-17T20:26:31Z</cp:lastPrinted>
  <dcterms:created xsi:type="dcterms:W3CDTF">2000-04-23T05:33:04Z</dcterms:created>
  <dcterms:modified xsi:type="dcterms:W3CDTF">2012-12-18T18:24:18Z</dcterms:modified>
</cp:coreProperties>
</file>