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61" r:id="rId3"/>
    <p:sldId id="276" r:id="rId4"/>
    <p:sldId id="258" r:id="rId5"/>
    <p:sldId id="260" r:id="rId6"/>
    <p:sldId id="259" r:id="rId7"/>
    <p:sldId id="269" r:id="rId8"/>
    <p:sldId id="268" r:id="rId9"/>
    <p:sldId id="273" r:id="rId10"/>
    <p:sldId id="274" r:id="rId11"/>
    <p:sldId id="267" r:id="rId12"/>
    <p:sldId id="275" r:id="rId13"/>
    <p:sldId id="262" r:id="rId14"/>
    <p:sldId id="263" r:id="rId15"/>
    <p:sldId id="277" r:id="rId16"/>
    <p:sldId id="264" r:id="rId17"/>
    <p:sldId id="265" r:id="rId18"/>
    <p:sldId id="266" r:id="rId19"/>
    <p:sldId id="285" r:id="rId20"/>
    <p:sldId id="279" r:id="rId21"/>
    <p:sldId id="280" r:id="rId22"/>
    <p:sldId id="281" r:id="rId23"/>
    <p:sldId id="284" r:id="rId24"/>
    <p:sldId id="283" r:id="rId25"/>
    <p:sldId id="286" r:id="rId26"/>
    <p:sldId id="278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37E5E-773F-044D-8F73-AB07B0A273FC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6D095-C353-1D49-8A35-1EA2AF94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75CA-EEF1-46AA-AE48-73BB1712E7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75CA-EEF1-46AA-AE48-73BB1712E7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75CA-EEF1-46AA-AE48-73BB1712E7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75CA-EEF1-46AA-AE48-73BB1712E7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75CA-EEF1-46AA-AE48-73BB1712E7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8B63-F42D-1D42-A00F-66DB94E8F40D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833-C002-E844-8B86-A6BA10C1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8B63-F42D-1D42-A00F-66DB94E8F40D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833-C002-E844-8B86-A6BA10C1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8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8B63-F42D-1D42-A00F-66DB94E8F40D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833-C002-E844-8B86-A6BA10C1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1C885A7-EA6A-F241-8F59-1A9FCB6AF87D}" type="datetime1">
              <a:rPr lang="en-US" altLang="en-US"/>
              <a:pPr/>
              <a:t>12/17/12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A2A89D2-18A4-B740-8567-D933B2FE8446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5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8B63-F42D-1D42-A00F-66DB94E8F40D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833-C002-E844-8B86-A6BA10C1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8B63-F42D-1D42-A00F-66DB94E8F40D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833-C002-E844-8B86-A6BA10C1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9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8B63-F42D-1D42-A00F-66DB94E8F40D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833-C002-E844-8B86-A6BA10C1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7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8B63-F42D-1D42-A00F-66DB94E8F40D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833-C002-E844-8B86-A6BA10C1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8B63-F42D-1D42-A00F-66DB94E8F40D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833-C002-E844-8B86-A6BA10C1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8B63-F42D-1D42-A00F-66DB94E8F40D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833-C002-E844-8B86-A6BA10C1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8B63-F42D-1D42-A00F-66DB94E8F40D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833-C002-E844-8B86-A6BA10C1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4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8B63-F42D-1D42-A00F-66DB94E8F40D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833-C002-E844-8B86-A6BA10C1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8B63-F42D-1D42-A00F-66DB94E8F40D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DA833-C002-E844-8B86-A6BA10C1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7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3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3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image" Target="../media/image12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4.jp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5283" y="77281"/>
            <a:ext cx="7565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376092"/>
                </a:solidFill>
                <a:latin typeface="Comic Sans MS"/>
                <a:cs typeface="Comic Sans MS"/>
              </a:rPr>
              <a:t>Simulational</a:t>
            </a:r>
            <a:r>
              <a:rPr lang="en-US" sz="2800" b="1" dirty="0" smtClean="0">
                <a:solidFill>
                  <a:srgbClr val="376092"/>
                </a:solidFill>
                <a:latin typeface="Comic Sans MS"/>
                <a:cs typeface="Comic Sans MS"/>
              </a:rPr>
              <a:t> Studies of Complexions in the</a:t>
            </a:r>
          </a:p>
          <a:p>
            <a:r>
              <a:rPr lang="en-US" sz="2800" b="1" dirty="0" smtClean="0">
                <a:solidFill>
                  <a:srgbClr val="376092"/>
                </a:solidFill>
                <a:latin typeface="Comic Sans MS"/>
                <a:cs typeface="Comic Sans MS"/>
              </a:rPr>
              <a:t>                Ni-Bi System</a:t>
            </a:r>
            <a:endParaRPr lang="en-US" sz="2800" b="1" dirty="0">
              <a:solidFill>
                <a:srgbClr val="376092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8388" y="1891309"/>
            <a:ext cx="5720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                      </a:t>
            </a:r>
            <a:r>
              <a:rPr lang="en-US" sz="2000" dirty="0" smtClean="0">
                <a:latin typeface="Comic Sans MS"/>
                <a:cs typeface="Comic Sans MS"/>
              </a:rPr>
              <a:t>  J. M .Rickman  </a:t>
            </a:r>
          </a:p>
          <a:p>
            <a:r>
              <a:rPr lang="en-US" sz="2000" dirty="0" smtClean="0">
                <a:latin typeface="Comic Sans MS"/>
                <a:cs typeface="Comic Sans MS"/>
              </a:rPr>
              <a:t>Materials Science and Engineering and Physics</a:t>
            </a:r>
            <a:endParaRPr lang="en-US" sz="2000" dirty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                       Lehigh University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9880" y="3220413"/>
            <a:ext cx="7424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				E. B. Webb III</a:t>
            </a:r>
          </a:p>
          <a:p>
            <a:r>
              <a:rPr lang="en-US" sz="2000" dirty="0" smtClean="0">
                <a:latin typeface="Comic Sans MS"/>
                <a:cs typeface="Comic Sans MS"/>
              </a:rPr>
              <a:t>Mechanical  Engineering and Mechanics</a:t>
            </a:r>
          </a:p>
          <a:p>
            <a:r>
              <a:rPr lang="en-US" sz="2000" dirty="0" smtClean="0">
                <a:latin typeface="Comic Sans MS"/>
                <a:cs typeface="Comic Sans MS"/>
              </a:rPr>
              <a:t>			Lehigh University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4623" y="4534815"/>
            <a:ext cx="4180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		     M. </a:t>
            </a:r>
            <a:r>
              <a:rPr lang="en-US" sz="2000" dirty="0" err="1" smtClean="0">
                <a:latin typeface="Comic Sans MS"/>
                <a:cs typeface="Comic Sans MS"/>
              </a:rPr>
              <a:t>Widom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     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Dept. of Physics</a:t>
            </a:r>
          </a:p>
          <a:p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Carnegie Mellon University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39338" y="1148996"/>
            <a:ext cx="6074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ONR – MURI program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6" y="5938155"/>
            <a:ext cx="2043939" cy="634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955" y="5734213"/>
            <a:ext cx="2793998" cy="8613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300" y="2968527"/>
            <a:ext cx="1775536" cy="1388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99300" y="4749389"/>
            <a:ext cx="167606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Students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Qin </a:t>
            </a:r>
            <a:r>
              <a:rPr lang="en-US" sz="2400" dirty="0" err="1" smtClean="0">
                <a:latin typeface="Comic Sans MS"/>
                <a:cs typeface="Comic Sans MS"/>
              </a:rPr>
              <a:t>Gao</a:t>
            </a:r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Denise Yin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2552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4035" y="321448"/>
            <a:ext cx="3228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Impact of Stress</a:t>
            </a:r>
            <a:endParaRPr lang="en-US" sz="2800" dirty="0"/>
          </a:p>
        </p:txBody>
      </p:sp>
      <p:pic>
        <p:nvPicPr>
          <p:cNvPr id="2" name="Picture 1" descr="layers1pt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7" y="1005469"/>
            <a:ext cx="4254933" cy="28484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49215" y="1005469"/>
            <a:ext cx="1995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8000"/>
                </a:solidFill>
                <a:latin typeface="Symbol" charset="2"/>
                <a:cs typeface="Symbol" charset="2"/>
              </a:rPr>
              <a:t>Dm</a:t>
            </a:r>
            <a:r>
              <a:rPr lang="en-US" b="1" dirty="0">
                <a:solidFill>
                  <a:srgbClr val="008000"/>
                </a:solidFill>
                <a:latin typeface="Symbol" charset="2"/>
                <a:cs typeface="Symbol" charset="2"/>
              </a:rPr>
              <a:t>   =</a:t>
            </a:r>
            <a:r>
              <a:rPr lang="en-US" b="1" dirty="0">
                <a:solidFill>
                  <a:srgbClr val="008000"/>
                </a:solidFill>
                <a:latin typeface="Comic Sans MS"/>
                <a:cs typeface="Comic Sans MS"/>
              </a:rPr>
              <a:t> -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1.9 </a:t>
            </a:r>
            <a:r>
              <a:rPr lang="en-US" b="1" dirty="0" err="1">
                <a:solidFill>
                  <a:srgbClr val="008000"/>
                </a:solidFill>
                <a:latin typeface="Comic Sans MS"/>
                <a:cs typeface="Comic Sans MS"/>
              </a:rPr>
              <a:t>eV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12961" y="1949314"/>
            <a:ext cx="132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No Stress 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5844" y="4664464"/>
            <a:ext cx="327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Compressive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mic Sans MS"/>
                <a:cs typeface="Comic Sans MS"/>
              </a:rPr>
              <a:t>Uniaxial Stress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:  160 </a:t>
            </a:r>
            <a:r>
              <a:rPr lang="en-US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MPa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 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10" name="Picture 9" descr="layers1pt9str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6" y="4040923"/>
            <a:ext cx="4254933" cy="28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1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69682" y="6538912"/>
            <a:ext cx="2133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12/14/12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148" name="TextBox 2"/>
          <p:cNvSpPr>
            <a:spLocks noChangeArrowheads="1"/>
          </p:cNvSpPr>
          <p:nvPr/>
        </p:nvSpPr>
        <p:spPr bwMode="auto">
          <a:xfrm>
            <a:off x="1236482" y="2036814"/>
            <a:ext cx="682751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aseline="0" dirty="0">
                <a:latin typeface="Comic Sans MS"/>
                <a:ea typeface="ＭＳ Ｐゴシック" charset="0"/>
                <a:cs typeface="Comic Sans MS"/>
                <a:sym typeface="Calibri" charset="0"/>
              </a:rPr>
              <a:t>Bulk alloy </a:t>
            </a:r>
            <a:r>
              <a:rPr lang="en-US" sz="2400" baseline="0" dirty="0" smtClean="0">
                <a:latin typeface="Comic Sans MS"/>
                <a:ea typeface="ＭＳ Ｐゴシック" charset="0"/>
                <a:cs typeface="Comic Sans MS"/>
                <a:sym typeface="Calibri" charset="0"/>
              </a:rPr>
              <a:t>phases</a:t>
            </a:r>
          </a:p>
          <a:p>
            <a:pPr marL="285750" indent="-285750">
              <a:buFont typeface="Arial" charset="0"/>
              <a:buChar char="•"/>
            </a:pPr>
            <a:endParaRPr lang="en-US" altLang="en-US" sz="2400" baseline="0" dirty="0">
              <a:latin typeface="Comic Sans MS"/>
              <a:ea typeface="ＭＳ Ｐゴシック" charset="0"/>
              <a:cs typeface="Comic Sans MS"/>
              <a:sym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aseline="0" dirty="0">
                <a:latin typeface="Comic Sans MS"/>
                <a:ea typeface="ＭＳ Ｐゴシック" charset="0"/>
                <a:cs typeface="Comic Sans MS"/>
                <a:sym typeface="Calibri" charset="0"/>
              </a:rPr>
              <a:t>Pure Ni surface and grain boundary </a:t>
            </a:r>
            <a:r>
              <a:rPr lang="en-US" sz="2400" baseline="0" dirty="0" smtClean="0">
                <a:latin typeface="Comic Sans MS"/>
                <a:ea typeface="ＭＳ Ｐゴシック" charset="0"/>
                <a:cs typeface="Comic Sans MS"/>
                <a:sym typeface="Calibri" charset="0"/>
              </a:rPr>
              <a:t>energies</a:t>
            </a:r>
          </a:p>
          <a:p>
            <a:pPr marL="285750" indent="-285750">
              <a:buFont typeface="Arial" charset="0"/>
              <a:buChar char="•"/>
            </a:pPr>
            <a:endParaRPr lang="en-US" altLang="en-US" sz="2400" baseline="0" dirty="0">
              <a:latin typeface="Comic Sans MS"/>
              <a:ea typeface="ＭＳ Ｐゴシック" charset="0"/>
              <a:cs typeface="Comic Sans MS"/>
              <a:sym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aseline="0" dirty="0">
                <a:latin typeface="Comic Sans MS"/>
                <a:ea typeface="ＭＳ Ｐゴシック" charset="0"/>
                <a:cs typeface="Comic Sans MS"/>
                <a:sym typeface="Calibri" charset="0"/>
              </a:rPr>
              <a:t>Bi </a:t>
            </a:r>
            <a:r>
              <a:rPr lang="en-US" altLang="zh-CN" sz="2400" baseline="0" dirty="0" err="1" smtClean="0">
                <a:latin typeface="Comic Sans MS"/>
                <a:cs typeface="Comic Sans MS"/>
                <a:sym typeface="Calibri" charset="0"/>
              </a:rPr>
              <a:t>hcp</a:t>
            </a:r>
            <a:r>
              <a:rPr lang="zh-CN" altLang="en-US" sz="2400" baseline="0" dirty="0" smtClean="0">
                <a:latin typeface="Comic Sans MS"/>
                <a:cs typeface="Comic Sans MS"/>
                <a:sym typeface="Calibri" charset="0"/>
              </a:rPr>
              <a:t> </a:t>
            </a:r>
            <a:r>
              <a:rPr lang="en-US" altLang="zh-CN" sz="2400" baseline="0" dirty="0" smtClean="0">
                <a:latin typeface="Comic Sans MS"/>
                <a:cs typeface="Comic Sans MS"/>
                <a:sym typeface="Calibri" charset="0"/>
              </a:rPr>
              <a:t>and</a:t>
            </a:r>
            <a:r>
              <a:rPr lang="zh-CN" altLang="en-US" sz="2400" baseline="0" dirty="0" smtClean="0">
                <a:latin typeface="Comic Sans MS"/>
                <a:cs typeface="Comic Sans MS"/>
                <a:sym typeface="Calibri" charset="0"/>
              </a:rPr>
              <a:t> </a:t>
            </a:r>
            <a:r>
              <a:rPr lang="en-US" altLang="zh-CN" sz="2400" baseline="0" dirty="0" smtClean="0">
                <a:latin typeface="Comic Sans MS"/>
                <a:cs typeface="Comic Sans MS"/>
                <a:sym typeface="Calibri" charset="0"/>
              </a:rPr>
              <a:t>hR2</a:t>
            </a:r>
            <a:r>
              <a:rPr lang="zh-CN" altLang="en-US" sz="2400" baseline="0" dirty="0" smtClean="0">
                <a:latin typeface="Comic Sans MS"/>
                <a:cs typeface="Comic Sans MS"/>
                <a:sym typeface="Calibri" charset="0"/>
              </a:rPr>
              <a:t> </a:t>
            </a:r>
            <a:r>
              <a:rPr lang="en-US" altLang="zh-CN" sz="2400" baseline="0" dirty="0" smtClean="0">
                <a:latin typeface="Comic Sans MS"/>
                <a:cs typeface="Comic Sans MS"/>
                <a:sym typeface="Calibri" charset="0"/>
              </a:rPr>
              <a:t>films</a:t>
            </a:r>
            <a:r>
              <a:rPr lang="en-US" sz="2400" baseline="0" dirty="0" smtClean="0">
                <a:latin typeface="Comic Sans MS"/>
                <a:ea typeface="ＭＳ Ｐゴシック" charset="0"/>
                <a:cs typeface="Comic Sans MS"/>
                <a:sym typeface="Calibri" charset="0"/>
              </a:rPr>
              <a:t> </a:t>
            </a:r>
            <a:r>
              <a:rPr lang="en-US" sz="2400" baseline="0" dirty="0">
                <a:latin typeface="Comic Sans MS"/>
                <a:ea typeface="ＭＳ Ｐゴシック" charset="0"/>
                <a:cs typeface="Comic Sans MS"/>
                <a:sym typeface="Calibri" charset="0"/>
              </a:rPr>
              <a:t>on bare Ni (111</a:t>
            </a:r>
            <a:r>
              <a:rPr lang="en-US" sz="2400" baseline="0" dirty="0" smtClean="0">
                <a:latin typeface="Comic Sans MS"/>
                <a:ea typeface="ＭＳ Ｐゴシック" charset="0"/>
                <a:cs typeface="Comic Sans MS"/>
                <a:sym typeface="Calibri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altLang="en-US" sz="2400" baseline="0" dirty="0">
              <a:latin typeface="Comic Sans MS"/>
              <a:ea typeface="ＭＳ Ｐゴシック" charset="0"/>
              <a:cs typeface="Comic Sans MS"/>
              <a:sym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aseline="0" dirty="0">
                <a:latin typeface="Comic Sans MS"/>
                <a:ea typeface="ＭＳ Ｐゴシック" charset="0"/>
                <a:cs typeface="Comic Sans MS"/>
                <a:sym typeface="Calibri" charset="0"/>
              </a:rPr>
              <a:t>Bi atoms and films in pure </a:t>
            </a:r>
            <a:r>
              <a:rPr lang="en-US" sz="2400" baseline="0" dirty="0" smtClean="0">
                <a:latin typeface="Comic Sans MS"/>
                <a:ea typeface="ＭＳ Ｐゴシック" charset="0"/>
                <a:cs typeface="Comic Sans MS"/>
                <a:sym typeface="Calibri" charset="0"/>
              </a:rPr>
              <a:t>Ni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Comic Sans MS"/>
              <a:ea typeface="ＭＳ Ｐゴシック" charset="0"/>
              <a:cs typeface="Comic Sans MS"/>
              <a:sym typeface="Calibri" charset="0"/>
            </a:endParaRPr>
          </a:p>
          <a:p>
            <a:endParaRPr lang="en-US" altLang="en-US" sz="2400" baseline="0" dirty="0">
              <a:latin typeface="Comic Sans MS"/>
              <a:ea typeface="ＭＳ Ｐゴシック" charset="0"/>
              <a:cs typeface="Comic Sans MS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9083" y="278457"/>
            <a:ext cx="6292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First-Principles Studies of Bi in Ni </a:t>
            </a:r>
            <a:endParaRPr lang="en-US" sz="2800" b="1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7048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429793" y="170518"/>
            <a:ext cx="3119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baseline="0" dirty="0">
                <a:solidFill>
                  <a:srgbClr val="4F81BD"/>
                </a:solidFill>
                <a:latin typeface="Comic Sans MS"/>
                <a:ea typeface="ＭＳ Ｐゴシック" charset="0"/>
                <a:cs typeface="Comic Sans MS"/>
              </a:rPr>
              <a:t>Motivation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19125" y="1138237"/>
            <a:ext cx="3146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omic Sans MS"/>
                <a:cs typeface="Comic Sans MS"/>
              </a:rPr>
              <a:t>Quantum size effect of Bi on Ni (111) surface </a:t>
            </a:r>
            <a:endParaRPr lang="en-US" altLang="en-US" sz="2000" baseline="0" dirty="0">
              <a:latin typeface="Comic Sans MS"/>
              <a:cs typeface="Comic Sans MS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9125" y="5114925"/>
            <a:ext cx="3429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aseline="0" dirty="0" smtClean="0">
                <a:latin typeface="Comic Sans MS"/>
                <a:cs typeface="Comic Sans MS"/>
              </a:rPr>
              <a:t>Experiment:</a:t>
            </a:r>
          </a:p>
          <a:p>
            <a:endParaRPr lang="en-US" altLang="zh-CN" sz="2000" baseline="0" dirty="0" smtClean="0">
              <a:latin typeface="Comic Sans MS"/>
              <a:cs typeface="Comic Sans MS"/>
            </a:endParaRPr>
          </a:p>
          <a:p>
            <a:r>
              <a:rPr lang="en-US" altLang="zh-CN" sz="2000" dirty="0" smtClean="0">
                <a:latin typeface="Comic Sans MS"/>
                <a:cs typeface="Comic Sans MS"/>
              </a:rPr>
              <a:t>3,5,7 layer stable films</a:t>
            </a:r>
          </a:p>
          <a:p>
            <a:r>
              <a:rPr lang="en-US" altLang="zh-CN" sz="2000" dirty="0">
                <a:latin typeface="Comic Sans MS"/>
                <a:cs typeface="Comic Sans MS"/>
              </a:rPr>
              <a:t>h</a:t>
            </a:r>
            <a:r>
              <a:rPr lang="en-US" altLang="zh-CN" sz="2000" dirty="0" smtClean="0">
                <a:latin typeface="Comic Sans MS"/>
                <a:cs typeface="Comic Sans MS"/>
              </a:rPr>
              <a:t>exagonal AB stacking</a:t>
            </a:r>
            <a:r>
              <a:rPr lang="en-US" altLang="zh-CN" sz="2000" dirty="0" smtClean="0"/>
              <a:t> </a:t>
            </a:r>
            <a:r>
              <a:rPr lang="en-US" sz="2000" baseline="0" dirty="0" smtClean="0">
                <a:ea typeface="ＭＳ Ｐゴシック" charset="0"/>
                <a:sym typeface="Calibri" charset="0"/>
              </a:rPr>
              <a:t>(</a:t>
            </a:r>
            <a:r>
              <a:rPr lang="en-US" sz="2000" baseline="0" dirty="0" err="1">
                <a:ea typeface="ＭＳ Ｐゴシック" charset="0"/>
                <a:sym typeface="Calibri" charset="0"/>
              </a:rPr>
              <a:t>Bollmann</a:t>
            </a:r>
            <a:r>
              <a:rPr lang="zh-CN" altLang="en-US" sz="2000" baseline="0" dirty="0">
                <a:sym typeface="Calibri" charset="0"/>
              </a:rPr>
              <a:t> etc.</a:t>
            </a:r>
            <a:r>
              <a:rPr lang="en-US" sz="2000" baseline="0" dirty="0">
                <a:ea typeface="ＭＳ Ｐゴシック" charset="0"/>
                <a:sym typeface="Calibri" charset="0"/>
              </a:rPr>
              <a:t>, PRL, 2011)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989512" y="1138237"/>
            <a:ext cx="3167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 smtClean="0">
                <a:latin typeface="Comic Sans MS"/>
                <a:cs typeface="Comic Sans MS"/>
              </a:rPr>
              <a:t>Bi Segregation on Ni GB</a:t>
            </a:r>
            <a:endParaRPr lang="en-US" altLang="en-US" sz="2000" baseline="0" dirty="0">
              <a:latin typeface="Comic Sans MS"/>
              <a:cs typeface="Comic Sans MS"/>
            </a:endParaRP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2" y="2205038"/>
            <a:ext cx="29987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989512" y="5308762"/>
            <a:ext cx="3429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aseline="0" dirty="0" smtClean="0">
                <a:latin typeface="Comic Sans MS"/>
                <a:cs typeface="Comic Sans MS"/>
              </a:rPr>
              <a:t>Experiment:</a:t>
            </a:r>
          </a:p>
          <a:p>
            <a:endParaRPr lang="en-US" altLang="zh-CN" sz="2000" dirty="0">
              <a:latin typeface="Comic Sans MS"/>
              <a:cs typeface="Comic Sans MS"/>
            </a:endParaRPr>
          </a:p>
          <a:p>
            <a:r>
              <a:rPr lang="en-US" altLang="zh-CN" sz="2000" baseline="0" dirty="0" smtClean="0">
                <a:latin typeface="Comic Sans MS"/>
                <a:cs typeface="Comic Sans MS"/>
              </a:rPr>
              <a:t>Bi bilayers</a:t>
            </a:r>
            <a:r>
              <a:rPr lang="en-US" altLang="zh-CN" sz="2000" dirty="0" smtClean="0">
                <a:latin typeface="Comic Sans MS"/>
                <a:cs typeface="Comic Sans MS"/>
              </a:rPr>
              <a:t> at Ni GB’s</a:t>
            </a:r>
            <a:endParaRPr lang="en-US" altLang="zh-CN" sz="2000" baseline="0" dirty="0" smtClean="0">
              <a:latin typeface="Comic Sans MS"/>
              <a:cs typeface="Comic Sans MS"/>
            </a:endParaRPr>
          </a:p>
          <a:p>
            <a:r>
              <a:rPr lang="en-US" sz="2000" baseline="0" dirty="0" smtClean="0">
                <a:ea typeface="ＭＳ Ｐゴシック" charset="0"/>
                <a:sym typeface="Calibri" charset="0"/>
              </a:rPr>
              <a:t>(</a:t>
            </a:r>
            <a:r>
              <a:rPr lang="zh-CN" altLang="en-US" sz="2000" baseline="0" dirty="0">
                <a:sym typeface="Calibri" charset="0"/>
              </a:rPr>
              <a:t>Luo etc.</a:t>
            </a:r>
            <a:r>
              <a:rPr lang="en-US" sz="2000" baseline="0" dirty="0">
                <a:ea typeface="ＭＳ Ｐゴシック" charset="0"/>
                <a:sym typeface="Calibri" charset="0"/>
              </a:rPr>
              <a:t>, </a:t>
            </a:r>
            <a:r>
              <a:rPr lang="zh-CN" altLang="en-US" sz="2000" baseline="0" dirty="0">
                <a:sym typeface="Calibri" charset="0"/>
              </a:rPr>
              <a:t>Science</a:t>
            </a:r>
            <a:r>
              <a:rPr lang="en-US" sz="2000" baseline="0" dirty="0">
                <a:ea typeface="ＭＳ Ｐゴシック" charset="0"/>
                <a:sym typeface="Calibri" charset="0"/>
              </a:rPr>
              <a:t>, 2011)</a:t>
            </a:r>
          </a:p>
        </p:txBody>
      </p:sp>
      <p:pic>
        <p:nvPicPr>
          <p:cNvPr id="717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014" y="2379663"/>
            <a:ext cx="4038600" cy="241458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92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>
            <a:spLocks noChangeArrowheads="1"/>
          </p:cNvSpPr>
          <p:nvPr/>
        </p:nvSpPr>
        <p:spPr bwMode="auto">
          <a:xfrm>
            <a:off x="2262188" y="2407118"/>
            <a:ext cx="5735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aseline="0" dirty="0" smtClean="0">
                <a:latin typeface="Comic Sans MS"/>
                <a:cs typeface="Comic Sans MS"/>
                <a:sym typeface="Calibri" charset="0"/>
              </a:rPr>
              <a:t>Validation with</a:t>
            </a:r>
            <a:r>
              <a:rPr lang="zh-CN" altLang="en-US" sz="2400" baseline="0" dirty="0" smtClean="0">
                <a:latin typeface="Comic Sans MS"/>
                <a:cs typeface="Comic Sans MS"/>
                <a:sym typeface="Calibri" charset="0"/>
              </a:rPr>
              <a:t>  </a:t>
            </a:r>
            <a:r>
              <a:rPr lang="en-US" sz="2400" baseline="0" dirty="0">
                <a:latin typeface="Comic Sans MS"/>
                <a:ea typeface="ＭＳ Ｐゴシック" charset="0"/>
                <a:cs typeface="Comic Sans MS"/>
                <a:sym typeface="Calibri" charset="0"/>
              </a:rPr>
              <a:t>Bulk Alloy Phases</a:t>
            </a:r>
            <a:endParaRPr lang="en-US" sz="2400" baseline="0" dirty="0"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4097" r="8533" b="9732"/>
          <a:stretch>
            <a:fillRect/>
          </a:stretch>
        </p:blipFill>
        <p:spPr bwMode="auto">
          <a:xfrm>
            <a:off x="244475" y="3259138"/>
            <a:ext cx="43211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429000"/>
            <a:ext cx="4292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97063" y="6418263"/>
            <a:ext cx="163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aseline="0"/>
              <a:t>(Expt.)</a:t>
            </a:r>
            <a:endParaRPr lang="en-US" altLang="en-US" baseline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400800" y="6273800"/>
            <a:ext cx="15970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aseline="0"/>
              <a:t>(Our Result)</a:t>
            </a:r>
            <a:endParaRPr lang="en-US" altLang="en-US" baseline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325688" y="93990"/>
            <a:ext cx="5449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baseline="0" dirty="0" smtClean="0">
                <a:solidFill>
                  <a:schemeClr val="accent1"/>
                </a:solidFill>
                <a:latin typeface="Comic Sans MS"/>
                <a:cs typeface="Comic Sans MS"/>
              </a:rPr>
              <a:t>First-Principles Methods</a:t>
            </a:r>
            <a:endParaRPr lang="zh-CN" altLang="en-US" sz="2800" b="1" baseline="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74725" y="699442"/>
            <a:ext cx="74485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aseline="0" dirty="0" smtClean="0">
                <a:latin typeface="Comic Sans MS"/>
                <a:cs typeface="Comic Sans MS"/>
              </a:rPr>
              <a:t>- First-Principles </a:t>
            </a:r>
            <a:r>
              <a:rPr lang="zh-CN" altLang="en-US" sz="2000" baseline="0" dirty="0" smtClean="0">
                <a:latin typeface="Comic Sans MS"/>
                <a:ea typeface="ＭＳ Ｐゴシック" charset="0"/>
                <a:cs typeface="Comic Sans MS"/>
              </a:rPr>
              <a:t>Density </a:t>
            </a:r>
            <a:r>
              <a:rPr lang="zh-CN" altLang="en-US" sz="2000" baseline="0" dirty="0">
                <a:latin typeface="Comic Sans MS"/>
                <a:ea typeface="ＭＳ Ｐゴシック" charset="0"/>
                <a:cs typeface="Comic Sans MS"/>
              </a:rPr>
              <a:t>Functional Theory </a:t>
            </a:r>
            <a:r>
              <a:rPr lang="en-US" altLang="zh-CN" sz="2000" baseline="0" dirty="0" smtClean="0">
                <a:latin typeface="Comic Sans MS"/>
                <a:cs typeface="Comic Sans MS"/>
              </a:rPr>
              <a:t>Calculations</a:t>
            </a:r>
            <a:r>
              <a:rPr lang="zh-CN" altLang="en-US" sz="2000" baseline="0" dirty="0" smtClean="0">
                <a:latin typeface="Comic Sans MS"/>
                <a:cs typeface="Comic Sans MS"/>
              </a:rPr>
              <a:t> </a:t>
            </a:r>
            <a:endParaRPr lang="zh-CN" altLang="en-US" sz="2000" baseline="0" dirty="0">
              <a:latin typeface="Comic Sans MS"/>
              <a:cs typeface="Comic Sans MS"/>
            </a:endParaRPr>
          </a:p>
          <a:p>
            <a:r>
              <a:rPr lang="en-US" sz="2000" baseline="0" dirty="0" smtClean="0">
                <a:latin typeface="Comic Sans MS"/>
                <a:ea typeface="ＭＳ Ｐゴシック" charset="0"/>
                <a:cs typeface="Comic Sans MS"/>
              </a:rPr>
              <a:t>- Vienna </a:t>
            </a:r>
            <a:r>
              <a:rPr lang="en-US" sz="2000" baseline="0" dirty="0" err="1">
                <a:latin typeface="Comic Sans MS"/>
                <a:ea typeface="ＭＳ Ｐゴシック" charset="0"/>
                <a:cs typeface="Comic Sans MS"/>
              </a:rPr>
              <a:t>Ab</a:t>
            </a:r>
            <a:r>
              <a:rPr lang="en-US" sz="2000" baseline="0" dirty="0">
                <a:latin typeface="Comic Sans MS"/>
                <a:ea typeface="ＭＳ Ｐゴシック" charset="0"/>
                <a:cs typeface="Comic Sans MS"/>
              </a:rPr>
              <a:t> initio simulation package</a:t>
            </a:r>
            <a:r>
              <a:rPr lang="zh-CN" altLang="en-US" sz="2000" baseline="0" dirty="0">
                <a:latin typeface="Comic Sans MS"/>
                <a:cs typeface="Comic Sans MS"/>
              </a:rPr>
              <a:t> (</a:t>
            </a:r>
            <a:r>
              <a:rPr lang="en-US" sz="2000" baseline="0" dirty="0">
                <a:latin typeface="Comic Sans MS"/>
                <a:ea typeface="ＭＳ Ｐゴシック" charset="0"/>
                <a:cs typeface="Comic Sans MS"/>
              </a:rPr>
              <a:t>VASP</a:t>
            </a:r>
            <a:r>
              <a:rPr lang="zh-CN" altLang="en-US" sz="2000" baseline="0" dirty="0">
                <a:latin typeface="Comic Sans MS"/>
                <a:cs typeface="Comic Sans MS"/>
              </a:rPr>
              <a:t>)</a:t>
            </a:r>
          </a:p>
          <a:p>
            <a:r>
              <a:rPr lang="en-US" sz="2000" baseline="0" dirty="0" smtClean="0">
                <a:latin typeface="Comic Sans MS"/>
                <a:ea typeface="ＭＳ Ｐゴシック" charset="0"/>
                <a:cs typeface="Comic Sans MS"/>
              </a:rPr>
              <a:t>- projector</a:t>
            </a:r>
            <a:r>
              <a:rPr lang="en-US" sz="2000" baseline="0" dirty="0">
                <a:latin typeface="Comic Sans MS"/>
                <a:ea typeface="ＭＳ Ｐゴシック" charset="0"/>
                <a:cs typeface="Comic Sans MS"/>
              </a:rPr>
              <a:t>-augmented-wave potentials, PBE generalized </a:t>
            </a:r>
            <a:r>
              <a:rPr lang="en-US" sz="2000" baseline="0" dirty="0" smtClean="0">
                <a:latin typeface="Comic Sans MS"/>
                <a:ea typeface="ＭＳ Ｐゴシック" charset="0"/>
                <a:cs typeface="Comic Sans MS"/>
              </a:rPr>
              <a:t>-  gradient </a:t>
            </a:r>
            <a:r>
              <a:rPr lang="en-US" sz="2000" baseline="0" dirty="0">
                <a:latin typeface="Comic Sans MS"/>
                <a:ea typeface="ＭＳ Ｐゴシック" charset="0"/>
                <a:cs typeface="Comic Sans MS"/>
              </a:rPr>
              <a:t>approximation, spin polarization (collinear), relaxed atomic positions and cell parameters</a:t>
            </a:r>
            <a:endParaRPr lang="zh-CN" altLang="en-US" sz="2000" baseline="0" dirty="0">
              <a:latin typeface="Comic Sans MS"/>
              <a:ea typeface="ＭＳ Ｐゴシック" charset="0"/>
              <a:cs typeface="Comic Sans MS"/>
            </a:endParaRPr>
          </a:p>
          <a:p>
            <a:endParaRPr lang="zh-CN" altLang="en-US" sz="2000" baseline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3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>
            <a:spLocks noChangeArrowheads="1"/>
          </p:cNvSpPr>
          <p:nvPr/>
        </p:nvSpPr>
        <p:spPr bwMode="auto">
          <a:xfrm>
            <a:off x="343450" y="1790153"/>
            <a:ext cx="426176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aseline="0" dirty="0">
                <a:latin typeface="Comic Sans MS"/>
                <a:ea typeface="ＭＳ Ｐゴシック" charset="0"/>
                <a:cs typeface="Comic Sans MS"/>
                <a:sym typeface="Calibri" charset="0"/>
              </a:rPr>
              <a:t>Bare surface </a:t>
            </a:r>
            <a:r>
              <a:rPr lang="en-US" sz="2000" baseline="0" dirty="0">
                <a:latin typeface="Calibri" charset="0"/>
                <a:ea typeface="ＭＳ Ｐゴシック" charset="0"/>
                <a:sym typeface="Calibri" charset="0"/>
              </a:rPr>
              <a:t>(111):</a:t>
            </a:r>
            <a:endParaRPr lang="en-US" altLang="en-US" sz="2000" baseline="0" dirty="0">
              <a:latin typeface="Calibri" charset="0"/>
              <a:ea typeface="ＭＳ Ｐゴシック" charset="0"/>
              <a:sym typeface="Calibri" charset="0"/>
            </a:endParaRPr>
          </a:p>
          <a:p>
            <a:r>
              <a:rPr lang="en-US" sz="2000" baseline="0" dirty="0">
                <a:ea typeface="ＭＳ Ｐゴシック" charset="0"/>
                <a:sym typeface="Symbol" charset="0"/>
              </a:rPr>
              <a:t> = 0.11</a:t>
            </a:r>
            <a:r>
              <a:rPr lang="zh-CN" altLang="en-US" sz="2000" baseline="0" dirty="0">
                <a:ea typeface="ＭＳ Ｐゴシック" charset="0"/>
                <a:sym typeface="Symbol" charset="0"/>
              </a:rPr>
              <a:t>9</a:t>
            </a:r>
            <a:r>
              <a:rPr lang="en-US" sz="2000" baseline="0" dirty="0">
                <a:ea typeface="ＭＳ Ｐゴシック" charset="0"/>
                <a:sym typeface="Symbol" charset="0"/>
              </a:rPr>
              <a:t> </a:t>
            </a:r>
            <a:r>
              <a:rPr lang="en-US" sz="2000" baseline="0" dirty="0" err="1">
                <a:ea typeface="ＭＳ Ｐゴシック" charset="0"/>
                <a:sym typeface="Symbol" charset="0"/>
              </a:rPr>
              <a:t>eV</a:t>
            </a:r>
            <a:r>
              <a:rPr lang="en-US" sz="2000" baseline="0" dirty="0">
                <a:ea typeface="ＭＳ Ｐゴシック" charset="0"/>
                <a:sym typeface="Symbol" charset="0"/>
              </a:rPr>
              <a:t>/</a:t>
            </a:r>
            <a:r>
              <a:rPr lang="en-US" sz="2000" baseline="0" dirty="0">
                <a:ea typeface="ＭＳ Ｐゴシック" charset="0"/>
                <a:sym typeface="Calibri" charset="0"/>
              </a:rPr>
              <a:t>Å</a:t>
            </a:r>
            <a:r>
              <a:rPr lang="en-US" sz="2000" baseline="30000" dirty="0">
                <a:ea typeface="ＭＳ Ｐゴシック" charset="0"/>
                <a:sym typeface="Symbol" charset="0"/>
              </a:rPr>
              <a:t>2</a:t>
            </a:r>
            <a:r>
              <a:rPr lang="en-US" sz="2000" baseline="0" dirty="0">
                <a:ea typeface="ＭＳ Ｐゴシック" charset="0"/>
                <a:sym typeface="Symbol" charset="0"/>
              </a:rPr>
              <a:t> </a:t>
            </a:r>
            <a:endParaRPr lang="en-US" altLang="en-US" sz="2000" baseline="30000" dirty="0">
              <a:ea typeface="ＭＳ Ｐゴシック" charset="0"/>
              <a:sym typeface="Symbol" charset="0"/>
            </a:endParaRPr>
          </a:p>
          <a:p>
            <a:r>
              <a:rPr lang="en-US" sz="2000" baseline="0" dirty="0">
                <a:ea typeface="ＭＳ Ｐゴシック" charset="0"/>
                <a:sym typeface="Symbol" charset="0"/>
              </a:rPr>
              <a:t> = 0.149 </a:t>
            </a:r>
            <a:r>
              <a:rPr lang="en-US" sz="2000" baseline="0" dirty="0" err="1">
                <a:ea typeface="ＭＳ Ｐゴシック" charset="0"/>
                <a:sym typeface="Symbol" charset="0"/>
              </a:rPr>
              <a:t>eV</a:t>
            </a:r>
            <a:r>
              <a:rPr lang="en-US" sz="2000" baseline="0" dirty="0">
                <a:ea typeface="ＭＳ Ｐゴシック" charset="0"/>
                <a:sym typeface="Symbol" charset="0"/>
              </a:rPr>
              <a:t>/</a:t>
            </a:r>
            <a:r>
              <a:rPr lang="en-US" sz="2000" baseline="0" dirty="0" smtClean="0">
                <a:ea typeface="ＭＳ Ｐゴシック" charset="0"/>
                <a:sym typeface="Calibri" charset="0"/>
              </a:rPr>
              <a:t>Å</a:t>
            </a:r>
            <a:r>
              <a:rPr lang="en-US" sz="2000" baseline="30000" dirty="0" smtClean="0">
                <a:ea typeface="ＭＳ Ｐゴシック" charset="0"/>
                <a:sym typeface="Symbol" charset="0"/>
              </a:rPr>
              <a:t>2 </a:t>
            </a:r>
            <a:r>
              <a:rPr lang="en-US" sz="2000" baseline="0" dirty="0" smtClean="0">
                <a:ea typeface="ＭＳ Ｐゴシック" charset="0"/>
                <a:sym typeface="Symbol" charset="0"/>
              </a:rPr>
              <a:t> </a:t>
            </a:r>
            <a:r>
              <a:rPr lang="en-US" sz="2000" baseline="0" dirty="0">
                <a:latin typeface="Comic Sans MS"/>
                <a:ea typeface="ＭＳ Ｐゴシック" charset="0"/>
                <a:cs typeface="Comic Sans MS"/>
                <a:sym typeface="Symbol" charset="0"/>
              </a:rPr>
              <a:t>(Expt., Tyson, 1977)</a:t>
            </a:r>
            <a:endParaRPr lang="en-US" altLang="en-US" sz="2000" baseline="0" dirty="0">
              <a:latin typeface="Comic Sans MS"/>
              <a:ea typeface="ＭＳ Ｐゴシック" charset="0"/>
              <a:cs typeface="Comic Sans MS"/>
              <a:sym typeface="Symbol" charset="0"/>
            </a:endParaRPr>
          </a:p>
          <a:p>
            <a:endParaRPr lang="en-US" sz="2000" baseline="0" dirty="0" smtClean="0">
              <a:latin typeface="Calibri" charset="0"/>
              <a:ea typeface="ＭＳ Ｐゴシック" charset="0"/>
              <a:sym typeface="Calibri" charset="0"/>
            </a:endParaRPr>
          </a:p>
          <a:p>
            <a:endParaRPr lang="en-US" sz="2000" dirty="0">
              <a:latin typeface="Calibri" charset="0"/>
              <a:ea typeface="ＭＳ Ｐゴシック" charset="0"/>
              <a:sym typeface="Calibri" charset="0"/>
            </a:endParaRPr>
          </a:p>
          <a:p>
            <a:endParaRPr lang="en-US" sz="2000" baseline="0" dirty="0" smtClean="0">
              <a:latin typeface="Calibri" charset="0"/>
              <a:ea typeface="ＭＳ Ｐゴシック" charset="0"/>
              <a:sym typeface="Calibri" charset="0"/>
            </a:endParaRPr>
          </a:p>
          <a:p>
            <a:endParaRPr lang="en-US" sz="2000" baseline="0" dirty="0">
              <a:latin typeface="Calibri" charset="0"/>
              <a:ea typeface="ＭＳ Ｐゴシック" charset="0"/>
              <a:sym typeface="Calibri" charset="0"/>
            </a:endParaRPr>
          </a:p>
          <a:p>
            <a:r>
              <a:rPr lang="en-US" altLang="zh-CN" sz="2000" dirty="0" smtClean="0">
                <a:latin typeface="Comic Sans MS"/>
                <a:ea typeface="ＭＳ Ｐゴシック" charset="0"/>
                <a:cs typeface="Comic Sans MS"/>
                <a:sym typeface="Calibri" charset="0"/>
              </a:rPr>
              <a:t>Coherent</a:t>
            </a:r>
            <a:r>
              <a:rPr lang="en-US" altLang="zh-CN" sz="2000" dirty="0" smtClean="0">
                <a:latin typeface="Calibri" charset="0"/>
                <a:ea typeface="ＭＳ Ｐゴシック" charset="0"/>
                <a:sym typeface="Calibri" charset="0"/>
              </a:rPr>
              <a:t> </a:t>
            </a:r>
            <a:r>
              <a:rPr lang="zh-CN" altLang="en-US" sz="2000" baseline="0" dirty="0" smtClean="0">
                <a:sym typeface="Symbol" charset="0"/>
              </a:rPr>
              <a:t> </a:t>
            </a:r>
            <a:r>
              <a:rPr lang="en-US" sz="2000" baseline="0" dirty="0">
                <a:ea typeface="ＭＳ Ｐゴシック" charset="0"/>
                <a:sym typeface="Symbol" charset="0"/>
              </a:rPr>
              <a:t></a:t>
            </a:r>
            <a:r>
              <a:rPr lang="en-US" sz="2000" baseline="0" dirty="0">
                <a:latin typeface="Calibri" charset="0"/>
                <a:ea typeface="ＭＳ Ｐゴシック" charset="0"/>
                <a:sym typeface="Calibri" charset="0"/>
              </a:rPr>
              <a:t>3 GB (111):</a:t>
            </a:r>
            <a:endParaRPr lang="en-US" altLang="en-US" sz="2000" baseline="0" dirty="0">
              <a:latin typeface="Calibri" charset="0"/>
              <a:ea typeface="ＭＳ Ｐゴシック" charset="0"/>
              <a:sym typeface="Calibri" charset="0"/>
            </a:endParaRPr>
          </a:p>
          <a:p>
            <a:r>
              <a:rPr lang="en-US" sz="2000" baseline="0" dirty="0">
                <a:ea typeface="ＭＳ Ｐゴシック" charset="0"/>
                <a:sym typeface="Symbol" charset="0"/>
              </a:rPr>
              <a:t> = 0.028 </a:t>
            </a:r>
            <a:r>
              <a:rPr lang="en-US" sz="2000" baseline="0" dirty="0" err="1">
                <a:ea typeface="ＭＳ Ｐゴシック" charset="0"/>
                <a:sym typeface="Symbol" charset="0"/>
              </a:rPr>
              <a:t>eV</a:t>
            </a:r>
            <a:r>
              <a:rPr lang="en-US" sz="2000" baseline="0" dirty="0">
                <a:ea typeface="ＭＳ Ｐゴシック" charset="0"/>
                <a:sym typeface="Symbol" charset="0"/>
              </a:rPr>
              <a:t>/</a:t>
            </a:r>
            <a:r>
              <a:rPr lang="zh-CN" altLang="en-US" sz="2000" baseline="0" dirty="0">
                <a:latin typeface="Arial"/>
                <a:ea typeface="ＭＳ Ｐゴシック" charset="0"/>
                <a:sym typeface="Calibri" charset="0"/>
              </a:rPr>
              <a:t>Å</a:t>
            </a:r>
            <a:r>
              <a:rPr lang="en-US" sz="2000" baseline="30000" dirty="0">
                <a:ea typeface="ＭＳ Ｐゴシック" charset="0"/>
                <a:sym typeface="Symbol" charset="0"/>
              </a:rPr>
              <a:t>2</a:t>
            </a:r>
            <a:r>
              <a:rPr lang="en-US" sz="2000" baseline="0" dirty="0">
                <a:ea typeface="ＭＳ Ｐゴシック" charset="0"/>
                <a:sym typeface="Symbol" charset="0"/>
              </a:rPr>
              <a:t> </a:t>
            </a:r>
            <a:endParaRPr lang="en-US" altLang="en-US" sz="2000" baseline="30000" dirty="0">
              <a:ea typeface="ＭＳ Ｐゴシック" charset="0"/>
              <a:sym typeface="Symbol" charset="0"/>
            </a:endParaRPr>
          </a:p>
          <a:p>
            <a:r>
              <a:rPr lang="en-US" sz="2000" baseline="0" dirty="0">
                <a:ea typeface="ＭＳ Ｐゴシック" charset="0"/>
                <a:sym typeface="Symbol" charset="0"/>
              </a:rPr>
              <a:t> = 0.02</a:t>
            </a:r>
            <a:r>
              <a:rPr lang="zh-CN" altLang="en-US" sz="2000" baseline="0" dirty="0">
                <a:ea typeface="ＭＳ Ｐゴシック" charset="0"/>
                <a:sym typeface="Symbol" charset="0"/>
              </a:rPr>
              <a:t>7</a:t>
            </a:r>
            <a:r>
              <a:rPr lang="en-US" sz="2000" baseline="0" dirty="0">
                <a:ea typeface="ＭＳ Ｐゴシック" charset="0"/>
                <a:sym typeface="Symbol" charset="0"/>
              </a:rPr>
              <a:t> </a:t>
            </a:r>
            <a:r>
              <a:rPr lang="en-US" sz="2000" baseline="0" dirty="0" err="1">
                <a:ea typeface="ＭＳ Ｐゴシック" charset="0"/>
                <a:sym typeface="Symbol" charset="0"/>
              </a:rPr>
              <a:t>eV</a:t>
            </a:r>
            <a:r>
              <a:rPr lang="en-US" sz="2000" baseline="0" dirty="0">
                <a:ea typeface="ＭＳ Ｐゴシック" charset="0"/>
                <a:sym typeface="Symbol" charset="0"/>
              </a:rPr>
              <a:t>/</a:t>
            </a:r>
            <a:r>
              <a:rPr lang="zh-CN" altLang="en-US" sz="2000" baseline="0" dirty="0" smtClean="0">
                <a:latin typeface="Arial"/>
                <a:ea typeface="ＭＳ Ｐゴシック" charset="0"/>
                <a:sym typeface="Calibri" charset="0"/>
              </a:rPr>
              <a:t>Å</a:t>
            </a:r>
            <a:r>
              <a:rPr lang="en-US" sz="2000" baseline="30000" dirty="0" smtClean="0">
                <a:ea typeface="ＭＳ Ｐゴシック" charset="0"/>
                <a:sym typeface="Symbol" charset="0"/>
              </a:rPr>
              <a:t>2 </a:t>
            </a:r>
            <a:r>
              <a:rPr lang="zh-CN" altLang="en-US" sz="2000" baseline="0" dirty="0" smtClean="0">
                <a:ea typeface="ＭＳ Ｐゴシック" charset="0"/>
                <a:sym typeface="Symbol" charset="0"/>
              </a:rPr>
              <a:t> </a:t>
            </a:r>
            <a:r>
              <a:rPr lang="zh-CN" altLang="en-US" sz="2000" baseline="0" dirty="0">
                <a:ea typeface="ＭＳ Ｐゴシック" charset="0"/>
                <a:sym typeface="Symbol" charset="0"/>
              </a:rPr>
              <a:t>(</a:t>
            </a:r>
            <a:r>
              <a:rPr lang="zh-CN" altLang="en-US" sz="2000" baseline="0" dirty="0">
                <a:latin typeface="Comic Sans MS"/>
                <a:ea typeface="ＭＳ Ｐゴシック" charset="0"/>
                <a:cs typeface="Comic Sans MS"/>
                <a:sym typeface="Symbol" charset="0"/>
              </a:rPr>
              <a:t>Expt.</a:t>
            </a:r>
            <a:r>
              <a:rPr lang="en-US" sz="2000" baseline="0" dirty="0">
                <a:latin typeface="Comic Sans MS"/>
                <a:ea typeface="ＭＳ Ｐゴシック" charset="0"/>
                <a:cs typeface="Comic Sans MS"/>
                <a:sym typeface="Symbol" charset="0"/>
              </a:rPr>
              <a:t>,</a:t>
            </a:r>
            <a:r>
              <a:rPr lang="zh-CN" altLang="en-US" sz="2000" baseline="0" dirty="0">
                <a:latin typeface="Comic Sans MS"/>
                <a:ea typeface="ＭＳ Ｐゴシック" charset="0"/>
                <a:cs typeface="Comic Sans MS"/>
                <a:sym typeface="Symbol" charset="0"/>
              </a:rPr>
              <a:t> L.Murr, 1975)</a:t>
            </a:r>
            <a:endParaRPr lang="zh-CN" altLang="en-US" sz="2000" baseline="0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9219" name="TextBox 3"/>
          <p:cNvSpPr>
            <a:spLocks noChangeArrowheads="1"/>
          </p:cNvSpPr>
          <p:nvPr/>
        </p:nvSpPr>
        <p:spPr bwMode="auto">
          <a:xfrm>
            <a:off x="511175" y="82878"/>
            <a:ext cx="8164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baseline="0" dirty="0">
                <a:solidFill>
                  <a:srgbClr val="4F81BD"/>
                </a:solidFill>
                <a:latin typeface="Comic Sans MS"/>
                <a:ea typeface="ＭＳ Ｐゴシック" charset="0"/>
                <a:cs typeface="Comic Sans MS"/>
                <a:sym typeface="Calibri" charset="0"/>
              </a:rPr>
              <a:t>Pure Ni Surface and Grain Boundary Energies</a:t>
            </a:r>
          </a:p>
        </p:txBody>
      </p:sp>
      <p:sp>
        <p:nvSpPr>
          <p:cNvPr id="9220" name="TextBox 4"/>
          <p:cNvSpPr>
            <a:spLocks noChangeArrowheads="1"/>
          </p:cNvSpPr>
          <p:nvPr/>
        </p:nvSpPr>
        <p:spPr bwMode="auto">
          <a:xfrm>
            <a:off x="6400800" y="3100388"/>
            <a:ext cx="160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aseline="0">
                <a:ea typeface="ＭＳ Ｐゴシック" charset="0"/>
                <a:sym typeface="Symbol" charset="0"/>
              </a:rPr>
              <a:t>3 (111)</a:t>
            </a:r>
            <a:endParaRPr lang="en-US" baseline="0">
              <a:ea typeface="ＭＳ Ｐゴシック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735138"/>
            <a:ext cx="39179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90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3FD9-0D94-FF4B-B512-A5078601206B}" type="datetime1">
              <a:rPr lang="en-US" altLang="en-US"/>
              <a:pPr/>
              <a:t>12/17/12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325"/>
            <a:ext cx="8864600" cy="70485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Stability Due to Quantum Confinement</a:t>
            </a:r>
            <a:endParaRPr lang="zh-CN" altLang="en-US" sz="2800" b="1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83137" y="3019860"/>
            <a:ext cx="436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aseline="0" dirty="0"/>
              <a:t>States cross Fermi level periodically</a:t>
            </a:r>
          </a:p>
        </p:txBody>
      </p:sp>
      <p:graphicFrame>
        <p:nvGraphicFramePr>
          <p:cNvPr id="1024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816645"/>
              </p:ext>
            </p:extLst>
          </p:nvPr>
        </p:nvGraphicFramePr>
        <p:xfrm>
          <a:off x="2543175" y="1941513"/>
          <a:ext cx="9525" cy="1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3" imgW="25400" imgH="25400" progId="Paint.Picture">
                  <p:embed/>
                </p:oleObj>
              </mc:Choice>
              <mc:Fallback>
                <p:oleObj r:id="rId3" imgW="25400" imgH="25400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1941513"/>
                        <a:ext cx="9525" cy="1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0350" y="3032125"/>
            <a:ext cx="429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aseline="0" dirty="0"/>
              <a:t>First brillouin zone of bulk hcp (Wiki)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392613" y="6061075"/>
            <a:ext cx="47259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aseline="0"/>
              <a:t>Energy ocillation of freestanding Bi films </a:t>
            </a:r>
            <a:endParaRPr lang="en-US" altLang="en-US" sz="2000" baseline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34950" y="6146800"/>
            <a:ext cx="40068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aseline="0"/>
              <a:t>Projected band structure of hcp Bi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3683000"/>
            <a:ext cx="3392487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6440488"/>
            <a:ext cx="34432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700088"/>
            <a:ext cx="3551238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673475"/>
            <a:ext cx="34417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3" name="Object 4"/>
          <p:cNvGraphicFramePr>
            <a:graphicFrameLocks/>
          </p:cNvGraphicFramePr>
          <p:nvPr/>
        </p:nvGraphicFramePr>
        <p:xfrm>
          <a:off x="1079500" y="855663"/>
          <a:ext cx="2936875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9" imgW="6829877" imgH="4381877" progId="Paint.Picture">
                  <p:embed/>
                </p:oleObj>
              </mc:Choice>
              <mc:Fallback>
                <p:oleObj r:id="rId9" imgW="6829877" imgH="438187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855663"/>
                        <a:ext cx="2936875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01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85A7-EA6A-F241-8F59-1A9FCB6AF87D}" type="datetime1">
              <a:rPr lang="en-US" altLang="en-US"/>
              <a:pPr/>
              <a:t>12/17/12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706437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4F81BD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Bi </a:t>
            </a:r>
            <a:r>
              <a:rPr lang="en-US" altLang="zh-CN" sz="2800" b="1" dirty="0" err="1" smtClean="0">
                <a:solidFill>
                  <a:srgbClr val="4F81BD"/>
                </a:solidFill>
                <a:latin typeface="Comic Sans MS"/>
                <a:cs typeface="Comic Sans MS"/>
              </a:rPr>
              <a:t>hcp</a:t>
            </a:r>
            <a:r>
              <a:rPr lang="en-US" altLang="zh-CN" sz="28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 films on Ni (111)</a:t>
            </a:r>
            <a:endParaRPr lang="zh-CN" altLang="en-US" sz="2800" b="1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717925"/>
            <a:ext cx="2219325" cy="2185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" y="4076700"/>
            <a:ext cx="1765300" cy="13049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575" y="3391872"/>
            <a:ext cx="205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aseline="0" dirty="0"/>
              <a:t>[3-112] structure</a:t>
            </a:r>
            <a:endParaRPr lang="en-US" altLang="en-US" sz="2000" baseline="0" dirty="0"/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25" y="1636713"/>
            <a:ext cx="1512888" cy="12985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395413"/>
            <a:ext cx="214947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2550" y="998538"/>
            <a:ext cx="184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aseline="0" dirty="0"/>
              <a:t>(3x3) structure</a:t>
            </a:r>
            <a:endParaRPr lang="en-US" altLang="en-US" sz="2000" baseline="0" dirty="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199063" y="1203325"/>
            <a:ext cx="3306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aseline="0" dirty="0" smtClean="0">
                <a:latin typeface="Comic Sans MS"/>
                <a:cs typeface="Comic Sans MS"/>
              </a:rPr>
              <a:t>Relative Surface Energy</a:t>
            </a:r>
            <a:endParaRPr lang="zh-CN" altLang="en-US" sz="2000" baseline="0" dirty="0">
              <a:latin typeface="Comic Sans MS"/>
              <a:cs typeface="Comic Sans MS"/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409825"/>
            <a:ext cx="4511675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806575"/>
            <a:ext cx="36417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5267325" y="4875213"/>
            <a:ext cx="76200" cy="3556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970463" y="5248275"/>
            <a:ext cx="712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aseline="0"/>
              <a:t>1ML</a:t>
            </a:r>
            <a:endParaRPr lang="en-US" altLang="en-US" sz="2000" baseline="0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5284788" y="3779838"/>
            <a:ext cx="76200" cy="374650"/>
          </a:xfrm>
          <a:prstGeom prst="upArrow">
            <a:avLst>
              <a:gd name="adj1" fmla="val 50000"/>
              <a:gd name="adj2" fmla="val 12291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978400" y="4119563"/>
            <a:ext cx="7112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aseline="0"/>
              <a:t>1ML</a:t>
            </a:r>
            <a:endParaRPr lang="en-US" altLang="en-US" sz="2000" baseline="0"/>
          </a:p>
        </p:txBody>
      </p:sp>
    </p:spTree>
    <p:extLst>
      <p:ext uri="{BB962C8B-B14F-4D97-AF65-F5344CB8AC3E}">
        <p14:creationId xmlns:p14="http://schemas.microsoft.com/office/powerpoint/2010/main" val="248206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85A7-EA6A-F241-8F59-1A9FCB6AF87D}" type="datetime1">
              <a:rPr lang="en-US" altLang="en-US"/>
              <a:pPr/>
              <a:t>12/17/12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66423"/>
            <a:ext cx="8229600" cy="7064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4F81BD"/>
                </a:solidFill>
                <a:latin typeface="Comic Sans MS"/>
                <a:cs typeface="Comic Sans MS"/>
              </a:rPr>
              <a:t>Stable Bi hR2 films on Ni (111)</a:t>
            </a:r>
            <a:endParaRPr lang="zh-CN" altLang="en-US" sz="2800" b="1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6078538"/>
            <a:ext cx="252412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263900"/>
            <a:ext cx="4157663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22325"/>
            <a:ext cx="3862388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52488"/>
            <a:ext cx="3565525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257550"/>
            <a:ext cx="4060825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6162675"/>
            <a:ext cx="382587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403850" y="5730875"/>
            <a:ext cx="76200" cy="296863"/>
          </a:xfrm>
          <a:prstGeom prst="upArrow">
            <a:avLst>
              <a:gd name="adj1" fmla="val 50000"/>
              <a:gd name="adj2" fmla="val 9739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148263" y="5976938"/>
            <a:ext cx="71278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aseline="0"/>
              <a:t>1ML</a:t>
            </a:r>
            <a:endParaRPr lang="en-US" altLang="en-US" sz="2000" baseline="0"/>
          </a:p>
        </p:txBody>
      </p:sp>
    </p:spTree>
    <p:extLst>
      <p:ext uri="{BB962C8B-B14F-4D97-AF65-F5344CB8AC3E}">
        <p14:creationId xmlns:p14="http://schemas.microsoft.com/office/powerpoint/2010/main" val="315174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>
            <a:spLocks noChangeArrowheads="1"/>
          </p:cNvSpPr>
          <p:nvPr/>
        </p:nvSpPr>
        <p:spPr bwMode="auto">
          <a:xfrm>
            <a:off x="2771425" y="304800"/>
            <a:ext cx="3391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baseline="0" dirty="0">
                <a:solidFill>
                  <a:srgbClr val="4F81BD"/>
                </a:solidFill>
                <a:latin typeface="Comic Sans MS"/>
                <a:ea typeface="ＭＳ Ｐゴシック" charset="0"/>
                <a:cs typeface="Comic Sans MS"/>
                <a:sym typeface="Calibri" charset="0"/>
              </a:rPr>
              <a:t>Bi Films in </a:t>
            </a:r>
            <a:r>
              <a:rPr lang="en-US" sz="2800" b="1" dirty="0" smtClean="0">
                <a:solidFill>
                  <a:srgbClr val="4F81BD"/>
                </a:solidFill>
                <a:latin typeface="Comic Sans MS"/>
                <a:cs typeface="Comic Sans MS"/>
                <a:sym typeface="Calibri" charset="0"/>
              </a:rPr>
              <a:t>Bulk</a:t>
            </a:r>
            <a:r>
              <a:rPr lang="en-US" sz="2800" b="1" baseline="0" dirty="0" smtClean="0">
                <a:solidFill>
                  <a:srgbClr val="4F81BD"/>
                </a:solidFill>
                <a:latin typeface="Comic Sans MS"/>
                <a:ea typeface="ＭＳ Ｐゴシック" charset="0"/>
                <a:cs typeface="Comic Sans MS"/>
                <a:sym typeface="Calibri" charset="0"/>
              </a:rPr>
              <a:t> </a:t>
            </a:r>
            <a:r>
              <a:rPr lang="en-US" sz="2800" b="1" baseline="0" dirty="0">
                <a:solidFill>
                  <a:srgbClr val="4F81BD"/>
                </a:solidFill>
                <a:latin typeface="Comic Sans MS"/>
                <a:ea typeface="ＭＳ Ｐゴシック" charset="0"/>
                <a:cs typeface="Comic Sans MS"/>
                <a:sym typeface="Calibri" charset="0"/>
              </a:rPr>
              <a:t>Ni</a:t>
            </a:r>
            <a:endParaRPr lang="en-US" sz="2800" b="1" baseline="0" dirty="0">
              <a:solidFill>
                <a:srgbClr val="4F81BD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4339" name="TextBox 7"/>
          <p:cNvSpPr>
            <a:spLocks noChangeArrowheads="1"/>
          </p:cNvSpPr>
          <p:nvPr/>
        </p:nvSpPr>
        <p:spPr bwMode="auto">
          <a:xfrm>
            <a:off x="5590562" y="5297399"/>
            <a:ext cx="2990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aseline="0" dirty="0">
                <a:ea typeface="ＭＳ Ｐゴシック" charset="0"/>
                <a:sym typeface="Symbol" charset="0"/>
              </a:rPr>
              <a:t>4</a:t>
            </a:r>
            <a:r>
              <a:rPr lang="en-US" sz="2000" baseline="0" dirty="0">
                <a:ea typeface="ＭＳ Ｐゴシック" charset="0"/>
                <a:sym typeface="Symbol" charset="0"/>
              </a:rPr>
              <a:t>Ni: B-A-</a:t>
            </a:r>
            <a:r>
              <a:rPr lang="zh-CN" altLang="en-US" sz="2000" baseline="0" dirty="0">
                <a:ea typeface="ＭＳ Ｐゴシック" charset="0"/>
                <a:sym typeface="Symbol" charset="0"/>
              </a:rPr>
              <a:t>(</a:t>
            </a:r>
            <a:r>
              <a:rPr lang="en-US" sz="2000" baseline="0" dirty="0">
                <a:ea typeface="ＭＳ Ｐゴシック" charset="0"/>
                <a:sym typeface="Symbol" charset="0"/>
              </a:rPr>
              <a:t>Bi</a:t>
            </a:r>
            <a:r>
              <a:rPr lang="zh-CN" altLang="en-US" sz="2000" baseline="0" dirty="0">
                <a:ea typeface="ＭＳ Ｐゴシック" charset="0"/>
                <a:sym typeface="Symbol" charset="0"/>
              </a:rPr>
              <a:t>)-</a:t>
            </a:r>
            <a:r>
              <a:rPr lang="en-US" sz="2000" baseline="0" dirty="0">
                <a:ea typeface="ＭＳ Ｐゴシック" charset="0"/>
                <a:sym typeface="Symbol" charset="0"/>
              </a:rPr>
              <a:t>A-C-</a:t>
            </a:r>
            <a:endParaRPr lang="en-US" altLang="en-US" sz="2000" baseline="0" dirty="0">
              <a:ea typeface="ＭＳ Ｐゴシック" charset="0"/>
              <a:sym typeface="Symbol" charset="0"/>
            </a:endParaRPr>
          </a:p>
          <a:p>
            <a:r>
              <a:rPr lang="en-US" sz="2000" baseline="0" dirty="0">
                <a:ea typeface="ＭＳ Ｐゴシック" charset="0"/>
                <a:sym typeface="Symbol" charset="0"/>
              </a:rPr>
              <a:t>5Ni: B-A-</a:t>
            </a:r>
            <a:r>
              <a:rPr lang="zh-CN" altLang="en-US" sz="2000" baseline="0" dirty="0">
                <a:ea typeface="ＭＳ Ｐゴシック" charset="0"/>
                <a:sym typeface="Symbol" charset="0"/>
              </a:rPr>
              <a:t>(</a:t>
            </a:r>
            <a:r>
              <a:rPr lang="en-US" sz="2000" baseline="0" dirty="0">
                <a:ea typeface="ＭＳ Ｐゴシック" charset="0"/>
                <a:sym typeface="Symbol" charset="0"/>
              </a:rPr>
              <a:t>Bi</a:t>
            </a:r>
            <a:r>
              <a:rPr lang="zh-CN" altLang="en-US" sz="2000" baseline="0" dirty="0">
                <a:ea typeface="ＭＳ Ｐゴシック" charset="0"/>
                <a:sym typeface="Symbol" charset="0"/>
              </a:rPr>
              <a:t>)-</a:t>
            </a:r>
            <a:r>
              <a:rPr lang="en-US" sz="2000" baseline="0" dirty="0">
                <a:ea typeface="ＭＳ Ｐゴシック" charset="0"/>
                <a:sym typeface="Symbol" charset="0"/>
              </a:rPr>
              <a:t>B-A-C-</a:t>
            </a:r>
            <a:endParaRPr lang="en-US" altLang="en-US" sz="2000" baseline="0" dirty="0">
              <a:ea typeface="ＭＳ Ｐゴシック" charset="0"/>
              <a:sym typeface="Symbol" charset="0"/>
            </a:endParaRPr>
          </a:p>
          <a:p>
            <a:r>
              <a:rPr lang="zh-CN" altLang="en-US" sz="2000" baseline="0" dirty="0">
                <a:ea typeface="ＭＳ Ｐゴシック" charset="0"/>
                <a:sym typeface="Symbol" charset="0"/>
              </a:rPr>
              <a:t>6</a:t>
            </a:r>
            <a:r>
              <a:rPr lang="en-US" sz="2000" baseline="0" dirty="0">
                <a:ea typeface="ＭＳ Ｐゴシック" charset="0"/>
                <a:sym typeface="Symbol" charset="0"/>
              </a:rPr>
              <a:t>Ni: B-A-</a:t>
            </a:r>
            <a:r>
              <a:rPr lang="zh-CN" altLang="en-US" sz="2000" baseline="0" dirty="0">
                <a:ea typeface="ＭＳ Ｐゴシック" charset="0"/>
                <a:sym typeface="Symbol" charset="0"/>
              </a:rPr>
              <a:t>(</a:t>
            </a:r>
            <a:r>
              <a:rPr lang="en-US" sz="2000" baseline="0" dirty="0">
                <a:ea typeface="ＭＳ Ｐゴシック" charset="0"/>
                <a:sym typeface="Symbol" charset="0"/>
              </a:rPr>
              <a:t>Bi</a:t>
            </a:r>
            <a:r>
              <a:rPr lang="zh-CN" altLang="en-US" sz="2000" baseline="0" dirty="0">
                <a:ea typeface="ＭＳ Ｐゴシック" charset="0"/>
                <a:sym typeface="Symbol" charset="0"/>
              </a:rPr>
              <a:t>)-C-</a:t>
            </a:r>
            <a:r>
              <a:rPr lang="en-US" sz="2000" baseline="0" dirty="0">
                <a:ea typeface="ＭＳ Ｐゴシック" charset="0"/>
                <a:sym typeface="Symbol" charset="0"/>
              </a:rPr>
              <a:t>B-A-C-</a:t>
            </a:r>
            <a:endParaRPr lang="en-US" altLang="en-US" sz="2000" baseline="0" dirty="0">
              <a:ea typeface="ＭＳ Ｐゴシック" charset="0"/>
              <a:sym typeface="Symbol" charset="0"/>
            </a:endParaRPr>
          </a:p>
          <a:p>
            <a:r>
              <a:rPr lang="zh-CN" altLang="en-US" sz="2000" baseline="0" dirty="0">
                <a:ea typeface="ＭＳ Ｐゴシック" charset="0"/>
                <a:sym typeface="Symbol" charset="0"/>
              </a:rPr>
              <a:t>7</a:t>
            </a:r>
            <a:r>
              <a:rPr lang="en-US" sz="2000" baseline="0" dirty="0">
                <a:ea typeface="ＭＳ Ｐゴシック" charset="0"/>
                <a:sym typeface="Symbol" charset="0"/>
              </a:rPr>
              <a:t>Ni: B-A-</a:t>
            </a:r>
            <a:r>
              <a:rPr lang="zh-CN" altLang="en-US" sz="2000" baseline="0" dirty="0">
                <a:ea typeface="ＭＳ Ｐゴシック" charset="0"/>
                <a:sym typeface="Symbol" charset="0"/>
              </a:rPr>
              <a:t>(</a:t>
            </a:r>
            <a:r>
              <a:rPr lang="en-US" sz="2000" baseline="0" dirty="0">
                <a:ea typeface="ＭＳ Ｐゴシック" charset="0"/>
                <a:sym typeface="Symbol" charset="0"/>
              </a:rPr>
              <a:t>Bi</a:t>
            </a:r>
            <a:r>
              <a:rPr lang="zh-CN" altLang="en-US" sz="2000" baseline="0" dirty="0">
                <a:ea typeface="ＭＳ Ｐゴシック" charset="0"/>
                <a:sym typeface="Symbol" charset="0"/>
              </a:rPr>
              <a:t>)-A-C-</a:t>
            </a:r>
            <a:r>
              <a:rPr lang="en-US" sz="2000" baseline="0" dirty="0">
                <a:ea typeface="ＭＳ Ｐゴシック" charset="0"/>
                <a:sym typeface="Symbol" charset="0"/>
              </a:rPr>
              <a:t>B-A-C-</a:t>
            </a:r>
            <a:endParaRPr lang="en-US" altLang="en-US" sz="2000" baseline="0" dirty="0">
              <a:ea typeface="ＭＳ Ｐゴシック" charset="0"/>
            </a:endParaRP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649538"/>
            <a:ext cx="401796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408113"/>
            <a:ext cx="4300538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200150"/>
            <a:ext cx="175577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919663" y="4514487"/>
            <a:ext cx="383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aseline="0" dirty="0" smtClean="0">
                <a:sym typeface="Arial" charset="0"/>
              </a:rPr>
              <a:t>           </a:t>
            </a:r>
            <a:r>
              <a:rPr lang="en-US" altLang="zh-CN" sz="2000" b="1" baseline="0" dirty="0" smtClean="0">
                <a:solidFill>
                  <a:srgbClr val="4F81BD"/>
                </a:solidFill>
                <a:latin typeface="Comic Sans MS"/>
                <a:cs typeface="Comic Sans MS"/>
                <a:sym typeface="Arial" charset="0"/>
              </a:rPr>
              <a:t>  Enthalpy</a:t>
            </a:r>
            <a:r>
              <a:rPr lang="en-US" altLang="zh-CN" sz="2000" b="1" dirty="0" smtClean="0">
                <a:solidFill>
                  <a:srgbClr val="4F81BD"/>
                </a:solidFill>
                <a:latin typeface="Comic Sans MS"/>
                <a:cs typeface="Comic Sans MS"/>
                <a:sym typeface="Arial" charset="0"/>
              </a:rPr>
              <a:t> of Mixing</a:t>
            </a:r>
            <a:endParaRPr lang="zh-CN" altLang="en-US" sz="2000" b="1" baseline="0" dirty="0">
              <a:solidFill>
                <a:srgbClr val="4F81BD"/>
              </a:solidFill>
              <a:latin typeface="Comic Sans MS"/>
              <a:cs typeface="Comic Sans MS"/>
              <a:sym typeface="Arial" charset="0"/>
            </a:endParaRPr>
          </a:p>
          <a:p>
            <a:r>
              <a:rPr lang="zh-CN" altLang="en-US" sz="2000" baseline="0" dirty="0">
                <a:ea typeface="ＭＳ Ｐゴシック" charset="0"/>
                <a:sym typeface="Arial" charset="0"/>
              </a:rPr>
              <a:t>ΔH=</a:t>
            </a:r>
            <a:r>
              <a:rPr lang="zh-CN" altLang="en-US" sz="2000" dirty="0">
                <a:ea typeface="ＭＳ Ｐゴシック" charset="0"/>
                <a:sym typeface="Arial" charset="0"/>
              </a:rPr>
              <a:t>E</a:t>
            </a:r>
            <a:r>
              <a:rPr lang="zh-CN" altLang="en-US" sz="2000" baseline="-25000" dirty="0">
                <a:ea typeface="ＭＳ Ｐゴシック" charset="0"/>
                <a:sym typeface="Arial" charset="0"/>
              </a:rPr>
              <a:t>Bi-Ni </a:t>
            </a:r>
            <a:r>
              <a:rPr lang="zh-CN" altLang="en-US" sz="2000" baseline="0" dirty="0">
                <a:ea typeface="ＭＳ Ｐゴシック" charset="0"/>
                <a:sym typeface="Arial" charset="0"/>
              </a:rPr>
              <a:t>- N</a:t>
            </a:r>
            <a:r>
              <a:rPr lang="zh-CN" altLang="en-US" sz="2000" baseline="-25000" dirty="0">
                <a:ea typeface="ＭＳ Ｐゴシック" charset="0"/>
                <a:sym typeface="Arial" charset="0"/>
              </a:rPr>
              <a:t>Bi</a:t>
            </a:r>
            <a:r>
              <a:rPr lang="zh-CN" altLang="en-US" sz="2000" baseline="0" dirty="0">
                <a:ea typeface="ＭＳ Ｐゴシック" charset="0"/>
                <a:sym typeface="Arial" charset="0"/>
              </a:rPr>
              <a:t>E</a:t>
            </a:r>
            <a:r>
              <a:rPr lang="zh-CN" altLang="en-US" sz="2000" baseline="-25000" dirty="0">
                <a:ea typeface="ＭＳ Ｐゴシック" charset="0"/>
                <a:sym typeface="Arial" charset="0"/>
              </a:rPr>
              <a:t>Bibulk</a:t>
            </a:r>
            <a:r>
              <a:rPr lang="zh-CN" altLang="en-US" sz="2000" baseline="0" dirty="0">
                <a:ea typeface="ＭＳ Ｐゴシック" charset="0"/>
                <a:sym typeface="Arial" charset="0"/>
              </a:rPr>
              <a:t> - N</a:t>
            </a:r>
            <a:r>
              <a:rPr lang="zh-CN" altLang="en-US" sz="2000" baseline="-25000" dirty="0">
                <a:ea typeface="ＭＳ Ｐゴシック" charset="0"/>
                <a:sym typeface="Arial" charset="0"/>
              </a:rPr>
              <a:t>Ni</a:t>
            </a:r>
            <a:r>
              <a:rPr lang="zh-CN" altLang="en-US" sz="2000" baseline="0" dirty="0">
                <a:ea typeface="ＭＳ Ｐゴシック" charset="0"/>
                <a:sym typeface="Arial" charset="0"/>
              </a:rPr>
              <a:t>E</a:t>
            </a:r>
            <a:r>
              <a:rPr lang="zh-CN" altLang="en-US" sz="2000" baseline="-25000" dirty="0">
                <a:ea typeface="ＭＳ Ｐゴシック" charset="0"/>
                <a:sym typeface="Arial" charset="0"/>
              </a:rPr>
              <a:t>Nibulk</a:t>
            </a:r>
          </a:p>
        </p:txBody>
      </p:sp>
    </p:spTree>
    <p:extLst>
      <p:ext uri="{BB962C8B-B14F-4D97-AF65-F5344CB8AC3E}">
        <p14:creationId xmlns:p14="http://schemas.microsoft.com/office/powerpoint/2010/main" val="78118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5644" y="2061050"/>
            <a:ext cx="641714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F81BD"/>
                </a:solidFill>
                <a:latin typeface="Comic Sans MS"/>
                <a:ea typeface="ＭＳ Ｐゴシック" charset="0"/>
                <a:cs typeface="Comic Sans MS"/>
                <a:sym typeface="Calibri" charset="0"/>
              </a:rPr>
              <a:t>       Atomistic Simulation: </a:t>
            </a:r>
          </a:p>
          <a:p>
            <a:r>
              <a:rPr lang="en-US" sz="2800" b="1" dirty="0" smtClean="0">
                <a:solidFill>
                  <a:srgbClr val="4F81BD"/>
                </a:solidFill>
                <a:latin typeface="Comic Sans MS"/>
                <a:ea typeface="ＭＳ Ｐゴシック" charset="0"/>
                <a:cs typeface="Comic Sans MS"/>
                <a:sym typeface="Calibri" charset="0"/>
              </a:rPr>
              <a:t> </a:t>
            </a:r>
          </a:p>
          <a:p>
            <a:r>
              <a:rPr lang="en-US" sz="2800" b="1" dirty="0" smtClean="0">
                <a:solidFill>
                  <a:srgbClr val="4F81BD"/>
                </a:solidFill>
                <a:latin typeface="Comic Sans MS"/>
                <a:ea typeface="ＭＳ Ｐゴシック" charset="0"/>
                <a:cs typeface="Comic Sans MS"/>
                <a:sym typeface="Calibri" charset="0"/>
              </a:rPr>
              <a:t>Potential Refinement and Transport</a:t>
            </a:r>
            <a:endParaRPr lang="en-US" sz="2800" b="1" dirty="0">
              <a:solidFill>
                <a:srgbClr val="4F81BD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6875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5994" y="338303"/>
            <a:ext cx="34820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Outline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154" y="1327740"/>
            <a:ext cx="3791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I.  Atomistic Simulation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53719" y="3475166"/>
            <a:ext cx="5056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II.  First-Principles Calculations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53719" y="5120346"/>
            <a:ext cx="3372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III  Closing the Loop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82095" y="1971377"/>
            <a:ext cx="4987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Finnis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-Sinclair potential</a:t>
            </a:r>
          </a:p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 s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emi-grand canonical ensemble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GB composition and structure</a:t>
            </a:r>
          </a:p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s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egregation and structure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4411" y="5648515"/>
            <a:ext cx="5596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p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otential development</a:t>
            </a:r>
          </a:p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rgbClr val="008000"/>
                </a:solidFill>
                <a:latin typeface="Comic Sans MS"/>
                <a:cs typeface="Comic Sans MS"/>
              </a:rPr>
              <a:t>t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ransport properties (mass and thermal)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982095" y="4041505"/>
            <a:ext cx="2993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- free-standing Bi film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Bi on Ni (111) surface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Bi film in bulk Bi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26" y="1882000"/>
            <a:ext cx="2614076" cy="232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323084" y="4359554"/>
            <a:ext cx="1955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mic Sans MS"/>
                <a:cs typeface="Comic Sans MS"/>
              </a:rPr>
              <a:t>c</a:t>
            </a:r>
            <a:r>
              <a:rPr lang="en-US" b="1" dirty="0" smtClean="0">
                <a:solidFill>
                  <a:schemeClr val="tx2"/>
                </a:solidFill>
                <a:latin typeface="Comic Sans MS"/>
                <a:cs typeface="Comic Sans MS"/>
              </a:rPr>
              <a:t>ourtesy J. </a:t>
            </a:r>
            <a:r>
              <a:rPr lang="en-US" b="1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Luo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8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8A1-95A3-4F30-A44A-FE1A70030B69}" type="datetime3">
              <a:rPr lang="en-US" smtClean="0"/>
              <a:pPr/>
              <a:t>17 December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Kickoff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C4FC-F306-4350-A70C-63615A422B2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5001161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b="1" i="1" dirty="0" smtClean="0"/>
              <a:t> Collaborative efforts at CMU (</a:t>
            </a:r>
            <a:r>
              <a:rPr lang="en-US" sz="1600" b="1" i="1" dirty="0" err="1" smtClean="0"/>
              <a:t>Widom</a:t>
            </a:r>
            <a:r>
              <a:rPr lang="en-US" sz="1600" b="1" i="1" dirty="0" smtClean="0"/>
              <a:t>, et al.) and LU (Webb, et al.) advanced an optimized classical force field for complexion phase systems being studied experimentally.  </a:t>
            </a:r>
          </a:p>
          <a:p>
            <a:pPr>
              <a:buFont typeface="Arial"/>
              <a:buChar char="•"/>
            </a:pPr>
            <a:endParaRPr lang="en-US" sz="1600" b="1" i="1" dirty="0" smtClean="0"/>
          </a:p>
          <a:p>
            <a:pPr>
              <a:buFont typeface="Arial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This effort has continued to more closely investigate the Bi-Bi part of the classical potential.</a:t>
            </a:r>
            <a:endParaRPr lang="en-US" sz="1600" b="1" i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76200"/>
            <a:ext cx="7823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Review:  Optimizing Ni/Bi Model</a:t>
            </a:r>
            <a:endParaRPr lang="en-US" sz="4400" b="1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914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DFT		  Classical			   Classical</a:t>
            </a:r>
          </a:p>
          <a:p>
            <a:r>
              <a:rPr lang="en-US" dirty="0" smtClean="0"/>
              <a:t>		 (original)			  (modified)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1600200"/>
            <a:ext cx="883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“Bulk Substitution”</a:t>
            </a:r>
          </a:p>
          <a:p>
            <a:r>
              <a:rPr lang="en-US" dirty="0" smtClean="0"/>
              <a:t>(Ni</a:t>
            </a:r>
            <a:r>
              <a:rPr lang="en-US" baseline="-25000" dirty="0" smtClean="0"/>
              <a:t>107</a:t>
            </a:r>
            <a:r>
              <a:rPr lang="en-US" dirty="0" smtClean="0"/>
              <a:t>Bi)		            2.83 </a:t>
            </a:r>
            <a:r>
              <a:rPr lang="en-US" dirty="0" err="1" smtClean="0"/>
              <a:t>eV</a:t>
            </a:r>
            <a:r>
              <a:rPr lang="en-US" dirty="0" smtClean="0"/>
              <a:t>		  4.58 </a:t>
            </a:r>
            <a:r>
              <a:rPr lang="en-US" dirty="0" err="1" smtClean="0"/>
              <a:t>eV</a:t>
            </a:r>
            <a:r>
              <a:rPr lang="en-US" dirty="0" smtClean="0"/>
              <a:t>			   </a:t>
            </a:r>
            <a:r>
              <a:rPr lang="en-US" b="1" i="1" dirty="0" smtClean="0">
                <a:solidFill>
                  <a:srgbClr val="FF0000"/>
                </a:solidFill>
              </a:rPr>
              <a:t>2.83 </a:t>
            </a:r>
            <a:r>
              <a:rPr lang="en-US" b="1" i="1" dirty="0" err="1" smtClean="0">
                <a:solidFill>
                  <a:srgbClr val="FF0000"/>
                </a:solidFill>
              </a:rPr>
              <a:t>eV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Bi on Ni(111)</a:t>
            </a:r>
          </a:p>
          <a:p>
            <a:r>
              <a:rPr lang="en-US" dirty="0" smtClean="0"/>
              <a:t>“valley”		           -4.91 </a:t>
            </a:r>
            <a:r>
              <a:rPr lang="en-US" dirty="0" err="1" smtClean="0"/>
              <a:t>eV</a:t>
            </a:r>
            <a:r>
              <a:rPr lang="en-US" dirty="0" smtClean="0"/>
              <a:t>		 -2.94 </a:t>
            </a:r>
            <a:r>
              <a:rPr lang="en-US" dirty="0" err="1" smtClean="0"/>
              <a:t>eV</a:t>
            </a:r>
            <a:r>
              <a:rPr lang="en-US" dirty="0" smtClean="0"/>
              <a:t>			  </a:t>
            </a:r>
            <a:r>
              <a:rPr lang="en-US" dirty="0" smtClean="0">
                <a:solidFill>
                  <a:srgbClr val="FF0000"/>
                </a:solidFill>
              </a:rPr>
              <a:t>-4.62 </a:t>
            </a:r>
            <a:r>
              <a:rPr lang="en-US" dirty="0" err="1" smtClean="0">
                <a:solidFill>
                  <a:srgbClr val="FF0000"/>
                </a:solidFill>
              </a:rPr>
              <a:t>eV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Bi on Ni(111)</a:t>
            </a:r>
          </a:p>
          <a:p>
            <a:r>
              <a:rPr lang="en-US" dirty="0" smtClean="0"/>
              <a:t>“bridge”		           -4.85 </a:t>
            </a:r>
            <a:r>
              <a:rPr lang="en-US" dirty="0" err="1" smtClean="0"/>
              <a:t>eV</a:t>
            </a:r>
            <a:r>
              <a:rPr lang="en-US" dirty="0" smtClean="0"/>
              <a:t>		 -2.81 </a:t>
            </a:r>
            <a:r>
              <a:rPr lang="en-US" dirty="0" err="1" smtClean="0"/>
              <a:t>eV</a:t>
            </a:r>
            <a:r>
              <a:rPr lang="en-US" dirty="0" smtClean="0"/>
              <a:t>			  </a:t>
            </a:r>
            <a:r>
              <a:rPr lang="en-US" dirty="0" smtClean="0">
                <a:solidFill>
                  <a:srgbClr val="FF0000"/>
                </a:solidFill>
              </a:rPr>
              <a:t>-4.48 </a:t>
            </a:r>
            <a:r>
              <a:rPr lang="en-US" dirty="0" err="1" smtClean="0">
                <a:solidFill>
                  <a:srgbClr val="FF0000"/>
                </a:solidFill>
              </a:rPr>
              <a:t>eV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Bi on Ni(111)</a:t>
            </a:r>
          </a:p>
          <a:p>
            <a:r>
              <a:rPr lang="en-US" dirty="0" smtClean="0"/>
              <a:t>“top”		           -4.31 </a:t>
            </a:r>
            <a:r>
              <a:rPr lang="en-US" dirty="0" err="1" smtClean="0"/>
              <a:t>eV</a:t>
            </a:r>
            <a:r>
              <a:rPr lang="en-US" dirty="0" smtClean="0"/>
              <a:t>		 -2.15 </a:t>
            </a:r>
            <a:r>
              <a:rPr lang="en-US" dirty="0" err="1" smtClean="0"/>
              <a:t>eV</a:t>
            </a:r>
            <a:r>
              <a:rPr lang="en-US" dirty="0" smtClean="0"/>
              <a:t>			  </a:t>
            </a:r>
            <a:r>
              <a:rPr lang="en-US" dirty="0" smtClean="0">
                <a:solidFill>
                  <a:srgbClr val="FF0000"/>
                </a:solidFill>
              </a:rPr>
              <a:t>-4.01 </a:t>
            </a:r>
            <a:r>
              <a:rPr lang="en-US" dirty="0" err="1" smtClean="0">
                <a:solidFill>
                  <a:srgbClr val="FF0000"/>
                </a:solidFill>
              </a:rPr>
              <a:t>eV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7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December 18,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MURI Half Year Review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C4FC-F306-4350-A70C-63615A422B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68759"/>
            <a:ext cx="7204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Vicinal Surfaces / General </a:t>
            </a:r>
            <a:r>
              <a:rPr lang="en-US" sz="4400" b="1" dirty="0" err="1" smtClean="0">
                <a:solidFill>
                  <a:srgbClr val="FF6600"/>
                </a:solidFill>
              </a:rPr>
              <a:t>GBs</a:t>
            </a:r>
            <a:endParaRPr lang="en-US" sz="4400" b="1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920888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The capability to implement arbitrary (i.e. “general”) GB structures in the classical molecular dynamics simulations has been advanced for the Ni/Bi system.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/>
          <a:stretch/>
        </p:blipFill>
        <p:spPr bwMode="auto">
          <a:xfrm>
            <a:off x="228600" y="1524000"/>
            <a:ext cx="1669497" cy="1469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97983" cy="127635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8" t="66668" r="667"/>
          <a:stretch/>
        </p:blipFill>
        <p:spPr bwMode="auto">
          <a:xfrm>
            <a:off x="228600" y="5105611"/>
            <a:ext cx="1291389" cy="1371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Screen shot 2012-10-01 at 3.44.09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940" y="1752600"/>
            <a:ext cx="2583860" cy="1620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4495800"/>
            <a:ext cx="137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Experiments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4055" y="1459468"/>
            <a:ext cx="130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Simulations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16002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 images at left were taken from </a:t>
            </a:r>
            <a:r>
              <a:rPr lang="en-US" dirty="0" err="1" smtClean="0"/>
              <a:t>Luo</a:t>
            </a:r>
            <a:r>
              <a:rPr lang="en-US" dirty="0" smtClean="0"/>
              <a:t>, et al. wherein they used EBSD to characterize a GB in the Ni/Bi system at which no complexion phase was observed.</a:t>
            </a:r>
          </a:p>
          <a:p>
            <a:pPr>
              <a:buFont typeface="Arial"/>
              <a:buChar char="•"/>
            </a:pPr>
            <a:r>
              <a:rPr lang="en-US" dirty="0" smtClean="0"/>
              <a:t> For this boundary, experiments reported a 7.5° </a:t>
            </a:r>
            <a:r>
              <a:rPr lang="en-US" dirty="0" err="1" smtClean="0"/>
              <a:t>misorientation</a:t>
            </a:r>
            <a:r>
              <a:rPr lang="en-US" dirty="0" smtClean="0"/>
              <a:t> from a low index direction perpendicular to [101] (i.e. associated with the vicinal [0 -13 -18] plane).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897291" y="3619897"/>
            <a:ext cx="38020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86600" y="3440668"/>
            <a:ext cx="115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[0 -13 -18]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3810000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 bottom image at left was taken from the same material but shows a GB with pronounced faceting and Bi complexion phase formation.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 image above and at right is from Ni surface simulations en route to preparing models of the experimental </a:t>
            </a:r>
            <a:r>
              <a:rPr lang="en-US" dirty="0" err="1" smtClean="0"/>
              <a:t>GBs</a:t>
            </a:r>
            <a:r>
              <a:rPr lang="en-US" dirty="0" smtClean="0"/>
              <a:t> at left.  Note roughness in the relaxed surface structure).</a:t>
            </a:r>
          </a:p>
          <a:p>
            <a:pPr>
              <a:buFont typeface="Arial"/>
              <a:buChar char="•"/>
            </a:pPr>
            <a:r>
              <a:rPr lang="en-US" dirty="0" smtClean="0"/>
              <a:t> Depending upon the orientation of the second crystal used to form our </a:t>
            </a:r>
            <a:r>
              <a:rPr lang="en-US" dirty="0" err="1" smtClean="0"/>
              <a:t>bicrystal</a:t>
            </a:r>
            <a:r>
              <a:rPr lang="en-US" dirty="0" smtClean="0"/>
              <a:t> GB simulation models, </a:t>
            </a:r>
            <a:r>
              <a:rPr lang="en-US" b="1" i="1" dirty="0" smtClean="0"/>
              <a:t>we can now form either faceted or low </a:t>
            </a:r>
            <a:r>
              <a:rPr lang="en-US" b="1" i="1" dirty="0" err="1" smtClean="0"/>
              <a:t>misorientation</a:t>
            </a:r>
            <a:r>
              <a:rPr lang="en-US" b="1" i="1" dirty="0" smtClean="0"/>
              <a:t> boundaries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80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December 18,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MURI Half Year Review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C4FC-F306-4350-A70C-63615A422B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68759"/>
            <a:ext cx="8584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Model Predictions – Mass Transport</a:t>
            </a:r>
            <a:endParaRPr lang="en-US" sz="4400" b="1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9906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 goal of the molecular </a:t>
            </a:r>
            <a:r>
              <a:rPr lang="en-US" b="1" i="1" dirty="0" smtClean="0"/>
              <a:t>dynamics</a:t>
            </a:r>
            <a:r>
              <a:rPr lang="en-US" dirty="0" smtClean="0"/>
              <a:t> simulation research is to advance our first predictions about transport properties of complexion phases </a:t>
            </a:r>
            <a:r>
              <a:rPr lang="en-US" i="1" dirty="0" smtClean="0"/>
              <a:t>ahead of corresponding experiments.</a:t>
            </a:r>
            <a:r>
              <a:rPr lang="en-US" dirty="0" smtClean="0"/>
              <a:t>  We will collaborate with Dillon, et al., to ensure predictions made can be tested via experiment. </a:t>
            </a:r>
          </a:p>
          <a:p>
            <a:pPr lvl="2">
              <a:buFont typeface="Lucida Grande"/>
              <a:buChar char="–"/>
            </a:pPr>
            <a:r>
              <a:rPr lang="en-US" dirty="0" smtClean="0"/>
              <a:t> Mass transport calculations will reveal diffusivity as a function of complexion phase, grain boundary type (Ni/Bi), and stress.</a:t>
            </a:r>
          </a:p>
          <a:p>
            <a:pPr>
              <a:buFont typeface="Arial"/>
              <a:buChar char="•"/>
            </a:pPr>
            <a:r>
              <a:rPr lang="en-US" dirty="0" smtClean="0"/>
              <a:t> Webb’s group is already performing mass transport calculations for Bi atoms at model Ni </a:t>
            </a:r>
            <a:r>
              <a:rPr lang="en-US" dirty="0" err="1" smtClean="0"/>
              <a:t>GBs</a:t>
            </a:r>
            <a:r>
              <a:rPr lang="en-US" dirty="0" smtClean="0"/>
              <a:t> equilibrated by Rickman’s group (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5 GB).  We are now embarking on similar calculations for more general </a:t>
            </a:r>
            <a:r>
              <a:rPr lang="en-US" dirty="0" err="1" smtClean="0"/>
              <a:t>GBs</a:t>
            </a:r>
            <a:r>
              <a:rPr lang="en-US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657600"/>
            <a:ext cx="4267200" cy="25908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4572000"/>
            <a:ext cx="228600" cy="228600"/>
          </a:xfrm>
          <a:prstGeom prst="ellipse">
            <a:avLst/>
          </a:prstGeom>
          <a:solidFill>
            <a:srgbClr val="F96A1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4800600"/>
            <a:ext cx="228600" cy="228600"/>
          </a:xfrm>
          <a:prstGeom prst="ellipse">
            <a:avLst/>
          </a:prstGeom>
          <a:solidFill>
            <a:srgbClr val="F96A1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81200" y="4876800"/>
            <a:ext cx="228600" cy="228600"/>
          </a:xfrm>
          <a:prstGeom prst="ellipse">
            <a:avLst/>
          </a:prstGeom>
          <a:solidFill>
            <a:srgbClr val="F96A1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81200" y="5181600"/>
            <a:ext cx="228600" cy="228600"/>
          </a:xfrm>
          <a:prstGeom prst="ellipse">
            <a:avLst/>
          </a:prstGeom>
          <a:solidFill>
            <a:srgbClr val="F96A1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2600" y="5410200"/>
            <a:ext cx="228600" cy="228600"/>
          </a:xfrm>
          <a:prstGeom prst="ellipse">
            <a:avLst/>
          </a:prstGeom>
          <a:solidFill>
            <a:srgbClr val="F96A1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0" y="5181600"/>
            <a:ext cx="228600" cy="228600"/>
          </a:xfrm>
          <a:prstGeom prst="ellipse">
            <a:avLst/>
          </a:prstGeom>
          <a:solidFill>
            <a:srgbClr val="F96A1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90800" y="4953000"/>
            <a:ext cx="228600" cy="228600"/>
          </a:xfrm>
          <a:prstGeom prst="ellipse">
            <a:avLst/>
          </a:prstGeom>
          <a:solidFill>
            <a:srgbClr val="F96A1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5181600"/>
            <a:ext cx="228600" cy="228600"/>
          </a:xfrm>
          <a:prstGeom prst="ellipse">
            <a:avLst/>
          </a:prstGeom>
          <a:solidFill>
            <a:srgbClr val="F96A1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0" y="5181600"/>
            <a:ext cx="228600" cy="228600"/>
          </a:xfrm>
          <a:prstGeom prst="ellipse">
            <a:avLst/>
          </a:prstGeom>
          <a:solidFill>
            <a:srgbClr val="F96A1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28800" y="4724400"/>
            <a:ext cx="1219200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11661" y="4572000"/>
            <a:ext cx="6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</a:t>
            </a:r>
            <a:r>
              <a:rPr lang="en-US" dirty="0" err="1" smtClean="0"/>
              <a:t>(</a:t>
            </a:r>
            <a:r>
              <a:rPr lang="en-US" i="1" dirty="0" err="1" smtClean="0">
                <a:latin typeface="Symbol" charset="2"/>
                <a:cs typeface="Symbol" charset="2"/>
              </a:rPr>
              <a:t>D</a:t>
            </a:r>
            <a:r>
              <a:rPr lang="en-US" i="1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34000" y="3276600"/>
            <a:ext cx="2819400" cy="685800"/>
            <a:chOff x="5943600" y="4038600"/>
            <a:chExt cx="2819400" cy="685800"/>
          </a:xfrm>
        </p:grpSpPr>
        <p:sp>
          <p:nvSpPr>
            <p:cNvPr id="26" name="TextBox 25"/>
            <p:cNvSpPr txBox="1"/>
            <p:nvPr/>
          </p:nvSpPr>
          <p:spPr>
            <a:xfrm>
              <a:off x="7772400" y="403860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i="1" dirty="0" smtClean="0"/>
                <a:t>R</a:t>
              </a:r>
              <a:r>
                <a:rPr lang="en-US" dirty="0" smtClean="0"/>
                <a:t>(</a:t>
              </a:r>
              <a:r>
                <a:rPr lang="en-US" i="1" dirty="0" smtClean="0">
                  <a:latin typeface="Symbol" charset="2"/>
                  <a:cs typeface="Symbol" charset="2"/>
                </a:rPr>
                <a:t>D</a:t>
              </a:r>
              <a:r>
                <a:rPr lang="en-US" i="1" dirty="0" smtClean="0"/>
                <a:t>t</a:t>
              </a:r>
              <a:r>
                <a:rPr lang="en-US" dirty="0" smtClean="0"/>
                <a:t>))</a:t>
              </a:r>
              <a:r>
                <a:rPr lang="en-US" baseline="30000" dirty="0" smtClean="0"/>
                <a:t>2</a:t>
              </a:r>
              <a:endParaRPr lang="en-US" baseline="300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696200" y="4419600"/>
              <a:ext cx="1066800" cy="158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924800" y="4355068"/>
              <a:ext cx="564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i="1" dirty="0" smtClean="0">
                  <a:latin typeface="Symbol" charset="2"/>
                  <a:cs typeface="Symbol" charset="2"/>
                </a:rPr>
                <a:t>D</a:t>
              </a:r>
              <a:r>
                <a:rPr lang="en-US" i="1" dirty="0" smtClean="0"/>
                <a:t>t</a:t>
              </a:r>
              <a:endParaRPr lang="en-US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43600" y="4202668"/>
              <a:ext cx="1769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Diffusivity   D</a:t>
              </a:r>
              <a:r>
                <a:rPr lang="en-US" i="1" baseline="-25000" dirty="0" smtClean="0"/>
                <a:t>2D</a:t>
              </a:r>
              <a:r>
                <a:rPr lang="en-US" dirty="0" smtClean="0"/>
                <a:t> =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400" y="3733800"/>
            <a:ext cx="3733800" cy="2438400"/>
            <a:chOff x="1066800" y="3733800"/>
            <a:chExt cx="3733800" cy="2438400"/>
          </a:xfrm>
        </p:grpSpPr>
        <p:sp>
          <p:nvSpPr>
            <p:cNvPr id="32" name="Oval 31"/>
            <p:cNvSpPr/>
            <p:nvPr/>
          </p:nvSpPr>
          <p:spPr>
            <a:xfrm>
              <a:off x="1143000" y="3962400"/>
              <a:ext cx="228600" cy="228600"/>
            </a:xfrm>
            <a:prstGeom prst="ellipse">
              <a:avLst/>
            </a:prstGeom>
            <a:solidFill>
              <a:srgbClr val="F96A1B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524000" y="4572000"/>
              <a:ext cx="228600" cy="228600"/>
            </a:xfrm>
            <a:prstGeom prst="ellipse">
              <a:avLst/>
            </a:prstGeom>
            <a:solidFill>
              <a:srgbClr val="F96A1B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066800" y="5334000"/>
              <a:ext cx="228600" cy="228600"/>
            </a:xfrm>
            <a:prstGeom prst="ellipse">
              <a:avLst/>
            </a:prstGeom>
            <a:solidFill>
              <a:srgbClr val="F96A1B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19400" y="4038600"/>
              <a:ext cx="228600" cy="228600"/>
            </a:xfrm>
            <a:prstGeom prst="ellipse">
              <a:avLst/>
            </a:prstGeom>
            <a:solidFill>
              <a:srgbClr val="F96A1B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343400" y="3733800"/>
              <a:ext cx="228600" cy="228600"/>
            </a:xfrm>
            <a:prstGeom prst="ellipse">
              <a:avLst/>
            </a:prstGeom>
            <a:solidFill>
              <a:srgbClr val="F96A1B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572000" y="4800600"/>
              <a:ext cx="228600" cy="228600"/>
            </a:xfrm>
            <a:prstGeom prst="ellipse">
              <a:avLst/>
            </a:prstGeom>
            <a:solidFill>
              <a:srgbClr val="F96A1B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886200" y="5638800"/>
              <a:ext cx="228600" cy="228600"/>
            </a:xfrm>
            <a:prstGeom prst="ellipse">
              <a:avLst/>
            </a:prstGeom>
            <a:solidFill>
              <a:srgbClr val="F96A1B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438400" y="5943600"/>
              <a:ext cx="228600" cy="228600"/>
            </a:xfrm>
            <a:prstGeom prst="ellipse">
              <a:avLst/>
            </a:prstGeom>
            <a:solidFill>
              <a:srgbClr val="F96A1B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4800600"/>
              <a:ext cx="228600" cy="228600"/>
            </a:xfrm>
            <a:prstGeom prst="ellipse">
              <a:avLst/>
            </a:prstGeom>
            <a:solidFill>
              <a:srgbClr val="F96A1B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572000" y="40386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By averaging over trajectories for all Bi atoms in the simulation, we compute a transport quantity that can be compared to experiment.</a:t>
            </a:r>
          </a:p>
          <a:p>
            <a:pPr>
              <a:buFont typeface="Arial"/>
              <a:buChar char="•"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b="1" i="1" dirty="0" smtClean="0"/>
              <a:t> We will also compute D and grain boundary width </a:t>
            </a:r>
            <a:r>
              <a:rPr lang="en-US" b="1" i="1" dirty="0" err="1" smtClean="0">
                <a:latin typeface="Symbol" charset="2"/>
                <a:cs typeface="Symbol" charset="2"/>
              </a:rPr>
              <a:t>d</a:t>
            </a:r>
            <a:r>
              <a:rPr lang="en-US" b="1" i="1" dirty="0" smtClean="0"/>
              <a:t> as a function of T; note mass flux scales with the product D</a:t>
            </a:r>
            <a:r>
              <a:rPr lang="en-US" b="1" i="1" dirty="0" smtClean="0">
                <a:latin typeface="Symbol" charset="2"/>
                <a:cs typeface="Symbol" charset="2"/>
              </a:rPr>
              <a:t>d</a:t>
            </a:r>
            <a:r>
              <a:rPr lang="en-US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55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8" grpId="0" animBg="1"/>
      <p:bldP spid="24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December 18,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MURI Half Year Review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C4FC-F306-4350-A70C-63615A422B2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9503" y="68759"/>
            <a:ext cx="9305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Model Predictions – Thermal Transport</a:t>
            </a:r>
            <a:endParaRPr lang="en-US" sz="4400" b="1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990600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 goal of the molecular </a:t>
            </a:r>
            <a:r>
              <a:rPr lang="en-US" b="1" i="1" dirty="0" smtClean="0"/>
              <a:t>dynamics</a:t>
            </a:r>
            <a:r>
              <a:rPr lang="en-US" dirty="0" smtClean="0"/>
              <a:t> simulation research is to advance our first predictions about transport properties of complexion phases </a:t>
            </a:r>
            <a:r>
              <a:rPr lang="en-US" i="1" dirty="0" smtClean="0"/>
              <a:t>ahead of corresponding experiments.</a:t>
            </a:r>
            <a:r>
              <a:rPr lang="en-US" dirty="0" smtClean="0"/>
              <a:t>  We will collaborate with Dillon, et al., to ensure predictions made can be tested via experiment. </a:t>
            </a:r>
          </a:p>
          <a:p>
            <a:pPr lvl="2">
              <a:buFont typeface="Lucida Grande"/>
              <a:buChar char="–"/>
            </a:pPr>
            <a:r>
              <a:rPr lang="en-US" dirty="0" smtClean="0"/>
              <a:t> Thermal transport calculations will reveal phonon interfacial thermal resistance for varying complexion phases and grain boundary type (Ni/Bi).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2590800"/>
            <a:ext cx="345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Flux            </a:t>
            </a:r>
            <a:r>
              <a:rPr lang="en-US" i="1" dirty="0" smtClean="0"/>
              <a:t>J</a:t>
            </a:r>
            <a:r>
              <a:rPr lang="en-US" dirty="0" smtClean="0"/>
              <a:t> = </a:t>
            </a:r>
            <a:r>
              <a:rPr lang="en-US" i="1" dirty="0" smtClean="0"/>
              <a:t>G</a:t>
            </a:r>
            <a:r>
              <a:rPr lang="en-US" i="1" dirty="0" smtClean="0">
                <a:latin typeface="Symbol" charset="2"/>
                <a:cs typeface="Symbol" charset="2"/>
              </a:rPr>
              <a:t>D</a:t>
            </a:r>
            <a:r>
              <a:rPr lang="en-US" i="1" dirty="0" smtClean="0"/>
              <a:t>T</a:t>
            </a:r>
            <a:r>
              <a:rPr lang="en-US" dirty="0" smtClean="0"/>
              <a:t> = 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err="1" smtClean="0"/>
              <a:t>K</a:t>
            </a:r>
            <a:r>
              <a:rPr lang="en-US" i="1" dirty="0" err="1" smtClean="0">
                <a:latin typeface="Symbol" charset="2"/>
                <a:cs typeface="Symbol" charset="2"/>
              </a:rPr>
              <a:t>D</a:t>
            </a:r>
            <a:r>
              <a:rPr lang="en-US" i="1" dirty="0" err="1" smtClean="0"/>
              <a:t>T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If a constant heat flux </a:t>
            </a:r>
            <a:r>
              <a:rPr lang="en-US" i="1" dirty="0" smtClean="0"/>
              <a:t>J</a:t>
            </a:r>
            <a:r>
              <a:rPr lang="en-US" dirty="0" smtClean="0"/>
              <a:t> is applied across a boundary, a discontinuity in the otherwise linear temperature profile </a:t>
            </a:r>
            <a:r>
              <a:rPr lang="en-US" i="1" dirty="0" smtClean="0">
                <a:latin typeface="Symbol" charset="2"/>
                <a:cs typeface="Symbol" charset="2"/>
              </a:rPr>
              <a:t>D</a:t>
            </a:r>
            <a:r>
              <a:rPr lang="en-US" i="1" dirty="0" smtClean="0"/>
              <a:t>T</a:t>
            </a:r>
            <a:r>
              <a:rPr lang="en-US" dirty="0" smtClean="0"/>
              <a:t> will manifest; the magnitude of </a:t>
            </a:r>
            <a:r>
              <a:rPr lang="en-US" i="1" dirty="0" smtClean="0">
                <a:latin typeface="Symbol" charset="2"/>
                <a:cs typeface="Symbol" charset="2"/>
              </a:rPr>
              <a:t>D</a:t>
            </a:r>
            <a:r>
              <a:rPr lang="en-US" i="1" dirty="0" smtClean="0"/>
              <a:t>T</a:t>
            </a:r>
            <a:r>
              <a:rPr lang="en-US" dirty="0" smtClean="0"/>
              <a:t> for a given </a:t>
            </a:r>
            <a:r>
              <a:rPr lang="en-US" i="1" dirty="0" smtClean="0"/>
              <a:t>J</a:t>
            </a:r>
            <a:r>
              <a:rPr lang="en-US" dirty="0" smtClean="0"/>
              <a:t> determines interfacial thermal conductance </a:t>
            </a:r>
            <a:r>
              <a:rPr lang="en-US" i="1" dirty="0" smtClean="0"/>
              <a:t>G</a:t>
            </a:r>
            <a:r>
              <a:rPr lang="en-US" dirty="0" smtClean="0"/>
              <a:t> or what some call </a:t>
            </a:r>
            <a:r>
              <a:rPr lang="en-US" dirty="0" err="1" smtClean="0"/>
              <a:t>Kapitza</a:t>
            </a:r>
            <a:r>
              <a:rPr lang="en-US" dirty="0" smtClean="0"/>
              <a:t> conductance 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err="1" smtClean="0"/>
              <a:t>K</a:t>
            </a:r>
            <a:r>
              <a:rPr lang="en-US" dirty="0" smtClean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419600"/>
            <a:ext cx="8458200" cy="152400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295400" y="5181600"/>
            <a:ext cx="1524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80406" y="5180806"/>
            <a:ext cx="1524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563394" y="5181600"/>
            <a:ext cx="1524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248400" y="5180806"/>
            <a:ext cx="1524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4594" y="5180806"/>
            <a:ext cx="1524000" cy="1588"/>
          </a:xfrm>
          <a:prstGeom prst="line">
            <a:avLst/>
          </a:prstGeom>
          <a:ln w="7620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456406" y="5180806"/>
            <a:ext cx="1524000" cy="1588"/>
          </a:xfrm>
          <a:prstGeom prst="line">
            <a:avLst/>
          </a:prstGeom>
          <a:ln w="7620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8001794" y="5180806"/>
            <a:ext cx="1524000" cy="1588"/>
          </a:xfrm>
          <a:prstGeom prst="line">
            <a:avLst/>
          </a:prstGeom>
          <a:ln w="7620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25908" y="4800600"/>
            <a:ext cx="46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~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4800600"/>
            <a:ext cx="46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~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12803" y="4937204"/>
            <a:ext cx="140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GB (Periodic)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 flipV="1">
            <a:off x="7864397" y="5013404"/>
            <a:ext cx="140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GB (Periodic)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4267200" y="4050268"/>
            <a:ext cx="45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41177" y="4800600"/>
            <a:ext cx="70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Heat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In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4800600"/>
            <a:ext cx="70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Heat</a:t>
            </a:r>
          </a:p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Out</a:t>
            </a:r>
            <a:endParaRPr lang="en-US" b="1" i="1" dirty="0">
              <a:solidFill>
                <a:srgbClr val="0000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4800" y="6172200"/>
            <a:ext cx="8458200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0800000" flipV="1">
            <a:off x="2133601" y="6107667"/>
            <a:ext cx="487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100s of nanometers … classical simulations only!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4227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111" y="68759"/>
            <a:ext cx="819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Thermal Transport </a:t>
            </a:r>
            <a:r>
              <a:rPr lang="en-US" sz="4400" b="1" i="1" dirty="0" smtClean="0">
                <a:solidFill>
                  <a:srgbClr val="FF6600"/>
                </a:solidFill>
              </a:rPr>
              <a:t>Caveat Emptor</a:t>
            </a:r>
            <a:endParaRPr lang="en-US" sz="4400" b="1" i="1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1676400"/>
            <a:ext cx="9067800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Classical MD simulations will reveal the </a:t>
            </a:r>
            <a:r>
              <a:rPr lang="en-US" b="1" dirty="0" smtClean="0"/>
              <a:t>phonon</a:t>
            </a:r>
            <a:r>
              <a:rPr lang="en-US" dirty="0" smtClean="0"/>
              <a:t> contribution to </a:t>
            </a:r>
            <a:r>
              <a:rPr lang="en-US" dirty="0" err="1" smtClean="0"/>
              <a:t>Kapitza</a:t>
            </a:r>
            <a:r>
              <a:rPr lang="en-US" dirty="0" smtClean="0"/>
              <a:t> </a:t>
            </a:r>
            <a:r>
              <a:rPr lang="en-US" dirty="0" err="1" smtClean="0"/>
              <a:t>conductace</a:t>
            </a:r>
            <a:r>
              <a:rPr lang="en-US" dirty="0" smtClean="0"/>
              <a:t>; we will be able to compare 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err="1" smtClean="0"/>
              <a:t>K</a:t>
            </a:r>
            <a:r>
              <a:rPr lang="en-US" dirty="0" smtClean="0"/>
              <a:t> for clean Ni </a:t>
            </a:r>
            <a:r>
              <a:rPr lang="en-US" dirty="0" err="1" smtClean="0"/>
              <a:t>GBs</a:t>
            </a:r>
            <a:r>
              <a:rPr lang="en-US" dirty="0" smtClean="0"/>
              <a:t> to complexion phase occupied Ni </a:t>
            </a:r>
            <a:r>
              <a:rPr lang="en-US" dirty="0" err="1" smtClean="0"/>
              <a:t>GBs</a:t>
            </a:r>
            <a:r>
              <a:rPr lang="en-US" dirty="0" smtClean="0"/>
              <a:t>; we can also compute differences in 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err="1" smtClean="0"/>
              <a:t>K</a:t>
            </a:r>
            <a:r>
              <a:rPr lang="en-US" dirty="0" smtClean="0"/>
              <a:t> for different complexion phases.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i="1" dirty="0" smtClean="0"/>
              <a:t>In the absence of modification, classical MD cannot capture the electronic contribution to </a:t>
            </a:r>
            <a:r>
              <a:rPr lang="en-US" b="1" i="1" dirty="0" err="1" smtClean="0">
                <a:latin typeface="Symbol" charset="2"/>
                <a:cs typeface="Symbol" charset="2"/>
              </a:rPr>
              <a:t>s</a:t>
            </a:r>
            <a:r>
              <a:rPr lang="en-US" b="1" i="1" baseline="-25000" dirty="0" err="1" smtClean="0"/>
              <a:t>K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and for the Ni/Bi system, the electronic contribution may be non-trivial.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b="1" i="1" baseline="-25000" dirty="0" smtClean="0"/>
          </a:p>
          <a:p>
            <a:pPr>
              <a:buFont typeface="Arial"/>
              <a:buChar char="•"/>
            </a:pPr>
            <a:r>
              <a:rPr lang="en-US" b="1" i="1" baseline="-25000" dirty="0" smtClean="0"/>
              <a:t> </a:t>
            </a:r>
            <a:r>
              <a:rPr lang="en-US" dirty="0" smtClean="0"/>
              <a:t>One possibility is that trends in </a:t>
            </a:r>
            <a:r>
              <a:rPr lang="en-US" dirty="0" err="1" smtClean="0"/>
              <a:t>phononic</a:t>
            </a:r>
            <a:r>
              <a:rPr lang="en-US" dirty="0" smtClean="0"/>
              <a:t> thermal transport properties will be similar to trends in electronic components of thermal transport; as such, a baseline shift may exist between simulation results and experiment.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Two temperature models exist to rectify the omission of electronic </a:t>
            </a:r>
            <a:r>
              <a:rPr lang="en-US" dirty="0" err="1" smtClean="0"/>
              <a:t>DOFs</a:t>
            </a:r>
            <a:r>
              <a:rPr lang="en-US" dirty="0" smtClean="0"/>
              <a:t> from classical MD models but these have not been investigated for the Ni/Bi system.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Simulation based predictions made for oxide systems (i.e. clean and complexioned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GBs</a:t>
            </a:r>
            <a:r>
              <a:rPr lang="en-US" dirty="0" smtClean="0"/>
              <a:t>) should robustly compare to corresponding experimental measurements because such systems’ thermal transport properties will be dominated by phonon behavior. </a:t>
            </a:r>
            <a:endParaRPr lang="en-US" b="1" i="1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0" y="990600"/>
            <a:ext cx="1290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J</a:t>
            </a:r>
            <a:r>
              <a:rPr lang="en-US" sz="2400" dirty="0" smtClean="0"/>
              <a:t> =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s</a:t>
            </a:r>
            <a:r>
              <a:rPr lang="en-US" sz="2400" i="1" baseline="-25000" dirty="0" err="1" smtClean="0"/>
              <a:t>K</a:t>
            </a:r>
            <a:r>
              <a:rPr lang="en-US" sz="2400" i="1" dirty="0" err="1" smtClean="0"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/>
              <a:t>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0852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9495" y="68759"/>
            <a:ext cx="8639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Some More on </a:t>
            </a:r>
            <a:r>
              <a:rPr lang="en-US" sz="4400" b="1" dirty="0" err="1" smtClean="0">
                <a:solidFill>
                  <a:srgbClr val="FF6600"/>
                </a:solidFill>
              </a:rPr>
              <a:t>Kapitza</a:t>
            </a:r>
            <a:r>
              <a:rPr lang="en-US" sz="4400" b="1" dirty="0" smtClean="0">
                <a:solidFill>
                  <a:srgbClr val="FF6600"/>
                </a:solidFill>
              </a:rPr>
              <a:t> Conductance</a:t>
            </a:r>
            <a:endParaRPr lang="en-US" sz="4400" b="1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3048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Bose occupation factor (number of phonons at a given energy and wave vector)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990600"/>
            <a:ext cx="1290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J</a:t>
            </a:r>
            <a:r>
              <a:rPr lang="en-US" sz="2400" dirty="0" smtClean="0"/>
              <a:t> =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s</a:t>
            </a:r>
            <a:r>
              <a:rPr lang="en-US" sz="2400" i="1" baseline="-25000" dirty="0" err="1" smtClean="0"/>
              <a:t>K</a:t>
            </a:r>
            <a:r>
              <a:rPr lang="en-US" sz="2400" i="1" dirty="0" err="1" smtClean="0"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/>
              <a:t>T</a:t>
            </a:r>
            <a:endParaRPr lang="en-US" sz="2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81350" y="1885890"/>
            <a:ext cx="5033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Symbol" charset="2"/>
                <a:cs typeface="Symbol" charset="2"/>
              </a:rPr>
              <a:t>s</a:t>
            </a:r>
            <a:r>
              <a:rPr lang="en-US" sz="2400" i="1" baseline="-25000" dirty="0" err="1" smtClean="0"/>
              <a:t>K</a:t>
            </a:r>
            <a:r>
              <a:rPr lang="en-US" sz="2400" dirty="0" err="1" smtClean="0">
                <a:latin typeface="Symbol" charset="2"/>
                <a:cs typeface="Symbol" charset="2"/>
              </a:rPr>
              <a:t>(</a:t>
            </a:r>
            <a:r>
              <a:rPr lang="en-US" sz="2400" i="1" dirty="0" err="1" smtClean="0"/>
              <a:t>T</a:t>
            </a:r>
            <a:r>
              <a:rPr lang="en-US" sz="2400" dirty="0" smtClean="0"/>
              <a:t>) =     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ħ</a:t>
            </a:r>
            <a:r>
              <a:rPr lang="en-US" sz="2400" i="1" dirty="0" err="1" smtClean="0">
                <a:latin typeface="Symbol" charset="2"/>
                <a:cs typeface="Symbol" charset="2"/>
              </a:rPr>
              <a:t>w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400" b="1" baseline="-25000" dirty="0" err="1" smtClean="0"/>
              <a:t>k</a:t>
            </a:r>
            <a:r>
              <a:rPr lang="en-US" sz="2400" dirty="0" smtClean="0"/>
              <a:t>                               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a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400" b="1" baseline="-25000" dirty="0" err="1" smtClean="0"/>
              <a:t>k</a:t>
            </a:r>
            <a:endParaRPr lang="en-US" sz="2400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271950" y="1733490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90238" y="2144970"/>
            <a:ext cx="292608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53662" y="2080962"/>
            <a:ext cx="381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W</a:t>
            </a:r>
            <a:endParaRPr lang="en-US" sz="2000" dirty="0">
              <a:latin typeface="Symbol" charset="2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5638" y="1767018"/>
            <a:ext cx="113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i="1" dirty="0" err="1" smtClean="0"/>
              <a:t>n</a:t>
            </a:r>
            <a:r>
              <a:rPr lang="en-US" sz="2000" dirty="0" err="1" smtClean="0"/>
              <a:t>(</a:t>
            </a:r>
            <a:r>
              <a:rPr lang="en-US" sz="2000" i="1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="1" baseline="-25000" dirty="0" err="1" smtClean="0"/>
              <a:t>k</a:t>
            </a:r>
            <a:r>
              <a:rPr lang="en-US" sz="2000" dirty="0" err="1" smtClean="0"/>
              <a:t>,</a:t>
            </a:r>
            <a:r>
              <a:rPr lang="en-US" sz="2000" i="1" dirty="0" err="1" smtClean="0"/>
              <a:t>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03926" y="2178498"/>
            <a:ext cx="110642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20384" y="2114490"/>
            <a:ext cx="485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i="1" dirty="0" err="1" smtClean="0">
                <a:cs typeface="Symbol" charset="2"/>
              </a:rPr>
              <a:t>T</a:t>
            </a:r>
            <a:endParaRPr lang="en-US" sz="2000" i="1" dirty="0"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550" y="1747908"/>
            <a:ext cx="663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i="1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="1" baseline="-25000" dirty="0" err="1" smtClean="0"/>
              <a:t>k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804838" y="2159388"/>
            <a:ext cx="667512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2750" y="2095380"/>
            <a:ext cx="519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i="1" dirty="0" err="1" smtClean="0">
                <a:cs typeface="Symbol" charset="2"/>
              </a:rPr>
              <a:t>k</a:t>
            </a:r>
            <a:r>
              <a:rPr lang="en-US" sz="2000" i="1" baseline="-25000" dirty="0" err="1" smtClean="0">
                <a:cs typeface="Symbol" charset="2"/>
              </a:rPr>
              <a:t>z</a:t>
            </a:r>
            <a:endParaRPr lang="en-US" sz="2000" i="1" baseline="-25000" dirty="0"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39740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Relevant component of group velocity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7800" y="48122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transmission coefficient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833818"/>
            <a:ext cx="113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i="1" dirty="0" err="1" smtClean="0"/>
              <a:t>n</a:t>
            </a:r>
            <a:r>
              <a:rPr lang="en-US" sz="2000" dirty="0" err="1" smtClean="0"/>
              <a:t>(</a:t>
            </a:r>
            <a:r>
              <a:rPr lang="en-US" sz="2000" i="1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="1" baseline="-25000" dirty="0" err="1" smtClean="0"/>
              <a:t>k</a:t>
            </a:r>
            <a:r>
              <a:rPr lang="en-US" sz="2000" dirty="0" err="1" smtClean="0"/>
              <a:t>,</a:t>
            </a:r>
            <a:r>
              <a:rPr lang="en-US" sz="2000" i="1" dirty="0" err="1" smtClean="0"/>
              <a:t>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46888" y="3245298"/>
            <a:ext cx="110642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3346" y="3181290"/>
            <a:ext cx="485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i="1" dirty="0" err="1" smtClean="0">
                <a:cs typeface="Symbol" charset="2"/>
              </a:rPr>
              <a:t>T</a:t>
            </a:r>
            <a:endParaRPr lang="en-US" sz="2000" i="1" dirty="0">
              <a:cs typeface="Symbol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810000"/>
            <a:ext cx="663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i="1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="1" baseline="-25000" dirty="0" err="1" smtClean="0"/>
              <a:t>k</a:t>
            </a:r>
            <a:endParaRPr lang="en-US" sz="2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75488" y="4221480"/>
            <a:ext cx="667512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" y="4157472"/>
            <a:ext cx="519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i="1" dirty="0" err="1" smtClean="0">
                <a:cs typeface="Symbol" charset="2"/>
              </a:rPr>
              <a:t>k</a:t>
            </a:r>
            <a:r>
              <a:rPr lang="en-US" sz="2000" i="1" baseline="-25000" dirty="0" err="1" smtClean="0">
                <a:cs typeface="Symbol" charset="2"/>
              </a:rPr>
              <a:t>z</a:t>
            </a:r>
            <a:endParaRPr lang="en-US" sz="2000" i="1" baseline="-25000" dirty="0">
              <a:cs typeface="Symbol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3075" y="4724400"/>
            <a:ext cx="625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Symbol" charset="2"/>
                <a:cs typeface="Symbol" charset="2"/>
              </a:rPr>
              <a:t>a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400" b="1" baseline="-25000" dirty="0" err="1" smtClean="0"/>
              <a:t>k</a:t>
            </a:r>
            <a:endParaRPr lang="en-US" sz="2400" b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" y="54102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Phonon wave packet simulations can be used to compute contributions to 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err="1" smtClean="0"/>
              <a:t>K</a:t>
            </a:r>
            <a:r>
              <a:rPr lang="en-US" dirty="0" err="1" smtClean="0"/>
              <a:t>(</a:t>
            </a:r>
            <a:r>
              <a:rPr lang="en-US" i="1" dirty="0" err="1" smtClean="0"/>
              <a:t>T</a:t>
            </a:r>
            <a:r>
              <a:rPr lang="en-US" dirty="0" smtClean="0"/>
              <a:t>) for different </a:t>
            </a:r>
            <a:r>
              <a:rPr lang="en-US" dirty="0" err="1" smtClean="0"/>
              <a:t>GBs</a:t>
            </a:r>
            <a:r>
              <a:rPr lang="en-US" dirty="0" smtClean="0"/>
              <a:t> and complexion phases </a:t>
            </a:r>
            <a:r>
              <a:rPr lang="en-US" sz="1400" dirty="0" smtClean="0"/>
              <a:t>(Schelling et al, Appl. Phys </a:t>
            </a:r>
            <a:r>
              <a:rPr lang="en-US" sz="1400" dirty="0" err="1" smtClean="0"/>
              <a:t>Lett</a:t>
            </a:r>
            <a:r>
              <a:rPr lang="en-US" sz="1400" dirty="0" smtClean="0"/>
              <a:t> 80, 2484 (2003))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40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512" y="206251"/>
            <a:ext cx="5083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F81BD"/>
                </a:solidFill>
                <a:latin typeface="Comic Sans MS"/>
                <a:ea typeface="ＭＳ Ｐゴシック" charset="0"/>
                <a:cs typeface="Comic Sans MS"/>
                <a:sym typeface="Calibri" charset="0"/>
              </a:rPr>
              <a:t>Summary and Ongoing Work</a:t>
            </a:r>
            <a:endParaRPr lang="en-US" sz="2800" b="1" dirty="0">
              <a:solidFill>
                <a:srgbClr val="4F81BD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597" y="1166475"/>
            <a:ext cx="3243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  <a:sym typeface="Calibri" charset="0"/>
              </a:rPr>
              <a:t>1.)  Layer Stability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79426" y="1957658"/>
            <a:ext cx="7218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 first-principles results for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latin typeface="Comic Sans MS"/>
                <a:cs typeface="Comic Sans MS"/>
              </a:rPr>
              <a:t>1 and Bi on Ni (111)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9426" y="2777596"/>
            <a:ext cx="5436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 layering of Bi at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latin typeface="Comic Sans MS"/>
                <a:cs typeface="Comic Sans MS"/>
              </a:rPr>
              <a:t>5 twist boundary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971597" y="3561905"/>
            <a:ext cx="6332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  <a:sym typeface="Calibri" charset="0"/>
              </a:rPr>
              <a:t>2.</a:t>
            </a:r>
            <a:r>
              <a:rPr lang="en-US" sz="2400" b="1" dirty="0">
                <a:latin typeface="Comic Sans MS"/>
                <a:cs typeface="Comic Sans MS"/>
                <a:sym typeface="Calibri" charset="0"/>
              </a:rPr>
              <a:t>)  </a:t>
            </a:r>
            <a:r>
              <a:rPr lang="en-US" sz="2400" b="1" dirty="0" smtClean="0">
                <a:latin typeface="Comic Sans MS"/>
                <a:cs typeface="Comic Sans MS"/>
                <a:sym typeface="Calibri" charset="0"/>
              </a:rPr>
              <a:t>Impact of Stress on Layer Stability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71597" y="4485392"/>
            <a:ext cx="5211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  <a:sym typeface="Calibri" charset="0"/>
              </a:rPr>
              <a:t>3.)  Thermal and Mass Transport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487462" y="5270484"/>
            <a:ext cx="5454588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-GB diffusion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- </a:t>
            </a:r>
            <a:r>
              <a:rPr lang="en-US" sz="2400" dirty="0" err="1" smtClean="0">
                <a:latin typeface="Comic Sans MS"/>
                <a:cs typeface="Comic Sans MS"/>
              </a:rPr>
              <a:t>Kapitza</a:t>
            </a:r>
            <a:r>
              <a:rPr lang="en-US" sz="2400" dirty="0" smtClean="0">
                <a:latin typeface="Comic Sans MS"/>
                <a:cs typeface="Comic Sans MS"/>
              </a:rPr>
              <a:t> resistance and complexions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05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ordmu1pt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34" y="1122698"/>
            <a:ext cx="2515743" cy="2480802"/>
          </a:xfrm>
          <a:prstGeom prst="rect">
            <a:avLst/>
          </a:prstGeom>
        </p:spPr>
      </p:pic>
      <p:pic>
        <p:nvPicPr>
          <p:cNvPr id="5" name="Picture 4" descr="biatb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896816"/>
            <a:ext cx="2150135" cy="3402411"/>
          </a:xfrm>
          <a:prstGeom prst="rect">
            <a:avLst/>
          </a:prstGeom>
        </p:spPr>
      </p:pic>
      <p:pic>
        <p:nvPicPr>
          <p:cNvPr id="6" name="Picture 5" descr="bifrac1pt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55" y="4299227"/>
            <a:ext cx="3870413" cy="2558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1822" y="190905"/>
            <a:ext cx="5075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Bi Segregation and Layering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7450" y="1505474"/>
            <a:ext cx="155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S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5 GB plane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6133" y="5149673"/>
            <a:ext cx="1717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mic Sans MS"/>
                <a:cs typeface="Comic Sans MS"/>
              </a:rPr>
              <a:t>l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ayer formation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52916" y="1874806"/>
            <a:ext cx="129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Bi at GB’s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10124" y="3744034"/>
            <a:ext cx="103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Bi atom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533467" y="3533536"/>
            <a:ext cx="232177" cy="329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40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87" y="689434"/>
            <a:ext cx="3862388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2" y="3483747"/>
            <a:ext cx="4157663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7916"/>
            <a:ext cx="10135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Stable Bi Films on Ni (111) –  from First Principles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8072" y="1729833"/>
            <a:ext cx="1783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Structures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9468" y="4050439"/>
            <a:ext cx="173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Energetics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2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1990" y="259674"/>
            <a:ext cx="3391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Bi Films in Bulk Ni</a:t>
            </a:r>
            <a:endParaRPr lang="en-US" sz="28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623586"/>
            <a:ext cx="401796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2" y="2092081"/>
            <a:ext cx="4300538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80225" y="6053488"/>
            <a:ext cx="1634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Structure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329738" y="6048974"/>
            <a:ext cx="173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Energetics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132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5950" y="265467"/>
            <a:ext cx="4532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Multiscale</a:t>
            </a:r>
            <a:r>
              <a:rPr lang="en-US" sz="2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 Modeling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773091" y="1509359"/>
            <a:ext cx="5894331" cy="646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5491" y="3410698"/>
            <a:ext cx="5894331" cy="646868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25491" y="5355011"/>
            <a:ext cx="5894331" cy="646868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55950" y="1603425"/>
            <a:ext cx="417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First-Principles Calculations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0529" y="3455607"/>
            <a:ext cx="3168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Atomistic Simulation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1894" y="5406140"/>
            <a:ext cx="3388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Continuum Description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516136" y="2156227"/>
            <a:ext cx="399867" cy="1254471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516136" y="4057566"/>
            <a:ext cx="399867" cy="1254471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flipV="1">
            <a:off x="599310" y="5562058"/>
            <a:ext cx="996880" cy="335983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V="1">
            <a:off x="599310" y="3608181"/>
            <a:ext cx="996880" cy="335983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V="1">
            <a:off x="698904" y="1612980"/>
            <a:ext cx="996880" cy="335983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9716" y="1650080"/>
            <a:ext cx="199188" cy="4208905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3602" y="224318"/>
            <a:ext cx="5166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Many-Body Interatomic Potential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2" y="1832758"/>
            <a:ext cx="5313551" cy="1062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56" y="2706945"/>
            <a:ext cx="3557720" cy="1346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98" y="4601777"/>
            <a:ext cx="5402358" cy="15139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82671" y="799173"/>
            <a:ext cx="4127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Landa</a:t>
            </a:r>
            <a:r>
              <a:rPr lang="en-US" b="1" dirty="0" smtClean="0">
                <a:solidFill>
                  <a:schemeClr val="tx2"/>
                </a:solidFill>
                <a:latin typeface="Comic Sans MS"/>
                <a:cs typeface="Comic Sans MS"/>
              </a:rPr>
              <a:t> et al.  (1998,1999)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16588" y="1257687"/>
            <a:ext cx="3664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Finnis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-Sinclair potential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4089" y="4053796"/>
            <a:ext cx="187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Cubic spline fit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097" y="1803423"/>
            <a:ext cx="3610622" cy="236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57873" y="5254791"/>
            <a:ext cx="497971" cy="39068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46515" y="4900848"/>
            <a:ext cx="2776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Ni:  1.24 Angstroms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Bi:  1.56 Angstroms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6869" y="4367727"/>
            <a:ext cx="2506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Atomic Radii 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2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1915" y="273946"/>
            <a:ext cx="3635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Methodology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 flipH="1">
            <a:off x="224084" y="1234875"/>
            <a:ext cx="8919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Semi-grand canonical ensemble (</a:t>
            </a:r>
            <a:r>
              <a:rPr lang="en-US" sz="2400" b="1" dirty="0" err="1" smtClean="0">
                <a:latin typeface="Comic Sans MS"/>
                <a:cs typeface="Comic Sans MS"/>
              </a:rPr>
              <a:t>Kofke</a:t>
            </a:r>
            <a:r>
              <a:rPr lang="en-US" sz="2400" b="1" dirty="0" smtClean="0">
                <a:latin typeface="Comic Sans MS"/>
                <a:cs typeface="Comic Sans MS"/>
              </a:rPr>
              <a:t> &amp; </a:t>
            </a:r>
            <a:r>
              <a:rPr lang="en-US" sz="2400" b="1" dirty="0" err="1" smtClean="0">
                <a:latin typeface="Comic Sans MS"/>
                <a:cs typeface="Comic Sans MS"/>
              </a:rPr>
              <a:t>Glandt</a:t>
            </a:r>
            <a:r>
              <a:rPr lang="en-US" sz="2400" b="1" dirty="0" smtClean="0">
                <a:latin typeface="Comic Sans MS"/>
                <a:cs typeface="Comic Sans MS"/>
              </a:rPr>
              <a:t>, 1987)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36483"/>
              </p:ext>
            </p:extLst>
          </p:nvPr>
        </p:nvGraphicFramePr>
        <p:xfrm>
          <a:off x="1281897" y="1917941"/>
          <a:ext cx="1606338" cy="101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Equation" r:id="rId3" imgW="965200" imgH="609600" progId="Equation.3">
                  <p:embed/>
                </p:oleObj>
              </mc:Choice>
              <mc:Fallback>
                <p:oleObj name="Equation" r:id="rId3" imgW="9652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1897" y="1917941"/>
                        <a:ext cx="1606338" cy="101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500" y="3136900"/>
            <a:ext cx="1638300" cy="5842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8334"/>
              </p:ext>
            </p:extLst>
          </p:nvPr>
        </p:nvGraphicFramePr>
        <p:xfrm>
          <a:off x="551002" y="2922542"/>
          <a:ext cx="3145702" cy="112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Equation" r:id="rId6" imgW="1638300" imgH="584200" progId="Equation.3">
                  <p:embed/>
                </p:oleObj>
              </mc:Choice>
              <mc:Fallback>
                <p:oleObj name="Equation" r:id="rId6" imgW="16383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1002" y="2922542"/>
                        <a:ext cx="3145702" cy="1121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44804"/>
              </p:ext>
            </p:extLst>
          </p:nvPr>
        </p:nvGraphicFramePr>
        <p:xfrm>
          <a:off x="166543" y="4044265"/>
          <a:ext cx="5322427" cy="97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Equation" r:id="rId8" imgW="3187700" imgH="584200" progId="Equation.3">
                  <p:embed/>
                </p:oleObj>
              </mc:Choice>
              <mc:Fallback>
                <p:oleObj name="Equation" r:id="rId8" imgW="31877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6543" y="4044265"/>
                        <a:ext cx="5322427" cy="97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792451" y="2198357"/>
            <a:ext cx="3716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Fixed total number of particles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41222" y="2747804"/>
            <a:ext cx="2511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Legendre transforms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Cube 17"/>
          <p:cNvSpPr/>
          <p:nvPr/>
        </p:nvSpPr>
        <p:spPr>
          <a:xfrm>
            <a:off x="6692340" y="4134100"/>
            <a:ext cx="1369421" cy="189272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154738" y="3262377"/>
            <a:ext cx="439402" cy="882095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7045779" y="5972927"/>
            <a:ext cx="524790" cy="882094"/>
          </a:xfrm>
          <a:prstGeom prst="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05553" y="5221714"/>
            <a:ext cx="1095537" cy="1095785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237554" y="5175992"/>
            <a:ext cx="1412029" cy="597702"/>
          </a:xfrm>
          <a:custGeom>
            <a:avLst/>
            <a:gdLst>
              <a:gd name="connsiteX0" fmla="*/ 0 w 1412029"/>
              <a:gd name="connsiteY0" fmla="*/ 597702 h 597702"/>
              <a:gd name="connsiteX1" fmla="*/ 49797 w 1412029"/>
              <a:gd name="connsiteY1" fmla="*/ 398468 h 597702"/>
              <a:gd name="connsiteX2" fmla="*/ 99594 w 1412029"/>
              <a:gd name="connsiteY2" fmla="*/ 348659 h 597702"/>
              <a:gd name="connsiteX3" fmla="*/ 149391 w 1412029"/>
              <a:gd name="connsiteY3" fmla="*/ 273947 h 597702"/>
              <a:gd name="connsiteX4" fmla="*/ 248986 w 1412029"/>
              <a:gd name="connsiteY4" fmla="*/ 174330 h 597702"/>
              <a:gd name="connsiteX5" fmla="*/ 398377 w 1412029"/>
              <a:gd name="connsiteY5" fmla="*/ 124521 h 597702"/>
              <a:gd name="connsiteX6" fmla="*/ 672261 w 1412029"/>
              <a:gd name="connsiteY6" fmla="*/ 149426 h 597702"/>
              <a:gd name="connsiteX7" fmla="*/ 1394320 w 1412029"/>
              <a:gd name="connsiteY7" fmla="*/ 124521 h 597702"/>
              <a:gd name="connsiteX8" fmla="*/ 1394320 w 1412029"/>
              <a:gd name="connsiteY8" fmla="*/ 0 h 59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029" h="597702">
                <a:moveTo>
                  <a:pt x="0" y="597702"/>
                </a:moveTo>
                <a:cubicBezTo>
                  <a:pt x="5355" y="570918"/>
                  <a:pt x="26826" y="436761"/>
                  <a:pt x="49797" y="398468"/>
                </a:cubicBezTo>
                <a:cubicBezTo>
                  <a:pt x="61874" y="378335"/>
                  <a:pt x="84930" y="366993"/>
                  <a:pt x="99594" y="348659"/>
                </a:cubicBezTo>
                <a:cubicBezTo>
                  <a:pt x="118288" y="325286"/>
                  <a:pt x="129916" y="296673"/>
                  <a:pt x="149391" y="273947"/>
                </a:cubicBezTo>
                <a:cubicBezTo>
                  <a:pt x="179945" y="238293"/>
                  <a:pt x="204442" y="189182"/>
                  <a:pt x="248986" y="174330"/>
                </a:cubicBezTo>
                <a:lnTo>
                  <a:pt x="398377" y="124521"/>
                </a:lnTo>
                <a:cubicBezTo>
                  <a:pt x="489672" y="132823"/>
                  <a:pt x="581298" y="138053"/>
                  <a:pt x="672261" y="149426"/>
                </a:cubicBezTo>
                <a:cubicBezTo>
                  <a:pt x="982711" y="188241"/>
                  <a:pt x="801997" y="297321"/>
                  <a:pt x="1394320" y="124521"/>
                </a:cubicBezTo>
                <a:cubicBezTo>
                  <a:pt x="1434166" y="112897"/>
                  <a:pt x="1394320" y="41507"/>
                  <a:pt x="139432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15090" y="5450528"/>
            <a:ext cx="62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7684704" y="3397934"/>
            <a:ext cx="74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/>
              <a:t>zz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188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gma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8" y="667866"/>
            <a:ext cx="2971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86586" y="667866"/>
            <a:ext cx="423730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1.) S</a:t>
            </a:r>
            <a:r>
              <a:rPr lang="en-US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5 Grain Boundary (Ni)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36.9</a:t>
            </a:r>
            <a:r>
              <a:rPr lang="en-US" sz="2400" b="1" baseline="30000" dirty="0" smtClean="0">
                <a:solidFill>
                  <a:schemeClr val="tx2"/>
                </a:solidFill>
                <a:latin typeface="Comic Sans MS"/>
                <a:cs typeface="Comic Sans MS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 twist boundary</a:t>
            </a:r>
          </a:p>
          <a:p>
            <a:endParaRPr lang="en-US" sz="2400" b="1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2.</a:t>
            </a:r>
            <a:r>
              <a:rPr lang="en-US" sz="2400" b="1" dirty="0">
                <a:solidFill>
                  <a:schemeClr val="tx2"/>
                </a:solidFill>
                <a:latin typeface="Symbol" charset="2"/>
                <a:cs typeface="Symbol" charset="2"/>
              </a:rPr>
              <a:t>) </a:t>
            </a:r>
            <a:r>
              <a:rPr lang="en-US" sz="2400" b="1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13 </a:t>
            </a: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Grain Boundary (Ni)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22.6</a:t>
            </a:r>
            <a:r>
              <a:rPr lang="en-US" sz="2400" b="1" baseline="30000" dirty="0" smtClean="0">
                <a:solidFill>
                  <a:schemeClr val="tx2"/>
                </a:solidFill>
                <a:latin typeface="Comic Sans MS"/>
                <a:cs typeface="Comic Sans MS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twist boundary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175" y="3222766"/>
            <a:ext cx="4538462" cy="36196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3178" y="59126"/>
            <a:ext cx="5462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Constructing a Grain Boundary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146732" y="2794688"/>
            <a:ext cx="1477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Bicrysta</a:t>
            </a:r>
            <a:r>
              <a:rPr lang="en-US" sz="2000" b="1" dirty="0" err="1">
                <a:solidFill>
                  <a:schemeClr val="tx2"/>
                </a:solidFill>
                <a:latin typeface="Comic Sans MS"/>
                <a:cs typeface="Comic Sans MS"/>
              </a:rPr>
              <a:t>l</a:t>
            </a:r>
            <a:endParaRPr lang="en-US" sz="2000" dirty="0"/>
          </a:p>
        </p:txBody>
      </p:sp>
      <p:pic>
        <p:nvPicPr>
          <p:cNvPr id="2" name="Picture 1" descr="sigma5se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0" y="3714279"/>
            <a:ext cx="3778982" cy="3128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4194" y="3025520"/>
            <a:ext cx="750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Symbol" charset="2"/>
                <a:cs typeface="Symbol" charset="2"/>
              </a:rPr>
              <a:t>S</a:t>
            </a: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5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0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crys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6" y="1051108"/>
            <a:ext cx="1674848" cy="2395808"/>
          </a:xfrm>
          <a:prstGeom prst="rect">
            <a:avLst/>
          </a:prstGeom>
        </p:spPr>
      </p:pic>
      <p:pic>
        <p:nvPicPr>
          <p:cNvPr id="5" name="Picture 4" descr="bifrac1pt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35" y="1051108"/>
            <a:ext cx="4211534" cy="2784292"/>
          </a:xfrm>
          <a:prstGeom prst="rect">
            <a:avLst/>
          </a:prstGeom>
        </p:spPr>
      </p:pic>
      <p:pic>
        <p:nvPicPr>
          <p:cNvPr id="6" name="Picture 5" descr="biatbou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5" y="4073708"/>
            <a:ext cx="1674848" cy="2650309"/>
          </a:xfrm>
          <a:prstGeom prst="rect">
            <a:avLst/>
          </a:prstGeom>
        </p:spPr>
      </p:pic>
      <p:pic>
        <p:nvPicPr>
          <p:cNvPr id="7" name="Picture 6" descr="layersbimu2pt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35" y="4073708"/>
            <a:ext cx="4211534" cy="2784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2844" y="2148942"/>
            <a:ext cx="194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Dm</a:t>
            </a:r>
            <a:r>
              <a:rPr lang="en-US" sz="20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  =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-1.8 </a:t>
            </a:r>
            <a:r>
              <a:rPr lang="en-US" sz="20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eV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613567" y="5155531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Dm</a:t>
            </a:r>
            <a:r>
              <a:rPr lang="en-US" sz="20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  =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-2.0 </a:t>
            </a:r>
            <a:r>
              <a:rPr lang="en-US" sz="20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eV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74236" y="187693"/>
            <a:ext cx="8769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Varying the Chemical Pot. Difference - Layering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4236" y="3475166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S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5 </a:t>
            </a:r>
            <a:r>
              <a:rPr lang="en-US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bicrysta</a:t>
            </a:r>
            <a:r>
              <a:rPr lang="en-US" sz="2400" b="1" dirty="0" err="1">
                <a:solidFill>
                  <a:srgbClr val="008000"/>
                </a:solidFill>
                <a:latin typeface="Comic Sans MS"/>
                <a:cs typeface="Comic Sans MS"/>
              </a:rPr>
              <a:t>l</a:t>
            </a:r>
            <a:endParaRPr lang="en-US" sz="2400" dirty="0"/>
          </a:p>
        </p:txBody>
      </p:sp>
      <p:sp>
        <p:nvSpPr>
          <p:cNvPr id="12" name="Up Arrow 11"/>
          <p:cNvSpPr/>
          <p:nvPr/>
        </p:nvSpPr>
        <p:spPr>
          <a:xfrm>
            <a:off x="2016033" y="1295020"/>
            <a:ext cx="301403" cy="1668582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6713" y="833355"/>
            <a:ext cx="17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z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345078" y="3762352"/>
            <a:ext cx="1425591" cy="174479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697716" y="908068"/>
            <a:ext cx="124492" cy="542762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646177" y="932973"/>
            <a:ext cx="124492" cy="542762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7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ordmu1pt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0" y="1316528"/>
            <a:ext cx="2424213" cy="2390543"/>
          </a:xfrm>
          <a:prstGeom prst="rect">
            <a:avLst/>
          </a:prstGeom>
        </p:spPr>
      </p:pic>
      <p:pic>
        <p:nvPicPr>
          <p:cNvPr id="8" name="Picture 7" descr="layersnimu1pt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33" y="4188824"/>
            <a:ext cx="3165837" cy="2268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9885" y="4004158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Dm</a:t>
            </a:r>
            <a:r>
              <a:rPr lang="en-US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  =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-1.8 </a:t>
            </a:r>
            <a:r>
              <a:rPr lang="en-US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35302" y="6488668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Dm</a:t>
            </a:r>
            <a:r>
              <a:rPr lang="en-US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  =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-1.9 </a:t>
            </a:r>
            <a:r>
              <a:rPr lang="en-US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eV</a:t>
            </a:r>
            <a:endParaRPr lang="en-US" dirty="0"/>
          </a:p>
        </p:txBody>
      </p:sp>
      <p:pic>
        <p:nvPicPr>
          <p:cNvPr id="11" name="Picture 10" descr="nibird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29" y="1219684"/>
            <a:ext cx="3177896" cy="25998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81029" y="3819492"/>
            <a:ext cx="3177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mic Sans MS"/>
                <a:cs typeface="Comic Sans MS"/>
              </a:rPr>
              <a:t>r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adial distribution function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0814" y="35881"/>
            <a:ext cx="7193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Interfacial Chemistry and Structure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212680" y="1870715"/>
            <a:ext cx="103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Bi atom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61585" y="2240047"/>
            <a:ext cx="551095" cy="339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5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9597" y="321449"/>
            <a:ext cx="3867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Segregation Enthalpy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21184" y="1026349"/>
            <a:ext cx="195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Symbol" charset="2"/>
                <a:cs typeface="Symbol" charset="2"/>
              </a:rPr>
              <a:t>S5 </a:t>
            </a:r>
            <a:r>
              <a:rPr lang="en-US" sz="2400" b="1" dirty="0" smtClean="0">
                <a:latin typeface="Comic Sans MS"/>
                <a:cs typeface="Comic Sans MS"/>
              </a:rPr>
              <a:t>Boundary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184" y="1736819"/>
            <a:ext cx="2204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D</a:t>
            </a:r>
            <a:r>
              <a:rPr lang="en-US" sz="2800" dirty="0" smtClean="0"/>
              <a:t>H = 1.25  </a:t>
            </a:r>
            <a:r>
              <a:rPr lang="en-US" sz="2800" dirty="0" err="1" smtClean="0"/>
              <a:t>eV</a:t>
            </a:r>
            <a:endParaRPr lang="en-US" sz="2800" dirty="0"/>
          </a:p>
        </p:txBody>
      </p:sp>
      <p:pic>
        <p:nvPicPr>
          <p:cNvPr id="7" name="Picture 6" descr="bicrys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49" y="1159981"/>
            <a:ext cx="2029537" cy="29031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5332" y="4063158"/>
            <a:ext cx="4544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/>
                <a:cs typeface="Comic Sans MS"/>
              </a:rPr>
              <a:t>perform swap (Bi -&gt; Ni) </a:t>
            </a:r>
            <a:r>
              <a:rPr lang="en-US" sz="2000" b="1" dirty="0" smtClean="0">
                <a:latin typeface="Comic Sans MS"/>
                <a:cs typeface="Comic Sans MS"/>
              </a:rPr>
              <a:t>&amp; relax</a:t>
            </a:r>
            <a:endParaRPr lang="en-US" sz="2000" b="1" dirty="0" smtClean="0">
              <a:latin typeface="Comic Sans MS"/>
              <a:cs typeface="Comic Sans MS"/>
            </a:endParaRPr>
          </a:p>
          <a:p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9" name="Left Arrow 8"/>
          <p:cNvSpPr/>
          <p:nvPr/>
        </p:nvSpPr>
        <p:spPr>
          <a:xfrm rot="20051831">
            <a:off x="6593484" y="1276929"/>
            <a:ext cx="1102193" cy="2315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929107" y="2067392"/>
            <a:ext cx="1102193" cy="2315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egat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22" y="2418913"/>
            <a:ext cx="2116204" cy="32884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47857" y="4918549"/>
            <a:ext cx="5359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** Large </a:t>
            </a:r>
            <a:r>
              <a:rPr lang="en-US" sz="2400" b="1" dirty="0" smtClean="0">
                <a:latin typeface="Symbol" charset="2"/>
                <a:cs typeface="Symbol" charset="2"/>
              </a:rPr>
              <a:t>D</a:t>
            </a:r>
            <a:r>
              <a:rPr lang="en-US" sz="2400" b="1" dirty="0" smtClean="0">
                <a:latin typeface="Comic Sans MS"/>
                <a:cs typeface="Comic Sans MS"/>
              </a:rPr>
              <a:t>H due, in part, to relaxation of elastic energy.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175000"/>
            <a:ext cx="3048000" cy="50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3400" y="3187700"/>
            <a:ext cx="2997200" cy="46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3400" y="3187700"/>
            <a:ext cx="2997200" cy="469900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113723"/>
              </p:ext>
            </p:extLst>
          </p:nvPr>
        </p:nvGraphicFramePr>
        <p:xfrm>
          <a:off x="4554211" y="6152891"/>
          <a:ext cx="4084676" cy="56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2997200" imgH="469900" progId="Equation.3">
                  <p:embed/>
                </p:oleObj>
              </mc:Choice>
              <mc:Fallback>
                <p:oleObj name="Equation" r:id="rId7" imgW="2997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54211" y="6152891"/>
                        <a:ext cx="4084676" cy="564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75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1681</Words>
  <Application>Microsoft Macintosh PowerPoint</Application>
  <PresentationFormat>On-screen Show (4:3)</PresentationFormat>
  <Paragraphs>260</Paragraphs>
  <Slides>29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Equation</vt:lpstr>
      <vt:lpstr>Microsoft Equation</vt:lpstr>
      <vt:lpstr>Paint.Picture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Stability Due to Quantum Confinement</vt:lpstr>
      <vt:lpstr> Bi hcp films on Ni (111)</vt:lpstr>
      <vt:lpstr>Stable Bi hR2 films on Ni (111)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Lehigh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Rickman</dc:creator>
  <cp:lastModifiedBy>Jeff Rickman</cp:lastModifiedBy>
  <cp:revision>70</cp:revision>
  <dcterms:created xsi:type="dcterms:W3CDTF">2012-12-12T03:54:28Z</dcterms:created>
  <dcterms:modified xsi:type="dcterms:W3CDTF">2012-12-18T02:55:15Z</dcterms:modified>
</cp:coreProperties>
</file>