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81" r:id="rId2"/>
    <p:sldId id="258" r:id="rId3"/>
    <p:sldId id="259" r:id="rId4"/>
    <p:sldId id="260" r:id="rId5"/>
    <p:sldId id="261" r:id="rId6"/>
    <p:sldId id="279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1" d="100"/>
          <a:sy n="141" d="100"/>
        </p:scale>
        <p:origin x="-6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BC4D0B-81AE-A843-BDB2-904AB7625B8B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EB7DC19F-7957-C14F-8745-8BB33C582C1E}">
      <dgm:prSet phldrT="[Text]"/>
      <dgm:spPr>
        <a:solidFill>
          <a:srgbClr val="3366FF"/>
        </a:solidFill>
      </dgm:spPr>
      <dgm:t>
        <a:bodyPr/>
        <a:lstStyle/>
        <a:p>
          <a:r>
            <a:rPr lang="en-US" dirty="0" smtClean="0"/>
            <a:t>Grain Boundary Structure</a:t>
          </a:r>
          <a:endParaRPr lang="en-US" dirty="0"/>
        </a:p>
      </dgm:t>
    </dgm:pt>
    <dgm:pt modelId="{0CB50E14-B538-F642-A4D0-F051CDDDA68F}" type="parTrans" cxnId="{6E71BC15-2A08-204E-B1DA-31F2C38D60F5}">
      <dgm:prSet/>
      <dgm:spPr/>
      <dgm:t>
        <a:bodyPr/>
        <a:lstStyle/>
        <a:p>
          <a:endParaRPr lang="en-US"/>
        </a:p>
      </dgm:t>
    </dgm:pt>
    <dgm:pt modelId="{28C5164B-86D2-5B4C-B3F1-570BC88081F9}" type="sibTrans" cxnId="{6E71BC15-2A08-204E-B1DA-31F2C38D60F5}">
      <dgm:prSet/>
      <dgm:spPr/>
      <dgm:t>
        <a:bodyPr/>
        <a:lstStyle/>
        <a:p>
          <a:endParaRPr lang="en-US"/>
        </a:p>
      </dgm:t>
    </dgm:pt>
    <dgm:pt modelId="{1BF9564C-A117-E644-A081-522866F8A79C}">
      <dgm:prSet phldrT="[Text]"/>
      <dgm:spPr>
        <a:solidFill>
          <a:srgbClr val="3366FF"/>
        </a:solidFill>
      </dgm:spPr>
      <dgm:t>
        <a:bodyPr/>
        <a:lstStyle/>
        <a:p>
          <a:r>
            <a:rPr lang="en-US" dirty="0" smtClean="0"/>
            <a:t>Solute Content</a:t>
          </a:r>
          <a:endParaRPr lang="en-US" dirty="0"/>
        </a:p>
      </dgm:t>
    </dgm:pt>
    <dgm:pt modelId="{974C47CF-F172-E941-987D-584701AA15D0}" type="parTrans" cxnId="{D8AAAD62-E9C9-234B-BD3F-E819A29A6CE4}">
      <dgm:prSet/>
      <dgm:spPr/>
      <dgm:t>
        <a:bodyPr/>
        <a:lstStyle/>
        <a:p>
          <a:endParaRPr lang="en-US"/>
        </a:p>
      </dgm:t>
    </dgm:pt>
    <dgm:pt modelId="{F18E6E08-5EC0-2242-A374-B2319BA28F36}" type="sibTrans" cxnId="{D8AAAD62-E9C9-234B-BD3F-E819A29A6CE4}">
      <dgm:prSet/>
      <dgm:spPr/>
      <dgm:t>
        <a:bodyPr/>
        <a:lstStyle/>
        <a:p>
          <a:endParaRPr lang="en-US"/>
        </a:p>
      </dgm:t>
    </dgm:pt>
    <dgm:pt modelId="{3766FD43-693F-8043-8C1F-8398B3C84936}">
      <dgm:prSet phldrT="[Text]"/>
      <dgm:spPr>
        <a:solidFill>
          <a:srgbClr val="3366FF"/>
        </a:solidFill>
      </dgm:spPr>
      <dgm:t>
        <a:bodyPr/>
        <a:lstStyle/>
        <a:p>
          <a:r>
            <a:rPr lang="en-US" dirty="0" smtClean="0"/>
            <a:t>Properties</a:t>
          </a:r>
          <a:endParaRPr lang="en-US" dirty="0"/>
        </a:p>
      </dgm:t>
    </dgm:pt>
    <dgm:pt modelId="{C8529FE5-0454-644B-8E35-0F876AEADBB2}" type="parTrans" cxnId="{8BE548D1-A094-8B45-BCA6-A6157236DEE7}">
      <dgm:prSet/>
      <dgm:spPr/>
      <dgm:t>
        <a:bodyPr/>
        <a:lstStyle/>
        <a:p>
          <a:endParaRPr lang="en-US"/>
        </a:p>
      </dgm:t>
    </dgm:pt>
    <dgm:pt modelId="{757ED96A-63C2-8C48-810B-C0A651677D8B}" type="sibTrans" cxnId="{8BE548D1-A094-8B45-BCA6-A6157236DEE7}">
      <dgm:prSet/>
      <dgm:spPr/>
      <dgm:t>
        <a:bodyPr/>
        <a:lstStyle/>
        <a:p>
          <a:endParaRPr lang="en-US"/>
        </a:p>
      </dgm:t>
    </dgm:pt>
    <dgm:pt modelId="{1C0BE04A-AAC4-F544-AEB9-834B298F1FAA}" type="pres">
      <dgm:prSet presAssocID="{79BC4D0B-81AE-A843-BDB2-904AB7625B8B}" presName="Name0" presStyleCnt="0">
        <dgm:presLayoutVars>
          <dgm:dir/>
          <dgm:resizeHandles val="exact"/>
        </dgm:presLayoutVars>
      </dgm:prSet>
      <dgm:spPr/>
    </dgm:pt>
    <dgm:pt modelId="{BD4B42D5-7854-D540-9A05-3CCE546BE612}" type="pres">
      <dgm:prSet presAssocID="{EB7DC19F-7957-C14F-8745-8BB33C582C1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A3CE31-67E1-D742-A7B8-88CF38CF7538}" type="pres">
      <dgm:prSet presAssocID="{28C5164B-86D2-5B4C-B3F1-570BC88081F9}" presName="sibTrans" presStyleLbl="sibTrans2D1" presStyleIdx="0" presStyleCnt="2"/>
      <dgm:spPr/>
      <dgm:t>
        <a:bodyPr/>
        <a:lstStyle/>
        <a:p>
          <a:endParaRPr lang="en-US"/>
        </a:p>
      </dgm:t>
    </dgm:pt>
    <dgm:pt modelId="{D511E628-CF1D-4247-B2A6-A4B3C3F9E6C5}" type="pres">
      <dgm:prSet presAssocID="{28C5164B-86D2-5B4C-B3F1-570BC88081F9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BC830864-DDAF-0A4E-9EBF-1DDFE2AFF09D}" type="pres">
      <dgm:prSet presAssocID="{1BF9564C-A117-E644-A081-522866F8A79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998DC6-F662-A74F-8EA5-6EFB73F0D2AD}" type="pres">
      <dgm:prSet presAssocID="{F18E6E08-5EC0-2242-A374-B2319BA28F36}" presName="sibTrans" presStyleLbl="sibTrans2D1" presStyleIdx="1" presStyleCnt="2"/>
      <dgm:spPr/>
      <dgm:t>
        <a:bodyPr/>
        <a:lstStyle/>
        <a:p>
          <a:endParaRPr lang="en-US"/>
        </a:p>
      </dgm:t>
    </dgm:pt>
    <dgm:pt modelId="{04F6DC7B-FBB2-7145-B5F3-369BFEE6E8F7}" type="pres">
      <dgm:prSet presAssocID="{F18E6E08-5EC0-2242-A374-B2319BA28F36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9C07F1BE-11CB-264F-B272-ED0BB486A06E}" type="pres">
      <dgm:prSet presAssocID="{3766FD43-693F-8043-8C1F-8398B3C8493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AAAD62-E9C9-234B-BD3F-E819A29A6CE4}" srcId="{79BC4D0B-81AE-A843-BDB2-904AB7625B8B}" destId="{1BF9564C-A117-E644-A081-522866F8A79C}" srcOrd="1" destOrd="0" parTransId="{974C47CF-F172-E941-987D-584701AA15D0}" sibTransId="{F18E6E08-5EC0-2242-A374-B2319BA28F36}"/>
    <dgm:cxn modelId="{8BE548D1-A094-8B45-BCA6-A6157236DEE7}" srcId="{79BC4D0B-81AE-A843-BDB2-904AB7625B8B}" destId="{3766FD43-693F-8043-8C1F-8398B3C84936}" srcOrd="2" destOrd="0" parTransId="{C8529FE5-0454-644B-8E35-0F876AEADBB2}" sibTransId="{757ED96A-63C2-8C48-810B-C0A651677D8B}"/>
    <dgm:cxn modelId="{6CB16FEF-0B43-C942-A934-1D8708E3E80B}" type="presOf" srcId="{F18E6E08-5EC0-2242-A374-B2319BA28F36}" destId="{04F6DC7B-FBB2-7145-B5F3-369BFEE6E8F7}" srcOrd="1" destOrd="0" presId="urn:microsoft.com/office/officeart/2005/8/layout/process1"/>
    <dgm:cxn modelId="{D8404028-ADD6-4E45-BFC4-A98E7B911FD1}" type="presOf" srcId="{F18E6E08-5EC0-2242-A374-B2319BA28F36}" destId="{36998DC6-F662-A74F-8EA5-6EFB73F0D2AD}" srcOrd="0" destOrd="0" presId="urn:microsoft.com/office/officeart/2005/8/layout/process1"/>
    <dgm:cxn modelId="{6E71BC15-2A08-204E-B1DA-31F2C38D60F5}" srcId="{79BC4D0B-81AE-A843-BDB2-904AB7625B8B}" destId="{EB7DC19F-7957-C14F-8745-8BB33C582C1E}" srcOrd="0" destOrd="0" parTransId="{0CB50E14-B538-F642-A4D0-F051CDDDA68F}" sibTransId="{28C5164B-86D2-5B4C-B3F1-570BC88081F9}"/>
    <dgm:cxn modelId="{2F2689AF-7349-5D41-A4BD-0A054A56E1FE}" type="presOf" srcId="{3766FD43-693F-8043-8C1F-8398B3C84936}" destId="{9C07F1BE-11CB-264F-B272-ED0BB486A06E}" srcOrd="0" destOrd="0" presId="urn:microsoft.com/office/officeart/2005/8/layout/process1"/>
    <dgm:cxn modelId="{B9981190-ADFA-984B-B4F3-AFF4067E8DF3}" type="presOf" srcId="{EB7DC19F-7957-C14F-8745-8BB33C582C1E}" destId="{BD4B42D5-7854-D540-9A05-3CCE546BE612}" srcOrd="0" destOrd="0" presId="urn:microsoft.com/office/officeart/2005/8/layout/process1"/>
    <dgm:cxn modelId="{5B7E7E5F-4E78-2148-AC94-1EBB7848048B}" type="presOf" srcId="{28C5164B-86D2-5B4C-B3F1-570BC88081F9}" destId="{94A3CE31-67E1-D742-A7B8-88CF38CF7538}" srcOrd="0" destOrd="0" presId="urn:microsoft.com/office/officeart/2005/8/layout/process1"/>
    <dgm:cxn modelId="{F0BEFF2E-EAB1-3A48-9474-DB965225DC6F}" type="presOf" srcId="{79BC4D0B-81AE-A843-BDB2-904AB7625B8B}" destId="{1C0BE04A-AAC4-F544-AEB9-834B298F1FAA}" srcOrd="0" destOrd="0" presId="urn:microsoft.com/office/officeart/2005/8/layout/process1"/>
    <dgm:cxn modelId="{F3E55E5B-7109-194A-BCC0-88E35CA1BB8A}" type="presOf" srcId="{1BF9564C-A117-E644-A081-522866F8A79C}" destId="{BC830864-DDAF-0A4E-9EBF-1DDFE2AFF09D}" srcOrd="0" destOrd="0" presId="urn:microsoft.com/office/officeart/2005/8/layout/process1"/>
    <dgm:cxn modelId="{FB9D016B-BDB6-D245-923B-69C5123427A7}" type="presOf" srcId="{28C5164B-86D2-5B4C-B3F1-570BC88081F9}" destId="{D511E628-CF1D-4247-B2A6-A4B3C3F9E6C5}" srcOrd="1" destOrd="0" presId="urn:microsoft.com/office/officeart/2005/8/layout/process1"/>
    <dgm:cxn modelId="{B224BB7F-1985-7C40-B4F9-27899FAF527D}" type="presParOf" srcId="{1C0BE04A-AAC4-F544-AEB9-834B298F1FAA}" destId="{BD4B42D5-7854-D540-9A05-3CCE546BE612}" srcOrd="0" destOrd="0" presId="urn:microsoft.com/office/officeart/2005/8/layout/process1"/>
    <dgm:cxn modelId="{5AF2AF1B-E8AF-904D-8971-034A7FD0B198}" type="presParOf" srcId="{1C0BE04A-AAC4-F544-AEB9-834B298F1FAA}" destId="{94A3CE31-67E1-D742-A7B8-88CF38CF7538}" srcOrd="1" destOrd="0" presId="urn:microsoft.com/office/officeart/2005/8/layout/process1"/>
    <dgm:cxn modelId="{64BAF51C-94F7-6A44-9C43-4C4EDF47C771}" type="presParOf" srcId="{94A3CE31-67E1-D742-A7B8-88CF38CF7538}" destId="{D511E628-CF1D-4247-B2A6-A4B3C3F9E6C5}" srcOrd="0" destOrd="0" presId="urn:microsoft.com/office/officeart/2005/8/layout/process1"/>
    <dgm:cxn modelId="{8E86A0DC-E194-A746-9E7E-FB066CE2F3C3}" type="presParOf" srcId="{1C0BE04A-AAC4-F544-AEB9-834B298F1FAA}" destId="{BC830864-DDAF-0A4E-9EBF-1DDFE2AFF09D}" srcOrd="2" destOrd="0" presId="urn:microsoft.com/office/officeart/2005/8/layout/process1"/>
    <dgm:cxn modelId="{41355D27-7E32-EB4E-B797-013F55BD007D}" type="presParOf" srcId="{1C0BE04A-AAC4-F544-AEB9-834B298F1FAA}" destId="{36998DC6-F662-A74F-8EA5-6EFB73F0D2AD}" srcOrd="3" destOrd="0" presId="urn:microsoft.com/office/officeart/2005/8/layout/process1"/>
    <dgm:cxn modelId="{8AA81456-0BF9-DF4C-85D5-070C14AAF736}" type="presParOf" srcId="{36998DC6-F662-A74F-8EA5-6EFB73F0D2AD}" destId="{04F6DC7B-FBB2-7145-B5F3-369BFEE6E8F7}" srcOrd="0" destOrd="0" presId="urn:microsoft.com/office/officeart/2005/8/layout/process1"/>
    <dgm:cxn modelId="{43FEBF48-E57D-EC4C-A7D2-5CE127A7F872}" type="presParOf" srcId="{1C0BE04A-AAC4-F544-AEB9-834B298F1FAA}" destId="{9C07F1BE-11CB-264F-B272-ED0BB486A06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DA1CAD-41B3-9A48-803B-A6490278B771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AE55EB12-D036-D947-A3C2-33D3575D95E0}">
      <dgm:prSet phldrT="[Text]"/>
      <dgm:spPr>
        <a:solidFill>
          <a:srgbClr val="3366FF"/>
        </a:solidFill>
      </dgm:spPr>
      <dgm:t>
        <a:bodyPr/>
        <a:lstStyle/>
        <a:p>
          <a:r>
            <a:rPr lang="en-US" dirty="0" smtClean="0"/>
            <a:t>Solute Content</a:t>
          </a:r>
          <a:endParaRPr lang="en-US" dirty="0"/>
        </a:p>
      </dgm:t>
    </dgm:pt>
    <dgm:pt modelId="{FC2DFDC9-2C47-5A43-B8BA-741D08614469}" type="parTrans" cxnId="{BE53223A-047C-A34F-B3FB-1156DF35FD29}">
      <dgm:prSet/>
      <dgm:spPr/>
      <dgm:t>
        <a:bodyPr/>
        <a:lstStyle/>
        <a:p>
          <a:endParaRPr lang="en-US"/>
        </a:p>
      </dgm:t>
    </dgm:pt>
    <dgm:pt modelId="{99B852F7-5C5F-8B41-BF9C-DE716460E735}" type="sibTrans" cxnId="{BE53223A-047C-A34F-B3FB-1156DF35FD29}">
      <dgm:prSet/>
      <dgm:spPr/>
      <dgm:t>
        <a:bodyPr/>
        <a:lstStyle/>
        <a:p>
          <a:endParaRPr lang="en-US"/>
        </a:p>
      </dgm:t>
    </dgm:pt>
    <dgm:pt modelId="{E3BEF905-C903-7A4C-AF8A-C3785BB95449}">
      <dgm:prSet phldrT="[Text]"/>
      <dgm:spPr>
        <a:solidFill>
          <a:srgbClr val="3366FF"/>
        </a:solidFill>
      </dgm:spPr>
      <dgm:t>
        <a:bodyPr/>
        <a:lstStyle/>
        <a:p>
          <a:r>
            <a:rPr lang="en-US" dirty="0" smtClean="0"/>
            <a:t>Grain Boundary Structure</a:t>
          </a:r>
          <a:endParaRPr lang="en-US" dirty="0"/>
        </a:p>
      </dgm:t>
    </dgm:pt>
    <dgm:pt modelId="{C132DB49-9FCF-9B44-9C07-AF4C08095292}" type="parTrans" cxnId="{EA4D55C0-B407-0542-8D81-BABC5F26C1EF}">
      <dgm:prSet/>
      <dgm:spPr/>
      <dgm:t>
        <a:bodyPr/>
        <a:lstStyle/>
        <a:p>
          <a:endParaRPr lang="en-US"/>
        </a:p>
      </dgm:t>
    </dgm:pt>
    <dgm:pt modelId="{7BEB7BA1-7379-E84C-92D5-12C96D8F989E}" type="sibTrans" cxnId="{EA4D55C0-B407-0542-8D81-BABC5F26C1EF}">
      <dgm:prSet/>
      <dgm:spPr/>
      <dgm:t>
        <a:bodyPr/>
        <a:lstStyle/>
        <a:p>
          <a:endParaRPr lang="en-US"/>
        </a:p>
      </dgm:t>
    </dgm:pt>
    <dgm:pt modelId="{D4E8448C-DE32-5C41-88E6-92856BA36F6A}">
      <dgm:prSet phldrT="[Text]"/>
      <dgm:spPr>
        <a:solidFill>
          <a:srgbClr val="3366FF"/>
        </a:solidFill>
      </dgm:spPr>
      <dgm:t>
        <a:bodyPr/>
        <a:lstStyle/>
        <a:p>
          <a:r>
            <a:rPr lang="en-US" dirty="0" smtClean="0"/>
            <a:t>Properties</a:t>
          </a:r>
          <a:endParaRPr lang="en-US" dirty="0"/>
        </a:p>
      </dgm:t>
    </dgm:pt>
    <dgm:pt modelId="{FAB7AE86-06D0-F644-BDD1-575D6A0B518F}" type="parTrans" cxnId="{790C61ED-18A2-2541-A634-15AA87BB6648}">
      <dgm:prSet/>
      <dgm:spPr/>
      <dgm:t>
        <a:bodyPr/>
        <a:lstStyle/>
        <a:p>
          <a:endParaRPr lang="en-US"/>
        </a:p>
      </dgm:t>
    </dgm:pt>
    <dgm:pt modelId="{AD805038-117F-214A-A75B-D60B0DC68D55}" type="sibTrans" cxnId="{790C61ED-18A2-2541-A634-15AA87BB6648}">
      <dgm:prSet/>
      <dgm:spPr/>
      <dgm:t>
        <a:bodyPr/>
        <a:lstStyle/>
        <a:p>
          <a:endParaRPr lang="en-US"/>
        </a:p>
      </dgm:t>
    </dgm:pt>
    <dgm:pt modelId="{91E1A585-903A-F844-8681-7743987917BF}" type="pres">
      <dgm:prSet presAssocID="{78DA1CAD-41B3-9A48-803B-A6490278B771}" presName="Name0" presStyleCnt="0">
        <dgm:presLayoutVars>
          <dgm:dir/>
          <dgm:resizeHandles val="exact"/>
        </dgm:presLayoutVars>
      </dgm:prSet>
      <dgm:spPr/>
    </dgm:pt>
    <dgm:pt modelId="{4FACB699-4534-9B44-BD06-1F999F315D70}" type="pres">
      <dgm:prSet presAssocID="{AE55EB12-D036-D947-A3C2-33D3575D95E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15B61F-0AB5-4F4D-989A-2F78F905DBC0}" type="pres">
      <dgm:prSet presAssocID="{99B852F7-5C5F-8B41-BF9C-DE716460E735}" presName="sibTrans" presStyleLbl="sibTrans2D1" presStyleIdx="0" presStyleCnt="2"/>
      <dgm:spPr/>
      <dgm:t>
        <a:bodyPr/>
        <a:lstStyle/>
        <a:p>
          <a:endParaRPr lang="en-US"/>
        </a:p>
      </dgm:t>
    </dgm:pt>
    <dgm:pt modelId="{B295A452-0FF8-4C4E-B7EA-AA8155A428C6}" type="pres">
      <dgm:prSet presAssocID="{99B852F7-5C5F-8B41-BF9C-DE716460E735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B13B83FE-7F73-3043-BAFB-35FC2A0B2120}" type="pres">
      <dgm:prSet presAssocID="{E3BEF905-C903-7A4C-AF8A-C3785BB9544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41145C-E9D3-E64E-B9E3-F4B2E0B7978A}" type="pres">
      <dgm:prSet presAssocID="{7BEB7BA1-7379-E84C-92D5-12C96D8F989E}" presName="sibTrans" presStyleLbl="sibTrans2D1" presStyleIdx="1" presStyleCnt="2"/>
      <dgm:spPr/>
      <dgm:t>
        <a:bodyPr/>
        <a:lstStyle/>
        <a:p>
          <a:endParaRPr lang="en-US"/>
        </a:p>
      </dgm:t>
    </dgm:pt>
    <dgm:pt modelId="{C5073C90-DCFD-5B4A-A3CB-A6F70EB808EE}" type="pres">
      <dgm:prSet presAssocID="{7BEB7BA1-7379-E84C-92D5-12C96D8F989E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ABF4C9FF-0DBE-E14E-81B3-F0427326F967}" type="pres">
      <dgm:prSet presAssocID="{D4E8448C-DE32-5C41-88E6-92856BA36F6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DD50E0-5CA1-1349-8929-1C005019E5A4}" type="presOf" srcId="{D4E8448C-DE32-5C41-88E6-92856BA36F6A}" destId="{ABF4C9FF-0DBE-E14E-81B3-F0427326F967}" srcOrd="0" destOrd="0" presId="urn:microsoft.com/office/officeart/2005/8/layout/process1"/>
    <dgm:cxn modelId="{EA4D55C0-B407-0542-8D81-BABC5F26C1EF}" srcId="{78DA1CAD-41B3-9A48-803B-A6490278B771}" destId="{E3BEF905-C903-7A4C-AF8A-C3785BB95449}" srcOrd="1" destOrd="0" parTransId="{C132DB49-9FCF-9B44-9C07-AF4C08095292}" sibTransId="{7BEB7BA1-7379-E84C-92D5-12C96D8F989E}"/>
    <dgm:cxn modelId="{BE53223A-047C-A34F-B3FB-1156DF35FD29}" srcId="{78DA1CAD-41B3-9A48-803B-A6490278B771}" destId="{AE55EB12-D036-D947-A3C2-33D3575D95E0}" srcOrd="0" destOrd="0" parTransId="{FC2DFDC9-2C47-5A43-B8BA-741D08614469}" sibTransId="{99B852F7-5C5F-8B41-BF9C-DE716460E735}"/>
    <dgm:cxn modelId="{79487212-C63E-DF42-8BD3-82E19A7483F7}" type="presOf" srcId="{AE55EB12-D036-D947-A3C2-33D3575D95E0}" destId="{4FACB699-4534-9B44-BD06-1F999F315D70}" srcOrd="0" destOrd="0" presId="urn:microsoft.com/office/officeart/2005/8/layout/process1"/>
    <dgm:cxn modelId="{DA5FD0D5-5DC4-1742-906A-7CE288BE9C81}" type="presOf" srcId="{99B852F7-5C5F-8B41-BF9C-DE716460E735}" destId="{6115B61F-0AB5-4F4D-989A-2F78F905DBC0}" srcOrd="0" destOrd="0" presId="urn:microsoft.com/office/officeart/2005/8/layout/process1"/>
    <dgm:cxn modelId="{442C41B2-3D00-1D49-B81A-AF0DFDC46A44}" type="presOf" srcId="{99B852F7-5C5F-8B41-BF9C-DE716460E735}" destId="{B295A452-0FF8-4C4E-B7EA-AA8155A428C6}" srcOrd="1" destOrd="0" presId="urn:microsoft.com/office/officeart/2005/8/layout/process1"/>
    <dgm:cxn modelId="{27EA1A0C-3330-4C48-8350-156C70A9DF6B}" type="presOf" srcId="{E3BEF905-C903-7A4C-AF8A-C3785BB95449}" destId="{B13B83FE-7F73-3043-BAFB-35FC2A0B2120}" srcOrd="0" destOrd="0" presId="urn:microsoft.com/office/officeart/2005/8/layout/process1"/>
    <dgm:cxn modelId="{790C61ED-18A2-2541-A634-15AA87BB6648}" srcId="{78DA1CAD-41B3-9A48-803B-A6490278B771}" destId="{D4E8448C-DE32-5C41-88E6-92856BA36F6A}" srcOrd="2" destOrd="0" parTransId="{FAB7AE86-06D0-F644-BDD1-575D6A0B518F}" sibTransId="{AD805038-117F-214A-A75B-D60B0DC68D55}"/>
    <dgm:cxn modelId="{292DD8DB-275C-0E46-B47E-A82369F52787}" type="presOf" srcId="{7BEB7BA1-7379-E84C-92D5-12C96D8F989E}" destId="{C5073C90-DCFD-5B4A-A3CB-A6F70EB808EE}" srcOrd="1" destOrd="0" presId="urn:microsoft.com/office/officeart/2005/8/layout/process1"/>
    <dgm:cxn modelId="{5FB5447B-5326-574C-B988-70E70773BCBC}" type="presOf" srcId="{78DA1CAD-41B3-9A48-803B-A6490278B771}" destId="{91E1A585-903A-F844-8681-7743987917BF}" srcOrd="0" destOrd="0" presId="urn:microsoft.com/office/officeart/2005/8/layout/process1"/>
    <dgm:cxn modelId="{0299B5E9-DB1F-CA41-B8B3-888DDD6932B4}" type="presOf" srcId="{7BEB7BA1-7379-E84C-92D5-12C96D8F989E}" destId="{FE41145C-E9D3-E64E-B9E3-F4B2E0B7978A}" srcOrd="0" destOrd="0" presId="urn:microsoft.com/office/officeart/2005/8/layout/process1"/>
    <dgm:cxn modelId="{AF6D238C-9B7B-4D4D-9414-46DCF0276BEE}" type="presParOf" srcId="{91E1A585-903A-F844-8681-7743987917BF}" destId="{4FACB699-4534-9B44-BD06-1F999F315D70}" srcOrd="0" destOrd="0" presId="urn:microsoft.com/office/officeart/2005/8/layout/process1"/>
    <dgm:cxn modelId="{71CA2748-14DD-9849-9EFA-982271FD2330}" type="presParOf" srcId="{91E1A585-903A-F844-8681-7743987917BF}" destId="{6115B61F-0AB5-4F4D-989A-2F78F905DBC0}" srcOrd="1" destOrd="0" presId="urn:microsoft.com/office/officeart/2005/8/layout/process1"/>
    <dgm:cxn modelId="{74E089BB-CA22-004F-B37A-E12EABEBA65A}" type="presParOf" srcId="{6115B61F-0AB5-4F4D-989A-2F78F905DBC0}" destId="{B295A452-0FF8-4C4E-B7EA-AA8155A428C6}" srcOrd="0" destOrd="0" presId="urn:microsoft.com/office/officeart/2005/8/layout/process1"/>
    <dgm:cxn modelId="{D0B75285-47E8-074D-AEA9-B5C1D0F60624}" type="presParOf" srcId="{91E1A585-903A-F844-8681-7743987917BF}" destId="{B13B83FE-7F73-3043-BAFB-35FC2A0B2120}" srcOrd="2" destOrd="0" presId="urn:microsoft.com/office/officeart/2005/8/layout/process1"/>
    <dgm:cxn modelId="{48EDA63F-E063-1A43-97DB-67757124BA00}" type="presParOf" srcId="{91E1A585-903A-F844-8681-7743987917BF}" destId="{FE41145C-E9D3-E64E-B9E3-F4B2E0B7978A}" srcOrd="3" destOrd="0" presId="urn:microsoft.com/office/officeart/2005/8/layout/process1"/>
    <dgm:cxn modelId="{29C92CB6-5D90-2F4B-BA52-04995BD24460}" type="presParOf" srcId="{FE41145C-E9D3-E64E-B9E3-F4B2E0B7978A}" destId="{C5073C90-DCFD-5B4A-A3CB-A6F70EB808EE}" srcOrd="0" destOrd="0" presId="urn:microsoft.com/office/officeart/2005/8/layout/process1"/>
    <dgm:cxn modelId="{94414411-1839-8D45-B693-366D8CE50E0B}" type="presParOf" srcId="{91E1A585-903A-F844-8681-7743987917BF}" destId="{ABF4C9FF-0DBE-E14E-81B3-F0427326F96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B42D5-7854-D540-9A05-3CCE546BE612}">
      <dsp:nvSpPr>
        <dsp:cNvPr id="0" name=""/>
        <dsp:cNvSpPr/>
      </dsp:nvSpPr>
      <dsp:spPr>
        <a:xfrm>
          <a:off x="5357" y="1551582"/>
          <a:ext cx="1601390" cy="960834"/>
        </a:xfrm>
        <a:prstGeom prst="roundRect">
          <a:avLst>
            <a:gd name="adj" fmla="val 10000"/>
          </a:avLst>
        </a:prstGeom>
        <a:solidFill>
          <a:srgbClr val="3366FF"/>
        </a:soli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Grain Boundary Structure</a:t>
          </a:r>
          <a:endParaRPr lang="en-US" sz="1800" kern="1200" dirty="0"/>
        </a:p>
      </dsp:txBody>
      <dsp:txXfrm>
        <a:off x="33499" y="1579724"/>
        <a:ext cx="1545106" cy="904550"/>
      </dsp:txXfrm>
    </dsp:sp>
    <dsp:sp modelId="{94A3CE31-67E1-D742-A7B8-88CF38CF7538}">
      <dsp:nvSpPr>
        <dsp:cNvPr id="0" name=""/>
        <dsp:cNvSpPr/>
      </dsp:nvSpPr>
      <dsp:spPr>
        <a:xfrm>
          <a:off x="1766887" y="1833427"/>
          <a:ext cx="339494" cy="3971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tint val="60000"/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766887" y="1912856"/>
        <a:ext cx="237646" cy="238286"/>
      </dsp:txXfrm>
    </dsp:sp>
    <dsp:sp modelId="{BC830864-DDAF-0A4E-9EBF-1DDFE2AFF09D}">
      <dsp:nvSpPr>
        <dsp:cNvPr id="0" name=""/>
        <dsp:cNvSpPr/>
      </dsp:nvSpPr>
      <dsp:spPr>
        <a:xfrm>
          <a:off x="2247304" y="1551582"/>
          <a:ext cx="1601390" cy="960834"/>
        </a:xfrm>
        <a:prstGeom prst="roundRect">
          <a:avLst>
            <a:gd name="adj" fmla="val 10000"/>
          </a:avLst>
        </a:prstGeom>
        <a:solidFill>
          <a:srgbClr val="3366FF"/>
        </a:soli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Solute Content</a:t>
          </a:r>
          <a:endParaRPr lang="en-US" sz="1800" kern="1200" dirty="0"/>
        </a:p>
      </dsp:txBody>
      <dsp:txXfrm>
        <a:off x="2275446" y="1579724"/>
        <a:ext cx="1545106" cy="904550"/>
      </dsp:txXfrm>
    </dsp:sp>
    <dsp:sp modelId="{36998DC6-F662-A74F-8EA5-6EFB73F0D2AD}">
      <dsp:nvSpPr>
        <dsp:cNvPr id="0" name=""/>
        <dsp:cNvSpPr/>
      </dsp:nvSpPr>
      <dsp:spPr>
        <a:xfrm>
          <a:off x="4008834" y="1833427"/>
          <a:ext cx="339494" cy="3971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tint val="60000"/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008834" y="1912856"/>
        <a:ext cx="237646" cy="238286"/>
      </dsp:txXfrm>
    </dsp:sp>
    <dsp:sp modelId="{9C07F1BE-11CB-264F-B272-ED0BB486A06E}">
      <dsp:nvSpPr>
        <dsp:cNvPr id="0" name=""/>
        <dsp:cNvSpPr/>
      </dsp:nvSpPr>
      <dsp:spPr>
        <a:xfrm>
          <a:off x="4489251" y="1551582"/>
          <a:ext cx="1601390" cy="960834"/>
        </a:xfrm>
        <a:prstGeom prst="roundRect">
          <a:avLst>
            <a:gd name="adj" fmla="val 10000"/>
          </a:avLst>
        </a:prstGeom>
        <a:solidFill>
          <a:srgbClr val="3366FF"/>
        </a:soli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Properties</a:t>
          </a:r>
          <a:endParaRPr lang="en-US" sz="1800" kern="1200" dirty="0"/>
        </a:p>
      </dsp:txBody>
      <dsp:txXfrm>
        <a:off x="4517393" y="1579724"/>
        <a:ext cx="1545106" cy="9045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ACB699-4534-9B44-BD06-1F999F315D70}">
      <dsp:nvSpPr>
        <dsp:cNvPr id="0" name=""/>
        <dsp:cNvSpPr/>
      </dsp:nvSpPr>
      <dsp:spPr>
        <a:xfrm>
          <a:off x="5357" y="1551582"/>
          <a:ext cx="1601390" cy="960834"/>
        </a:xfrm>
        <a:prstGeom prst="roundRect">
          <a:avLst>
            <a:gd name="adj" fmla="val 10000"/>
          </a:avLst>
        </a:prstGeom>
        <a:solidFill>
          <a:srgbClr val="3366FF"/>
        </a:soli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Solute Content</a:t>
          </a:r>
          <a:endParaRPr lang="en-US" sz="1800" kern="1200" dirty="0"/>
        </a:p>
      </dsp:txBody>
      <dsp:txXfrm>
        <a:off x="33499" y="1579724"/>
        <a:ext cx="1545106" cy="904550"/>
      </dsp:txXfrm>
    </dsp:sp>
    <dsp:sp modelId="{6115B61F-0AB5-4F4D-989A-2F78F905DBC0}">
      <dsp:nvSpPr>
        <dsp:cNvPr id="0" name=""/>
        <dsp:cNvSpPr/>
      </dsp:nvSpPr>
      <dsp:spPr>
        <a:xfrm>
          <a:off x="1766887" y="1833427"/>
          <a:ext cx="339494" cy="3971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tint val="60000"/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766887" y="1912856"/>
        <a:ext cx="237646" cy="238286"/>
      </dsp:txXfrm>
    </dsp:sp>
    <dsp:sp modelId="{B13B83FE-7F73-3043-BAFB-35FC2A0B2120}">
      <dsp:nvSpPr>
        <dsp:cNvPr id="0" name=""/>
        <dsp:cNvSpPr/>
      </dsp:nvSpPr>
      <dsp:spPr>
        <a:xfrm>
          <a:off x="2247304" y="1551582"/>
          <a:ext cx="1601390" cy="960834"/>
        </a:xfrm>
        <a:prstGeom prst="roundRect">
          <a:avLst>
            <a:gd name="adj" fmla="val 10000"/>
          </a:avLst>
        </a:prstGeom>
        <a:solidFill>
          <a:srgbClr val="3366FF"/>
        </a:soli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Grain Boundary Structure</a:t>
          </a:r>
          <a:endParaRPr lang="en-US" sz="1800" kern="1200" dirty="0"/>
        </a:p>
      </dsp:txBody>
      <dsp:txXfrm>
        <a:off x="2275446" y="1579724"/>
        <a:ext cx="1545106" cy="904550"/>
      </dsp:txXfrm>
    </dsp:sp>
    <dsp:sp modelId="{FE41145C-E9D3-E64E-B9E3-F4B2E0B7978A}">
      <dsp:nvSpPr>
        <dsp:cNvPr id="0" name=""/>
        <dsp:cNvSpPr/>
      </dsp:nvSpPr>
      <dsp:spPr>
        <a:xfrm>
          <a:off x="4008834" y="1833427"/>
          <a:ext cx="339494" cy="3971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tint val="60000"/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008834" y="1912856"/>
        <a:ext cx="237646" cy="238286"/>
      </dsp:txXfrm>
    </dsp:sp>
    <dsp:sp modelId="{ABF4C9FF-0DBE-E14E-81B3-F0427326F967}">
      <dsp:nvSpPr>
        <dsp:cNvPr id="0" name=""/>
        <dsp:cNvSpPr/>
      </dsp:nvSpPr>
      <dsp:spPr>
        <a:xfrm>
          <a:off x="4489251" y="1551582"/>
          <a:ext cx="1601390" cy="960834"/>
        </a:xfrm>
        <a:prstGeom prst="roundRect">
          <a:avLst>
            <a:gd name="adj" fmla="val 10000"/>
          </a:avLst>
        </a:prstGeom>
        <a:solidFill>
          <a:srgbClr val="3366FF"/>
        </a:soli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Properties</a:t>
          </a:r>
          <a:endParaRPr lang="en-US" sz="1800" kern="1200" dirty="0"/>
        </a:p>
      </dsp:txBody>
      <dsp:txXfrm>
        <a:off x="4517393" y="1579724"/>
        <a:ext cx="1545106" cy="904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280F1-163F-8B4F-BDFE-5E2D64F77B38}" type="datetimeFigureOut">
              <a:rPr lang="en-US" smtClean="0"/>
              <a:t>4/15/13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668B32-459B-304C-A23A-7BA922036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898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83923-88A8-0D43-883A-4C13A8E8AA64}" type="datetimeFigureOut">
              <a:rPr lang="en-US" smtClean="0"/>
              <a:t>4/15/13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93CB3-B2EB-8447-9F32-C04ED0B94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354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3DC5-DA93-A24A-A550-41702969BD04}" type="datetime1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6C73-3C1D-8C4E-8DF1-FEA944DF1D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5068-AA9A-844D-A865-60BAA1F53EFD}" type="datetime1">
              <a:rPr lang="en-US" smtClean="0"/>
              <a:t>4/15/13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6C73-3C1D-8C4E-8DF1-FEA944DF1DC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31BB-0BC1-894D-9BFE-0814FBD555A7}" type="datetime1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6C73-3C1D-8C4E-8DF1-FEA944DF1D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214F2-8B4E-9F4C-BF20-4038D8E4F6B1}" type="datetime1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6C73-3C1D-8C4E-8DF1-FEA944DF1D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7871C-A03E-B648-B51D-E772BF2531A6}" type="datetime1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6C73-3C1D-8C4E-8DF1-FEA944DF1D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712F4-34F5-E042-9E11-D3FC5807FD9C}" type="datetime1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6C73-3C1D-8C4E-8DF1-FEA944DF1DC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2AD9-1338-B14B-AEFB-2435298440C3}" type="datetime1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6C73-3C1D-8C4E-8DF1-FEA944DF1D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33F1-B566-AD42-BAFB-3154BB5D735B}" type="datetime1">
              <a:rPr lang="en-US" smtClean="0"/>
              <a:t>4/15/13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6C73-3C1D-8C4E-8DF1-FEA944DF1D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2F93-C7B3-124B-BE23-A60E8A6C9B39}" type="datetime1">
              <a:rPr lang="en-US" smtClean="0"/>
              <a:t>4/15/13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6C73-3C1D-8C4E-8DF1-FEA944DF1D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26E88-4571-E44C-B692-4618C0D9FEA0}" type="datetime1">
              <a:rPr lang="en-US" smtClean="0"/>
              <a:t>4/15/13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6C73-3C1D-8C4E-8DF1-FEA944DF1D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BF07-C5D1-924C-AE82-56209E6DE75F}" type="datetime1">
              <a:rPr lang="en-US" smtClean="0"/>
              <a:t>4/15/13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6C73-3C1D-8C4E-8DF1-FEA944DF1D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BD49-D0B6-7C4F-AA62-D9C257A44E4B}" type="datetime1">
              <a:rPr lang="en-US" smtClean="0"/>
              <a:t>4/15/13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6C73-3C1D-8C4E-8DF1-FEA944DF1D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14712F4-34F5-E042-9E11-D3FC5807FD9C}" type="datetime1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93396C73-3C1D-8C4E-8DF1-FEA944DF1DC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03144"/>
            <a:ext cx="9143999" cy="1362075"/>
          </a:xfrm>
        </p:spPr>
        <p:txBody>
          <a:bodyPr/>
          <a:lstStyle/>
          <a:p>
            <a:r>
              <a:rPr lang="en-US" sz="3200" dirty="0"/>
              <a:t>Investigation of Nucleation Mechanisms for </a:t>
            </a:r>
            <a:r>
              <a:rPr lang="en-US" sz="3200" dirty="0" err="1"/>
              <a:t>Intergranular</a:t>
            </a:r>
            <a:r>
              <a:rPr lang="en-US" sz="3200" dirty="0"/>
              <a:t>  Complexion Transitions and Abnormal Grain Growth by Monte Carlo Modeling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4147871"/>
            <a:ext cx="8056563" cy="1500187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Arial" charset="0"/>
              </a:rPr>
              <a:t>William Frazier</a:t>
            </a:r>
          </a:p>
          <a:p>
            <a:r>
              <a:rPr lang="en-US" dirty="0">
                <a:latin typeface="Arial" charset="0"/>
              </a:rPr>
              <a:t>Carnegie Mellon University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Advisors: Anthony D. </a:t>
            </a:r>
            <a:r>
              <a:rPr lang="en-US" dirty="0" err="1">
                <a:latin typeface="Arial" charset="0"/>
              </a:rPr>
              <a:t>Rollett</a:t>
            </a:r>
            <a:r>
              <a:rPr lang="en-US" dirty="0">
                <a:latin typeface="Arial" charset="0"/>
              </a:rPr>
              <a:t> and Gregory S. Rohrer</a:t>
            </a: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March 5th, 2013</a:t>
            </a:r>
          </a:p>
          <a:p>
            <a:r>
              <a:rPr lang="en-US" dirty="0">
                <a:latin typeface="Arial" charset="0"/>
              </a:rPr>
              <a:t>TMS 2013, San Antonio, TX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3181" y="6285424"/>
            <a:ext cx="868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charset="0"/>
              </a:rPr>
              <a:t>Supported </a:t>
            </a:r>
            <a:r>
              <a:rPr lang="en-US" dirty="0">
                <a:latin typeface="Arial" charset="0"/>
              </a:rPr>
              <a:t>by the Office of Naval Research under grant N00014-11-1-0678</a:t>
            </a:r>
          </a:p>
        </p:txBody>
      </p:sp>
    </p:spTree>
    <p:extLst>
      <p:ext uri="{BB962C8B-B14F-4D97-AF65-F5344CB8AC3E}">
        <p14:creationId xmlns:p14="http://schemas.microsoft.com/office/powerpoint/2010/main" val="3735947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Monte Carlo Modeling of AGG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Initially random grid of IDs which describe orientation.</a:t>
            </a:r>
          </a:p>
          <a:p>
            <a:r>
              <a:rPr lang="en-US" dirty="0" smtClean="0"/>
              <a:t>Probability of changing IDs an exponential function of mobility, grain boundary energy, temperature and energy associated with the spin “flip.”</a:t>
            </a:r>
          </a:p>
          <a:p>
            <a:r>
              <a:rPr lang="en-US" dirty="0" smtClean="0"/>
              <a:t>Boundaries with abnormal spins assigned </a:t>
            </a:r>
            <a:r>
              <a:rPr lang="en-US" dirty="0" err="1" smtClean="0"/>
              <a:t>mobilities</a:t>
            </a:r>
            <a:r>
              <a:rPr lang="en-US" dirty="0" smtClean="0"/>
              <a:t> 50x more mobile and 60% the energy of normal boundaries.</a:t>
            </a:r>
          </a:p>
          <a:p>
            <a:r>
              <a:rPr lang="en-US" dirty="0" smtClean="0"/>
              <a:t>Abnormal spins assigned by determining which boundaries in the grid have the highest energies.</a:t>
            </a:r>
          </a:p>
          <a:p>
            <a:r>
              <a:rPr lang="en-US" dirty="0" smtClean="0"/>
              <a:t>Simulations conducted in 2D, on a 250-by-250 cell grid.</a:t>
            </a:r>
          </a:p>
          <a:p>
            <a:r>
              <a:rPr lang="en-US" dirty="0" smtClean="0"/>
              <a:t>Site-Saturated nucleation assigns all abnormal spins at the start of AGG.</a:t>
            </a:r>
          </a:p>
          <a:p>
            <a:r>
              <a:rPr lang="en-US" dirty="0" smtClean="0"/>
              <a:t>Continuous nucleation assigns n abnormal spins every m steps after the start </a:t>
            </a:r>
            <a:r>
              <a:rPr lang="en-US" dirty="0" err="1" smtClean="0"/>
              <a:t>fo</a:t>
            </a:r>
            <a:r>
              <a:rPr lang="en-US" dirty="0" smtClean="0"/>
              <a:t> AGG.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D185-9776-974C-9F25-0ECC67FBC5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92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rgbClr val="000000"/>
                </a:solidFill>
                <a:latin typeface="Arial" charset="0"/>
              </a:rPr>
              <a:t>Monte Carlo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D185-9776-974C-9F25-0ECC67FBC555}" type="slidenum">
              <a:rPr lang="en-US" smtClean="0"/>
              <a:t>11</a:t>
            </a:fld>
            <a:endParaRPr lang="en-US"/>
          </a:p>
        </p:txBody>
      </p:sp>
      <p:pic>
        <p:nvPicPr>
          <p:cNvPr id="3277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3617913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8600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228600" y="1752600"/>
            <a:ext cx="403225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Continuous, 500 Abnormal spins</a:t>
            </a:r>
          </a:p>
        </p:txBody>
      </p:sp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4803775" y="1752600"/>
            <a:ext cx="434022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Site Saturated, 500 Abnormal Spins</a:t>
            </a:r>
          </a:p>
        </p:txBody>
      </p:sp>
    </p:spTree>
    <p:extLst>
      <p:ext uri="{BB962C8B-B14F-4D97-AF65-F5344CB8AC3E}">
        <p14:creationId xmlns:p14="http://schemas.microsoft.com/office/powerpoint/2010/main" val="2372006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Arial" charset="0"/>
              </a:rPr>
              <a:t>Monte Carlo Results – Log-Probability Plots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D185-9776-974C-9F25-0ECC67FBC555}" type="slidenum">
              <a:rPr lang="en-US" smtClean="0"/>
              <a:t>12</a:t>
            </a:fld>
            <a:endParaRPr lang="en-US"/>
          </a:p>
        </p:txBody>
      </p:sp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36972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57400"/>
            <a:ext cx="36925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7"/>
          <p:cNvSpPr txBox="1">
            <a:spLocks noChangeArrowheads="1"/>
          </p:cNvSpPr>
          <p:nvPr/>
        </p:nvSpPr>
        <p:spPr bwMode="auto">
          <a:xfrm>
            <a:off x="1295400" y="5486400"/>
            <a:ext cx="2405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200" baseline="0">
                <a:solidFill>
                  <a:srgbClr val="000000"/>
                </a:solidFill>
              </a:rPr>
              <a:t>8*10</a:t>
            </a:r>
            <a:r>
              <a:rPr lang="en-US" sz="1200" baseline="30000">
                <a:solidFill>
                  <a:srgbClr val="000000"/>
                </a:solidFill>
              </a:rPr>
              <a:t>-6</a:t>
            </a:r>
            <a:r>
              <a:rPr lang="en-US" sz="1200" baseline="0">
                <a:solidFill>
                  <a:srgbClr val="000000"/>
                </a:solidFill>
              </a:rPr>
              <a:t> Nucleations/(Pixel*Step)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798" name="Rectangle 8"/>
          <p:cNvSpPr>
            <a:spLocks noChangeArrowheads="1"/>
          </p:cNvSpPr>
          <p:nvPr/>
        </p:nvSpPr>
        <p:spPr bwMode="auto">
          <a:xfrm>
            <a:off x="5638800" y="548640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aseline="0">
                <a:solidFill>
                  <a:srgbClr val="000000"/>
                </a:solidFill>
              </a:rPr>
              <a:t>4*10</a:t>
            </a:r>
            <a:r>
              <a:rPr lang="en-US" sz="1200" baseline="30000">
                <a:solidFill>
                  <a:srgbClr val="000000"/>
                </a:solidFill>
              </a:rPr>
              <a:t>-4</a:t>
            </a:r>
            <a:r>
              <a:rPr lang="en-US" sz="1200" baseline="0">
                <a:solidFill>
                  <a:srgbClr val="000000"/>
                </a:solidFill>
              </a:rPr>
              <a:t> Nucleations/Pixel</a:t>
            </a:r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13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 from Monte Carlo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AGG in the site-saturated case will show a “break away” behavior where the abnormal grains grow much larger than the normal grains.</a:t>
            </a:r>
          </a:p>
          <a:p>
            <a:r>
              <a:rPr lang="en-US" dirty="0" smtClean="0"/>
              <a:t>In the continuous case, this behavior will not appear. </a:t>
            </a:r>
          </a:p>
          <a:p>
            <a:r>
              <a:rPr lang="en-US" dirty="0" smtClean="0"/>
              <a:t>A grain with </a:t>
            </a:r>
            <a:r>
              <a:rPr lang="en-US" dirty="0" err="1" smtClean="0"/>
              <a:t>complexionized</a:t>
            </a:r>
            <a:r>
              <a:rPr lang="en-US" dirty="0" smtClean="0"/>
              <a:t> boundaries will not always appear to be an “abnormal” grain.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D185-9776-974C-9F25-0ECC67FBC5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5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Two systems studied:</a:t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dirty="0" err="1" smtClean="0"/>
              <a:t>Ca</a:t>
            </a:r>
            <a:r>
              <a:rPr lang="en-US" dirty="0" smtClean="0"/>
              <a:t>-doped Alumina</a:t>
            </a:r>
            <a:br>
              <a:rPr lang="en-US" dirty="0" smtClean="0"/>
            </a:br>
            <a:r>
              <a:rPr lang="en-US" dirty="0" smtClean="0"/>
              <a:t>- Nano-Ni</a:t>
            </a:r>
          </a:p>
          <a:p>
            <a:r>
              <a:rPr lang="en-US" dirty="0" err="1" smtClean="0"/>
              <a:t>Ca</a:t>
            </a:r>
            <a:r>
              <a:rPr lang="en-US" dirty="0" smtClean="0"/>
              <a:t>-Doped Alumina made via Spark Plasma Sintering (SPS), then sintered at 1625 C in air for periods between 0 and 48 hours.</a:t>
            </a:r>
          </a:p>
          <a:p>
            <a:r>
              <a:rPr lang="en-US" dirty="0" smtClean="0"/>
              <a:t>GSD collected by OIM.</a:t>
            </a:r>
          </a:p>
          <a:p>
            <a:r>
              <a:rPr lang="en-US" dirty="0" smtClean="0"/>
              <a:t>Nano-Ni annealed at 500 C in Hydrogen Atmosphere for periods between 10 and 90 minutes. </a:t>
            </a:r>
          </a:p>
          <a:p>
            <a:r>
              <a:rPr lang="en-US" dirty="0" smtClean="0"/>
              <a:t>Area Fraction of Abnormal Grains determined with a light microscope.</a:t>
            </a:r>
          </a:p>
          <a:p>
            <a:r>
              <a:rPr lang="en-US" dirty="0" smtClean="0"/>
              <a:t>Kinetics of AGG in Nano-Ni interpreted through use of a  Johnson-</a:t>
            </a:r>
            <a:r>
              <a:rPr lang="en-US" dirty="0" err="1" smtClean="0"/>
              <a:t>Mehl</a:t>
            </a:r>
            <a:r>
              <a:rPr lang="en-US" dirty="0" smtClean="0"/>
              <a:t>-</a:t>
            </a:r>
            <a:r>
              <a:rPr lang="en-US" dirty="0" err="1" smtClean="0"/>
              <a:t>Avrami-Komogorov</a:t>
            </a:r>
            <a:r>
              <a:rPr lang="en-US" dirty="0" smtClean="0"/>
              <a:t> (JMAK) fit.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D185-9776-974C-9F25-0ECC67FBC5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71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Results – </a:t>
            </a:r>
            <a:r>
              <a:rPr lang="en-US" b="1" dirty="0" err="1" smtClean="0"/>
              <a:t>Ca</a:t>
            </a:r>
            <a:r>
              <a:rPr lang="en-US" b="1" dirty="0" smtClean="0"/>
              <a:t>-Doped Alumina At 1625 C</a:t>
            </a:r>
            <a:endParaRPr lang="en-US" b="1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D185-9776-974C-9F25-0ECC67FBC555}" type="slidenum">
              <a:rPr lang="en-US" smtClean="0"/>
              <a:t>15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-457200" y="1981200"/>
            <a:ext cx="10439400" cy="3306853"/>
            <a:chOff x="-457200" y="1219200"/>
            <a:chExt cx="10439400" cy="3306853"/>
          </a:xfrm>
        </p:grpSpPr>
        <p:grpSp>
          <p:nvGrpSpPr>
            <p:cNvPr id="6" name="Group 5"/>
            <p:cNvGrpSpPr/>
            <p:nvPr/>
          </p:nvGrpSpPr>
          <p:grpSpPr>
            <a:xfrm>
              <a:off x="-457200" y="1219200"/>
              <a:ext cx="3684896" cy="3306853"/>
              <a:chOff x="3962400" y="3124200"/>
              <a:chExt cx="3684896" cy="3306853"/>
            </a:xfrm>
          </p:grpSpPr>
          <p:sp>
            <p:nvSpPr>
              <p:cNvPr id="4" name="Title 1"/>
              <p:cNvSpPr txBox="1">
                <a:spLocks/>
              </p:cNvSpPr>
              <p:nvPr/>
            </p:nvSpPr>
            <p:spPr>
              <a:xfrm>
                <a:off x="3962400" y="3124200"/>
                <a:ext cx="3684896" cy="59142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200" dirty="0" smtClean="0"/>
                  <a:t>As </a:t>
                </a:r>
                <a:r>
                  <a:rPr lang="en-US" sz="3200" dirty="0" err="1" smtClean="0"/>
                  <a:t>SPS’d</a:t>
                </a:r>
                <a:endParaRPr lang="en-US" sz="3200" dirty="0"/>
              </a:p>
            </p:txBody>
          </p:sp>
          <p:pic>
            <p:nvPicPr>
              <p:cNvPr id="5" name="Picture 4" descr="E:\AsSPSd2IPF.t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95996" y="3898188"/>
                <a:ext cx="2641699" cy="2532865"/>
              </a:xfrm>
              <a:prstGeom prst="rect">
                <a:avLst/>
              </a:prstGeom>
              <a:noFill/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2438400" y="1219200"/>
              <a:ext cx="4267200" cy="3289916"/>
              <a:chOff x="1338942" y="131936"/>
              <a:chExt cx="8229600" cy="6161116"/>
            </a:xfrm>
          </p:grpSpPr>
          <p:sp>
            <p:nvSpPr>
              <p:cNvPr id="7" name="Title 1"/>
              <p:cNvSpPr txBox="1">
                <a:spLocks/>
              </p:cNvSpPr>
              <p:nvPr/>
            </p:nvSpPr>
            <p:spPr>
              <a:xfrm>
                <a:off x="1338942" y="131936"/>
                <a:ext cx="8229600" cy="1143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200" dirty="0" smtClean="0"/>
                  <a:t>Five Hours</a:t>
                </a:r>
                <a:endParaRPr lang="en-US" sz="3200" dirty="0"/>
              </a:p>
            </p:txBody>
          </p:sp>
          <p:pic>
            <p:nvPicPr>
              <p:cNvPr id="8" name="Picture 2" descr="E:\Images 2_12_2013\New Folder\5 Hours IPF 1.bm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955471" y="1558954"/>
                <a:ext cx="5034603" cy="4734098"/>
              </a:xfrm>
              <a:prstGeom prst="rect">
                <a:avLst/>
              </a:prstGeom>
              <a:noFill/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5791200" y="1219200"/>
              <a:ext cx="4191000" cy="3297798"/>
              <a:chOff x="307571" y="274638"/>
              <a:chExt cx="8229600" cy="6269598"/>
            </a:xfrm>
          </p:grpSpPr>
          <p:sp>
            <p:nvSpPr>
              <p:cNvPr id="10" name="Title 1"/>
              <p:cNvSpPr txBox="1">
                <a:spLocks/>
              </p:cNvSpPr>
              <p:nvPr/>
            </p:nvSpPr>
            <p:spPr>
              <a:xfrm>
                <a:off x="307571" y="274638"/>
                <a:ext cx="8229600" cy="1143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200" dirty="0" smtClean="0"/>
                  <a:t>48 Hours</a:t>
                </a:r>
                <a:endParaRPr lang="en-US" sz="3200" dirty="0"/>
              </a:p>
            </p:txBody>
          </p:sp>
          <p:pic>
            <p:nvPicPr>
              <p:cNvPr id="11" name="Picture 10" descr="48 Hours IPF 2.bmp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800139" y="1752601"/>
                <a:ext cx="5091112" cy="4791635"/>
              </a:xfrm>
              <a:prstGeom prst="rect">
                <a:avLst/>
              </a:prstGeom>
            </p:spPr>
          </p:pic>
        </p:grpSp>
        <p:sp>
          <p:nvSpPr>
            <p:cNvPr id="13" name="Right Arrow 12"/>
            <p:cNvSpPr/>
            <p:nvPr/>
          </p:nvSpPr>
          <p:spPr>
            <a:xfrm>
              <a:off x="2667000" y="2971800"/>
              <a:ext cx="533400" cy="48463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6019800" y="2971800"/>
              <a:ext cx="533400" cy="48463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1912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Sd Alumina 2_18_2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793" y="560845"/>
            <a:ext cx="7552391" cy="566429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D185-9776-974C-9F25-0ECC67FBC5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94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 from </a:t>
            </a:r>
            <a:r>
              <a:rPr lang="en-US" dirty="0" err="1" smtClean="0"/>
              <a:t>SPSd</a:t>
            </a:r>
            <a:r>
              <a:rPr lang="en-US" dirty="0" smtClean="0"/>
              <a:t> </a:t>
            </a:r>
            <a:r>
              <a:rPr lang="en-US" dirty="0" err="1" smtClean="0"/>
              <a:t>Ca</a:t>
            </a:r>
            <a:r>
              <a:rPr lang="en-US" dirty="0" smtClean="0"/>
              <a:t>-Doped Alumina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1625 C, the complexion transition occurs in less than an hour.</a:t>
            </a:r>
          </a:p>
          <a:p>
            <a:r>
              <a:rPr lang="en-US" dirty="0" smtClean="0"/>
              <a:t>Abnormal Grain Growth not necessarily present.</a:t>
            </a:r>
          </a:p>
          <a:p>
            <a:r>
              <a:rPr lang="en-US" dirty="0" smtClean="0"/>
              <a:t>Grain morphology must be taken into account to accurately predict size distributions.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D185-9776-974C-9F25-0ECC67FBC5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77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 – Nano-Ni Annealed At 500 C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D185-9776-974C-9F25-0ECC67FBC555}" type="slidenum">
              <a:rPr lang="en-US" smtClean="0"/>
              <a:t>18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914400" y="2286000"/>
            <a:ext cx="4241021" cy="553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/>
              <a:t>10 Minutes</a:t>
            </a:r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276600"/>
            <a:ext cx="2133600" cy="16002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505200" y="2242790"/>
            <a:ext cx="2320135" cy="686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30 Minutes</a:t>
            </a:r>
            <a:endParaRPr lang="en-US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3276600"/>
            <a:ext cx="2516098" cy="1602585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5961465" y="2209800"/>
            <a:ext cx="4020735" cy="678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90 Minutes</a:t>
            </a:r>
            <a:endParaRPr lang="en-US" sz="3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014" y="3276600"/>
            <a:ext cx="2428437" cy="1607283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2514600" y="3733800"/>
            <a:ext cx="685800" cy="7132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5943600" y="3733800"/>
            <a:ext cx="685800" cy="7132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89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illy\Downloads\NickelJMA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37" y="566"/>
            <a:ext cx="9118863" cy="6857434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D185-9776-974C-9F25-0ECC67FBC5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18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Arial" charset="0"/>
              </a:rPr>
              <a:t>Original Approach to Understanding Grain Boundaries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D185-9776-974C-9F25-0ECC67FBC555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5" name="Diagram 4"/>
          <p:cNvGraphicFramePr/>
          <p:nvPr/>
        </p:nvGraphicFramePr>
        <p:xfrm>
          <a:off x="1524000" y="1828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03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Grain Size Distribution of a Nano-Ni Sample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D185-9776-974C-9F25-0ECC67FBC555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946591"/>
              </p:ext>
            </p:extLst>
          </p:nvPr>
        </p:nvGraphicFramePr>
        <p:xfrm>
          <a:off x="0" y="2082509"/>
          <a:ext cx="9430519" cy="423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Document" r:id="rId4" imgW="5486198" imgH="2463709" progId="Word.Document.12">
                  <p:embed/>
                </p:oleObj>
              </mc:Choice>
              <mc:Fallback>
                <p:oleObj name="Document" r:id="rId4" imgW="5486198" imgH="2463709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82509"/>
                        <a:ext cx="9430519" cy="4235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9125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from Nano-Ni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Nano-Ni appears to exhibit the “break away” behavior predicted by Monte Carlo modeling for a site-saturated complexion transition. </a:t>
            </a:r>
          </a:p>
          <a:p>
            <a:r>
              <a:rPr lang="en-US" dirty="0" smtClean="0"/>
              <a:t>AGG occurs faster than observed in literature. Possible explanations:</a:t>
            </a:r>
            <a:br>
              <a:rPr lang="en-US" dirty="0" smtClean="0"/>
            </a:br>
            <a:r>
              <a:rPr lang="en-US" dirty="0" smtClean="0"/>
              <a:t>- Use of a hydrogen atmosphere.</a:t>
            </a:r>
            <a:br>
              <a:rPr lang="en-US" dirty="0" smtClean="0"/>
            </a:br>
            <a:r>
              <a:rPr lang="en-US" dirty="0" smtClean="0"/>
              <a:t>- AGG occurs as a surface effect. </a:t>
            </a:r>
          </a:p>
          <a:p>
            <a:r>
              <a:rPr lang="en-US" dirty="0" smtClean="0"/>
              <a:t>The JMAK constant of AGG in Nano-Ni was close to that predicted for site-saturated nucleation.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6C73-3C1D-8C4E-8DF1-FEA944DF1DC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4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This work at Carnegie Mellon University was supported by the Office of Naval Research under grant N00014-11-1-0678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D185-9776-974C-9F25-0ECC67FBC5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7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6BD9-8E21-494F-8C30-2BCEA84C48D9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620" y="1329349"/>
            <a:ext cx="5941001" cy="502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47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 txBox="1">
            <a:spLocks/>
          </p:cNvSpPr>
          <p:nvPr/>
        </p:nvSpPr>
        <p:spPr bwMode="auto"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sz="4400">
              <a:solidFill>
                <a:srgbClr val="000000"/>
              </a:solidFill>
            </a:endParaRPr>
          </a:p>
        </p:txBody>
      </p:sp>
      <p:sp>
        <p:nvSpPr>
          <p:cNvPr id="24579" name="Content Placeholder 2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rgbClr val="000000"/>
                </a:solidFill>
              </a:rPr>
              <a:t>Results from some grain boundaries having a mobility advantage over others. </a:t>
            </a:r>
          </a:p>
          <a:p>
            <a:r>
              <a:rPr lang="en-US" sz="3200" dirty="0">
                <a:solidFill>
                  <a:srgbClr val="000000"/>
                </a:solidFill>
              </a:rPr>
              <a:t>This occurs for a variety of reasons.</a:t>
            </a:r>
          </a:p>
          <a:p>
            <a:r>
              <a:rPr lang="en-US" sz="3200" dirty="0">
                <a:solidFill>
                  <a:srgbClr val="000000"/>
                </a:solidFill>
              </a:rPr>
              <a:t>Characterized by a multimodal grain size distribution.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2458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05200"/>
            <a:ext cx="25781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2100263" y="612616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solidFill>
                  <a:srgbClr val="000000"/>
                </a:solidFill>
              </a:rPr>
              <a:t>S.J. Dillon, M. Tang, W.C. Carter and M. Harmer, “Complexion: a New Concept for Kinetic Engineering in Materials Science,” Acta Materialia, 55, 6208-18 (2007). </a:t>
            </a:r>
          </a:p>
        </p:txBody>
      </p:sp>
      <p:sp>
        <p:nvSpPr>
          <p:cNvPr id="24582" name="TextBox 6"/>
          <p:cNvSpPr txBox="1">
            <a:spLocks noChangeArrowheads="1"/>
          </p:cNvSpPr>
          <p:nvPr/>
        </p:nvSpPr>
        <p:spPr bwMode="auto">
          <a:xfrm>
            <a:off x="2438400" y="533400"/>
            <a:ext cx="429015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3200" b="0" baseline="0" dirty="0">
                <a:solidFill>
                  <a:srgbClr val="000000"/>
                </a:solidFill>
                <a:latin typeface="+mn-lt"/>
              </a:rPr>
              <a:t>Abnormal Grain Growth</a:t>
            </a:r>
            <a:endParaRPr lang="en-US" sz="32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2286000" y="5638800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solidFill>
                  <a:srgbClr val="000000"/>
                </a:solidFill>
              </a:rPr>
              <a:t>S.J. Dillon, M. Tang, W.C. Carter and M. Harmer, “Complexion: a New Concept for Kinetic Engineering in Materials Science,” Acta Materialia, 55, 6208-18 (2007).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D185-9776-974C-9F25-0ECC67FBC5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9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 txBox="1">
            <a:spLocks/>
          </p:cNvSpPr>
          <p:nvPr/>
        </p:nvSpPr>
        <p:spPr bwMode="auto"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sz="3200" baseline="0" dirty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200" b="0" baseline="0" dirty="0">
                <a:solidFill>
                  <a:srgbClr val="000000"/>
                </a:solidFill>
                <a:latin typeface="+mn-lt"/>
              </a:rPr>
              <a:t>Solute Drag Theory</a:t>
            </a:r>
            <a:endParaRPr lang="en-US" sz="32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bg2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2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2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b="0" dirty="0" smtClean="0">
                <a:solidFill>
                  <a:srgbClr val="000000"/>
                </a:solidFill>
              </a:rPr>
              <a:t>Impurities reduce grain boundary mobility.</a:t>
            </a:r>
          </a:p>
          <a:p>
            <a:pPr>
              <a:defRPr/>
            </a:pPr>
            <a:r>
              <a:rPr lang="en-US" b="0" dirty="0" smtClean="0">
                <a:solidFill>
                  <a:srgbClr val="000000"/>
                </a:solidFill>
              </a:rPr>
              <a:t>The most mobile grains are those containing the least solute.</a:t>
            </a:r>
          </a:p>
          <a:p>
            <a:pPr>
              <a:defRPr/>
            </a:pPr>
            <a:r>
              <a:rPr lang="en-US" b="0" dirty="0" smtClean="0">
                <a:solidFill>
                  <a:srgbClr val="000000"/>
                </a:solidFill>
              </a:rPr>
              <a:t>Grain boundaries that break free of their  “solute cloud” approach the mobility of completely clean boundaries, causing AGG. </a:t>
            </a:r>
          </a:p>
          <a:p>
            <a:pPr>
              <a:defRPr/>
            </a:pPr>
            <a:r>
              <a:rPr lang="en-US" b="0" dirty="0" smtClean="0">
                <a:solidFill>
                  <a:srgbClr val="000000"/>
                </a:solidFill>
              </a:rPr>
              <a:t>This does not explain experimental observations of the effects of dopant on grain boundary mobility</a:t>
            </a:r>
          </a:p>
          <a:p>
            <a:pPr>
              <a:defRPr/>
            </a:pPr>
            <a:r>
              <a:rPr lang="en-US" b="0" dirty="0" smtClean="0">
                <a:solidFill>
                  <a:srgbClr val="000000"/>
                </a:solidFill>
              </a:rPr>
              <a:t>Examples:</a:t>
            </a:r>
            <a:br>
              <a:rPr lang="en-US" b="0" dirty="0" smtClean="0">
                <a:solidFill>
                  <a:srgbClr val="000000"/>
                </a:solidFill>
              </a:rPr>
            </a:br>
            <a:r>
              <a:rPr lang="en-US" b="0" dirty="0" smtClean="0">
                <a:solidFill>
                  <a:srgbClr val="000000"/>
                </a:solidFill>
              </a:rPr>
              <a:t>- </a:t>
            </a:r>
            <a:r>
              <a:rPr lang="en-US" b="0" dirty="0" err="1" smtClean="0">
                <a:solidFill>
                  <a:srgbClr val="000000"/>
                </a:solidFill>
              </a:rPr>
              <a:t>Calcia</a:t>
            </a:r>
            <a:r>
              <a:rPr lang="en-US" b="0" dirty="0" smtClean="0">
                <a:solidFill>
                  <a:srgbClr val="000000"/>
                </a:solidFill>
              </a:rPr>
              <a:t>-doped Alumina</a:t>
            </a:r>
            <a:br>
              <a:rPr lang="en-US" b="0" dirty="0" smtClean="0">
                <a:solidFill>
                  <a:srgbClr val="000000"/>
                </a:solidFill>
              </a:rPr>
            </a:br>
            <a:r>
              <a:rPr lang="en-US" b="0" dirty="0" smtClean="0">
                <a:solidFill>
                  <a:srgbClr val="000000"/>
                </a:solidFill>
              </a:rPr>
              <a:t>- </a:t>
            </a:r>
            <a:r>
              <a:rPr lang="en-US" b="0" dirty="0" err="1" smtClean="0">
                <a:solidFill>
                  <a:srgbClr val="000000"/>
                </a:solidFill>
              </a:rPr>
              <a:t>Yttria</a:t>
            </a:r>
            <a:r>
              <a:rPr lang="en-US" b="0" dirty="0" smtClean="0">
                <a:solidFill>
                  <a:srgbClr val="000000"/>
                </a:solidFill>
              </a:rPr>
              <a:t>-doped Alumina</a:t>
            </a:r>
            <a:br>
              <a:rPr lang="en-US" b="0" dirty="0" smtClean="0">
                <a:solidFill>
                  <a:srgbClr val="000000"/>
                </a:solidFill>
              </a:rPr>
            </a:br>
            <a:r>
              <a:rPr lang="en-US" b="0" dirty="0" smtClean="0">
                <a:solidFill>
                  <a:srgbClr val="000000"/>
                </a:solidFill>
              </a:rPr>
              <a:t>- Fe-Si alloys</a:t>
            </a:r>
            <a:br>
              <a:rPr lang="en-US" b="0" dirty="0" smtClean="0">
                <a:solidFill>
                  <a:srgbClr val="000000"/>
                </a:solidFill>
              </a:rPr>
            </a:br>
            <a:r>
              <a:rPr lang="en-US" b="0" dirty="0" smtClean="0">
                <a:solidFill>
                  <a:srgbClr val="000000"/>
                </a:solidFill>
              </a:rPr>
              <a:t>- Al-</a:t>
            </a:r>
            <a:r>
              <a:rPr lang="en-US" b="0" dirty="0" err="1" smtClean="0">
                <a:solidFill>
                  <a:srgbClr val="000000"/>
                </a:solidFill>
              </a:rPr>
              <a:t>Ga</a:t>
            </a:r>
            <a:r>
              <a:rPr lang="en-US" b="0" dirty="0" smtClean="0">
                <a:solidFill>
                  <a:srgbClr val="000000"/>
                </a:solidFill>
              </a:rPr>
              <a:t> alloys</a:t>
            </a:r>
          </a:p>
          <a:p>
            <a:pPr marL="0" indent="0">
              <a:buFontTx/>
              <a:buNone/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D185-9776-974C-9F25-0ECC67FBC5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68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 txBox="1">
            <a:spLocks/>
          </p:cNvSpPr>
          <p:nvPr/>
        </p:nvSpPr>
        <p:spPr bwMode="auto">
          <a:xfrm>
            <a:off x="457200" y="685800"/>
            <a:ext cx="8229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200" baseline="0" dirty="0">
                <a:solidFill>
                  <a:srgbClr val="000000"/>
                </a:solidFill>
              </a:rPr>
              <a:t>New Approach to Understanding Grain Boundaries</a:t>
            </a:r>
            <a:endParaRPr lang="en-US" sz="3200" dirty="0">
              <a:solidFill>
                <a:srgbClr val="000000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83309735"/>
              </p:ext>
            </p:extLst>
          </p:nvPr>
        </p:nvGraphicFramePr>
        <p:xfrm>
          <a:off x="1524000" y="14859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D185-9776-974C-9F25-0ECC67FBC5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2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Complexions…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chemically and structurally distinct from the bulk material.</a:t>
            </a:r>
          </a:p>
          <a:p>
            <a:r>
              <a:rPr lang="en-US" dirty="0" smtClean="0"/>
              <a:t>Have their own thermodynamic properties.</a:t>
            </a:r>
          </a:p>
          <a:p>
            <a:r>
              <a:rPr lang="en-US" dirty="0" smtClean="0"/>
              <a:t>Do not have volumes distinguishable from the bulk material.</a:t>
            </a:r>
          </a:p>
          <a:p>
            <a:r>
              <a:rPr lang="en-US" dirty="0" smtClean="0"/>
              <a:t>Like phases, can interconvert between one another.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6C73-3C1D-8C4E-8DF1-FEA944DF1D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26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 txBox="1">
            <a:spLocks/>
          </p:cNvSpPr>
          <p:nvPr/>
        </p:nvSpPr>
        <p:spPr bwMode="auto"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sz="3200" baseline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200" baseline="0">
                <a:solidFill>
                  <a:srgbClr val="000000"/>
                </a:solidFill>
              </a:rPr>
              <a:t>Explaining AGG with Complexions</a:t>
            </a: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365125" y="1346200"/>
            <a:ext cx="4041775" cy="4902200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bg2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2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2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Complexions have varying degrees of order.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As complexion approaches complete wetting, order decreases.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The decrease in order increases entropy, decreasing the free energy of diffusion across the grain boundary.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The decrease in free energy also increases the concentrations of vacancies at the grain boundary required for diffusion.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This increases grain boundary mobility!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Conclusion: grain boundaries convert to complexions closer to wetting and have a mobility advantage over the </a:t>
            </a:r>
            <a:r>
              <a:rPr lang="en-US" dirty="0" err="1" smtClean="0">
                <a:solidFill>
                  <a:srgbClr val="000000"/>
                </a:solidFill>
              </a:rPr>
              <a:t>noncomplexionized</a:t>
            </a:r>
            <a:r>
              <a:rPr lang="en-US" dirty="0" smtClean="0">
                <a:solidFill>
                  <a:srgbClr val="000000"/>
                </a:solidFill>
              </a:rPr>
              <a:t>, causing AGG.</a:t>
            </a:r>
          </a:p>
        </p:txBody>
      </p:sp>
      <p:pic>
        <p:nvPicPr>
          <p:cNvPr id="2867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95400"/>
            <a:ext cx="201295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1693863" y="636587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solidFill>
                  <a:srgbClr val="000000"/>
                </a:solidFill>
              </a:rPr>
              <a:t>S.J. Dillon, M. Tang, W.C. Carter and M. Harmer, “Complexion: a New Concept for Kinetic Engineering in Materials Science,” Acta Materialia, 55, 6208-18 (2007). </a:t>
            </a:r>
          </a:p>
        </p:txBody>
      </p:sp>
      <p:sp>
        <p:nvSpPr>
          <p:cNvPr id="28678" name="Rectangle 10"/>
          <p:cNvSpPr>
            <a:spLocks noChangeArrowheads="1"/>
          </p:cNvSpPr>
          <p:nvPr/>
        </p:nvSpPr>
        <p:spPr bwMode="auto">
          <a:xfrm>
            <a:off x="4605338" y="5638800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solidFill>
                  <a:srgbClr val="000000"/>
                </a:solidFill>
              </a:rPr>
              <a:t>S.J. Dillon, M. Tang, W.C. Carter and M. Harmer, “Complexion: a New Concept for Kinetic Engineering in Materials Science,” Acta Materialia, 55, 6208-18 (2007).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D185-9776-974C-9F25-0ECC67FBC5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8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 txBox="1">
            <a:spLocks/>
          </p:cNvSpPr>
          <p:nvPr/>
        </p:nvSpPr>
        <p:spPr bwMode="auto">
          <a:xfrm>
            <a:off x="457200" y="596900"/>
            <a:ext cx="8229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200" baseline="0" dirty="0"/>
              <a:t>Evidence of Complexion Effect in AGG on Doped </a:t>
            </a:r>
            <a:r>
              <a:rPr lang="en-US" sz="3200" baseline="0" dirty="0" err="1"/>
              <a:t>Aluminas</a:t>
            </a:r>
            <a:r>
              <a:rPr lang="en-US" sz="3200" baseline="0" dirty="0"/>
              <a:t> </a:t>
            </a:r>
            <a:endParaRPr lang="en-US" sz="3200" dirty="0"/>
          </a:p>
        </p:txBody>
      </p:sp>
      <p:pic>
        <p:nvPicPr>
          <p:cNvPr id="2969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752600"/>
            <a:ext cx="6637338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2100263" y="612616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/>
              <a:t>S.J. Dillon, M. Tang, W.C. Carter and M. Harmer, “Complexion: a New Concept for Kinetic Engineering in Materials Science,” Acta Materialia, 55, 6208-18 (2007). </a:t>
            </a:r>
          </a:p>
        </p:txBody>
      </p:sp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2362200" y="5410200"/>
            <a:ext cx="457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solidFill>
                  <a:srgbClr val="000000"/>
                </a:solidFill>
              </a:rPr>
              <a:t>S.J. Dillon, M. Tang, W.C. Carter and M. Harmer, “Complexion: a New Concept for Kinetic Engineering in Materials Science,” Acta Materialia, 55, 6208-18 (2007)</a:t>
            </a:r>
            <a:r>
              <a:rPr lang="en-US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D185-9776-974C-9F25-0ECC67FBC5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14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Complexion Transitions Nucleate?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Controlling microstructure will require quantitative knowledge of how IC transitions form and grow.</a:t>
            </a:r>
          </a:p>
          <a:p>
            <a:r>
              <a:rPr lang="en-US" dirty="0" smtClean="0"/>
              <a:t>Site Saturated – Nucleation extremely fast at energetically favored sites.</a:t>
            </a:r>
          </a:p>
          <a:p>
            <a:r>
              <a:rPr lang="en-US" dirty="0" smtClean="0"/>
              <a:t>Continuous – Nucleation occurs over a longer period.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D185-9776-974C-9F25-0ECC67FBC5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99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10</TotalTime>
  <Words>968</Words>
  <Application>Microsoft Macintosh PowerPoint</Application>
  <PresentationFormat>On-screen Show (4:3)</PresentationFormat>
  <Paragraphs>118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Breeze</vt:lpstr>
      <vt:lpstr>Document</vt:lpstr>
      <vt:lpstr>Investigation of Nucleation Mechanisms for Intergranular  Complexion Transitions and Abnormal Grain Growth by Monte Carlo Modeling</vt:lpstr>
      <vt:lpstr>Original Approach to Understanding Grain Boundaries</vt:lpstr>
      <vt:lpstr>PowerPoint Presentation</vt:lpstr>
      <vt:lpstr>PowerPoint Presentation</vt:lpstr>
      <vt:lpstr>PowerPoint Presentation</vt:lpstr>
      <vt:lpstr>Complexions…</vt:lpstr>
      <vt:lpstr>PowerPoint Presentation</vt:lpstr>
      <vt:lpstr>PowerPoint Presentation</vt:lpstr>
      <vt:lpstr>How do Complexion Transitions Nucleate?</vt:lpstr>
      <vt:lpstr>Monte Carlo Modeling of AGG</vt:lpstr>
      <vt:lpstr>Monte Carlo Results</vt:lpstr>
      <vt:lpstr>Monte Carlo Results – Log-Probability Plots</vt:lpstr>
      <vt:lpstr>Conclusions from Monte Carlo Modeling</vt:lpstr>
      <vt:lpstr>Experimental Methods</vt:lpstr>
      <vt:lpstr>Results – Ca-Doped Alumina At 1625 C</vt:lpstr>
      <vt:lpstr>PowerPoint Presentation</vt:lpstr>
      <vt:lpstr>Conclusions from SPSd Ca-Doped Alumina</vt:lpstr>
      <vt:lpstr>Results – Nano-Ni Annealed At 500 C</vt:lpstr>
      <vt:lpstr>PowerPoint Presentation</vt:lpstr>
      <vt:lpstr>Grain Size Distribution of a Nano-Ni Sample</vt:lpstr>
      <vt:lpstr>Conclusions from Nano-Ni</vt:lpstr>
      <vt:lpstr>Acknowledgements</vt:lpstr>
      <vt:lpstr>Thank You!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Investigation of Nucleation Mechanisms for Intergranular  Complexion Transitions and Abnormal Grain Growth by Monte Carlo Modeling</dc:title>
  <dc:creator>William Frazier</dc:creator>
  <cp:lastModifiedBy>Anthony Rollett</cp:lastModifiedBy>
  <cp:revision>5</cp:revision>
  <dcterms:created xsi:type="dcterms:W3CDTF">2013-03-04T04:54:22Z</dcterms:created>
  <dcterms:modified xsi:type="dcterms:W3CDTF">2013-04-16T02:56:51Z</dcterms:modified>
</cp:coreProperties>
</file>